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9"/>
  </p:notesMasterIdLst>
  <p:sldIdLst>
    <p:sldId id="345" r:id="rId2"/>
    <p:sldId id="365" r:id="rId3"/>
    <p:sldId id="381" r:id="rId4"/>
    <p:sldId id="382" r:id="rId5"/>
    <p:sldId id="383" r:id="rId6"/>
    <p:sldId id="384" r:id="rId7"/>
    <p:sldId id="387" r:id="rId8"/>
    <p:sldId id="385" r:id="rId9"/>
    <p:sldId id="386" r:id="rId10"/>
    <p:sldId id="370" r:id="rId11"/>
    <p:sldId id="388" r:id="rId12"/>
    <p:sldId id="389" r:id="rId13"/>
    <p:sldId id="390" r:id="rId14"/>
    <p:sldId id="391" r:id="rId15"/>
    <p:sldId id="371" r:id="rId16"/>
    <p:sldId id="393" r:id="rId17"/>
    <p:sldId id="394" r:id="rId18"/>
    <p:sldId id="395" r:id="rId19"/>
    <p:sldId id="396" r:id="rId20"/>
    <p:sldId id="397" r:id="rId21"/>
    <p:sldId id="398" r:id="rId22"/>
    <p:sldId id="399" r:id="rId23"/>
    <p:sldId id="400" r:id="rId24"/>
    <p:sldId id="401" r:id="rId25"/>
    <p:sldId id="402" r:id="rId26"/>
    <p:sldId id="403" r:id="rId27"/>
    <p:sldId id="404" r:id="rId28"/>
    <p:sldId id="405" r:id="rId29"/>
    <p:sldId id="406" r:id="rId30"/>
    <p:sldId id="379" r:id="rId31"/>
    <p:sldId id="380" r:id="rId32"/>
    <p:sldId id="407" r:id="rId33"/>
    <p:sldId id="408" r:id="rId34"/>
    <p:sldId id="412" r:id="rId35"/>
    <p:sldId id="413" r:id="rId36"/>
    <p:sldId id="414" r:id="rId37"/>
    <p:sldId id="415" r:id="rId38"/>
    <p:sldId id="416" r:id="rId39"/>
    <p:sldId id="417" r:id="rId40"/>
    <p:sldId id="418" r:id="rId41"/>
    <p:sldId id="419" r:id="rId42"/>
    <p:sldId id="420" r:id="rId43"/>
    <p:sldId id="409" r:id="rId44"/>
    <p:sldId id="411" r:id="rId45"/>
    <p:sldId id="421" r:id="rId46"/>
    <p:sldId id="423" r:id="rId47"/>
    <p:sldId id="425" r:id="rId48"/>
    <p:sldId id="426" r:id="rId49"/>
    <p:sldId id="424" r:id="rId50"/>
    <p:sldId id="427" r:id="rId51"/>
    <p:sldId id="428" r:id="rId52"/>
    <p:sldId id="474" r:id="rId53"/>
    <p:sldId id="432" r:id="rId54"/>
    <p:sldId id="475" r:id="rId55"/>
    <p:sldId id="476" r:id="rId56"/>
    <p:sldId id="477" r:id="rId57"/>
    <p:sldId id="478" r:id="rId58"/>
    <p:sldId id="479" r:id="rId59"/>
    <p:sldId id="480" r:id="rId60"/>
    <p:sldId id="429" r:id="rId61"/>
    <p:sldId id="433" r:id="rId62"/>
    <p:sldId id="434" r:id="rId63"/>
    <p:sldId id="439" r:id="rId64"/>
    <p:sldId id="440" r:id="rId65"/>
    <p:sldId id="441" r:id="rId66"/>
    <p:sldId id="442" r:id="rId67"/>
    <p:sldId id="468" r:id="rId68"/>
    <p:sldId id="443" r:id="rId69"/>
    <p:sldId id="448" r:id="rId70"/>
    <p:sldId id="449" r:id="rId71"/>
    <p:sldId id="450" r:id="rId72"/>
    <p:sldId id="453" r:id="rId73"/>
    <p:sldId id="452" r:id="rId74"/>
    <p:sldId id="451" r:id="rId75"/>
    <p:sldId id="454" r:id="rId76"/>
    <p:sldId id="469" r:id="rId77"/>
    <p:sldId id="455" r:id="rId78"/>
    <p:sldId id="456" r:id="rId79"/>
    <p:sldId id="457" r:id="rId80"/>
    <p:sldId id="458" r:id="rId81"/>
    <p:sldId id="460" r:id="rId82"/>
    <p:sldId id="461" r:id="rId83"/>
    <p:sldId id="462" r:id="rId84"/>
    <p:sldId id="463" r:id="rId85"/>
    <p:sldId id="464" r:id="rId86"/>
    <p:sldId id="465" r:id="rId87"/>
    <p:sldId id="466" r:id="rId88"/>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1pPr>
    <a:lvl2pPr marL="742950" indent="-285750" algn="l" defTabSz="457200" rtl="0" fontAlgn="base">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2pPr>
    <a:lvl3pPr marL="1143000" indent="-228600" algn="l" defTabSz="457200" rtl="0" fontAlgn="base">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3pPr>
    <a:lvl4pPr marL="1600200" indent="-228600" algn="l" defTabSz="457200" rtl="0" fontAlgn="base">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4pPr>
    <a:lvl5pPr marL="2057400" indent="-228600" algn="l" defTabSz="457200" rtl="0" fontAlgn="base">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mn-cs"/>
      </a:defRPr>
    </a:lvl5pPr>
    <a:lvl6pPr marL="2286000" algn="l" defTabSz="914400" rtl="0" eaLnBrk="1" latinLnBrk="0" hangingPunct="1">
      <a:defRPr sz="2400" kern="1200">
        <a:solidFill>
          <a:schemeClr val="bg1"/>
        </a:solidFill>
        <a:latin typeface="Times New Roman" panose="02020603050405020304" pitchFamily="18" charset="0"/>
        <a:ea typeface="+mn-ea"/>
        <a:cs typeface="+mn-cs"/>
      </a:defRPr>
    </a:lvl6pPr>
    <a:lvl7pPr marL="2743200" algn="l" defTabSz="914400" rtl="0" eaLnBrk="1" latinLnBrk="0" hangingPunct="1">
      <a:defRPr sz="2400" kern="1200">
        <a:solidFill>
          <a:schemeClr val="bg1"/>
        </a:solidFill>
        <a:latin typeface="Times New Roman" panose="02020603050405020304" pitchFamily="18" charset="0"/>
        <a:ea typeface="+mn-ea"/>
        <a:cs typeface="+mn-cs"/>
      </a:defRPr>
    </a:lvl7pPr>
    <a:lvl8pPr marL="3200400" algn="l" defTabSz="914400" rtl="0" eaLnBrk="1" latinLnBrk="0" hangingPunct="1">
      <a:defRPr sz="2400" kern="1200">
        <a:solidFill>
          <a:schemeClr val="bg1"/>
        </a:solidFill>
        <a:latin typeface="Times New Roman" panose="02020603050405020304" pitchFamily="18" charset="0"/>
        <a:ea typeface="+mn-ea"/>
        <a:cs typeface="+mn-cs"/>
      </a:defRPr>
    </a:lvl8pPr>
    <a:lvl9pPr marL="3657600" algn="l" defTabSz="914400" rtl="0" eaLnBrk="1" latinLnBrk="0" hangingPunct="1">
      <a:defRPr sz="2400" kern="1200">
        <a:solidFill>
          <a:schemeClr val="bg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015" autoAdjust="0"/>
    <p:restoredTop sz="90305" autoAdjust="0"/>
  </p:normalViewPr>
  <p:slideViewPr>
    <p:cSldViewPr>
      <p:cViewPr varScale="1">
        <p:scale>
          <a:sx n="51" d="100"/>
          <a:sy n="51" d="100"/>
        </p:scale>
        <p:origin x="306" y="4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2050" name="Rectangle 2"/>
          <p:cNvSpPr>
            <a:spLocks noGrp="1" noChangeArrowheads="1"/>
          </p:cNvSpPr>
          <p:nvPr>
            <p:ph type="hdr"/>
          </p:nvPr>
        </p:nvSpPr>
        <p:spPr bwMode="auto">
          <a:xfrm>
            <a:off x="0" y="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anose="020B0604020202020204" pitchFamily="34" charset="0"/>
                <a:cs typeface="DejaVu Sans" panose="020B0603030804020204" pitchFamily="34" charset="0"/>
              </a:defRPr>
            </a:lvl1pPr>
          </a:lstStyle>
          <a:p>
            <a:endParaRPr lang="en-US"/>
          </a:p>
        </p:txBody>
      </p:sp>
      <p:sp>
        <p:nvSpPr>
          <p:cNvPr id="2051" name="Rectangle 3"/>
          <p:cNvSpPr>
            <a:spLocks noGrp="1" noChangeArrowheads="1"/>
          </p:cNvSpPr>
          <p:nvPr>
            <p:ph type="dt"/>
          </p:nvPr>
        </p:nvSpPr>
        <p:spPr bwMode="auto">
          <a:xfrm>
            <a:off x="3886200" y="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anose="020B0604020202020204" pitchFamily="34" charset="0"/>
                <a:cs typeface="DejaVu Sans" panose="020B0603030804020204" pitchFamily="34" charset="0"/>
              </a:defRPr>
            </a:lvl1pPr>
          </a:lstStyle>
          <a:p>
            <a:endParaRPr lang="en-US"/>
          </a:p>
        </p:txBody>
      </p:sp>
      <p:sp>
        <p:nvSpPr>
          <p:cNvPr id="2052" name="Rectangle 4"/>
          <p:cNvSpPr>
            <a:spLocks noGrp="1" noRot="1" noChangeAspect="1" noChangeArrowheads="1"/>
          </p:cNvSpPr>
          <p:nvPr>
            <p:ph type="sldImg"/>
          </p:nvPr>
        </p:nvSpPr>
        <p:spPr bwMode="auto">
          <a:xfrm>
            <a:off x="1143000" y="685800"/>
            <a:ext cx="4570413" cy="3427413"/>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3" name="Rectangle 5"/>
          <p:cNvSpPr>
            <a:spLocks noGrp="1" noChangeArrowheads="1"/>
          </p:cNvSpPr>
          <p:nvPr>
            <p:ph type="body"/>
          </p:nvPr>
        </p:nvSpPr>
        <p:spPr bwMode="auto">
          <a:xfrm>
            <a:off x="914400" y="4343400"/>
            <a:ext cx="50276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it-IT" smtClean="0"/>
          </a:p>
        </p:txBody>
      </p:sp>
      <p:sp>
        <p:nvSpPr>
          <p:cNvPr id="2054" name="Rectangle 6"/>
          <p:cNvSpPr>
            <a:spLocks noGrp="1" noChangeArrowheads="1"/>
          </p:cNvSpPr>
          <p:nvPr>
            <p:ph type="ftr"/>
          </p:nvPr>
        </p:nvSpPr>
        <p:spPr bwMode="auto">
          <a:xfrm>
            <a:off x="0" y="868680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anose="020B0604020202020204" pitchFamily="34" charset="0"/>
                <a:cs typeface="DejaVu Sans" panose="020B0603030804020204" pitchFamily="34" charset="0"/>
              </a:defRPr>
            </a:lvl1pPr>
          </a:lstStyle>
          <a:p>
            <a:endParaRPr lang="en-US"/>
          </a:p>
        </p:txBody>
      </p:sp>
      <p:sp>
        <p:nvSpPr>
          <p:cNvPr id="2055" name="Rectangle 7"/>
          <p:cNvSpPr>
            <a:spLocks noGrp="1" noChangeArrowheads="1"/>
          </p:cNvSpPr>
          <p:nvPr>
            <p:ph type="sldNum"/>
          </p:nvPr>
        </p:nvSpPr>
        <p:spPr bwMode="auto">
          <a:xfrm>
            <a:off x="3886200" y="868680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anose="020B0604020202020204" pitchFamily="34" charset="0"/>
                <a:cs typeface="DejaVu Sans" panose="020B0603030804020204" pitchFamily="34" charset="0"/>
              </a:defRPr>
            </a:lvl1pPr>
          </a:lstStyle>
          <a:p>
            <a:fld id="{5C3E7F2C-618D-48C0-BBFC-FE1398EA9F3B}" type="slidenum">
              <a:rPr lang="en-US"/>
              <a:pPr/>
              <a:t>‹#›</a:t>
            </a:fld>
            <a:endParaRPr lang="en-US"/>
          </a:p>
        </p:txBody>
      </p:sp>
    </p:spTree>
    <p:extLst>
      <p:ext uri="{BB962C8B-B14F-4D97-AF65-F5344CB8AC3E}">
        <p14:creationId xmlns:p14="http://schemas.microsoft.com/office/powerpoint/2010/main" val="392149506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34</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2840464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43</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74413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44</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2316410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47</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4079160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48</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1784366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52</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413128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53</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8522121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54</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42302766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55</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10014531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56</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2253499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57</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96780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35</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26198775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58</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5839534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59</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8349050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61</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1696105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36</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2471465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37</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220586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38</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2982105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39</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1774605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40</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731918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41</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66974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B4D373-36BA-4D39-8795-F8611A9B6BE7}" type="slidenum">
              <a:rPr lang="en-US"/>
              <a:pPr/>
              <a:t>42</a:t>
            </a:fld>
            <a:endParaRPr lang="en-US"/>
          </a:p>
        </p:txBody>
      </p:sp>
      <p:sp>
        <p:nvSpPr>
          <p:cNvPr id="1034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721511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it-IT"/>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t-IT"/>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F1E8A988-CE39-4643-8843-62FC6A0A41C3}" type="slidenum">
              <a:rPr lang="en-US"/>
              <a:pPr/>
              <a:t>‹#›</a:t>
            </a:fld>
            <a:endParaRPr lang="en-US"/>
          </a:p>
        </p:txBody>
      </p:sp>
    </p:spTree>
    <p:extLst>
      <p:ext uri="{BB962C8B-B14F-4D97-AF65-F5344CB8AC3E}">
        <p14:creationId xmlns:p14="http://schemas.microsoft.com/office/powerpoint/2010/main" val="3575911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20CB196D-606B-4953-8B96-D26BDC0A63A1}" type="slidenum">
              <a:rPr lang="en-US"/>
              <a:pPr/>
              <a:t>‹#›</a:t>
            </a:fld>
            <a:endParaRPr lang="en-US"/>
          </a:p>
        </p:txBody>
      </p:sp>
    </p:spTree>
    <p:extLst>
      <p:ext uri="{BB962C8B-B14F-4D97-AF65-F5344CB8AC3E}">
        <p14:creationId xmlns:p14="http://schemas.microsoft.com/office/powerpoint/2010/main" val="2256813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07163" y="0"/>
            <a:ext cx="1949450" cy="6094413"/>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657225" y="0"/>
            <a:ext cx="5697538" cy="6094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0DA47C6A-E20B-4B38-9126-AE9EC8306E68}" type="slidenum">
              <a:rPr lang="en-US"/>
              <a:pPr/>
              <a:t>‹#›</a:t>
            </a:fld>
            <a:endParaRPr lang="en-US"/>
          </a:p>
        </p:txBody>
      </p:sp>
    </p:spTree>
    <p:extLst>
      <p:ext uri="{BB962C8B-B14F-4D97-AF65-F5344CB8AC3E}">
        <p14:creationId xmlns:p14="http://schemas.microsoft.com/office/powerpoint/2010/main" val="1101751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57225" y="0"/>
            <a:ext cx="7770813" cy="1141413"/>
          </a:xfrm>
        </p:spPr>
        <p:txBody>
          <a:bodyPr/>
          <a:lstStyle/>
          <a:p>
            <a:r>
              <a:rPr lang="en-US" smtClean="0"/>
              <a:t>Click to edit Master title style</a:t>
            </a:r>
            <a:endParaRPr lang="it-IT"/>
          </a:p>
        </p:txBody>
      </p:sp>
      <p:sp>
        <p:nvSpPr>
          <p:cNvPr id="3" name="Date Placeholder 2"/>
          <p:cNvSpPr>
            <a:spLocks noGrp="1"/>
          </p:cNvSpPr>
          <p:nvPr>
            <p:ph type="dt" idx="10"/>
          </p:nvPr>
        </p:nvSpPr>
        <p:spPr>
          <a:xfrm>
            <a:off x="685800" y="6248400"/>
            <a:ext cx="1903413" cy="455613"/>
          </a:xfrm>
        </p:spPr>
        <p:txBody>
          <a:bodyPr/>
          <a:lstStyle>
            <a:lvl1pPr>
              <a:defRPr/>
            </a:lvl1pPr>
          </a:lstStyle>
          <a:p>
            <a:endParaRPr lang="en-US"/>
          </a:p>
        </p:txBody>
      </p:sp>
      <p:sp>
        <p:nvSpPr>
          <p:cNvPr id="4" name="Footer Placeholder 3"/>
          <p:cNvSpPr>
            <a:spLocks noGrp="1"/>
          </p:cNvSpPr>
          <p:nvPr>
            <p:ph type="ftr" idx="11"/>
          </p:nvPr>
        </p:nvSpPr>
        <p:spPr>
          <a:xfrm>
            <a:off x="3124200" y="6248400"/>
            <a:ext cx="2894013" cy="455613"/>
          </a:xfrm>
        </p:spPr>
        <p:txBody>
          <a:bodyPr/>
          <a:lstStyle>
            <a:lvl1pPr>
              <a:defRPr/>
            </a:lvl1pPr>
          </a:lstStyle>
          <a:p>
            <a:endParaRPr lang="en-US"/>
          </a:p>
        </p:txBody>
      </p:sp>
      <p:sp>
        <p:nvSpPr>
          <p:cNvPr id="5" name="Slide Number Placeholder 4"/>
          <p:cNvSpPr>
            <a:spLocks noGrp="1"/>
          </p:cNvSpPr>
          <p:nvPr>
            <p:ph type="sldNum" idx="12"/>
          </p:nvPr>
        </p:nvSpPr>
        <p:spPr>
          <a:xfrm>
            <a:off x="8636000" y="6438900"/>
            <a:ext cx="417513" cy="404813"/>
          </a:xfrm>
        </p:spPr>
        <p:txBody>
          <a:bodyPr/>
          <a:lstStyle>
            <a:lvl1pPr>
              <a:defRPr/>
            </a:lvl1pPr>
          </a:lstStyle>
          <a:p>
            <a:fld id="{41EE65AE-37BD-4B83-9825-6A100B81B3EF}" type="slidenum">
              <a:rPr lang="en-US"/>
              <a:pPr/>
              <a:t>‹#›</a:t>
            </a:fld>
            <a:endParaRPr lang="en-US"/>
          </a:p>
        </p:txBody>
      </p:sp>
    </p:spTree>
    <p:extLst>
      <p:ext uri="{BB962C8B-B14F-4D97-AF65-F5344CB8AC3E}">
        <p14:creationId xmlns:p14="http://schemas.microsoft.com/office/powerpoint/2010/main" val="2465479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7225" y="0"/>
            <a:ext cx="7770813" cy="1141413"/>
          </a:xfrm>
        </p:spPr>
        <p:txBody>
          <a:bodyPr/>
          <a:lstStyle/>
          <a:p>
            <a:r>
              <a:rPr lang="en-US" smtClean="0"/>
              <a:t>Click to edit Master title style</a:t>
            </a:r>
            <a:endParaRPr lang="it-IT"/>
          </a:p>
        </p:txBody>
      </p:sp>
      <p:sp>
        <p:nvSpPr>
          <p:cNvPr id="3" name="Online Image Placeholder 2"/>
          <p:cNvSpPr>
            <a:spLocks noGrp="1"/>
          </p:cNvSpPr>
          <p:nvPr>
            <p:ph type="clipArt" sz="half" idx="1"/>
          </p:nvPr>
        </p:nvSpPr>
        <p:spPr>
          <a:xfrm>
            <a:off x="685800" y="1981200"/>
            <a:ext cx="3808413" cy="4113213"/>
          </a:xfrm>
        </p:spPr>
        <p:txBody>
          <a:bodyPr/>
          <a:lstStyle/>
          <a:p>
            <a:endParaRPr lang="it-IT"/>
          </a:p>
        </p:txBody>
      </p:sp>
      <p:sp>
        <p:nvSpPr>
          <p:cNvPr id="4" name="Text Placeholder 3"/>
          <p:cNvSpPr>
            <a:spLocks noGrp="1"/>
          </p:cNvSpPr>
          <p:nvPr>
            <p:ph type="body" sz="half" idx="2"/>
          </p:nvPr>
        </p:nvSpPr>
        <p:spPr>
          <a:xfrm>
            <a:off x="4646613" y="1981200"/>
            <a:ext cx="3810000" cy="4113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idx="10"/>
          </p:nvPr>
        </p:nvSpPr>
        <p:spPr>
          <a:xfrm>
            <a:off x="685800" y="6248400"/>
            <a:ext cx="1903413" cy="455613"/>
          </a:xfrm>
        </p:spPr>
        <p:txBody>
          <a:bodyPr/>
          <a:lstStyle>
            <a:lvl1pPr>
              <a:defRPr/>
            </a:lvl1pPr>
          </a:lstStyle>
          <a:p>
            <a:endParaRPr lang="en-US"/>
          </a:p>
        </p:txBody>
      </p:sp>
      <p:sp>
        <p:nvSpPr>
          <p:cNvPr id="6" name="Footer Placeholder 5"/>
          <p:cNvSpPr>
            <a:spLocks noGrp="1"/>
          </p:cNvSpPr>
          <p:nvPr>
            <p:ph type="ftr" idx="11"/>
          </p:nvPr>
        </p:nvSpPr>
        <p:spPr>
          <a:xfrm>
            <a:off x="3124200" y="6248400"/>
            <a:ext cx="2894013" cy="455613"/>
          </a:xfrm>
        </p:spPr>
        <p:txBody>
          <a:bodyPr/>
          <a:lstStyle>
            <a:lvl1pPr>
              <a:defRPr/>
            </a:lvl1pPr>
          </a:lstStyle>
          <a:p>
            <a:endParaRPr lang="en-US"/>
          </a:p>
        </p:txBody>
      </p:sp>
      <p:sp>
        <p:nvSpPr>
          <p:cNvPr id="7" name="Slide Number Placeholder 6"/>
          <p:cNvSpPr>
            <a:spLocks noGrp="1"/>
          </p:cNvSpPr>
          <p:nvPr>
            <p:ph type="sldNum" idx="12"/>
          </p:nvPr>
        </p:nvSpPr>
        <p:spPr>
          <a:xfrm>
            <a:off x="8636000" y="6438900"/>
            <a:ext cx="417513" cy="404813"/>
          </a:xfrm>
        </p:spPr>
        <p:txBody>
          <a:bodyPr/>
          <a:lstStyle>
            <a:lvl1pPr>
              <a:defRPr/>
            </a:lvl1pPr>
          </a:lstStyle>
          <a:p>
            <a:fld id="{8E994171-E2C6-4D70-9D17-9585A32973BF}" type="slidenum">
              <a:rPr lang="en-US"/>
              <a:pPr/>
              <a:t>‹#›</a:t>
            </a:fld>
            <a:endParaRPr lang="en-US"/>
          </a:p>
        </p:txBody>
      </p:sp>
    </p:spTree>
    <p:extLst>
      <p:ext uri="{BB962C8B-B14F-4D97-AF65-F5344CB8AC3E}">
        <p14:creationId xmlns:p14="http://schemas.microsoft.com/office/powerpoint/2010/main" val="896256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25C4F2A1-5AD8-48EE-9C0F-523A02F36BD2}" type="slidenum">
              <a:rPr lang="en-US"/>
              <a:pPr/>
              <a:t>‹#›</a:t>
            </a:fld>
            <a:endParaRPr lang="en-US"/>
          </a:p>
        </p:txBody>
      </p:sp>
    </p:spTree>
    <p:extLst>
      <p:ext uri="{BB962C8B-B14F-4D97-AF65-F5344CB8AC3E}">
        <p14:creationId xmlns:p14="http://schemas.microsoft.com/office/powerpoint/2010/main" val="356891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it-IT"/>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23654F70-C354-4954-8095-6FA9A9B37409}" type="slidenum">
              <a:rPr lang="en-US"/>
              <a:pPr/>
              <a:t>‹#›</a:t>
            </a:fld>
            <a:endParaRPr lang="en-US"/>
          </a:p>
        </p:txBody>
      </p:sp>
    </p:spTree>
    <p:extLst>
      <p:ext uri="{BB962C8B-B14F-4D97-AF65-F5344CB8AC3E}">
        <p14:creationId xmlns:p14="http://schemas.microsoft.com/office/powerpoint/2010/main" val="211675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685800" y="1981200"/>
            <a:ext cx="3808413" cy="4113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4646613" y="1981200"/>
            <a:ext cx="3810000" cy="4113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1182F6EC-9111-4134-9128-CE365F98DFCD}" type="slidenum">
              <a:rPr lang="en-US"/>
              <a:pPr/>
              <a:t>‹#›</a:t>
            </a:fld>
            <a:endParaRPr lang="en-US"/>
          </a:p>
        </p:txBody>
      </p:sp>
    </p:spTree>
    <p:extLst>
      <p:ext uri="{BB962C8B-B14F-4D97-AF65-F5344CB8AC3E}">
        <p14:creationId xmlns:p14="http://schemas.microsoft.com/office/powerpoint/2010/main" val="1960834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it-IT"/>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C9F91502-366B-4F01-851B-6EC42953C831}" type="slidenum">
              <a:rPr lang="en-US"/>
              <a:pPr/>
              <a:t>‹#›</a:t>
            </a:fld>
            <a:endParaRPr lang="en-US"/>
          </a:p>
        </p:txBody>
      </p:sp>
    </p:spTree>
    <p:extLst>
      <p:ext uri="{BB962C8B-B14F-4D97-AF65-F5344CB8AC3E}">
        <p14:creationId xmlns:p14="http://schemas.microsoft.com/office/powerpoint/2010/main" val="1348739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7E82A247-5677-4C17-8834-8872020DFE2E}" type="slidenum">
              <a:rPr lang="en-US"/>
              <a:pPr/>
              <a:t>‹#›</a:t>
            </a:fld>
            <a:endParaRPr lang="en-US"/>
          </a:p>
        </p:txBody>
      </p:sp>
    </p:spTree>
    <p:extLst>
      <p:ext uri="{BB962C8B-B14F-4D97-AF65-F5344CB8AC3E}">
        <p14:creationId xmlns:p14="http://schemas.microsoft.com/office/powerpoint/2010/main" val="3152321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E7A39A4D-4812-422B-848F-00CA0DDFC4FE}" type="slidenum">
              <a:rPr lang="en-US"/>
              <a:pPr/>
              <a:t>‹#›</a:t>
            </a:fld>
            <a:endParaRPr lang="en-US"/>
          </a:p>
        </p:txBody>
      </p:sp>
    </p:spTree>
    <p:extLst>
      <p:ext uri="{BB962C8B-B14F-4D97-AF65-F5344CB8AC3E}">
        <p14:creationId xmlns:p14="http://schemas.microsoft.com/office/powerpoint/2010/main" val="2553896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it-IT"/>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50C01BC5-1D4B-4847-BA17-52B96FC1F3FF}" type="slidenum">
              <a:rPr lang="en-US"/>
              <a:pPr/>
              <a:t>‹#›</a:t>
            </a:fld>
            <a:endParaRPr lang="en-US"/>
          </a:p>
        </p:txBody>
      </p:sp>
    </p:spTree>
    <p:extLst>
      <p:ext uri="{BB962C8B-B14F-4D97-AF65-F5344CB8AC3E}">
        <p14:creationId xmlns:p14="http://schemas.microsoft.com/office/powerpoint/2010/main" val="9119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it-IT"/>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45E1A4C0-2A0B-4469-84F3-776255FFFEE3}" type="slidenum">
              <a:rPr lang="en-US"/>
              <a:pPr/>
              <a:t>‹#›</a:t>
            </a:fld>
            <a:endParaRPr lang="en-US"/>
          </a:p>
        </p:txBody>
      </p:sp>
    </p:spTree>
    <p:extLst>
      <p:ext uri="{BB962C8B-B14F-4D97-AF65-F5344CB8AC3E}">
        <p14:creationId xmlns:p14="http://schemas.microsoft.com/office/powerpoint/2010/main" val="3034647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57225" y="0"/>
            <a:ext cx="7770813"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p:txBody>
      </p:sp>
      <p:sp>
        <p:nvSpPr>
          <p:cNvPr id="1027" name="Rectangle 3"/>
          <p:cNvSpPr>
            <a:spLocks noGrp="1" noChangeArrowheads="1"/>
          </p:cNvSpPr>
          <p:nvPr>
            <p:ph type="dt"/>
          </p:nvPr>
        </p:nvSpPr>
        <p:spPr bwMode="auto">
          <a:xfrm>
            <a:off x="685800" y="6248400"/>
            <a:ext cx="19034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DejaVu Sans" panose="020B0603030804020204" pitchFamily="34" charset="0"/>
              </a:defRPr>
            </a:lvl1pPr>
          </a:lstStyle>
          <a:p>
            <a:endParaRPr lang="en-US"/>
          </a:p>
        </p:txBody>
      </p:sp>
      <p:sp>
        <p:nvSpPr>
          <p:cNvPr id="1028" name="Rectangle 4"/>
          <p:cNvSpPr>
            <a:spLocks noGrp="1" noChangeArrowheads="1"/>
          </p:cNvSpPr>
          <p:nvPr>
            <p:ph type="ftr"/>
          </p:nvPr>
        </p:nvSpPr>
        <p:spPr bwMode="auto">
          <a:xfrm>
            <a:off x="3124200" y="6248400"/>
            <a:ext cx="2894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DejaVu Sans" panose="020B0603030804020204" pitchFamily="34" charset="0"/>
              </a:defRPr>
            </a:lvl1pPr>
          </a:lstStyle>
          <a:p>
            <a:endParaRPr lang="en-US"/>
          </a:p>
        </p:txBody>
      </p:sp>
      <p:sp>
        <p:nvSpPr>
          <p:cNvPr id="1029" name="Rectangle 5"/>
          <p:cNvSpPr>
            <a:spLocks noGrp="1" noChangeArrowheads="1"/>
          </p:cNvSpPr>
          <p:nvPr>
            <p:ph type="sldNum"/>
          </p:nvPr>
        </p:nvSpPr>
        <p:spPr bwMode="auto">
          <a:xfrm>
            <a:off x="8636000" y="6438900"/>
            <a:ext cx="417513" cy="40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DejaVu Sans" panose="020B0603030804020204" pitchFamily="34" charset="0"/>
              </a:defRPr>
            </a:lvl1pPr>
          </a:lstStyle>
          <a:p>
            <a:fld id="{9CCFE9CF-B1F4-496B-90A2-02C42E1A275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fontAlgn="base">
        <a:spcBef>
          <a:spcPct val="0"/>
        </a:spcBef>
        <a:spcAft>
          <a:spcPct val="0"/>
        </a:spcAft>
        <a:buClr>
          <a:srgbClr val="000000"/>
        </a:buClr>
        <a:buSzPct val="100000"/>
        <a:buFont typeface="Times New Roman" panose="02020603050405020304" pitchFamily="18" charset="0"/>
        <a:defRPr sz="4400" kern="1200">
          <a:solidFill>
            <a:srgbClr val="FF0000"/>
          </a:solidFill>
          <a:latin typeface="+mj-lt"/>
          <a:ea typeface="+mj-ea"/>
          <a:cs typeface="+mj-cs"/>
        </a:defRPr>
      </a:lvl1pPr>
      <a:lvl2pPr marL="742950" indent="-285750" algn="ctr" defTabSz="457200" rtl="0" fontAlgn="base">
        <a:spcBef>
          <a:spcPct val="0"/>
        </a:spcBef>
        <a:spcAft>
          <a:spcPct val="0"/>
        </a:spcAft>
        <a:buClr>
          <a:srgbClr val="000000"/>
        </a:buClr>
        <a:buSzPct val="100000"/>
        <a:buFont typeface="Times New Roman" panose="02020603050405020304" pitchFamily="18" charset="0"/>
        <a:defRPr sz="4400">
          <a:solidFill>
            <a:srgbClr val="FF0000"/>
          </a:solidFill>
          <a:latin typeface="Times New Roman" panose="02020603050405020304" pitchFamily="18" charset="0"/>
          <a:ea typeface="Droid Sans Fallback" charset="0"/>
          <a:cs typeface="Droid Sans Fallback" charset="0"/>
        </a:defRPr>
      </a:lvl2pPr>
      <a:lvl3pPr marL="1143000" indent="-228600" algn="ctr" defTabSz="457200" rtl="0" fontAlgn="base">
        <a:spcBef>
          <a:spcPct val="0"/>
        </a:spcBef>
        <a:spcAft>
          <a:spcPct val="0"/>
        </a:spcAft>
        <a:buClr>
          <a:srgbClr val="000000"/>
        </a:buClr>
        <a:buSzPct val="100000"/>
        <a:buFont typeface="Times New Roman" panose="02020603050405020304" pitchFamily="18" charset="0"/>
        <a:defRPr sz="4400">
          <a:solidFill>
            <a:srgbClr val="FF0000"/>
          </a:solidFill>
          <a:latin typeface="Times New Roman" panose="02020603050405020304" pitchFamily="18" charset="0"/>
          <a:ea typeface="Droid Sans Fallback" charset="0"/>
          <a:cs typeface="Droid Sans Fallback" charset="0"/>
        </a:defRPr>
      </a:lvl3pPr>
      <a:lvl4pPr marL="1600200" indent="-228600" algn="ctr" defTabSz="457200" rtl="0" fontAlgn="base">
        <a:spcBef>
          <a:spcPct val="0"/>
        </a:spcBef>
        <a:spcAft>
          <a:spcPct val="0"/>
        </a:spcAft>
        <a:buClr>
          <a:srgbClr val="000000"/>
        </a:buClr>
        <a:buSzPct val="100000"/>
        <a:buFont typeface="Times New Roman" panose="02020603050405020304" pitchFamily="18" charset="0"/>
        <a:defRPr sz="4400">
          <a:solidFill>
            <a:srgbClr val="FF0000"/>
          </a:solidFill>
          <a:latin typeface="Times New Roman" panose="02020603050405020304" pitchFamily="18" charset="0"/>
          <a:ea typeface="Droid Sans Fallback" charset="0"/>
          <a:cs typeface="Droid Sans Fallback" charset="0"/>
        </a:defRPr>
      </a:lvl4pPr>
      <a:lvl5pPr marL="2057400" indent="-228600" algn="ctr" defTabSz="457200" rtl="0" fontAlgn="base">
        <a:spcBef>
          <a:spcPct val="0"/>
        </a:spcBef>
        <a:spcAft>
          <a:spcPct val="0"/>
        </a:spcAft>
        <a:buClr>
          <a:srgbClr val="000000"/>
        </a:buClr>
        <a:buSzPct val="100000"/>
        <a:buFont typeface="Times New Roman" panose="02020603050405020304" pitchFamily="18" charset="0"/>
        <a:defRPr sz="4400">
          <a:solidFill>
            <a:srgbClr val="FF0000"/>
          </a:solidFill>
          <a:latin typeface="Times New Roman" panose="02020603050405020304" pitchFamily="18" charset="0"/>
          <a:ea typeface="Droid Sans Fallback" charset="0"/>
          <a:cs typeface="Droid Sans Fallback" charset="0"/>
        </a:defRPr>
      </a:lvl5pPr>
      <a:lvl6pPr marL="2514600" indent="-228600" algn="ctr" defTabSz="457200" rtl="0" fontAlgn="base">
        <a:spcBef>
          <a:spcPct val="0"/>
        </a:spcBef>
        <a:spcAft>
          <a:spcPct val="0"/>
        </a:spcAft>
        <a:buClr>
          <a:srgbClr val="000000"/>
        </a:buClr>
        <a:buSzPct val="100000"/>
        <a:buFont typeface="Times New Roman" panose="02020603050405020304" pitchFamily="18" charset="0"/>
        <a:defRPr sz="4400">
          <a:solidFill>
            <a:srgbClr val="FF0000"/>
          </a:solidFill>
          <a:latin typeface="Times New Roman" panose="02020603050405020304" pitchFamily="18" charset="0"/>
          <a:ea typeface="Droid Sans Fallback" charset="0"/>
          <a:cs typeface="Droid Sans Fallback" charset="0"/>
        </a:defRPr>
      </a:lvl6pPr>
      <a:lvl7pPr marL="2971800" indent="-228600" algn="ctr" defTabSz="457200" rtl="0" fontAlgn="base">
        <a:spcBef>
          <a:spcPct val="0"/>
        </a:spcBef>
        <a:spcAft>
          <a:spcPct val="0"/>
        </a:spcAft>
        <a:buClr>
          <a:srgbClr val="000000"/>
        </a:buClr>
        <a:buSzPct val="100000"/>
        <a:buFont typeface="Times New Roman" panose="02020603050405020304" pitchFamily="18" charset="0"/>
        <a:defRPr sz="4400">
          <a:solidFill>
            <a:srgbClr val="FF0000"/>
          </a:solidFill>
          <a:latin typeface="Times New Roman" panose="02020603050405020304" pitchFamily="18" charset="0"/>
          <a:ea typeface="Droid Sans Fallback" charset="0"/>
          <a:cs typeface="Droid Sans Fallback" charset="0"/>
        </a:defRPr>
      </a:lvl7pPr>
      <a:lvl8pPr marL="3429000" indent="-228600" algn="ctr" defTabSz="457200" rtl="0" fontAlgn="base">
        <a:spcBef>
          <a:spcPct val="0"/>
        </a:spcBef>
        <a:spcAft>
          <a:spcPct val="0"/>
        </a:spcAft>
        <a:buClr>
          <a:srgbClr val="000000"/>
        </a:buClr>
        <a:buSzPct val="100000"/>
        <a:buFont typeface="Times New Roman" panose="02020603050405020304" pitchFamily="18" charset="0"/>
        <a:defRPr sz="4400">
          <a:solidFill>
            <a:srgbClr val="FF0000"/>
          </a:solidFill>
          <a:latin typeface="Times New Roman" panose="02020603050405020304" pitchFamily="18" charset="0"/>
          <a:ea typeface="Droid Sans Fallback" charset="0"/>
          <a:cs typeface="Droid Sans Fallback" charset="0"/>
        </a:defRPr>
      </a:lvl8pPr>
      <a:lvl9pPr marL="3886200" indent="-228600" algn="ctr" defTabSz="457200" rtl="0" fontAlgn="base">
        <a:spcBef>
          <a:spcPct val="0"/>
        </a:spcBef>
        <a:spcAft>
          <a:spcPct val="0"/>
        </a:spcAft>
        <a:buClr>
          <a:srgbClr val="000000"/>
        </a:buClr>
        <a:buSzPct val="100000"/>
        <a:buFont typeface="Times New Roman" panose="02020603050405020304" pitchFamily="18" charset="0"/>
        <a:defRPr sz="4400">
          <a:solidFill>
            <a:srgbClr val="FF0000"/>
          </a:solidFill>
          <a:latin typeface="Times New Roman" panose="02020603050405020304" pitchFamily="18" charset="0"/>
          <a:ea typeface="Droid Sans Fallback" charset="0"/>
          <a:cs typeface="Droid Sans Fallback" charset="0"/>
        </a:defRPr>
      </a:lvl9pPr>
    </p:titleStyle>
    <p:bodyStyle>
      <a:lvl1pPr marL="342900" indent="-342900" algn="l" defTabSz="457200" rtl="0" fontAlgn="base">
        <a:spcBef>
          <a:spcPts val="800"/>
        </a:spcBef>
        <a:spcAft>
          <a:spcPct val="0"/>
        </a:spcAft>
        <a:buClr>
          <a:srgbClr val="000000"/>
        </a:buClr>
        <a:buSzPct val="100000"/>
        <a:buFont typeface="Times New Roman" panose="02020603050405020304" pitchFamily="18" charset="0"/>
        <a:defRPr sz="3200" kern="1200">
          <a:solidFill>
            <a:srgbClr val="3333CC"/>
          </a:solidFill>
          <a:latin typeface="+mn-lt"/>
          <a:ea typeface="+mn-ea"/>
          <a:cs typeface="+mn-cs"/>
        </a:defRPr>
      </a:lvl1pPr>
      <a:lvl2pPr marL="742950" indent="-285750" algn="l" defTabSz="457200" rtl="0" fontAlgn="base">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57200" rtl="0" fontAlgn="base">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57200" rtl="0" fontAlgn="base">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fontAlgn="base">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t-IT" smtClean="0"/>
              <a:t>Puntatori</a:t>
            </a:r>
            <a:endParaRPr lang="it-IT"/>
          </a:p>
        </p:txBody>
      </p:sp>
      <p:sp>
        <p:nvSpPr>
          <p:cNvPr id="5" name="Subtitle 4"/>
          <p:cNvSpPr>
            <a:spLocks noGrp="1"/>
          </p:cNvSpPr>
          <p:nvPr>
            <p:ph type="subTitle" idx="1"/>
          </p:nvPr>
        </p:nvSpPr>
        <p:spPr/>
        <p:txBody>
          <a:bodyPr/>
          <a:lstStyle/>
          <a:p>
            <a:endParaRPr lang="it-IT"/>
          </a:p>
        </p:txBody>
      </p:sp>
    </p:spTree>
    <p:extLst>
      <p:ext uri="{BB962C8B-B14F-4D97-AF65-F5344CB8AC3E}">
        <p14:creationId xmlns:p14="http://schemas.microsoft.com/office/powerpoint/2010/main" val="3073263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AF756DA-E3E8-402A-A03B-7BEDDEE0EE6D}" type="slidenum">
              <a:rPr lang="en-US"/>
              <a:pPr/>
              <a:t>10</a:t>
            </a:fld>
            <a:endParaRPr lang="en-US"/>
          </a:p>
        </p:txBody>
      </p:sp>
      <p:sp>
        <p:nvSpPr>
          <p:cNvPr id="151554" name="Rectangle 2"/>
          <p:cNvSpPr>
            <a:spLocks noGrp="1" noChangeArrowheads="1"/>
          </p:cNvSpPr>
          <p:nvPr>
            <p:ph type="title"/>
          </p:nvPr>
        </p:nvSpPr>
        <p:spPr/>
        <p:txBody>
          <a:bodyPr/>
          <a:lstStyle/>
          <a:p>
            <a:r>
              <a:rPr lang="it-IT" smtClean="0"/>
              <a:t>Attenzione </a:t>
            </a:r>
            <a:r>
              <a:rPr lang="it-IT"/>
              <a:t>: </a:t>
            </a:r>
            <a:r>
              <a:rPr lang="it-IT" smtClean="0"/>
              <a:t>i due usi di *</a:t>
            </a:r>
            <a:endParaRPr lang="it-IT"/>
          </a:p>
        </p:txBody>
      </p:sp>
      <p:sp>
        <p:nvSpPr>
          <p:cNvPr id="151555" name="Rectangle 3"/>
          <p:cNvSpPr>
            <a:spLocks noGrp="1" noChangeArrowheads="1"/>
          </p:cNvSpPr>
          <p:nvPr>
            <p:ph type="body" idx="1"/>
          </p:nvPr>
        </p:nvSpPr>
        <p:spPr>
          <a:xfrm>
            <a:off x="190500" y="1206500"/>
            <a:ext cx="8051800" cy="5651500"/>
          </a:xfrm>
        </p:spPr>
        <p:txBody>
          <a:bodyPr/>
          <a:lstStyle/>
          <a:p>
            <a:pPr marL="514350" indent="-457200">
              <a:buFont typeface="Arial" panose="020B0604020202020204" pitchFamily="34" charset="0"/>
              <a:buChar char="•"/>
            </a:pPr>
            <a:r>
              <a:rPr lang="it-IT" sz="2800" smtClean="0"/>
              <a:t>Si usa  nella dichiarazione come modificatore del tipo per dichiarare una variabile di tipo indirizzo</a:t>
            </a:r>
            <a:endParaRPr lang="it-IT" sz="2800"/>
          </a:p>
          <a:p>
            <a:pPr lvl="1"/>
            <a:r>
              <a:rPr lang="it-IT" sz="2000" b="1">
                <a:latin typeface="Courier New" panose="02070309020205020404" pitchFamily="49" charset="0"/>
              </a:rPr>
              <a:t>double  *a, *b;  </a:t>
            </a:r>
            <a:r>
              <a:rPr lang="en-US" sz="2000" b="1">
                <a:latin typeface="Courier New" panose="02070309020205020404" pitchFamily="49" charset="0"/>
              </a:rPr>
              <a:t>/* ripetere ‘*’ */</a:t>
            </a:r>
          </a:p>
          <a:p>
            <a:pPr lvl="1"/>
            <a:r>
              <a:rPr lang="it-IT" sz="2000" b="1">
                <a:latin typeface="Courier New" panose="02070309020205020404" pitchFamily="49" charset="0"/>
              </a:rPr>
              <a:t>int *a, b, c[4], **d; </a:t>
            </a:r>
          </a:p>
          <a:p>
            <a:pPr marL="457200" indent="-457200">
              <a:buFont typeface="Arial" panose="020B0604020202020204" pitchFamily="34" charset="0"/>
              <a:buChar char="•"/>
            </a:pPr>
            <a:endParaRPr lang="it-IT" sz="2800" smtClean="0"/>
          </a:p>
          <a:p>
            <a:pPr marL="457200" indent="-457200">
              <a:buFont typeface="Arial" panose="020B0604020202020204" pitchFamily="34" charset="0"/>
              <a:buChar char="•"/>
            </a:pPr>
            <a:r>
              <a:rPr lang="it-IT" sz="2800" smtClean="0"/>
              <a:t>Si usa nelle espressioni per denotare la variabile puntata da un certo indirizzo </a:t>
            </a:r>
            <a:endParaRPr lang="it-IT" sz="2800" b="1">
              <a:latin typeface="Courier New" panose="02070309020205020404" pitchFamily="49" charset="0"/>
            </a:endParaRPr>
          </a:p>
          <a:p>
            <a:pPr lvl="2">
              <a:buFontTx/>
              <a:buNone/>
            </a:pPr>
            <a:r>
              <a:rPr lang="it-IT" sz="2000" b="1">
                <a:latin typeface="Courier New" panose="02070309020205020404" pitchFamily="49" charset="0"/>
              </a:rPr>
              <a:t>printf("%d %d",a, </a:t>
            </a:r>
            <a:r>
              <a:rPr lang="it-IT" sz="2000" b="1">
                <a:solidFill>
                  <a:srgbClr val="FF0000"/>
                </a:solidFill>
                <a:latin typeface="Courier New" panose="02070309020205020404" pitchFamily="49" charset="0"/>
              </a:rPr>
              <a:t>*</a:t>
            </a:r>
            <a:r>
              <a:rPr lang="it-IT" sz="2000" b="1" smtClean="0">
                <a:solidFill>
                  <a:srgbClr val="FF0000"/>
                </a:solidFill>
                <a:latin typeface="Courier New" panose="02070309020205020404" pitchFamily="49" charset="0"/>
              </a:rPr>
              <a:t>b + 1</a:t>
            </a:r>
            <a:r>
              <a:rPr lang="it-IT" sz="2000" b="1" smtClean="0">
                <a:latin typeface="Courier New" panose="02070309020205020404" pitchFamily="49" charset="0"/>
              </a:rPr>
              <a:t>); </a:t>
            </a:r>
          </a:p>
          <a:p>
            <a:pPr lvl="2">
              <a:buFontTx/>
              <a:buNone/>
            </a:pPr>
            <a:r>
              <a:rPr lang="it-IT" sz="2000" b="1" smtClean="0">
                <a:solidFill>
                  <a:srgbClr val="FF0000"/>
                </a:solidFill>
                <a:latin typeface="Courier New" panose="02070309020205020404" pitchFamily="49" charset="0"/>
              </a:rPr>
              <a:t>*</a:t>
            </a:r>
            <a:r>
              <a:rPr lang="it-IT" sz="2000" b="1">
                <a:solidFill>
                  <a:srgbClr val="FF0000"/>
                </a:solidFill>
                <a:latin typeface="Courier New" panose="02070309020205020404" pitchFamily="49" charset="0"/>
              </a:rPr>
              <a:t>b= *b - 38;</a:t>
            </a:r>
          </a:p>
          <a:p>
            <a:pPr marL="914400" lvl="2" indent="0"/>
            <a:r>
              <a:rPr lang="it-IT" sz="2000" b="1">
                <a:latin typeface="Courier New" panose="02070309020205020404" pitchFamily="49" charset="0"/>
              </a:rPr>
              <a:t>printf("%d %d",a, </a:t>
            </a:r>
            <a:r>
              <a:rPr lang="it-IT" sz="2000" b="1">
                <a:solidFill>
                  <a:srgbClr val="FF0000"/>
                </a:solidFill>
                <a:latin typeface="Courier New" panose="02070309020205020404" pitchFamily="49" charset="0"/>
              </a:rPr>
              <a:t>*b</a:t>
            </a:r>
            <a:r>
              <a:rPr lang="it-IT" sz="2000" b="1">
                <a:latin typeface="Courier New" panose="02070309020205020404" pitchFamily="49" charset="0"/>
              </a:rPr>
              <a:t>); </a:t>
            </a:r>
            <a:endParaRPr lang="it-IT" sz="2400"/>
          </a:p>
        </p:txBody>
      </p:sp>
    </p:spTree>
    <p:extLst>
      <p:ext uri="{BB962C8B-B14F-4D97-AF65-F5344CB8AC3E}">
        <p14:creationId xmlns:p14="http://schemas.microsoft.com/office/powerpoint/2010/main" val="2707288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AF756DA-E3E8-402A-A03B-7BEDDEE0EE6D}" type="slidenum">
              <a:rPr lang="en-US"/>
              <a:pPr/>
              <a:t>11</a:t>
            </a:fld>
            <a:endParaRPr lang="en-US"/>
          </a:p>
        </p:txBody>
      </p:sp>
      <p:sp>
        <p:nvSpPr>
          <p:cNvPr id="151554" name="Rectangle 2"/>
          <p:cNvSpPr>
            <a:spLocks noGrp="1" noChangeArrowheads="1"/>
          </p:cNvSpPr>
          <p:nvPr>
            <p:ph type="title"/>
          </p:nvPr>
        </p:nvSpPr>
        <p:spPr/>
        <p:txBody>
          <a:bodyPr/>
          <a:lstStyle/>
          <a:p>
            <a:r>
              <a:rPr lang="it-IT"/>
              <a:t>Puntatori : </a:t>
            </a:r>
            <a:r>
              <a:rPr lang="it-IT" smtClean="0"/>
              <a:t>costanti e stampa</a:t>
            </a:r>
            <a:endParaRPr lang="it-IT"/>
          </a:p>
        </p:txBody>
      </p:sp>
      <p:sp>
        <p:nvSpPr>
          <p:cNvPr id="151555" name="Rectangle 3"/>
          <p:cNvSpPr>
            <a:spLocks noGrp="1" noChangeArrowheads="1"/>
          </p:cNvSpPr>
          <p:nvPr>
            <p:ph type="body" idx="1"/>
          </p:nvPr>
        </p:nvSpPr>
        <p:spPr>
          <a:xfrm>
            <a:off x="190500" y="1206500"/>
            <a:ext cx="8051800" cy="5651500"/>
          </a:xfrm>
        </p:spPr>
        <p:txBody>
          <a:bodyPr/>
          <a:lstStyle/>
          <a:p>
            <a:pPr marL="457200" indent="-457200">
              <a:buFont typeface="Arial" panose="020B0604020202020204" pitchFamily="34" charset="0"/>
              <a:buChar char="•"/>
            </a:pPr>
            <a:r>
              <a:rPr lang="it-IT" sz="2800" smtClean="0"/>
              <a:t>Per </a:t>
            </a:r>
            <a:r>
              <a:rPr lang="it-IT" sz="2800"/>
              <a:t>tutti i tipi puntatore esiste la costante "puntatore nullo" o non significativo </a:t>
            </a:r>
            <a:endParaRPr lang="it-IT" sz="2800" b="1">
              <a:latin typeface="Courier New" panose="02070309020205020404" pitchFamily="49" charset="0"/>
            </a:endParaRPr>
          </a:p>
          <a:p>
            <a:pPr lvl="1"/>
            <a:r>
              <a:rPr lang="it-IT" sz="2400" b="1">
                <a:latin typeface="Courier New" panose="02070309020205020404" pitchFamily="49" charset="0"/>
              </a:rPr>
              <a:t>NULL</a:t>
            </a:r>
            <a:endParaRPr lang="it-IT" sz="2400"/>
          </a:p>
          <a:p>
            <a:pPr marL="914400" lvl="1" indent="-457200">
              <a:buFont typeface="Arial" panose="020B0604020202020204" pitchFamily="34" charset="0"/>
              <a:buChar char="•"/>
            </a:pPr>
            <a:r>
              <a:rPr lang="it-IT" sz="2400"/>
              <a:t>È una costante predefinita (in </a:t>
            </a:r>
            <a:r>
              <a:rPr lang="it-IT" sz="2400" b="1">
                <a:latin typeface="Courier New" panose="02070309020205020404" pitchFamily="49" charset="0"/>
              </a:rPr>
              <a:t>stdio.h</a:t>
            </a:r>
            <a:r>
              <a:rPr lang="it-IT" sz="2400"/>
              <a:t>) </a:t>
            </a:r>
            <a:endParaRPr lang="it-IT" sz="2400" smtClean="0"/>
          </a:p>
          <a:p>
            <a:pPr marL="914400" lvl="1" indent="-457200">
              <a:buFont typeface="Arial" panose="020B0604020202020204" pitchFamily="34" charset="0"/>
              <a:buChar char="•"/>
            </a:pPr>
            <a:r>
              <a:rPr lang="it-IT" sz="2400" smtClean="0"/>
              <a:t>Esempio:</a:t>
            </a:r>
          </a:p>
          <a:p>
            <a:pPr marL="457200" lvl="1" indent="0"/>
            <a:r>
              <a:rPr lang="it-IT" sz="2400" b="1">
                <a:latin typeface="Courier New" panose="02070309020205020404" pitchFamily="49" charset="0"/>
              </a:rPr>
              <a:t>i</a:t>
            </a:r>
            <a:r>
              <a:rPr lang="it-IT" sz="2400" b="1" smtClean="0">
                <a:latin typeface="Courier New" panose="02070309020205020404" pitchFamily="49" charset="0"/>
              </a:rPr>
              <a:t>nt * b = NULL;</a:t>
            </a:r>
            <a:endParaRPr lang="it-IT" sz="2400"/>
          </a:p>
          <a:p>
            <a:pPr marL="914400" lvl="1" indent="-457200">
              <a:buFont typeface="Arial" panose="020B0604020202020204" pitchFamily="34" charset="0"/>
              <a:buChar char="•"/>
            </a:pPr>
            <a:endParaRPr lang="it-IT" sz="2400"/>
          </a:p>
          <a:p>
            <a:pPr marL="457200" indent="-457200">
              <a:buFont typeface="Arial" panose="020B0604020202020204" pitchFamily="34" charset="0"/>
              <a:buChar char="•"/>
            </a:pPr>
            <a:r>
              <a:rPr lang="it-IT" sz="2800"/>
              <a:t>p</a:t>
            </a:r>
            <a:r>
              <a:rPr lang="it-IT" sz="2800" smtClean="0"/>
              <a:t>rintf(), scanf(), segnaposto </a:t>
            </a:r>
            <a:r>
              <a:rPr lang="it-IT" sz="2800"/>
              <a:t>( </a:t>
            </a:r>
            <a:r>
              <a:rPr lang="it-IT" sz="2800" b="1">
                <a:latin typeface="Courier New" panose="02070309020205020404" pitchFamily="49" charset="0"/>
              </a:rPr>
              <a:t>%p</a:t>
            </a:r>
            <a:r>
              <a:rPr lang="it-IT" sz="2800"/>
              <a:t> )</a:t>
            </a:r>
          </a:p>
          <a:p>
            <a:pPr lvl="1"/>
            <a:r>
              <a:rPr lang="it-IT" sz="2400"/>
              <a:t>stampa il valore dell’indirizzo in notazione </a:t>
            </a:r>
            <a:r>
              <a:rPr lang="it-IT" sz="2400" smtClean="0"/>
              <a:t>esadecimale, es</a:t>
            </a:r>
          </a:p>
          <a:p>
            <a:pPr lvl="1"/>
            <a:r>
              <a:rPr lang="it-IT" sz="2000" b="1">
                <a:latin typeface="Courier New" panose="02070309020205020404" pitchFamily="49" charset="0"/>
                <a:cs typeface="Courier New" panose="02070309020205020404" pitchFamily="49" charset="0"/>
              </a:rPr>
              <a:t>printf("ind. di a</a:t>
            </a:r>
            <a:r>
              <a:rPr lang="it-IT" sz="2000" b="1" smtClean="0">
                <a:latin typeface="Courier New" panose="02070309020205020404" pitchFamily="49" charset="0"/>
                <a:cs typeface="Courier New" panose="02070309020205020404" pitchFamily="49" charset="0"/>
              </a:rPr>
              <a:t> </a:t>
            </a:r>
            <a:r>
              <a:rPr lang="it-IT" sz="2000" b="1">
                <a:latin typeface="Courier New" panose="02070309020205020404" pitchFamily="49" charset="0"/>
                <a:cs typeface="Courier New" panose="02070309020205020404" pitchFamily="49" charset="0"/>
              </a:rPr>
              <a:t>= %</a:t>
            </a:r>
            <a:r>
              <a:rPr lang="it-IT" sz="2000" b="1" smtClean="0">
                <a:latin typeface="Courier New" panose="02070309020205020404" pitchFamily="49" charset="0"/>
                <a:cs typeface="Courier New" panose="02070309020205020404" pitchFamily="49" charset="0"/>
              </a:rPr>
              <a:t>p\n</a:t>
            </a:r>
            <a:r>
              <a:rPr lang="it-IT" sz="2000" b="1">
                <a:latin typeface="Courier New" panose="02070309020205020404" pitchFamily="49" charset="0"/>
                <a:cs typeface="Courier New" panose="02070309020205020404" pitchFamily="49" charset="0"/>
              </a:rPr>
              <a:t>", </a:t>
            </a:r>
            <a:r>
              <a:rPr lang="it-IT" sz="2000" b="1" smtClean="0">
                <a:latin typeface="Courier New" panose="02070309020205020404" pitchFamily="49" charset="0"/>
                <a:cs typeface="Courier New" panose="02070309020205020404" pitchFamily="49" charset="0"/>
              </a:rPr>
              <a:t>&amp;a); </a:t>
            </a:r>
          </a:p>
          <a:p>
            <a:pPr lvl="1"/>
            <a:r>
              <a:rPr lang="it-IT" sz="2000" b="1" smtClean="0">
                <a:latin typeface="Courier New" panose="02070309020205020404" pitchFamily="49" charset="0"/>
                <a:cs typeface="Courier New" panose="02070309020205020404" pitchFamily="49" charset="0"/>
              </a:rPr>
              <a:t>/* </a:t>
            </a:r>
            <a:r>
              <a:rPr lang="it-IT" sz="2000" b="1">
                <a:latin typeface="Courier New" panose="02070309020205020404" pitchFamily="49" charset="0"/>
                <a:cs typeface="Courier New" panose="02070309020205020404" pitchFamily="49" charset="0"/>
              </a:rPr>
              <a:t>stampa </a:t>
            </a:r>
            <a:r>
              <a:rPr lang="it-IT" sz="2000" b="1" smtClean="0">
                <a:latin typeface="Courier New" panose="02070309020205020404" pitchFamily="49" charset="0"/>
                <a:cs typeface="Courier New" panose="02070309020205020404" pitchFamily="49" charset="0"/>
              </a:rPr>
              <a:t>"ind. di a = 0xA50" */</a:t>
            </a:r>
            <a:endParaRPr lang="it-IT" sz="2000" b="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13099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FE1B3F9-A462-4B34-B6F1-F20C9E1DD657}" type="slidenum">
              <a:rPr lang="en-US"/>
              <a:pPr/>
              <a:t>12</a:t>
            </a:fld>
            <a:endParaRPr lang="en-US"/>
          </a:p>
        </p:txBody>
      </p:sp>
      <p:sp>
        <p:nvSpPr>
          <p:cNvPr id="144386" name="Rectangle 2"/>
          <p:cNvSpPr>
            <a:spLocks noGrp="1" noChangeArrowheads="1"/>
          </p:cNvSpPr>
          <p:nvPr>
            <p:ph type="title"/>
          </p:nvPr>
        </p:nvSpPr>
        <p:spPr>
          <a:xfrm>
            <a:off x="0" y="0"/>
            <a:ext cx="8966200" cy="1295400"/>
          </a:xfrm>
        </p:spPr>
        <p:txBody>
          <a:bodyPr/>
          <a:lstStyle/>
          <a:p>
            <a:r>
              <a:rPr lang="it-IT"/>
              <a:t>Puntatori : </a:t>
            </a:r>
            <a:r>
              <a:rPr lang="it-IT" smtClean="0"/>
              <a:t>perchè tanti tipi diversi ?</a:t>
            </a:r>
            <a:endParaRPr lang="it-IT"/>
          </a:p>
        </p:txBody>
      </p:sp>
      <p:sp>
        <p:nvSpPr>
          <p:cNvPr id="144387" name="Rectangle 3"/>
          <p:cNvSpPr>
            <a:spLocks noGrp="1" noChangeArrowheads="1"/>
          </p:cNvSpPr>
          <p:nvPr>
            <p:ph type="body" idx="1"/>
          </p:nvPr>
        </p:nvSpPr>
        <p:spPr>
          <a:xfrm>
            <a:off x="0" y="1052736"/>
            <a:ext cx="9144000" cy="5105400"/>
          </a:xfrm>
        </p:spPr>
        <p:txBody>
          <a:bodyPr/>
          <a:lstStyle/>
          <a:p>
            <a:pPr marL="457200" indent="-457200">
              <a:buFont typeface="Arial" panose="020B0604020202020204" pitchFamily="34" charset="0"/>
              <a:buChar char="•"/>
            </a:pPr>
            <a:r>
              <a:rPr lang="it-IT" sz="2800" smtClean="0"/>
              <a:t>Non posso usare una variabile di un tipo puntatore per contenere indirizzi di un altro tipo!</a:t>
            </a:r>
            <a:endParaRPr lang="it-IT" sz="2800"/>
          </a:p>
          <a:p>
            <a:pPr lvl="2"/>
            <a:r>
              <a:rPr lang="it-IT"/>
              <a:t>es :</a:t>
            </a:r>
          </a:p>
          <a:p>
            <a:pPr lvl="2">
              <a:buFontTx/>
              <a:buNone/>
            </a:pPr>
            <a:r>
              <a:rPr lang="it-IT" b="1">
                <a:latin typeface="Courier New" panose="02070309020205020404" pitchFamily="49" charset="0"/>
              </a:rPr>
              <a:t>int a = 50; /* una var intera </a:t>
            </a:r>
            <a:r>
              <a:rPr lang="it-IT" b="1" smtClean="0">
                <a:latin typeface="Courier New" panose="02070309020205020404" pitchFamily="49" charset="0"/>
              </a:rPr>
              <a:t>*/</a:t>
            </a:r>
          </a:p>
          <a:p>
            <a:pPr lvl="2">
              <a:buFontTx/>
              <a:buNone/>
            </a:pPr>
            <a:r>
              <a:rPr lang="it-IT" b="1" smtClean="0">
                <a:latin typeface="Courier New" panose="02070309020205020404" pitchFamily="49" charset="0"/>
              </a:rPr>
              <a:t>int * b; /* var puntatore a intero*/</a:t>
            </a:r>
          </a:p>
          <a:p>
            <a:pPr lvl="2"/>
            <a:r>
              <a:rPr lang="it-IT" b="1">
                <a:latin typeface="Courier New" panose="02070309020205020404" pitchFamily="49" charset="0"/>
              </a:rPr>
              <a:t>d</a:t>
            </a:r>
            <a:r>
              <a:rPr lang="it-IT" b="1" smtClean="0">
                <a:latin typeface="Courier New" panose="02070309020205020404" pitchFamily="49" charset="0"/>
              </a:rPr>
              <a:t>ouble * c; </a:t>
            </a:r>
            <a:r>
              <a:rPr lang="it-IT" b="1">
                <a:latin typeface="Courier New" panose="02070309020205020404" pitchFamily="49" charset="0"/>
              </a:rPr>
              <a:t>/* var puntatore a </a:t>
            </a:r>
            <a:r>
              <a:rPr lang="it-IT" b="1" smtClean="0">
                <a:latin typeface="Courier New" panose="02070309020205020404" pitchFamily="49" charset="0"/>
              </a:rPr>
              <a:t>double*/</a:t>
            </a:r>
            <a:endParaRPr lang="it-IT" b="1">
              <a:latin typeface="Courier New" panose="02070309020205020404" pitchFamily="49" charset="0"/>
            </a:endParaRPr>
          </a:p>
          <a:p>
            <a:pPr lvl="2">
              <a:buFontTx/>
              <a:buNone/>
            </a:pPr>
            <a:endParaRPr lang="it-IT" b="1">
              <a:latin typeface="Courier New" panose="02070309020205020404" pitchFamily="49" charset="0"/>
            </a:endParaRPr>
          </a:p>
          <a:p>
            <a:pPr lvl="2">
              <a:buFontTx/>
              <a:buNone/>
            </a:pPr>
            <a:r>
              <a:rPr lang="it-IT" b="1">
                <a:latin typeface="Courier New" panose="02070309020205020404" pitchFamily="49" charset="0"/>
              </a:rPr>
              <a:t>b</a:t>
            </a:r>
            <a:r>
              <a:rPr lang="it-IT" b="1" smtClean="0">
                <a:latin typeface="Courier New" panose="02070309020205020404" pitchFamily="49" charset="0"/>
              </a:rPr>
              <a:t> = &amp;a; /* b  vale 0xA50 */</a:t>
            </a:r>
          </a:p>
          <a:p>
            <a:pPr lvl="2">
              <a:buFontTx/>
              <a:buNone/>
            </a:pPr>
            <a:r>
              <a:rPr lang="it-IT" b="1">
                <a:latin typeface="Courier New" panose="02070309020205020404" pitchFamily="49" charset="0"/>
              </a:rPr>
              <a:t>c</a:t>
            </a:r>
            <a:r>
              <a:rPr lang="it-IT" b="1" smtClean="0">
                <a:latin typeface="Courier New" panose="02070309020205020404" pitchFamily="49" charset="0"/>
              </a:rPr>
              <a:t> = &amp;a;</a:t>
            </a:r>
            <a:endParaRPr lang="it-IT" b="1">
              <a:latin typeface="Courier New" panose="02070309020205020404" pitchFamily="49" charset="0"/>
            </a:endParaRPr>
          </a:p>
          <a:p>
            <a:pPr lvl="2">
              <a:buFontTx/>
              <a:buNone/>
            </a:pPr>
            <a:r>
              <a:rPr lang="it-IT" b="1" smtClean="0">
                <a:latin typeface="Courier New" panose="02070309020205020404" pitchFamily="49" charset="0"/>
              </a:rPr>
              <a:t>/* il compilatore da un warning </a:t>
            </a:r>
          </a:p>
          <a:p>
            <a:pPr lvl="2">
              <a:buFontTx/>
              <a:buNone/>
            </a:pPr>
            <a:r>
              <a:rPr lang="en-US" b="1">
                <a:solidFill>
                  <a:srgbClr val="FF0000"/>
                </a:solidFill>
                <a:latin typeface="Courier New" panose="02070309020205020404" pitchFamily="49" charset="0"/>
              </a:rPr>
              <a:t>"assignment from incompatible pointer type"</a:t>
            </a:r>
            <a:r>
              <a:rPr lang="it-IT" b="1" smtClean="0">
                <a:latin typeface="Courier New" panose="02070309020205020404" pitchFamily="49" charset="0"/>
              </a:rPr>
              <a:t>*/</a:t>
            </a:r>
            <a:endParaRPr lang="it-IT" b="1">
              <a:latin typeface="Courier New" panose="02070309020205020404" pitchFamily="49" charset="0"/>
            </a:endParaRPr>
          </a:p>
        </p:txBody>
      </p:sp>
      <p:sp>
        <p:nvSpPr>
          <p:cNvPr id="5"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50   </a:t>
            </a:r>
            <a:r>
              <a:rPr lang="it-IT" smtClean="0">
                <a:latin typeface="Times New Roman" panose="02020603050405020304" pitchFamily="18" charset="0"/>
              </a:rPr>
              <a:t>    </a:t>
            </a:r>
            <a:r>
              <a:rPr lang="it-IT" b="1" smtClean="0"/>
              <a:t>5</a:t>
            </a:r>
            <a:endParaRPr lang="it-IT">
              <a:latin typeface="Times New Roman" panose="02020603050405020304" pitchFamily="18" charset="0"/>
            </a:endParaRPr>
          </a:p>
        </p:txBody>
      </p:sp>
      <p:sp>
        <p:nvSpPr>
          <p:cNvPr id="7" name="Rectangle 6"/>
          <p:cNvSpPr/>
          <p:nvPr/>
        </p:nvSpPr>
        <p:spPr bwMode="auto">
          <a:xfrm>
            <a:off x="7942962" y="4105275"/>
            <a:ext cx="1050925" cy="461666"/>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0xA50</a:t>
            </a:r>
          </a:p>
        </p:txBody>
      </p:sp>
    </p:spTree>
    <p:extLst>
      <p:ext uri="{BB962C8B-B14F-4D97-AF65-F5344CB8AC3E}">
        <p14:creationId xmlns:p14="http://schemas.microsoft.com/office/powerpoint/2010/main" val="3438245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FE1B3F9-A462-4B34-B6F1-F20C9E1DD657}" type="slidenum">
              <a:rPr lang="en-US"/>
              <a:pPr/>
              <a:t>13</a:t>
            </a:fld>
            <a:endParaRPr lang="en-US"/>
          </a:p>
        </p:txBody>
      </p:sp>
      <p:sp>
        <p:nvSpPr>
          <p:cNvPr id="144386" name="Rectangle 2"/>
          <p:cNvSpPr>
            <a:spLocks noGrp="1" noChangeArrowheads="1"/>
          </p:cNvSpPr>
          <p:nvPr>
            <p:ph type="title"/>
          </p:nvPr>
        </p:nvSpPr>
        <p:spPr>
          <a:xfrm>
            <a:off x="0" y="0"/>
            <a:ext cx="8966200" cy="1295400"/>
          </a:xfrm>
        </p:spPr>
        <p:txBody>
          <a:bodyPr/>
          <a:lstStyle/>
          <a:p>
            <a:r>
              <a:rPr lang="it-IT"/>
              <a:t>Puntatori : </a:t>
            </a:r>
            <a:r>
              <a:rPr lang="it-IT" smtClean="0"/>
              <a:t>perchè tanti tipi diversi ?</a:t>
            </a:r>
            <a:endParaRPr lang="it-IT"/>
          </a:p>
        </p:txBody>
      </p:sp>
      <p:sp>
        <p:nvSpPr>
          <p:cNvPr id="144387" name="Rectangle 3"/>
          <p:cNvSpPr>
            <a:spLocks noGrp="1" noChangeArrowheads="1"/>
          </p:cNvSpPr>
          <p:nvPr>
            <p:ph type="body" idx="1"/>
          </p:nvPr>
        </p:nvSpPr>
        <p:spPr>
          <a:xfrm>
            <a:off x="0" y="1052736"/>
            <a:ext cx="9144000" cy="5105400"/>
          </a:xfrm>
        </p:spPr>
        <p:txBody>
          <a:bodyPr/>
          <a:lstStyle/>
          <a:p>
            <a:pPr marL="457200" indent="-457200">
              <a:buFont typeface="Arial" panose="020B0604020202020204" pitchFamily="34" charset="0"/>
              <a:buChar char="•"/>
            </a:pPr>
            <a:r>
              <a:rPr lang="it-IT" sz="2800" smtClean="0"/>
              <a:t>Non posso usare una variabile di un tipo puntatore per contenere indirizzi di un altro tipo!</a:t>
            </a:r>
            <a:endParaRPr lang="it-IT" sz="2800"/>
          </a:p>
          <a:p>
            <a:pPr lvl="2"/>
            <a:r>
              <a:rPr lang="it-IT"/>
              <a:t>es :</a:t>
            </a:r>
          </a:p>
          <a:p>
            <a:pPr lvl="2">
              <a:buFontTx/>
              <a:buNone/>
            </a:pPr>
            <a:r>
              <a:rPr lang="it-IT" b="1">
                <a:latin typeface="Courier New" panose="02070309020205020404" pitchFamily="49" charset="0"/>
              </a:rPr>
              <a:t>int a = 50; /* una var intera </a:t>
            </a:r>
            <a:r>
              <a:rPr lang="it-IT" b="1" smtClean="0">
                <a:latin typeface="Courier New" panose="02070309020205020404" pitchFamily="49" charset="0"/>
              </a:rPr>
              <a:t>*/</a:t>
            </a:r>
          </a:p>
          <a:p>
            <a:pPr lvl="2">
              <a:buFontTx/>
              <a:buNone/>
            </a:pPr>
            <a:r>
              <a:rPr lang="it-IT" b="1" smtClean="0">
                <a:latin typeface="Courier New" panose="02070309020205020404" pitchFamily="49" charset="0"/>
              </a:rPr>
              <a:t>int * b; /* var puntatore a intero*/</a:t>
            </a:r>
          </a:p>
          <a:p>
            <a:pPr lvl="2"/>
            <a:r>
              <a:rPr lang="it-IT" b="1">
                <a:latin typeface="Courier New" panose="02070309020205020404" pitchFamily="49" charset="0"/>
              </a:rPr>
              <a:t>d</a:t>
            </a:r>
            <a:r>
              <a:rPr lang="it-IT" b="1" smtClean="0">
                <a:latin typeface="Courier New" panose="02070309020205020404" pitchFamily="49" charset="0"/>
              </a:rPr>
              <a:t>ouble * c; </a:t>
            </a:r>
            <a:r>
              <a:rPr lang="it-IT" b="1">
                <a:latin typeface="Courier New" panose="02070309020205020404" pitchFamily="49" charset="0"/>
              </a:rPr>
              <a:t>/* var puntatore a </a:t>
            </a:r>
            <a:r>
              <a:rPr lang="it-IT" b="1" smtClean="0">
                <a:latin typeface="Courier New" panose="02070309020205020404" pitchFamily="49" charset="0"/>
              </a:rPr>
              <a:t>double*/</a:t>
            </a:r>
            <a:endParaRPr lang="it-IT" b="1">
              <a:latin typeface="Courier New" panose="02070309020205020404" pitchFamily="49" charset="0"/>
            </a:endParaRPr>
          </a:p>
          <a:p>
            <a:pPr lvl="2">
              <a:buFontTx/>
              <a:buNone/>
            </a:pPr>
            <a:endParaRPr lang="it-IT" b="1">
              <a:latin typeface="Courier New" panose="02070309020205020404" pitchFamily="49" charset="0"/>
            </a:endParaRPr>
          </a:p>
          <a:p>
            <a:pPr lvl="2">
              <a:buFontTx/>
              <a:buNone/>
            </a:pPr>
            <a:r>
              <a:rPr lang="it-IT" b="1">
                <a:latin typeface="Courier New" panose="02070309020205020404" pitchFamily="49" charset="0"/>
              </a:rPr>
              <a:t>b</a:t>
            </a:r>
            <a:r>
              <a:rPr lang="it-IT" b="1" smtClean="0">
                <a:latin typeface="Courier New" panose="02070309020205020404" pitchFamily="49" charset="0"/>
              </a:rPr>
              <a:t> = &amp;a; /* b  vale 0xA50 */</a:t>
            </a:r>
          </a:p>
          <a:p>
            <a:pPr lvl="2">
              <a:buFontTx/>
              <a:buNone/>
            </a:pPr>
            <a:r>
              <a:rPr lang="it-IT" b="1">
                <a:latin typeface="Courier New" panose="02070309020205020404" pitchFamily="49" charset="0"/>
              </a:rPr>
              <a:t>c</a:t>
            </a:r>
            <a:r>
              <a:rPr lang="it-IT" b="1" smtClean="0">
                <a:latin typeface="Courier New" panose="02070309020205020404" pitchFamily="49" charset="0"/>
              </a:rPr>
              <a:t> = ( double * ) &amp;a;</a:t>
            </a:r>
            <a:endParaRPr lang="it-IT" b="1">
              <a:latin typeface="Courier New" panose="02070309020205020404" pitchFamily="49" charset="0"/>
            </a:endParaRPr>
          </a:p>
          <a:p>
            <a:pPr lvl="2">
              <a:buFontTx/>
              <a:buNone/>
            </a:pPr>
            <a:r>
              <a:rPr lang="it-IT" b="1" smtClean="0">
                <a:latin typeface="Courier New" panose="02070309020205020404" pitchFamily="49" charset="0"/>
              </a:rPr>
              <a:t>/* </a:t>
            </a:r>
            <a:r>
              <a:rPr lang="it-IT" b="1" smtClean="0">
                <a:solidFill>
                  <a:srgbClr val="FF0000"/>
                </a:solidFill>
                <a:latin typeface="Courier New" panose="02070309020205020404" pitchFamily="49" charset="0"/>
              </a:rPr>
              <a:t>se è davvero quello che mi serve </a:t>
            </a:r>
          </a:p>
          <a:p>
            <a:pPr lvl="2">
              <a:buFontTx/>
              <a:buNone/>
            </a:pPr>
            <a:r>
              <a:rPr lang="it-IT" b="1">
                <a:solidFill>
                  <a:srgbClr val="FF0000"/>
                </a:solidFill>
                <a:latin typeface="Courier New" panose="02070309020205020404" pitchFamily="49" charset="0"/>
              </a:rPr>
              <a:t>p</a:t>
            </a:r>
            <a:r>
              <a:rPr lang="it-IT" b="1" smtClean="0">
                <a:solidFill>
                  <a:srgbClr val="FF0000"/>
                </a:solidFill>
                <a:latin typeface="Courier New" panose="02070309020205020404" pitchFamily="49" charset="0"/>
              </a:rPr>
              <a:t>osso usare il cast esplicito </a:t>
            </a:r>
            <a:r>
              <a:rPr lang="it-IT" b="1" smtClean="0">
                <a:latin typeface="Courier New" panose="02070309020205020404" pitchFamily="49" charset="0"/>
              </a:rPr>
              <a:t>*/</a:t>
            </a:r>
            <a:endParaRPr lang="it-IT" b="1">
              <a:latin typeface="Courier New" panose="02070309020205020404" pitchFamily="49" charset="0"/>
            </a:endParaRPr>
          </a:p>
        </p:txBody>
      </p:sp>
      <p:sp>
        <p:nvSpPr>
          <p:cNvPr id="5"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50   </a:t>
            </a:r>
            <a:r>
              <a:rPr lang="it-IT" smtClean="0">
                <a:latin typeface="Times New Roman" panose="02020603050405020304" pitchFamily="18" charset="0"/>
              </a:rPr>
              <a:t>    </a:t>
            </a:r>
            <a:r>
              <a:rPr lang="it-IT" b="1" smtClean="0"/>
              <a:t>5</a:t>
            </a:r>
            <a:endParaRPr lang="it-IT">
              <a:latin typeface="Times New Roman" panose="02020603050405020304" pitchFamily="18" charset="0"/>
            </a:endParaRPr>
          </a:p>
        </p:txBody>
      </p:sp>
      <p:sp>
        <p:nvSpPr>
          <p:cNvPr id="7" name="Rectangle 6"/>
          <p:cNvSpPr/>
          <p:nvPr/>
        </p:nvSpPr>
        <p:spPr bwMode="auto">
          <a:xfrm>
            <a:off x="7935309" y="4105274"/>
            <a:ext cx="1050925" cy="461666"/>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0xA50</a:t>
            </a:r>
          </a:p>
        </p:txBody>
      </p:sp>
    </p:spTree>
    <p:extLst>
      <p:ext uri="{BB962C8B-B14F-4D97-AF65-F5344CB8AC3E}">
        <p14:creationId xmlns:p14="http://schemas.microsoft.com/office/powerpoint/2010/main" val="28930991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FE1B3F9-A462-4B34-B6F1-F20C9E1DD657}" type="slidenum">
              <a:rPr lang="en-US"/>
              <a:pPr/>
              <a:t>14</a:t>
            </a:fld>
            <a:endParaRPr lang="en-US"/>
          </a:p>
        </p:txBody>
      </p:sp>
      <p:sp>
        <p:nvSpPr>
          <p:cNvPr id="144386" name="Rectangle 2"/>
          <p:cNvSpPr>
            <a:spLocks noGrp="1" noChangeArrowheads="1"/>
          </p:cNvSpPr>
          <p:nvPr>
            <p:ph type="title"/>
          </p:nvPr>
        </p:nvSpPr>
        <p:spPr>
          <a:xfrm>
            <a:off x="0" y="0"/>
            <a:ext cx="8966200" cy="1295400"/>
          </a:xfrm>
        </p:spPr>
        <p:txBody>
          <a:bodyPr/>
          <a:lstStyle/>
          <a:p>
            <a:r>
              <a:rPr lang="it-IT"/>
              <a:t>Puntatori : </a:t>
            </a:r>
            <a:r>
              <a:rPr lang="it-IT" smtClean="0"/>
              <a:t>perchè tanti tipi diversi ?</a:t>
            </a:r>
            <a:endParaRPr lang="it-IT"/>
          </a:p>
        </p:txBody>
      </p:sp>
      <p:sp>
        <p:nvSpPr>
          <p:cNvPr id="144387" name="Rectangle 3"/>
          <p:cNvSpPr>
            <a:spLocks noGrp="1" noChangeArrowheads="1"/>
          </p:cNvSpPr>
          <p:nvPr>
            <p:ph type="body" idx="1"/>
          </p:nvPr>
        </p:nvSpPr>
        <p:spPr>
          <a:xfrm>
            <a:off x="0" y="1052736"/>
            <a:ext cx="9144000" cy="5105400"/>
          </a:xfrm>
        </p:spPr>
        <p:txBody>
          <a:bodyPr/>
          <a:lstStyle/>
          <a:p>
            <a:pPr marL="457200" indent="-457200">
              <a:buFont typeface="Arial" panose="020B0604020202020204" pitchFamily="34" charset="0"/>
              <a:buChar char="•"/>
            </a:pPr>
            <a:r>
              <a:rPr lang="it-IT" sz="2800" smtClean="0"/>
              <a:t>Ma a che serve avere tanti tipi diversi ? </a:t>
            </a:r>
          </a:p>
          <a:p>
            <a:pPr marL="857250" lvl="1" indent="-457200">
              <a:buFont typeface="Arial" panose="020B0604020202020204" pitchFamily="34" charset="0"/>
              <a:buChar char="•"/>
            </a:pPr>
            <a:r>
              <a:rPr lang="it-IT" sz="2400" smtClean="0"/>
              <a:t>Serve a sapere in modo semplice che tipo ha la variabile puntata in una espressione in un punto del programma</a:t>
            </a:r>
            <a:endParaRPr lang="it-IT" sz="2400"/>
          </a:p>
          <a:p>
            <a:pPr lvl="2"/>
            <a:r>
              <a:rPr lang="it-IT"/>
              <a:t>es :</a:t>
            </a:r>
          </a:p>
          <a:p>
            <a:pPr lvl="2">
              <a:buFontTx/>
              <a:buNone/>
            </a:pPr>
            <a:r>
              <a:rPr lang="it-IT" b="1">
                <a:latin typeface="Courier New" panose="02070309020205020404" pitchFamily="49" charset="0"/>
              </a:rPr>
              <a:t>int a = 50; /* una var intera </a:t>
            </a:r>
            <a:r>
              <a:rPr lang="it-IT" b="1" smtClean="0">
                <a:latin typeface="Courier New" panose="02070309020205020404" pitchFamily="49" charset="0"/>
              </a:rPr>
              <a:t>*/</a:t>
            </a:r>
          </a:p>
          <a:p>
            <a:pPr lvl="2">
              <a:buFontTx/>
              <a:buNone/>
            </a:pPr>
            <a:r>
              <a:rPr lang="it-IT" b="1" smtClean="0">
                <a:latin typeface="Courier New" panose="02070309020205020404" pitchFamily="49" charset="0"/>
              </a:rPr>
              <a:t>int * b, * d; /* var puntatore a intero*/</a:t>
            </a:r>
          </a:p>
          <a:p>
            <a:pPr lvl="2"/>
            <a:r>
              <a:rPr lang="it-IT" b="1">
                <a:latin typeface="Courier New" panose="02070309020205020404" pitchFamily="49" charset="0"/>
              </a:rPr>
              <a:t>d</a:t>
            </a:r>
            <a:r>
              <a:rPr lang="it-IT" b="1" smtClean="0">
                <a:latin typeface="Courier New" panose="02070309020205020404" pitchFamily="49" charset="0"/>
              </a:rPr>
              <a:t>ouble * c; </a:t>
            </a:r>
            <a:r>
              <a:rPr lang="it-IT" b="1">
                <a:latin typeface="Courier New" panose="02070309020205020404" pitchFamily="49" charset="0"/>
              </a:rPr>
              <a:t>/* var puntatore a </a:t>
            </a:r>
            <a:r>
              <a:rPr lang="it-IT" b="1" smtClean="0">
                <a:latin typeface="Courier New" panose="02070309020205020404" pitchFamily="49" charset="0"/>
              </a:rPr>
              <a:t>double*/</a:t>
            </a:r>
            <a:endParaRPr lang="it-IT" b="1">
              <a:latin typeface="Courier New" panose="02070309020205020404" pitchFamily="49" charset="0"/>
            </a:endParaRPr>
          </a:p>
          <a:p>
            <a:pPr lvl="2">
              <a:buFontTx/>
              <a:buNone/>
            </a:pPr>
            <a:endParaRPr lang="it-IT" b="1">
              <a:latin typeface="Courier New" panose="02070309020205020404" pitchFamily="49" charset="0"/>
            </a:endParaRPr>
          </a:p>
          <a:p>
            <a:pPr lvl="2">
              <a:buFontTx/>
              <a:buNone/>
            </a:pPr>
            <a:r>
              <a:rPr lang="it-IT" b="1" smtClean="0">
                <a:latin typeface="Courier New" panose="02070309020205020404" pitchFamily="49" charset="0"/>
              </a:rPr>
              <a:t>*d = 210 / *b ; </a:t>
            </a:r>
          </a:p>
          <a:p>
            <a:pPr lvl="2">
              <a:buFontTx/>
              <a:buNone/>
            </a:pPr>
            <a:r>
              <a:rPr lang="it-IT" b="1" smtClean="0">
                <a:latin typeface="Courier New" panose="02070309020205020404" pitchFamily="49" charset="0"/>
              </a:rPr>
              <a:t>/* </a:t>
            </a:r>
            <a:r>
              <a:rPr lang="it-IT" b="1" smtClean="0">
                <a:solidFill>
                  <a:srgbClr val="FF0000"/>
                </a:solidFill>
                <a:latin typeface="Courier New" panose="02070309020205020404" pitchFamily="49" charset="0"/>
              </a:rPr>
              <a:t>*b è intero devo usare la divisione intera! </a:t>
            </a:r>
            <a:r>
              <a:rPr lang="it-IT" b="1" smtClean="0">
                <a:latin typeface="Courier New" panose="02070309020205020404" pitchFamily="49" charset="0"/>
              </a:rPr>
              <a:t>*/</a:t>
            </a:r>
            <a:endParaRPr lang="it-IT" b="1">
              <a:latin typeface="Courier New" panose="02070309020205020404" pitchFamily="49" charset="0"/>
            </a:endParaRPr>
          </a:p>
        </p:txBody>
      </p:sp>
      <p:sp>
        <p:nvSpPr>
          <p:cNvPr id="5"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50   </a:t>
            </a:r>
            <a:r>
              <a:rPr lang="it-IT" smtClean="0">
                <a:latin typeface="Times New Roman" panose="02020603050405020304" pitchFamily="18" charset="0"/>
              </a:rPr>
              <a:t>    </a:t>
            </a:r>
            <a:r>
              <a:rPr lang="it-IT" b="1" smtClean="0"/>
              <a:t>5</a:t>
            </a:r>
            <a:endParaRPr lang="it-IT">
              <a:latin typeface="Times New Roman" panose="02020603050405020304" pitchFamily="18" charset="0"/>
            </a:endParaRPr>
          </a:p>
        </p:txBody>
      </p:sp>
      <p:sp>
        <p:nvSpPr>
          <p:cNvPr id="7" name="Rectangle 6"/>
          <p:cNvSpPr/>
          <p:nvPr/>
        </p:nvSpPr>
        <p:spPr bwMode="auto">
          <a:xfrm>
            <a:off x="7927975" y="4105274"/>
            <a:ext cx="1050925" cy="461666"/>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0xA50</a:t>
            </a:r>
          </a:p>
        </p:txBody>
      </p:sp>
    </p:spTree>
    <p:extLst>
      <p:ext uri="{BB962C8B-B14F-4D97-AF65-F5344CB8AC3E}">
        <p14:creationId xmlns:p14="http://schemas.microsoft.com/office/powerpoint/2010/main" val="14917909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294642AE-1DD9-4E2B-A284-02AC9F0C77CA}" type="slidenum">
              <a:rPr lang="en-US"/>
              <a:pPr/>
              <a:t>15</a:t>
            </a:fld>
            <a:endParaRPr lang="en-US"/>
          </a:p>
        </p:txBody>
      </p:sp>
      <p:sp>
        <p:nvSpPr>
          <p:cNvPr id="154626" name="Rectangle 2"/>
          <p:cNvSpPr>
            <a:spLocks noGrp="1" noChangeArrowheads="1"/>
          </p:cNvSpPr>
          <p:nvPr>
            <p:ph type="title"/>
          </p:nvPr>
        </p:nvSpPr>
        <p:spPr/>
        <p:txBody>
          <a:bodyPr/>
          <a:lstStyle/>
          <a:p>
            <a:r>
              <a:rPr lang="it-IT"/>
              <a:t>Aritmetica dei puntatori</a:t>
            </a:r>
          </a:p>
        </p:txBody>
      </p:sp>
      <p:sp>
        <p:nvSpPr>
          <p:cNvPr id="154627" name="Rectangle 3"/>
          <p:cNvSpPr>
            <a:spLocks noGrp="1" noChangeArrowheads="1"/>
          </p:cNvSpPr>
          <p:nvPr>
            <p:ph type="body" idx="1"/>
          </p:nvPr>
        </p:nvSpPr>
        <p:spPr>
          <a:xfrm>
            <a:off x="203200" y="1460500"/>
            <a:ext cx="8610600" cy="4495800"/>
          </a:xfrm>
        </p:spPr>
        <p:txBody>
          <a:bodyPr/>
          <a:lstStyle/>
          <a:p>
            <a:pPr marL="457200" indent="-457200">
              <a:buFont typeface="Arial" panose="020B0604020202020204" pitchFamily="34" charset="0"/>
              <a:buChar char="•"/>
            </a:pPr>
            <a:r>
              <a:rPr lang="it-IT" sz="2800"/>
              <a:t>È </a:t>
            </a:r>
            <a:r>
              <a:rPr lang="it-IT" sz="2800" smtClean="0"/>
              <a:t>possibile </a:t>
            </a:r>
            <a:r>
              <a:rPr lang="it-IT" sz="2800"/>
              <a:t>scrivere espressioni puntatore usando alcuni degli usuali operatori aritmetici (+, -, --, </a:t>
            </a:r>
            <a:r>
              <a:rPr lang="it-IT" sz="2800" smtClean="0"/>
              <a:t>++)</a:t>
            </a:r>
          </a:p>
          <a:p>
            <a:pPr marL="857250" lvl="1" indent="-457200">
              <a:buFont typeface="Arial" panose="020B0604020202020204" pitchFamily="34" charset="0"/>
              <a:buChar char="•"/>
            </a:pPr>
            <a:r>
              <a:rPr lang="it-IT" sz="2400" smtClean="0"/>
              <a:t>Supponiamo di avere un array di 3 variabili intere</a:t>
            </a:r>
          </a:p>
          <a:p>
            <a:pPr marL="857250" lvl="1" indent="-457200">
              <a:buFont typeface="Arial" panose="020B0604020202020204" pitchFamily="34" charset="0"/>
              <a:buChar char="•"/>
            </a:pPr>
            <a:r>
              <a:rPr lang="it-IT" sz="2400" smtClean="0"/>
              <a:t>E supponiamo che gli interi siano memorizzati su 4 byte</a:t>
            </a:r>
          </a:p>
          <a:p>
            <a:pPr marL="857250" lvl="1" indent="-457200">
              <a:buFont typeface="Arial" panose="020B0604020202020204" pitchFamily="34" charset="0"/>
              <a:buChar char="•"/>
            </a:pPr>
            <a:r>
              <a:rPr lang="it-IT" sz="2400" smtClean="0"/>
              <a:t>Le situazione in memoria può essere la seguente</a:t>
            </a:r>
            <a:endParaRPr lang="it-IT" sz="2400"/>
          </a:p>
          <a:p>
            <a:pPr lvl="1"/>
            <a:endParaRPr lang="it-IT" sz="2400" b="1" smtClean="0">
              <a:latin typeface="Courier New" panose="02070309020205020404" pitchFamily="49" charset="0"/>
            </a:endParaRPr>
          </a:p>
          <a:p>
            <a:pPr lvl="1"/>
            <a:endParaRPr lang="it-IT" sz="2400" b="1">
              <a:latin typeface="Courier New" panose="02070309020205020404" pitchFamily="49" charset="0"/>
            </a:endParaRPr>
          </a:p>
          <a:p>
            <a:pPr lvl="1"/>
            <a:endParaRPr lang="it-IT" sz="2400" b="1" smtClean="0">
              <a:latin typeface="Courier New" panose="02070309020205020404" pitchFamily="49" charset="0"/>
            </a:endParaRPr>
          </a:p>
          <a:p>
            <a:pPr lvl="1"/>
            <a:r>
              <a:rPr lang="it-IT" sz="2400" b="1" smtClean="0">
                <a:latin typeface="Courier New" panose="02070309020205020404" pitchFamily="49" charset="0"/>
              </a:rPr>
              <a:t>int </a:t>
            </a:r>
            <a:r>
              <a:rPr lang="it-IT" sz="2400" b="1">
                <a:latin typeface="Courier New" panose="02070309020205020404" pitchFamily="49" charset="0"/>
              </a:rPr>
              <a:t>a</a:t>
            </a:r>
            <a:r>
              <a:rPr lang="en-US" sz="2400" b="1">
                <a:latin typeface="Courier New" panose="02070309020205020404" pitchFamily="49" charset="0"/>
              </a:rPr>
              <a:t>[3</a:t>
            </a:r>
            <a:r>
              <a:rPr lang="en-US" sz="2400" b="1" smtClean="0">
                <a:latin typeface="Courier New" panose="02070309020205020404" pitchFamily="49" charset="0"/>
              </a:rPr>
              <a:t>]</a:t>
            </a:r>
            <a:r>
              <a:rPr lang="it-IT" sz="2400" b="1" smtClean="0">
                <a:latin typeface="Courier New" panose="02070309020205020404" pitchFamily="49" charset="0"/>
              </a:rPr>
              <a:t>;</a:t>
            </a:r>
            <a:endParaRPr lang="it-IT" sz="2400" b="1">
              <a:latin typeface="Courier New" panose="02070309020205020404" pitchFamily="49" charset="0"/>
            </a:endParaRPr>
          </a:p>
        </p:txBody>
      </p:sp>
      <p:sp>
        <p:nvSpPr>
          <p:cNvPr id="154635" name="Line 11"/>
          <p:cNvSpPr>
            <a:spLocks noChangeShapeType="1"/>
          </p:cNvSpPr>
          <p:nvPr/>
        </p:nvSpPr>
        <p:spPr bwMode="auto">
          <a:xfrm flipV="1">
            <a:off x="2771800" y="5259388"/>
            <a:ext cx="2294384" cy="113828"/>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4" name="Rectangle 13"/>
          <p:cNvSpPr/>
          <p:nvPr/>
        </p:nvSpPr>
        <p:spPr bwMode="auto">
          <a:xfrm>
            <a:off x="7915275" y="4105275"/>
            <a:ext cx="977205" cy="43675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A00C</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5" name="Text Box 4"/>
          <p:cNvSpPr txBox="1">
            <a:spLocks noChangeArrowheads="1"/>
          </p:cNvSpPr>
          <p:nvPr/>
        </p:nvSpPr>
        <p:spPr bwMode="auto">
          <a:xfrm>
            <a:off x="6181724" y="4597128"/>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a[2]   </a:t>
            </a:r>
            <a:r>
              <a:rPr lang="it-IT" smtClean="0">
                <a:latin typeface="Times New Roman" panose="02020603050405020304" pitchFamily="18" charset="0"/>
              </a:rPr>
              <a:t>    </a:t>
            </a:r>
            <a:endParaRPr lang="it-IT">
              <a:latin typeface="Times New Roman" panose="02020603050405020304" pitchFamily="18" charset="0"/>
            </a:endParaRPr>
          </a:p>
        </p:txBody>
      </p:sp>
      <p:sp>
        <p:nvSpPr>
          <p:cNvPr id="16" name="Rectangle 15"/>
          <p:cNvSpPr/>
          <p:nvPr/>
        </p:nvSpPr>
        <p:spPr bwMode="auto">
          <a:xfrm>
            <a:off x="7915275" y="4597127"/>
            <a:ext cx="898525" cy="46166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a:t>
            </a:r>
            <a:r>
              <a:rPr kumimoji="0" lang="it-IT" sz="2400" b="0" i="0" u="none" strike="noStrike" cap="none" normalizeH="0" baseline="0" smtClean="0">
                <a:ln>
                  <a:noFill/>
                </a:ln>
                <a:solidFill>
                  <a:schemeClr val="tx1"/>
                </a:solidFill>
                <a:effectLst/>
                <a:latin typeface="Times New Roman" panose="02020603050405020304" pitchFamily="18" charset="0"/>
              </a:rPr>
              <a:t>08</a:t>
            </a:r>
          </a:p>
        </p:txBody>
      </p:sp>
      <p:sp>
        <p:nvSpPr>
          <p:cNvPr id="18" name="Rectangle 17"/>
          <p:cNvSpPr/>
          <p:nvPr/>
        </p:nvSpPr>
        <p:spPr bwMode="auto">
          <a:xfrm>
            <a:off x="7923418" y="5099050"/>
            <a:ext cx="890382" cy="44234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r>
              <a:rPr kumimoji="0" lang="it-IT" sz="2400" b="0" i="0" u="none" strike="noStrike" cap="none" normalizeH="0" baseline="0" smtClean="0">
                <a:ln>
                  <a:noFill/>
                </a:ln>
                <a:solidFill>
                  <a:schemeClr val="tx1"/>
                </a:solidFill>
                <a:effectLst/>
                <a:latin typeface="Times New Roman" panose="02020603050405020304" pitchFamily="18" charset="0"/>
              </a:rPr>
              <a:t>004</a:t>
            </a:r>
          </a:p>
        </p:txBody>
      </p:sp>
      <p:sp>
        <p:nvSpPr>
          <p:cNvPr id="20" name="Rectangle 19"/>
          <p:cNvSpPr/>
          <p:nvPr/>
        </p:nvSpPr>
        <p:spPr bwMode="auto">
          <a:xfrm>
            <a:off x="7923418" y="5596485"/>
            <a:ext cx="890382" cy="4359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A000</a:t>
            </a:r>
          </a:p>
        </p:txBody>
      </p:sp>
      <p:sp>
        <p:nvSpPr>
          <p:cNvPr id="22" name="Text Box 4"/>
          <p:cNvSpPr txBox="1">
            <a:spLocks noChangeArrowheads="1"/>
          </p:cNvSpPr>
          <p:nvPr/>
        </p:nvSpPr>
        <p:spPr bwMode="auto">
          <a:xfrm>
            <a:off x="6181724" y="5088980"/>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a[1]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3" name="Text Box 4"/>
          <p:cNvSpPr txBox="1">
            <a:spLocks noChangeArrowheads="1"/>
          </p:cNvSpPr>
          <p:nvPr/>
        </p:nvSpPr>
        <p:spPr bwMode="auto">
          <a:xfrm>
            <a:off x="6181724" y="5570784"/>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a[0]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4" name="Text Box 4"/>
          <p:cNvSpPr txBox="1">
            <a:spLocks noChangeArrowheads="1"/>
          </p:cNvSpPr>
          <p:nvPr/>
        </p:nvSpPr>
        <p:spPr bwMode="auto">
          <a:xfrm>
            <a:off x="6181723" y="6022323"/>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Tree>
    <p:extLst>
      <p:ext uri="{BB962C8B-B14F-4D97-AF65-F5344CB8AC3E}">
        <p14:creationId xmlns:p14="http://schemas.microsoft.com/office/powerpoint/2010/main" val="31667127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294642AE-1DD9-4E2B-A284-02AC9F0C77CA}" type="slidenum">
              <a:rPr lang="en-US"/>
              <a:pPr/>
              <a:t>16</a:t>
            </a:fld>
            <a:endParaRPr lang="en-US"/>
          </a:p>
        </p:txBody>
      </p:sp>
      <p:sp>
        <p:nvSpPr>
          <p:cNvPr id="154626" name="Rectangle 2"/>
          <p:cNvSpPr>
            <a:spLocks noGrp="1" noChangeArrowheads="1"/>
          </p:cNvSpPr>
          <p:nvPr>
            <p:ph type="title"/>
          </p:nvPr>
        </p:nvSpPr>
        <p:spPr/>
        <p:txBody>
          <a:bodyPr/>
          <a:lstStyle/>
          <a:p>
            <a:r>
              <a:rPr lang="it-IT"/>
              <a:t>Aritmetica dei puntatori</a:t>
            </a:r>
          </a:p>
        </p:txBody>
      </p:sp>
      <p:sp>
        <p:nvSpPr>
          <p:cNvPr id="154627" name="Rectangle 3"/>
          <p:cNvSpPr>
            <a:spLocks noGrp="1" noChangeArrowheads="1"/>
          </p:cNvSpPr>
          <p:nvPr>
            <p:ph type="body" idx="1"/>
          </p:nvPr>
        </p:nvSpPr>
        <p:spPr>
          <a:xfrm>
            <a:off x="203200" y="1460500"/>
            <a:ext cx="8610600" cy="4495800"/>
          </a:xfrm>
        </p:spPr>
        <p:txBody>
          <a:bodyPr/>
          <a:lstStyle/>
          <a:p>
            <a:pPr marL="457200" indent="-457200">
              <a:buFont typeface="Arial" panose="020B0604020202020204" pitchFamily="34" charset="0"/>
              <a:buChar char="•"/>
            </a:pPr>
            <a:r>
              <a:rPr lang="it-IT" sz="2800"/>
              <a:t>È </a:t>
            </a:r>
            <a:r>
              <a:rPr lang="it-IT" sz="2800" smtClean="0"/>
              <a:t>anche possibile </a:t>
            </a:r>
            <a:r>
              <a:rPr lang="it-IT" sz="2800"/>
              <a:t>scrivere espressioni puntatore usando alcuni degli usuali operatori aritmetici (+, -, --, </a:t>
            </a:r>
            <a:r>
              <a:rPr lang="it-IT" sz="2800" smtClean="0"/>
              <a:t>++)</a:t>
            </a:r>
          </a:p>
          <a:p>
            <a:pPr marL="857250" lvl="1" indent="-457200">
              <a:buFont typeface="Arial" panose="020B0604020202020204" pitchFamily="34" charset="0"/>
              <a:buChar char="•"/>
            </a:pPr>
            <a:r>
              <a:rPr lang="it-IT" sz="2400" smtClean="0"/>
              <a:t>Notate che</a:t>
            </a:r>
            <a:endParaRPr lang="it-IT" sz="2400"/>
          </a:p>
          <a:p>
            <a:pPr lvl="1"/>
            <a:endParaRPr lang="it-IT" sz="2400" b="1" smtClean="0">
              <a:latin typeface="Courier New" panose="02070309020205020404" pitchFamily="49" charset="0"/>
            </a:endParaRPr>
          </a:p>
          <a:p>
            <a:pPr lvl="1"/>
            <a:r>
              <a:rPr lang="it-IT" sz="2400" b="1" smtClean="0">
                <a:latin typeface="Courier New" panose="02070309020205020404" pitchFamily="49" charset="0"/>
              </a:rPr>
              <a:t>int </a:t>
            </a:r>
            <a:r>
              <a:rPr lang="it-IT" sz="2400" b="1">
                <a:latin typeface="Courier New" panose="02070309020205020404" pitchFamily="49" charset="0"/>
              </a:rPr>
              <a:t>a</a:t>
            </a:r>
            <a:r>
              <a:rPr lang="en-US" sz="2400" b="1">
                <a:latin typeface="Courier New" panose="02070309020205020404" pitchFamily="49" charset="0"/>
              </a:rPr>
              <a:t>[3</a:t>
            </a:r>
            <a:r>
              <a:rPr lang="en-US" sz="2400" b="1" smtClean="0">
                <a:latin typeface="Courier New" panose="02070309020205020404" pitchFamily="49" charset="0"/>
              </a:rPr>
              <a:t>]</a:t>
            </a:r>
            <a:r>
              <a:rPr lang="it-IT" sz="2400" b="1" smtClean="0">
                <a:latin typeface="Courier New" panose="02070309020205020404" pitchFamily="49" charset="0"/>
              </a:rPr>
              <a:t>;</a:t>
            </a:r>
          </a:p>
          <a:p>
            <a:pPr lvl="1"/>
            <a:r>
              <a:rPr lang="it-IT" sz="2400" b="1" smtClean="0">
                <a:latin typeface="Courier New" panose="02070309020205020404" pitchFamily="49" charset="0"/>
              </a:rPr>
              <a:t>&amp;</a:t>
            </a:r>
            <a:r>
              <a:rPr lang="it-IT" sz="2400" b="1">
                <a:latin typeface="Courier New" panose="02070309020205020404" pitchFamily="49" charset="0"/>
              </a:rPr>
              <a:t>a</a:t>
            </a:r>
            <a:r>
              <a:rPr lang="en-US" sz="2400" b="1" smtClean="0">
                <a:latin typeface="Courier New" panose="02070309020205020404" pitchFamily="49" charset="0"/>
              </a:rPr>
              <a:t>[0] </a:t>
            </a:r>
            <a:r>
              <a:rPr lang="en-US" sz="2400" b="1">
                <a:latin typeface="Courier New" panose="02070309020205020404" pitchFamily="49" charset="0"/>
              </a:rPr>
              <a:t>vale </a:t>
            </a:r>
            <a:r>
              <a:rPr lang="en-US" sz="2400" b="1" smtClean="0">
                <a:latin typeface="Courier New" panose="02070309020205020404" pitchFamily="49" charset="0"/>
              </a:rPr>
              <a:t>0xA000</a:t>
            </a:r>
            <a:endParaRPr lang="it-IT" sz="2400" b="1">
              <a:latin typeface="Courier New" panose="02070309020205020404" pitchFamily="49" charset="0"/>
            </a:endParaRPr>
          </a:p>
          <a:p>
            <a:pPr lvl="1"/>
            <a:r>
              <a:rPr lang="it-IT" sz="2400" b="1">
                <a:latin typeface="Courier New" panose="02070309020205020404" pitchFamily="49" charset="0"/>
              </a:rPr>
              <a:t>&amp;a</a:t>
            </a:r>
            <a:r>
              <a:rPr lang="en-US" sz="2400" b="1" smtClean="0">
                <a:latin typeface="Courier New" panose="02070309020205020404" pitchFamily="49" charset="0"/>
              </a:rPr>
              <a:t>[1] </a:t>
            </a:r>
            <a:r>
              <a:rPr lang="en-US" sz="2400" b="1">
                <a:latin typeface="Courier New" panose="02070309020205020404" pitchFamily="49" charset="0"/>
              </a:rPr>
              <a:t>vale </a:t>
            </a:r>
            <a:r>
              <a:rPr lang="en-US" sz="2400" b="1" smtClean="0">
                <a:latin typeface="Courier New" panose="02070309020205020404" pitchFamily="49" charset="0"/>
              </a:rPr>
              <a:t>0xA004</a:t>
            </a:r>
            <a:endParaRPr lang="it-IT" sz="2400" b="1">
              <a:latin typeface="Courier New" panose="02070309020205020404" pitchFamily="49" charset="0"/>
            </a:endParaRPr>
          </a:p>
          <a:p>
            <a:pPr lvl="1"/>
            <a:r>
              <a:rPr lang="it-IT" sz="2400" b="1">
                <a:latin typeface="Courier New" panose="02070309020205020404" pitchFamily="49" charset="0"/>
              </a:rPr>
              <a:t>&amp;a</a:t>
            </a:r>
            <a:r>
              <a:rPr lang="en-US" sz="2400" b="1" smtClean="0">
                <a:latin typeface="Courier New" panose="02070309020205020404" pitchFamily="49" charset="0"/>
              </a:rPr>
              <a:t>[2] </a:t>
            </a:r>
            <a:r>
              <a:rPr lang="en-US" sz="2400" b="1">
                <a:latin typeface="Courier New" panose="02070309020205020404" pitchFamily="49" charset="0"/>
              </a:rPr>
              <a:t>vale </a:t>
            </a:r>
            <a:r>
              <a:rPr lang="en-US" sz="2400" b="1" smtClean="0">
                <a:latin typeface="Courier New" panose="02070309020205020404" pitchFamily="49" charset="0"/>
              </a:rPr>
              <a:t>0xA008</a:t>
            </a:r>
            <a:endParaRPr lang="it-IT" sz="2400" b="1">
              <a:latin typeface="Courier New" panose="02070309020205020404" pitchFamily="49" charset="0"/>
            </a:endParaRPr>
          </a:p>
          <a:p>
            <a:pPr lvl="1"/>
            <a:endParaRPr lang="it-IT" sz="2400" b="1">
              <a:latin typeface="Courier New" panose="02070309020205020404" pitchFamily="49" charset="0"/>
            </a:endParaRPr>
          </a:p>
        </p:txBody>
      </p:sp>
      <p:sp>
        <p:nvSpPr>
          <p:cNvPr id="154631" name="Text Box 7"/>
          <p:cNvSpPr txBox="1">
            <a:spLocks noChangeArrowheads="1"/>
          </p:cNvSpPr>
          <p:nvPr/>
        </p:nvSpPr>
        <p:spPr bwMode="auto">
          <a:xfrm>
            <a:off x="5622925" y="3063875"/>
            <a:ext cx="109696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t>IN+12</a:t>
            </a:r>
          </a:p>
          <a:p>
            <a:r>
              <a:rPr lang="it-IT"/>
              <a:t>IN+8</a:t>
            </a:r>
          </a:p>
          <a:p>
            <a:r>
              <a:rPr lang="it-IT"/>
              <a:t>IN+4</a:t>
            </a:r>
          </a:p>
          <a:p>
            <a:r>
              <a:rPr lang="it-IT"/>
              <a:t>IN</a:t>
            </a:r>
          </a:p>
        </p:txBody>
      </p:sp>
      <p:sp>
        <p:nvSpPr>
          <p:cNvPr id="13"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5" name="Text Box 4"/>
          <p:cNvSpPr txBox="1">
            <a:spLocks noChangeArrowheads="1"/>
          </p:cNvSpPr>
          <p:nvPr/>
        </p:nvSpPr>
        <p:spPr bwMode="auto">
          <a:xfrm>
            <a:off x="6181724" y="4597128"/>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a[2]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2" name="Text Box 4"/>
          <p:cNvSpPr txBox="1">
            <a:spLocks noChangeArrowheads="1"/>
          </p:cNvSpPr>
          <p:nvPr/>
        </p:nvSpPr>
        <p:spPr bwMode="auto">
          <a:xfrm>
            <a:off x="6181724" y="5088980"/>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a[1]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3" name="Text Box 4"/>
          <p:cNvSpPr txBox="1">
            <a:spLocks noChangeArrowheads="1"/>
          </p:cNvSpPr>
          <p:nvPr/>
        </p:nvSpPr>
        <p:spPr bwMode="auto">
          <a:xfrm>
            <a:off x="6181724" y="5570784"/>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a[0]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4" name="Text Box 4"/>
          <p:cNvSpPr txBox="1">
            <a:spLocks noChangeArrowheads="1"/>
          </p:cNvSpPr>
          <p:nvPr/>
        </p:nvSpPr>
        <p:spPr bwMode="auto">
          <a:xfrm>
            <a:off x="6181723" y="6022323"/>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9" name="Rectangle 18"/>
          <p:cNvSpPr/>
          <p:nvPr/>
        </p:nvSpPr>
        <p:spPr bwMode="auto">
          <a:xfrm>
            <a:off x="7915275" y="4597127"/>
            <a:ext cx="898525" cy="46166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a:t>
            </a:r>
            <a:r>
              <a:rPr kumimoji="0" lang="it-IT" sz="2400" b="0" i="0" u="none" strike="noStrike" cap="none" normalizeH="0" baseline="0" smtClean="0">
                <a:ln>
                  <a:noFill/>
                </a:ln>
                <a:solidFill>
                  <a:schemeClr val="tx1"/>
                </a:solidFill>
                <a:effectLst/>
                <a:latin typeface="Times New Roman" panose="02020603050405020304" pitchFamily="18" charset="0"/>
              </a:rPr>
              <a:t>08</a:t>
            </a:r>
          </a:p>
        </p:txBody>
      </p:sp>
      <p:sp>
        <p:nvSpPr>
          <p:cNvPr id="21" name="Rectangle 20"/>
          <p:cNvSpPr/>
          <p:nvPr/>
        </p:nvSpPr>
        <p:spPr bwMode="auto">
          <a:xfrm>
            <a:off x="7923418" y="5099050"/>
            <a:ext cx="890382" cy="44234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r>
              <a:rPr kumimoji="0" lang="it-IT" sz="2400" b="0" i="0" u="none" strike="noStrike" cap="none" normalizeH="0" baseline="0" smtClean="0">
                <a:ln>
                  <a:noFill/>
                </a:ln>
                <a:solidFill>
                  <a:schemeClr val="tx1"/>
                </a:solidFill>
                <a:effectLst/>
                <a:latin typeface="Times New Roman" panose="02020603050405020304" pitchFamily="18" charset="0"/>
              </a:rPr>
              <a:t>004</a:t>
            </a:r>
          </a:p>
        </p:txBody>
      </p:sp>
      <p:sp>
        <p:nvSpPr>
          <p:cNvPr id="25" name="Rectangle 24"/>
          <p:cNvSpPr/>
          <p:nvPr/>
        </p:nvSpPr>
        <p:spPr bwMode="auto">
          <a:xfrm>
            <a:off x="7923418" y="5596485"/>
            <a:ext cx="890382" cy="4359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A000</a:t>
            </a:r>
          </a:p>
        </p:txBody>
      </p:sp>
      <p:sp>
        <p:nvSpPr>
          <p:cNvPr id="26" name="Rectangle 25"/>
          <p:cNvSpPr/>
          <p:nvPr/>
        </p:nvSpPr>
        <p:spPr bwMode="auto">
          <a:xfrm>
            <a:off x="7915275" y="4105275"/>
            <a:ext cx="977205" cy="43675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A00C</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641016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294642AE-1DD9-4E2B-A284-02AC9F0C77CA}" type="slidenum">
              <a:rPr lang="en-US"/>
              <a:pPr/>
              <a:t>17</a:t>
            </a:fld>
            <a:endParaRPr lang="en-US"/>
          </a:p>
        </p:txBody>
      </p:sp>
      <p:sp>
        <p:nvSpPr>
          <p:cNvPr id="154626" name="Rectangle 2"/>
          <p:cNvSpPr>
            <a:spLocks noGrp="1" noChangeArrowheads="1"/>
          </p:cNvSpPr>
          <p:nvPr>
            <p:ph type="title"/>
          </p:nvPr>
        </p:nvSpPr>
        <p:spPr/>
        <p:txBody>
          <a:bodyPr/>
          <a:lstStyle/>
          <a:p>
            <a:r>
              <a:rPr lang="it-IT"/>
              <a:t>Aritmetica dei puntatori</a:t>
            </a:r>
          </a:p>
        </p:txBody>
      </p:sp>
      <p:sp>
        <p:nvSpPr>
          <p:cNvPr id="154627" name="Rectangle 3"/>
          <p:cNvSpPr>
            <a:spLocks noGrp="1" noChangeArrowheads="1"/>
          </p:cNvSpPr>
          <p:nvPr>
            <p:ph type="body" idx="1"/>
          </p:nvPr>
        </p:nvSpPr>
        <p:spPr>
          <a:xfrm>
            <a:off x="203200" y="1460500"/>
            <a:ext cx="8610600" cy="4495800"/>
          </a:xfrm>
        </p:spPr>
        <p:txBody>
          <a:bodyPr/>
          <a:lstStyle/>
          <a:p>
            <a:pPr marL="457200" indent="-457200">
              <a:buFont typeface="Arial" panose="020B0604020202020204" pitchFamily="34" charset="0"/>
              <a:buChar char="•"/>
            </a:pPr>
            <a:r>
              <a:rPr lang="it-IT" sz="2800"/>
              <a:t>È </a:t>
            </a:r>
            <a:r>
              <a:rPr lang="it-IT" sz="2800" smtClean="0"/>
              <a:t>anche possibile </a:t>
            </a:r>
            <a:r>
              <a:rPr lang="it-IT" sz="2800"/>
              <a:t>scrivere espressioni puntatore usando alcuni degli usuali operatori aritmetici (+, -, --, </a:t>
            </a:r>
            <a:r>
              <a:rPr lang="it-IT" sz="2800" smtClean="0"/>
              <a:t>++)</a:t>
            </a:r>
          </a:p>
          <a:p>
            <a:pPr marL="857250" lvl="1" indent="-457200">
              <a:buFont typeface="Arial" panose="020B0604020202020204" pitchFamily="34" charset="0"/>
              <a:buChar char="•"/>
            </a:pPr>
            <a:r>
              <a:rPr lang="it-IT" sz="2400" smtClean="0"/>
              <a:t>Proviamo ora a stampare il nome dell'array a...</a:t>
            </a:r>
            <a:endParaRPr lang="it-IT" sz="2400"/>
          </a:p>
          <a:p>
            <a:pPr lvl="1"/>
            <a:endParaRPr lang="it-IT" sz="2400" b="1" smtClean="0">
              <a:latin typeface="Courier New" panose="02070309020205020404" pitchFamily="49" charset="0"/>
            </a:endParaRPr>
          </a:p>
          <a:p>
            <a:pPr lvl="1"/>
            <a:r>
              <a:rPr lang="it-IT" sz="2400" b="1" smtClean="0">
                <a:latin typeface="Courier New" panose="02070309020205020404" pitchFamily="49" charset="0"/>
              </a:rPr>
              <a:t>int </a:t>
            </a:r>
            <a:r>
              <a:rPr lang="it-IT" sz="2400" b="1">
                <a:latin typeface="Courier New" panose="02070309020205020404" pitchFamily="49" charset="0"/>
              </a:rPr>
              <a:t>a</a:t>
            </a:r>
            <a:r>
              <a:rPr lang="en-US" sz="2400" b="1">
                <a:latin typeface="Courier New" panose="02070309020205020404" pitchFamily="49" charset="0"/>
              </a:rPr>
              <a:t>[3</a:t>
            </a:r>
            <a:r>
              <a:rPr lang="en-US" sz="2400" b="1" smtClean="0">
                <a:latin typeface="Courier New" panose="02070309020205020404" pitchFamily="49" charset="0"/>
              </a:rPr>
              <a:t>]</a:t>
            </a:r>
            <a:r>
              <a:rPr lang="it-IT" sz="2400" b="1" smtClean="0">
                <a:latin typeface="Courier New" panose="02070309020205020404" pitchFamily="49" charset="0"/>
              </a:rPr>
              <a:t>;</a:t>
            </a:r>
          </a:p>
          <a:p>
            <a:pPr lvl="1"/>
            <a:r>
              <a:rPr lang="it-IT" sz="2400" b="1">
                <a:latin typeface="Courier New" panose="02070309020205020404" pitchFamily="49" charset="0"/>
              </a:rPr>
              <a:t>p</a:t>
            </a:r>
            <a:r>
              <a:rPr lang="it-IT" sz="2400" b="1" smtClean="0">
                <a:latin typeface="Courier New" panose="02070309020205020404" pitchFamily="49" charset="0"/>
              </a:rPr>
              <a:t>rintf("%p",a);</a:t>
            </a:r>
            <a:endParaRPr lang="it-IT" sz="2400" b="1">
              <a:latin typeface="Courier New" panose="02070309020205020404" pitchFamily="49" charset="0"/>
            </a:endParaRPr>
          </a:p>
        </p:txBody>
      </p:sp>
      <p:sp>
        <p:nvSpPr>
          <p:cNvPr id="154631" name="Text Box 7"/>
          <p:cNvSpPr txBox="1">
            <a:spLocks noChangeArrowheads="1"/>
          </p:cNvSpPr>
          <p:nvPr/>
        </p:nvSpPr>
        <p:spPr bwMode="auto">
          <a:xfrm>
            <a:off x="5622925" y="3063875"/>
            <a:ext cx="109696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t>IN+12</a:t>
            </a:r>
          </a:p>
          <a:p>
            <a:r>
              <a:rPr lang="it-IT"/>
              <a:t>IN+8</a:t>
            </a:r>
          </a:p>
          <a:p>
            <a:r>
              <a:rPr lang="it-IT"/>
              <a:t>IN+4</a:t>
            </a:r>
          </a:p>
          <a:p>
            <a:r>
              <a:rPr lang="it-IT"/>
              <a:t>IN</a:t>
            </a:r>
          </a:p>
        </p:txBody>
      </p:sp>
      <p:sp>
        <p:nvSpPr>
          <p:cNvPr id="13"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5" name="Text Box 4"/>
          <p:cNvSpPr txBox="1">
            <a:spLocks noChangeArrowheads="1"/>
          </p:cNvSpPr>
          <p:nvPr/>
        </p:nvSpPr>
        <p:spPr bwMode="auto">
          <a:xfrm>
            <a:off x="6181724" y="4597128"/>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a[2]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2" name="Text Box 4"/>
          <p:cNvSpPr txBox="1">
            <a:spLocks noChangeArrowheads="1"/>
          </p:cNvSpPr>
          <p:nvPr/>
        </p:nvSpPr>
        <p:spPr bwMode="auto">
          <a:xfrm>
            <a:off x="6181724" y="5088980"/>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a[1]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3" name="Text Box 4"/>
          <p:cNvSpPr txBox="1">
            <a:spLocks noChangeArrowheads="1"/>
          </p:cNvSpPr>
          <p:nvPr/>
        </p:nvSpPr>
        <p:spPr bwMode="auto">
          <a:xfrm>
            <a:off x="6181724" y="5570784"/>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a[0]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4" name="Text Box 4"/>
          <p:cNvSpPr txBox="1">
            <a:spLocks noChangeArrowheads="1"/>
          </p:cNvSpPr>
          <p:nvPr/>
        </p:nvSpPr>
        <p:spPr bwMode="auto">
          <a:xfrm>
            <a:off x="6181723" y="6022323"/>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9" name="Rectangle 18"/>
          <p:cNvSpPr/>
          <p:nvPr/>
        </p:nvSpPr>
        <p:spPr bwMode="auto">
          <a:xfrm>
            <a:off x="7915275" y="4597127"/>
            <a:ext cx="898525" cy="46166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a:t>
            </a:r>
            <a:r>
              <a:rPr kumimoji="0" lang="it-IT" sz="2400" b="0" i="0" u="none" strike="noStrike" cap="none" normalizeH="0" baseline="0" smtClean="0">
                <a:ln>
                  <a:noFill/>
                </a:ln>
                <a:solidFill>
                  <a:schemeClr val="tx1"/>
                </a:solidFill>
                <a:effectLst/>
                <a:latin typeface="Times New Roman" panose="02020603050405020304" pitchFamily="18" charset="0"/>
              </a:rPr>
              <a:t>08</a:t>
            </a:r>
          </a:p>
        </p:txBody>
      </p:sp>
      <p:sp>
        <p:nvSpPr>
          <p:cNvPr id="21" name="Rectangle 20"/>
          <p:cNvSpPr/>
          <p:nvPr/>
        </p:nvSpPr>
        <p:spPr bwMode="auto">
          <a:xfrm>
            <a:off x="7923418" y="5099050"/>
            <a:ext cx="890382" cy="44234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r>
              <a:rPr kumimoji="0" lang="it-IT" sz="2400" b="0" i="0" u="none" strike="noStrike" cap="none" normalizeH="0" baseline="0" smtClean="0">
                <a:ln>
                  <a:noFill/>
                </a:ln>
                <a:solidFill>
                  <a:schemeClr val="tx1"/>
                </a:solidFill>
                <a:effectLst/>
                <a:latin typeface="Times New Roman" panose="02020603050405020304" pitchFamily="18" charset="0"/>
              </a:rPr>
              <a:t>004</a:t>
            </a:r>
          </a:p>
        </p:txBody>
      </p:sp>
      <p:sp>
        <p:nvSpPr>
          <p:cNvPr id="25" name="Rectangle 24"/>
          <p:cNvSpPr/>
          <p:nvPr/>
        </p:nvSpPr>
        <p:spPr bwMode="auto">
          <a:xfrm>
            <a:off x="7923418" y="5596485"/>
            <a:ext cx="890382" cy="4359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A000</a:t>
            </a:r>
          </a:p>
        </p:txBody>
      </p:sp>
      <p:sp>
        <p:nvSpPr>
          <p:cNvPr id="26" name="Rectangle 25"/>
          <p:cNvSpPr/>
          <p:nvPr/>
        </p:nvSpPr>
        <p:spPr bwMode="auto">
          <a:xfrm>
            <a:off x="7915275" y="4105275"/>
            <a:ext cx="977205" cy="43675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A00C</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0775763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294642AE-1DD9-4E2B-A284-02AC9F0C77CA}" type="slidenum">
              <a:rPr lang="en-US"/>
              <a:pPr/>
              <a:t>18</a:t>
            </a:fld>
            <a:endParaRPr lang="en-US"/>
          </a:p>
        </p:txBody>
      </p:sp>
      <p:sp>
        <p:nvSpPr>
          <p:cNvPr id="154626" name="Rectangle 2"/>
          <p:cNvSpPr>
            <a:spLocks noGrp="1" noChangeArrowheads="1"/>
          </p:cNvSpPr>
          <p:nvPr>
            <p:ph type="title"/>
          </p:nvPr>
        </p:nvSpPr>
        <p:spPr/>
        <p:txBody>
          <a:bodyPr/>
          <a:lstStyle/>
          <a:p>
            <a:r>
              <a:rPr lang="it-IT"/>
              <a:t>Aritmetica dei puntatori</a:t>
            </a:r>
          </a:p>
        </p:txBody>
      </p:sp>
      <p:sp>
        <p:nvSpPr>
          <p:cNvPr id="154627" name="Rectangle 3"/>
          <p:cNvSpPr>
            <a:spLocks noGrp="1" noChangeArrowheads="1"/>
          </p:cNvSpPr>
          <p:nvPr>
            <p:ph type="body" idx="1"/>
          </p:nvPr>
        </p:nvSpPr>
        <p:spPr>
          <a:xfrm>
            <a:off x="203200" y="1460500"/>
            <a:ext cx="8610600" cy="4495800"/>
          </a:xfrm>
        </p:spPr>
        <p:txBody>
          <a:bodyPr/>
          <a:lstStyle/>
          <a:p>
            <a:pPr marL="457200" indent="-457200">
              <a:buFont typeface="Arial" panose="020B0604020202020204" pitchFamily="34" charset="0"/>
              <a:buChar char="•"/>
            </a:pPr>
            <a:r>
              <a:rPr lang="it-IT" sz="2800"/>
              <a:t>È </a:t>
            </a:r>
            <a:r>
              <a:rPr lang="it-IT" sz="2800" smtClean="0"/>
              <a:t>anche possibile </a:t>
            </a:r>
            <a:r>
              <a:rPr lang="it-IT" sz="2800"/>
              <a:t>scrivere espressioni puntatore usando alcuni degli usuali operatori aritmetici (+, -, --, </a:t>
            </a:r>
            <a:r>
              <a:rPr lang="it-IT" sz="2800" smtClean="0"/>
              <a:t>++)</a:t>
            </a:r>
          </a:p>
          <a:p>
            <a:pPr marL="857250" lvl="1" indent="-457200">
              <a:buFont typeface="Arial" panose="020B0604020202020204" pitchFamily="34" charset="0"/>
              <a:buChar char="•"/>
            </a:pPr>
            <a:r>
              <a:rPr lang="it-IT" sz="2400" smtClean="0"/>
              <a:t>Proviamo ora a stampare il nome dell'array a...</a:t>
            </a:r>
            <a:endParaRPr lang="it-IT" sz="2400"/>
          </a:p>
          <a:p>
            <a:pPr lvl="1"/>
            <a:endParaRPr lang="it-IT" sz="2400" b="1" smtClean="0">
              <a:latin typeface="Courier New" panose="02070309020205020404" pitchFamily="49" charset="0"/>
            </a:endParaRPr>
          </a:p>
          <a:p>
            <a:pPr lvl="1"/>
            <a:r>
              <a:rPr lang="it-IT" sz="2400" b="1" smtClean="0">
                <a:latin typeface="Courier New" panose="02070309020205020404" pitchFamily="49" charset="0"/>
              </a:rPr>
              <a:t>int </a:t>
            </a:r>
            <a:r>
              <a:rPr lang="it-IT" sz="2400" b="1">
                <a:latin typeface="Courier New" panose="02070309020205020404" pitchFamily="49" charset="0"/>
              </a:rPr>
              <a:t>a</a:t>
            </a:r>
            <a:r>
              <a:rPr lang="en-US" sz="2400" b="1">
                <a:latin typeface="Courier New" panose="02070309020205020404" pitchFamily="49" charset="0"/>
              </a:rPr>
              <a:t>[3</a:t>
            </a:r>
            <a:r>
              <a:rPr lang="en-US" sz="2400" b="1" smtClean="0">
                <a:latin typeface="Courier New" panose="02070309020205020404" pitchFamily="49" charset="0"/>
              </a:rPr>
              <a:t>]</a:t>
            </a:r>
            <a:r>
              <a:rPr lang="it-IT" sz="2400" b="1" smtClean="0">
                <a:latin typeface="Courier New" panose="02070309020205020404" pitchFamily="49" charset="0"/>
              </a:rPr>
              <a:t>;</a:t>
            </a:r>
          </a:p>
          <a:p>
            <a:pPr lvl="1"/>
            <a:r>
              <a:rPr lang="it-IT" sz="2400" b="1">
                <a:latin typeface="Courier New" panose="02070309020205020404" pitchFamily="49" charset="0"/>
              </a:rPr>
              <a:t>p</a:t>
            </a:r>
            <a:r>
              <a:rPr lang="it-IT" sz="2400" b="1" smtClean="0">
                <a:latin typeface="Courier New" panose="02070309020205020404" pitchFamily="49" charset="0"/>
              </a:rPr>
              <a:t>rintf("%p",a);</a:t>
            </a:r>
            <a:endParaRPr lang="it-IT" sz="2400" b="1">
              <a:latin typeface="Courier New" panose="02070309020205020404" pitchFamily="49" charset="0"/>
            </a:endParaRPr>
          </a:p>
          <a:p>
            <a:pPr lvl="1"/>
            <a:r>
              <a:rPr lang="it-IT" sz="2400" b="1" smtClean="0">
                <a:latin typeface="Courier New" panose="02070309020205020404" pitchFamily="49" charset="0"/>
              </a:rPr>
              <a:t>/* stampa </a:t>
            </a:r>
            <a:r>
              <a:rPr lang="it-IT" sz="2400" b="1" smtClean="0">
                <a:solidFill>
                  <a:srgbClr val="FF0000"/>
                </a:solidFill>
                <a:latin typeface="Courier New" panose="02070309020205020404" pitchFamily="49" charset="0"/>
              </a:rPr>
              <a:t>0xA000</a:t>
            </a:r>
            <a:r>
              <a:rPr lang="it-IT" sz="2400" b="1" smtClean="0">
                <a:latin typeface="Courier New" panose="02070309020205020404" pitchFamily="49" charset="0"/>
              </a:rPr>
              <a:t> */</a:t>
            </a:r>
            <a:endParaRPr lang="it-IT" sz="2400" b="1">
              <a:latin typeface="Courier New" panose="02070309020205020404" pitchFamily="49" charset="0"/>
            </a:endParaRPr>
          </a:p>
        </p:txBody>
      </p:sp>
      <p:sp>
        <p:nvSpPr>
          <p:cNvPr id="154631" name="Text Box 7"/>
          <p:cNvSpPr txBox="1">
            <a:spLocks noChangeArrowheads="1"/>
          </p:cNvSpPr>
          <p:nvPr/>
        </p:nvSpPr>
        <p:spPr bwMode="auto">
          <a:xfrm>
            <a:off x="5622925" y="3063875"/>
            <a:ext cx="109696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t>IN+12</a:t>
            </a:r>
          </a:p>
          <a:p>
            <a:r>
              <a:rPr lang="it-IT"/>
              <a:t>IN+8</a:t>
            </a:r>
          </a:p>
          <a:p>
            <a:r>
              <a:rPr lang="it-IT"/>
              <a:t>IN+4</a:t>
            </a:r>
          </a:p>
          <a:p>
            <a:r>
              <a:rPr lang="it-IT"/>
              <a:t>IN</a:t>
            </a:r>
          </a:p>
        </p:txBody>
      </p:sp>
      <p:sp>
        <p:nvSpPr>
          <p:cNvPr id="13"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5" name="Text Box 4"/>
          <p:cNvSpPr txBox="1">
            <a:spLocks noChangeArrowheads="1"/>
          </p:cNvSpPr>
          <p:nvPr/>
        </p:nvSpPr>
        <p:spPr bwMode="auto">
          <a:xfrm>
            <a:off x="6181724" y="4597128"/>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a[2]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2" name="Text Box 4"/>
          <p:cNvSpPr txBox="1">
            <a:spLocks noChangeArrowheads="1"/>
          </p:cNvSpPr>
          <p:nvPr/>
        </p:nvSpPr>
        <p:spPr bwMode="auto">
          <a:xfrm>
            <a:off x="6181724" y="5088980"/>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a[1]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3" name="Text Box 4"/>
          <p:cNvSpPr txBox="1">
            <a:spLocks noChangeArrowheads="1"/>
          </p:cNvSpPr>
          <p:nvPr/>
        </p:nvSpPr>
        <p:spPr bwMode="auto">
          <a:xfrm>
            <a:off x="6181724" y="5570784"/>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a[0]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4" name="Text Box 4"/>
          <p:cNvSpPr txBox="1">
            <a:spLocks noChangeArrowheads="1"/>
          </p:cNvSpPr>
          <p:nvPr/>
        </p:nvSpPr>
        <p:spPr bwMode="auto">
          <a:xfrm>
            <a:off x="6181723" y="6022323"/>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9" name="Rectangle 18"/>
          <p:cNvSpPr/>
          <p:nvPr/>
        </p:nvSpPr>
        <p:spPr bwMode="auto">
          <a:xfrm>
            <a:off x="7915275" y="4597127"/>
            <a:ext cx="898525" cy="46166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a:t>
            </a:r>
            <a:r>
              <a:rPr kumimoji="0" lang="it-IT" sz="2400" b="0" i="0" u="none" strike="noStrike" cap="none" normalizeH="0" baseline="0" smtClean="0">
                <a:ln>
                  <a:noFill/>
                </a:ln>
                <a:solidFill>
                  <a:schemeClr val="tx1"/>
                </a:solidFill>
                <a:effectLst/>
                <a:latin typeface="Times New Roman" panose="02020603050405020304" pitchFamily="18" charset="0"/>
              </a:rPr>
              <a:t>08</a:t>
            </a:r>
          </a:p>
        </p:txBody>
      </p:sp>
      <p:sp>
        <p:nvSpPr>
          <p:cNvPr id="21" name="Rectangle 20"/>
          <p:cNvSpPr/>
          <p:nvPr/>
        </p:nvSpPr>
        <p:spPr bwMode="auto">
          <a:xfrm>
            <a:off x="7923418" y="5099050"/>
            <a:ext cx="890382" cy="44234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r>
              <a:rPr kumimoji="0" lang="it-IT" sz="2400" b="0" i="0" u="none" strike="noStrike" cap="none" normalizeH="0" baseline="0" smtClean="0">
                <a:ln>
                  <a:noFill/>
                </a:ln>
                <a:solidFill>
                  <a:schemeClr val="tx1"/>
                </a:solidFill>
                <a:effectLst/>
                <a:latin typeface="Times New Roman" panose="02020603050405020304" pitchFamily="18" charset="0"/>
              </a:rPr>
              <a:t>004</a:t>
            </a:r>
          </a:p>
        </p:txBody>
      </p:sp>
      <p:sp>
        <p:nvSpPr>
          <p:cNvPr id="25" name="Rectangle 24"/>
          <p:cNvSpPr/>
          <p:nvPr/>
        </p:nvSpPr>
        <p:spPr bwMode="auto">
          <a:xfrm>
            <a:off x="7923418" y="5596485"/>
            <a:ext cx="890382" cy="4359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A000</a:t>
            </a:r>
          </a:p>
        </p:txBody>
      </p:sp>
      <p:sp>
        <p:nvSpPr>
          <p:cNvPr id="16" name="Rectangle 15"/>
          <p:cNvSpPr/>
          <p:nvPr/>
        </p:nvSpPr>
        <p:spPr bwMode="auto">
          <a:xfrm>
            <a:off x="7915275" y="4105275"/>
            <a:ext cx="977205" cy="43675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A00C</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999363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294642AE-1DD9-4E2B-A284-02AC9F0C77CA}" type="slidenum">
              <a:rPr lang="en-US"/>
              <a:pPr/>
              <a:t>19</a:t>
            </a:fld>
            <a:endParaRPr lang="en-US"/>
          </a:p>
        </p:txBody>
      </p:sp>
      <p:sp>
        <p:nvSpPr>
          <p:cNvPr id="154626" name="Rectangle 2"/>
          <p:cNvSpPr>
            <a:spLocks noGrp="1" noChangeArrowheads="1"/>
          </p:cNvSpPr>
          <p:nvPr>
            <p:ph type="title"/>
          </p:nvPr>
        </p:nvSpPr>
        <p:spPr/>
        <p:txBody>
          <a:bodyPr/>
          <a:lstStyle/>
          <a:p>
            <a:r>
              <a:rPr lang="it-IT"/>
              <a:t>Aritmetica dei puntatori</a:t>
            </a:r>
          </a:p>
        </p:txBody>
      </p:sp>
      <p:sp>
        <p:nvSpPr>
          <p:cNvPr id="154627" name="Rectangle 3"/>
          <p:cNvSpPr>
            <a:spLocks noGrp="1" noChangeArrowheads="1"/>
          </p:cNvSpPr>
          <p:nvPr>
            <p:ph type="body" idx="1"/>
          </p:nvPr>
        </p:nvSpPr>
        <p:spPr>
          <a:xfrm>
            <a:off x="203200" y="1460500"/>
            <a:ext cx="8610600" cy="4495800"/>
          </a:xfrm>
        </p:spPr>
        <p:txBody>
          <a:bodyPr/>
          <a:lstStyle/>
          <a:p>
            <a:pPr marL="457200" indent="-457200">
              <a:buFont typeface="Arial" panose="020B0604020202020204" pitchFamily="34" charset="0"/>
              <a:buChar char="•"/>
            </a:pPr>
            <a:r>
              <a:rPr lang="it-IT" sz="2800"/>
              <a:t>È </a:t>
            </a:r>
            <a:r>
              <a:rPr lang="it-IT" sz="2800" smtClean="0"/>
              <a:t>anche possibile </a:t>
            </a:r>
            <a:r>
              <a:rPr lang="it-IT" sz="2800"/>
              <a:t>scrivere espressioni puntatore usando alcuni degli usuali operatori aritmetici (+, -, --, </a:t>
            </a:r>
            <a:r>
              <a:rPr lang="it-IT" sz="2800" smtClean="0"/>
              <a:t>++)</a:t>
            </a:r>
          </a:p>
          <a:p>
            <a:pPr marL="857250" lvl="1" indent="-457200">
              <a:buFont typeface="Arial" panose="020B0604020202020204" pitchFamily="34" charset="0"/>
              <a:buChar char="•"/>
            </a:pPr>
            <a:r>
              <a:rPr lang="it-IT" sz="2400" smtClean="0"/>
              <a:t>Proviamo ora a stampare il nome dell'array a...</a:t>
            </a:r>
            <a:endParaRPr lang="it-IT" sz="2400"/>
          </a:p>
          <a:p>
            <a:pPr lvl="1"/>
            <a:endParaRPr lang="it-IT" sz="2400" b="1" smtClean="0">
              <a:latin typeface="Courier New" panose="02070309020205020404" pitchFamily="49" charset="0"/>
            </a:endParaRPr>
          </a:p>
          <a:p>
            <a:pPr lvl="1"/>
            <a:r>
              <a:rPr lang="it-IT" sz="2400" b="1" smtClean="0">
                <a:latin typeface="Courier New" panose="02070309020205020404" pitchFamily="49" charset="0"/>
              </a:rPr>
              <a:t>int </a:t>
            </a:r>
            <a:r>
              <a:rPr lang="it-IT" sz="2400" b="1">
                <a:latin typeface="Courier New" panose="02070309020205020404" pitchFamily="49" charset="0"/>
              </a:rPr>
              <a:t>a</a:t>
            </a:r>
            <a:r>
              <a:rPr lang="en-US" sz="2400" b="1">
                <a:latin typeface="Courier New" panose="02070309020205020404" pitchFamily="49" charset="0"/>
              </a:rPr>
              <a:t>[3</a:t>
            </a:r>
            <a:r>
              <a:rPr lang="en-US" sz="2400" b="1" smtClean="0">
                <a:latin typeface="Courier New" panose="02070309020205020404" pitchFamily="49" charset="0"/>
              </a:rPr>
              <a:t>]</a:t>
            </a:r>
            <a:r>
              <a:rPr lang="it-IT" sz="2400" b="1" smtClean="0">
                <a:latin typeface="Courier New" panose="02070309020205020404" pitchFamily="49" charset="0"/>
              </a:rPr>
              <a:t>;</a:t>
            </a:r>
          </a:p>
          <a:p>
            <a:pPr lvl="1"/>
            <a:r>
              <a:rPr lang="it-IT" sz="2400" b="1">
                <a:latin typeface="Courier New" panose="02070309020205020404" pitchFamily="49" charset="0"/>
              </a:rPr>
              <a:t>p</a:t>
            </a:r>
            <a:r>
              <a:rPr lang="it-IT" sz="2400" b="1" smtClean="0">
                <a:latin typeface="Courier New" panose="02070309020205020404" pitchFamily="49" charset="0"/>
              </a:rPr>
              <a:t>rintf("%p",a);</a:t>
            </a:r>
            <a:endParaRPr lang="it-IT" sz="2400" b="1">
              <a:latin typeface="Courier New" panose="02070309020205020404" pitchFamily="49" charset="0"/>
            </a:endParaRPr>
          </a:p>
          <a:p>
            <a:pPr lvl="1"/>
            <a:r>
              <a:rPr lang="it-IT" sz="2400" b="1" smtClean="0">
                <a:latin typeface="Courier New" panose="02070309020205020404" pitchFamily="49" charset="0"/>
              </a:rPr>
              <a:t>/* stampa </a:t>
            </a:r>
            <a:r>
              <a:rPr lang="it-IT" sz="2400" b="1" smtClean="0">
                <a:solidFill>
                  <a:srgbClr val="FF0000"/>
                </a:solidFill>
                <a:latin typeface="Courier New" panose="02070309020205020404" pitchFamily="49" charset="0"/>
              </a:rPr>
              <a:t>0xA000</a:t>
            </a:r>
            <a:r>
              <a:rPr lang="it-IT" sz="2400" b="1" smtClean="0">
                <a:latin typeface="Courier New" panose="02070309020205020404" pitchFamily="49" charset="0"/>
              </a:rPr>
              <a:t> */</a:t>
            </a:r>
            <a:endParaRPr lang="it-IT" sz="2400" b="1">
              <a:latin typeface="Courier New" panose="02070309020205020404" pitchFamily="49" charset="0"/>
            </a:endParaRPr>
          </a:p>
        </p:txBody>
      </p:sp>
      <p:sp>
        <p:nvSpPr>
          <p:cNvPr id="154631" name="Text Box 7"/>
          <p:cNvSpPr txBox="1">
            <a:spLocks noChangeArrowheads="1"/>
          </p:cNvSpPr>
          <p:nvPr/>
        </p:nvSpPr>
        <p:spPr bwMode="auto">
          <a:xfrm>
            <a:off x="5622925" y="3063875"/>
            <a:ext cx="109696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t>IN+12</a:t>
            </a:r>
          </a:p>
          <a:p>
            <a:r>
              <a:rPr lang="it-IT"/>
              <a:t>IN+8</a:t>
            </a:r>
          </a:p>
          <a:p>
            <a:r>
              <a:rPr lang="it-IT"/>
              <a:t>IN+4</a:t>
            </a:r>
          </a:p>
          <a:p>
            <a:r>
              <a:rPr lang="it-IT"/>
              <a:t>IN</a:t>
            </a:r>
          </a:p>
        </p:txBody>
      </p:sp>
      <p:sp>
        <p:nvSpPr>
          <p:cNvPr id="13"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5" name="Text Box 4"/>
          <p:cNvSpPr txBox="1">
            <a:spLocks noChangeArrowheads="1"/>
          </p:cNvSpPr>
          <p:nvPr/>
        </p:nvSpPr>
        <p:spPr bwMode="auto">
          <a:xfrm>
            <a:off x="6181724" y="4597128"/>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a[2]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2" name="Text Box 4"/>
          <p:cNvSpPr txBox="1">
            <a:spLocks noChangeArrowheads="1"/>
          </p:cNvSpPr>
          <p:nvPr/>
        </p:nvSpPr>
        <p:spPr bwMode="auto">
          <a:xfrm>
            <a:off x="6181724" y="5088980"/>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a[1]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3" name="Text Box 4"/>
          <p:cNvSpPr txBox="1">
            <a:spLocks noChangeArrowheads="1"/>
          </p:cNvSpPr>
          <p:nvPr/>
        </p:nvSpPr>
        <p:spPr bwMode="auto">
          <a:xfrm>
            <a:off x="6181724" y="5570784"/>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a[0]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4" name="Text Box 4"/>
          <p:cNvSpPr txBox="1">
            <a:spLocks noChangeArrowheads="1"/>
          </p:cNvSpPr>
          <p:nvPr/>
        </p:nvSpPr>
        <p:spPr bwMode="auto">
          <a:xfrm>
            <a:off x="6181723" y="6022323"/>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9" name="Rectangle 18"/>
          <p:cNvSpPr/>
          <p:nvPr/>
        </p:nvSpPr>
        <p:spPr bwMode="auto">
          <a:xfrm>
            <a:off x="7915275" y="4597127"/>
            <a:ext cx="898525" cy="46166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a:t>
            </a:r>
            <a:r>
              <a:rPr kumimoji="0" lang="it-IT" sz="2400" b="0" i="0" u="none" strike="noStrike" cap="none" normalizeH="0" baseline="0" smtClean="0">
                <a:ln>
                  <a:noFill/>
                </a:ln>
                <a:solidFill>
                  <a:schemeClr val="tx1"/>
                </a:solidFill>
                <a:effectLst/>
                <a:latin typeface="Times New Roman" panose="02020603050405020304" pitchFamily="18" charset="0"/>
              </a:rPr>
              <a:t>08</a:t>
            </a:r>
          </a:p>
        </p:txBody>
      </p:sp>
      <p:sp>
        <p:nvSpPr>
          <p:cNvPr id="21" name="Rectangle 20"/>
          <p:cNvSpPr/>
          <p:nvPr/>
        </p:nvSpPr>
        <p:spPr bwMode="auto">
          <a:xfrm>
            <a:off x="7923418" y="5099050"/>
            <a:ext cx="890382" cy="44234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r>
              <a:rPr kumimoji="0" lang="it-IT" sz="2400" b="0" i="0" u="none" strike="noStrike" cap="none" normalizeH="0" baseline="0" smtClean="0">
                <a:ln>
                  <a:noFill/>
                </a:ln>
                <a:solidFill>
                  <a:schemeClr val="tx1"/>
                </a:solidFill>
                <a:effectLst/>
                <a:latin typeface="Times New Roman" panose="02020603050405020304" pitchFamily="18" charset="0"/>
              </a:rPr>
              <a:t>004</a:t>
            </a:r>
          </a:p>
        </p:txBody>
      </p:sp>
      <p:sp>
        <p:nvSpPr>
          <p:cNvPr id="25" name="Rectangle 24"/>
          <p:cNvSpPr/>
          <p:nvPr/>
        </p:nvSpPr>
        <p:spPr bwMode="auto">
          <a:xfrm>
            <a:off x="7923418" y="5596485"/>
            <a:ext cx="890382" cy="4359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A000</a:t>
            </a:r>
          </a:p>
        </p:txBody>
      </p:sp>
      <p:sp>
        <p:nvSpPr>
          <p:cNvPr id="2" name="TextBox 1"/>
          <p:cNvSpPr txBox="1"/>
          <p:nvPr/>
        </p:nvSpPr>
        <p:spPr>
          <a:xfrm>
            <a:off x="539552" y="5301208"/>
            <a:ext cx="5460149" cy="1200329"/>
          </a:xfrm>
          <a:prstGeom prst="rect">
            <a:avLst/>
          </a:prstGeom>
          <a:noFill/>
        </p:spPr>
        <p:txBody>
          <a:bodyPr wrap="none" rtlCol="0">
            <a:spAutoFit/>
          </a:bodyPr>
          <a:lstStyle/>
          <a:p>
            <a:r>
              <a:rPr lang="it-IT" smtClean="0">
                <a:solidFill>
                  <a:srgbClr val="FF0000"/>
                </a:solidFill>
              </a:rPr>
              <a:t>Il nome di un array è un puntatore costante</a:t>
            </a:r>
          </a:p>
          <a:p>
            <a:r>
              <a:rPr lang="it-IT" smtClean="0">
                <a:solidFill>
                  <a:srgbClr val="FF0000"/>
                </a:solidFill>
              </a:rPr>
              <a:t>(non modificabile) che ha come valore </a:t>
            </a:r>
          </a:p>
          <a:p>
            <a:r>
              <a:rPr lang="it-IT" smtClean="0">
                <a:solidFill>
                  <a:srgbClr val="FF0000"/>
                </a:solidFill>
              </a:rPr>
              <a:t>L'indirizzo del primo elemento </a:t>
            </a:r>
            <a:r>
              <a:rPr lang="it-IT" b="1" smtClean="0">
                <a:solidFill>
                  <a:srgbClr val="FF0000"/>
                </a:solidFill>
                <a:latin typeface="Courier New" panose="02070309020205020404" pitchFamily="49" charset="0"/>
                <a:cs typeface="Courier New" panose="02070309020205020404" pitchFamily="49" charset="0"/>
              </a:rPr>
              <a:t>&amp;a[0]</a:t>
            </a:r>
            <a:endParaRPr lang="it-IT" b="1">
              <a:solidFill>
                <a:srgbClr val="FF0000"/>
              </a:solidFill>
              <a:latin typeface="Courier New" panose="02070309020205020404" pitchFamily="49" charset="0"/>
              <a:cs typeface="Courier New" panose="02070309020205020404" pitchFamily="49" charset="0"/>
            </a:endParaRPr>
          </a:p>
        </p:txBody>
      </p:sp>
      <p:sp>
        <p:nvSpPr>
          <p:cNvPr id="16" name="Rectangle 15"/>
          <p:cNvSpPr/>
          <p:nvPr/>
        </p:nvSpPr>
        <p:spPr bwMode="auto">
          <a:xfrm>
            <a:off x="7915275" y="4105275"/>
            <a:ext cx="977205" cy="43675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A00C</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035710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FE1B3F9-A462-4B34-B6F1-F20C9E1DD657}" type="slidenum">
              <a:rPr lang="en-US"/>
              <a:pPr/>
              <a:t>2</a:t>
            </a:fld>
            <a:endParaRPr lang="en-US"/>
          </a:p>
        </p:txBody>
      </p:sp>
      <p:sp>
        <p:nvSpPr>
          <p:cNvPr id="144386" name="Rectangle 2"/>
          <p:cNvSpPr>
            <a:spLocks noGrp="1" noChangeArrowheads="1"/>
          </p:cNvSpPr>
          <p:nvPr>
            <p:ph type="title"/>
          </p:nvPr>
        </p:nvSpPr>
        <p:spPr>
          <a:xfrm>
            <a:off x="0" y="0"/>
            <a:ext cx="8966200" cy="1295400"/>
          </a:xfrm>
        </p:spPr>
        <p:txBody>
          <a:bodyPr/>
          <a:lstStyle/>
          <a:p>
            <a:r>
              <a:rPr lang="it-IT"/>
              <a:t>Puntatori : idea</a:t>
            </a:r>
            <a:r>
              <a:rPr lang="en-US"/>
              <a:t> di base</a:t>
            </a:r>
            <a:endParaRPr lang="it-IT"/>
          </a:p>
        </p:txBody>
      </p:sp>
      <p:sp>
        <p:nvSpPr>
          <p:cNvPr id="144387" name="Rectangle 3"/>
          <p:cNvSpPr>
            <a:spLocks noGrp="1" noChangeArrowheads="1"/>
          </p:cNvSpPr>
          <p:nvPr>
            <p:ph type="body" idx="1"/>
          </p:nvPr>
        </p:nvSpPr>
        <p:spPr>
          <a:xfrm>
            <a:off x="368300" y="1549400"/>
            <a:ext cx="8369300" cy="5105400"/>
          </a:xfrm>
        </p:spPr>
        <p:txBody>
          <a:bodyPr/>
          <a:lstStyle/>
          <a:p>
            <a:pPr marL="457200" indent="-457200">
              <a:buFont typeface="Arial" panose="020B0604020202020204" pitchFamily="34" charset="0"/>
              <a:buChar char="•"/>
            </a:pPr>
            <a:r>
              <a:rPr lang="it-IT" sz="2800"/>
              <a:t>In C è possibile </a:t>
            </a:r>
            <a:r>
              <a:rPr lang="it-IT" sz="2800" i="1"/>
              <a:t>conoscere</a:t>
            </a:r>
            <a:r>
              <a:rPr lang="it-IT" sz="2800"/>
              <a:t> e </a:t>
            </a:r>
            <a:r>
              <a:rPr lang="it-IT" sz="2800" i="1"/>
              <a:t>denotare</a:t>
            </a:r>
            <a:r>
              <a:rPr lang="it-IT" sz="2800"/>
              <a:t> l’indirizzo </a:t>
            </a:r>
            <a:r>
              <a:rPr lang="it-IT" sz="2800" smtClean="0"/>
              <a:t>dell'area </a:t>
            </a:r>
            <a:r>
              <a:rPr lang="it-IT" sz="2800"/>
              <a:t>di memoria in cui è memorizzata una variabile (il </a:t>
            </a:r>
            <a:r>
              <a:rPr lang="it-IT" sz="2800" i="1"/>
              <a:t>puntatore</a:t>
            </a:r>
            <a:r>
              <a:rPr lang="it-IT" sz="2800"/>
              <a:t>)</a:t>
            </a:r>
          </a:p>
          <a:p>
            <a:pPr lvl="2"/>
            <a:r>
              <a:rPr lang="it-IT"/>
              <a:t>es :</a:t>
            </a:r>
          </a:p>
          <a:p>
            <a:pPr lvl="2">
              <a:buFontTx/>
              <a:buNone/>
            </a:pPr>
            <a:r>
              <a:rPr lang="it-IT" b="1">
                <a:latin typeface="Courier New" panose="02070309020205020404" pitchFamily="49" charset="0"/>
              </a:rPr>
              <a:t>int a = 50; /* una var intera */</a:t>
            </a:r>
          </a:p>
          <a:p>
            <a:pPr lvl="2">
              <a:buFontTx/>
              <a:buNone/>
            </a:pPr>
            <a:endParaRPr lang="it-IT" b="1">
              <a:latin typeface="Courier New" panose="02070309020205020404" pitchFamily="49" charset="0"/>
            </a:endParaRPr>
          </a:p>
        </p:txBody>
      </p:sp>
    </p:spTree>
    <p:extLst>
      <p:ext uri="{BB962C8B-B14F-4D97-AF65-F5344CB8AC3E}">
        <p14:creationId xmlns:p14="http://schemas.microsoft.com/office/powerpoint/2010/main" val="3572205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294642AE-1DD9-4E2B-A284-02AC9F0C77CA}" type="slidenum">
              <a:rPr lang="en-US"/>
              <a:pPr/>
              <a:t>20</a:t>
            </a:fld>
            <a:endParaRPr lang="en-US"/>
          </a:p>
        </p:txBody>
      </p:sp>
      <p:sp>
        <p:nvSpPr>
          <p:cNvPr id="154626" name="Rectangle 2"/>
          <p:cNvSpPr>
            <a:spLocks noGrp="1" noChangeArrowheads="1"/>
          </p:cNvSpPr>
          <p:nvPr>
            <p:ph type="title"/>
          </p:nvPr>
        </p:nvSpPr>
        <p:spPr/>
        <p:txBody>
          <a:bodyPr/>
          <a:lstStyle/>
          <a:p>
            <a:r>
              <a:rPr lang="it-IT"/>
              <a:t>Aritmetica dei puntatori</a:t>
            </a:r>
          </a:p>
        </p:txBody>
      </p:sp>
      <p:sp>
        <p:nvSpPr>
          <p:cNvPr id="154627" name="Rectangle 3"/>
          <p:cNvSpPr>
            <a:spLocks noGrp="1" noChangeArrowheads="1"/>
          </p:cNvSpPr>
          <p:nvPr>
            <p:ph type="body" idx="1"/>
          </p:nvPr>
        </p:nvSpPr>
        <p:spPr>
          <a:xfrm>
            <a:off x="203200" y="1460500"/>
            <a:ext cx="8610600" cy="4495800"/>
          </a:xfrm>
        </p:spPr>
        <p:txBody>
          <a:bodyPr/>
          <a:lstStyle/>
          <a:p>
            <a:pPr marL="457200" indent="-457200">
              <a:buFont typeface="Arial" panose="020B0604020202020204" pitchFamily="34" charset="0"/>
              <a:buChar char="•"/>
            </a:pPr>
            <a:r>
              <a:rPr lang="it-IT" sz="2800"/>
              <a:t>È </a:t>
            </a:r>
            <a:r>
              <a:rPr lang="it-IT" sz="2800" smtClean="0"/>
              <a:t>anche possibile </a:t>
            </a:r>
            <a:r>
              <a:rPr lang="it-IT" sz="2800"/>
              <a:t>scrivere espressioni puntatore usando alcuni degli usuali operatori aritmetici (+, -, --, </a:t>
            </a:r>
            <a:r>
              <a:rPr lang="it-IT" sz="2800" smtClean="0"/>
              <a:t>++)</a:t>
            </a:r>
          </a:p>
          <a:p>
            <a:pPr marL="857250" lvl="1" indent="-457200">
              <a:buFont typeface="Arial" panose="020B0604020202020204" pitchFamily="34" charset="0"/>
              <a:buChar char="•"/>
            </a:pPr>
            <a:r>
              <a:rPr lang="it-IT" sz="2400" smtClean="0"/>
              <a:t>Adesso dichiariamo una variabile di tipo puntatore a intero ed assegnamole l'indirizzo iniziale dell'array</a:t>
            </a:r>
            <a:endParaRPr lang="it-IT" sz="2400"/>
          </a:p>
          <a:p>
            <a:pPr lvl="1"/>
            <a:r>
              <a:rPr lang="it-IT" sz="2400" b="1">
                <a:latin typeface="Courier New" panose="02070309020205020404" pitchFamily="49" charset="0"/>
              </a:rPr>
              <a:t>int a</a:t>
            </a:r>
            <a:r>
              <a:rPr lang="en-US" sz="2400" b="1">
                <a:latin typeface="Courier New" panose="02070309020205020404" pitchFamily="49" charset="0"/>
              </a:rPr>
              <a:t>[3], </a:t>
            </a:r>
            <a:r>
              <a:rPr lang="en-US" sz="2400" b="1" smtClean="0">
                <a:latin typeface="Courier New" panose="02070309020205020404" pitchFamily="49" charset="0"/>
              </a:rPr>
              <a:t>*p </a:t>
            </a:r>
            <a:r>
              <a:rPr lang="en-US" sz="2400" b="1">
                <a:latin typeface="Courier New" panose="02070309020205020404" pitchFamily="49" charset="0"/>
              </a:rPr>
              <a:t>= &amp;a[0]</a:t>
            </a:r>
            <a:r>
              <a:rPr lang="it-IT" sz="2400" b="1" smtClean="0">
                <a:latin typeface="Courier New" panose="02070309020205020404" pitchFamily="49" charset="0"/>
              </a:rPr>
              <a:t>; /* oppure */</a:t>
            </a:r>
          </a:p>
          <a:p>
            <a:pPr lvl="1"/>
            <a:r>
              <a:rPr lang="it-IT" sz="2400" b="1" smtClean="0">
                <a:latin typeface="Courier New" panose="02070309020205020404" pitchFamily="49" charset="0"/>
              </a:rPr>
              <a:t>int </a:t>
            </a:r>
            <a:r>
              <a:rPr lang="it-IT" sz="2400" b="1">
                <a:latin typeface="Courier New" panose="02070309020205020404" pitchFamily="49" charset="0"/>
              </a:rPr>
              <a:t>a</a:t>
            </a:r>
            <a:r>
              <a:rPr lang="en-US" sz="2400" b="1">
                <a:latin typeface="Courier New" panose="02070309020205020404" pitchFamily="49" charset="0"/>
              </a:rPr>
              <a:t>[3</a:t>
            </a:r>
            <a:r>
              <a:rPr lang="en-US" sz="2400" b="1" smtClean="0">
                <a:latin typeface="Courier New" panose="02070309020205020404" pitchFamily="49" charset="0"/>
              </a:rPr>
              <a:t>], *p = a</a:t>
            </a:r>
            <a:r>
              <a:rPr lang="it-IT" sz="2400" b="1" smtClean="0">
                <a:latin typeface="Courier New" panose="02070309020205020404" pitchFamily="49" charset="0"/>
              </a:rPr>
              <a:t>;</a:t>
            </a:r>
          </a:p>
        </p:txBody>
      </p:sp>
      <p:sp>
        <p:nvSpPr>
          <p:cNvPr id="154631" name="Text Box 7"/>
          <p:cNvSpPr txBox="1">
            <a:spLocks noChangeArrowheads="1"/>
          </p:cNvSpPr>
          <p:nvPr/>
        </p:nvSpPr>
        <p:spPr bwMode="auto">
          <a:xfrm>
            <a:off x="5622925" y="3063875"/>
            <a:ext cx="109696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t>IN+12</a:t>
            </a:r>
          </a:p>
          <a:p>
            <a:r>
              <a:rPr lang="it-IT"/>
              <a:t>IN+8</a:t>
            </a:r>
          </a:p>
          <a:p>
            <a:r>
              <a:rPr lang="it-IT"/>
              <a:t>IN+4</a:t>
            </a:r>
          </a:p>
          <a:p>
            <a:r>
              <a:rPr lang="it-IT"/>
              <a:t>IN</a:t>
            </a:r>
          </a:p>
        </p:txBody>
      </p:sp>
      <p:sp>
        <p:nvSpPr>
          <p:cNvPr id="13"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5" name="Text Box 4"/>
          <p:cNvSpPr txBox="1">
            <a:spLocks noChangeArrowheads="1"/>
          </p:cNvSpPr>
          <p:nvPr/>
        </p:nvSpPr>
        <p:spPr bwMode="auto">
          <a:xfrm>
            <a:off x="6181724" y="4597128"/>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a[2]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2" name="Text Box 4"/>
          <p:cNvSpPr txBox="1">
            <a:spLocks noChangeArrowheads="1"/>
          </p:cNvSpPr>
          <p:nvPr/>
        </p:nvSpPr>
        <p:spPr bwMode="auto">
          <a:xfrm>
            <a:off x="6181724" y="5088980"/>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a[1]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3" name="Text Box 4"/>
          <p:cNvSpPr txBox="1">
            <a:spLocks noChangeArrowheads="1"/>
          </p:cNvSpPr>
          <p:nvPr/>
        </p:nvSpPr>
        <p:spPr bwMode="auto">
          <a:xfrm>
            <a:off x="6181724" y="5570784"/>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a[0]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4" name="Text Box 4"/>
          <p:cNvSpPr txBox="1">
            <a:spLocks noChangeArrowheads="1"/>
          </p:cNvSpPr>
          <p:nvPr/>
        </p:nvSpPr>
        <p:spPr bwMode="auto">
          <a:xfrm>
            <a:off x="6181723" y="6022323"/>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9" name="Rectangle 18"/>
          <p:cNvSpPr/>
          <p:nvPr/>
        </p:nvSpPr>
        <p:spPr bwMode="auto">
          <a:xfrm>
            <a:off x="7915275" y="4597127"/>
            <a:ext cx="898525" cy="46166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a:t>
            </a:r>
            <a:r>
              <a:rPr kumimoji="0" lang="it-IT" sz="2400" b="0" i="0" u="none" strike="noStrike" cap="none" normalizeH="0" baseline="0" smtClean="0">
                <a:ln>
                  <a:noFill/>
                </a:ln>
                <a:solidFill>
                  <a:schemeClr val="tx1"/>
                </a:solidFill>
                <a:effectLst/>
                <a:latin typeface="Times New Roman" panose="02020603050405020304" pitchFamily="18" charset="0"/>
              </a:rPr>
              <a:t>08</a:t>
            </a:r>
          </a:p>
        </p:txBody>
      </p:sp>
      <p:sp>
        <p:nvSpPr>
          <p:cNvPr id="21" name="Rectangle 20"/>
          <p:cNvSpPr/>
          <p:nvPr/>
        </p:nvSpPr>
        <p:spPr bwMode="auto">
          <a:xfrm>
            <a:off x="7923418" y="5099050"/>
            <a:ext cx="890382" cy="44234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r>
              <a:rPr kumimoji="0" lang="it-IT" sz="2400" b="0" i="0" u="none" strike="noStrike" cap="none" normalizeH="0" baseline="0" smtClean="0">
                <a:ln>
                  <a:noFill/>
                </a:ln>
                <a:solidFill>
                  <a:schemeClr val="tx1"/>
                </a:solidFill>
                <a:effectLst/>
                <a:latin typeface="Times New Roman" panose="02020603050405020304" pitchFamily="18" charset="0"/>
              </a:rPr>
              <a:t>004</a:t>
            </a:r>
          </a:p>
        </p:txBody>
      </p:sp>
      <p:sp>
        <p:nvSpPr>
          <p:cNvPr id="25" name="Rectangle 24"/>
          <p:cNvSpPr/>
          <p:nvPr/>
        </p:nvSpPr>
        <p:spPr bwMode="auto">
          <a:xfrm>
            <a:off x="7923418" y="5596485"/>
            <a:ext cx="890382" cy="4359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A000</a:t>
            </a:r>
          </a:p>
        </p:txBody>
      </p:sp>
      <p:sp>
        <p:nvSpPr>
          <p:cNvPr id="16" name="Rectangle 15"/>
          <p:cNvSpPr/>
          <p:nvPr/>
        </p:nvSpPr>
        <p:spPr bwMode="auto">
          <a:xfrm>
            <a:off x="7915275" y="4105275"/>
            <a:ext cx="977205" cy="43675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A00C</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2585047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294642AE-1DD9-4E2B-A284-02AC9F0C77CA}" type="slidenum">
              <a:rPr lang="en-US"/>
              <a:pPr/>
              <a:t>21</a:t>
            </a:fld>
            <a:endParaRPr lang="en-US"/>
          </a:p>
        </p:txBody>
      </p:sp>
      <p:sp>
        <p:nvSpPr>
          <p:cNvPr id="154626" name="Rectangle 2"/>
          <p:cNvSpPr>
            <a:spLocks noGrp="1" noChangeArrowheads="1"/>
          </p:cNvSpPr>
          <p:nvPr>
            <p:ph type="title"/>
          </p:nvPr>
        </p:nvSpPr>
        <p:spPr/>
        <p:txBody>
          <a:bodyPr/>
          <a:lstStyle/>
          <a:p>
            <a:r>
              <a:rPr lang="it-IT"/>
              <a:t>Aritmetica dei puntatori</a:t>
            </a:r>
          </a:p>
        </p:txBody>
      </p:sp>
      <p:sp>
        <p:nvSpPr>
          <p:cNvPr id="154627" name="Rectangle 3"/>
          <p:cNvSpPr>
            <a:spLocks noGrp="1" noChangeArrowheads="1"/>
          </p:cNvSpPr>
          <p:nvPr>
            <p:ph type="body" idx="1"/>
          </p:nvPr>
        </p:nvSpPr>
        <p:spPr>
          <a:xfrm>
            <a:off x="203200" y="1460500"/>
            <a:ext cx="8610600" cy="4495800"/>
          </a:xfrm>
        </p:spPr>
        <p:txBody>
          <a:bodyPr/>
          <a:lstStyle/>
          <a:p>
            <a:pPr marL="457200" indent="-457200">
              <a:buFont typeface="Arial" panose="020B0604020202020204" pitchFamily="34" charset="0"/>
              <a:buChar char="•"/>
            </a:pPr>
            <a:r>
              <a:rPr lang="it-IT" sz="2800"/>
              <a:t>È </a:t>
            </a:r>
            <a:r>
              <a:rPr lang="it-IT" sz="2800" smtClean="0"/>
              <a:t>anche possibile </a:t>
            </a:r>
            <a:r>
              <a:rPr lang="it-IT" sz="2800"/>
              <a:t>scrivere espressioni puntatore usando alcuni degli usuali operatori aritmetici (+, -, --, </a:t>
            </a:r>
            <a:r>
              <a:rPr lang="it-IT" sz="2800" smtClean="0"/>
              <a:t>++)</a:t>
            </a:r>
          </a:p>
          <a:p>
            <a:pPr marL="857250" lvl="1" indent="-457200">
              <a:buFont typeface="Arial" panose="020B0604020202020204" pitchFamily="34" charset="0"/>
              <a:buChar char="•"/>
            </a:pPr>
            <a:r>
              <a:rPr lang="it-IT" sz="2400" smtClean="0"/>
              <a:t>Adesso dichiariamo una variabile di tipo puntatore a intero ed assegnamole l'indirizzo iniziale dell'array</a:t>
            </a:r>
          </a:p>
          <a:p>
            <a:pPr marL="857250" lvl="1" indent="-457200">
              <a:buFont typeface="Arial" panose="020B0604020202020204" pitchFamily="34" charset="0"/>
              <a:buChar char="•"/>
            </a:pPr>
            <a:r>
              <a:rPr lang="it-IT" sz="2400" smtClean="0"/>
              <a:t>Vediamo cosa succede se incremanto p di 1</a:t>
            </a:r>
            <a:endParaRPr lang="it-IT" sz="2400"/>
          </a:p>
          <a:p>
            <a:pPr lvl="1"/>
            <a:r>
              <a:rPr lang="it-IT" sz="2400" b="1">
                <a:latin typeface="Courier New" panose="02070309020205020404" pitchFamily="49" charset="0"/>
              </a:rPr>
              <a:t>int a</a:t>
            </a:r>
            <a:r>
              <a:rPr lang="en-US" sz="2400" b="1">
                <a:latin typeface="Courier New" panose="02070309020205020404" pitchFamily="49" charset="0"/>
              </a:rPr>
              <a:t>[3], </a:t>
            </a:r>
            <a:r>
              <a:rPr lang="en-US" sz="2400" b="1" smtClean="0">
                <a:latin typeface="Courier New" panose="02070309020205020404" pitchFamily="49" charset="0"/>
              </a:rPr>
              <a:t>*p </a:t>
            </a:r>
            <a:r>
              <a:rPr lang="en-US" sz="2400" b="1">
                <a:latin typeface="Courier New" panose="02070309020205020404" pitchFamily="49" charset="0"/>
              </a:rPr>
              <a:t>= &amp;a[0]</a:t>
            </a:r>
            <a:r>
              <a:rPr lang="it-IT" sz="2400" b="1" smtClean="0">
                <a:latin typeface="Courier New" panose="02070309020205020404" pitchFamily="49" charset="0"/>
              </a:rPr>
              <a:t>; </a:t>
            </a:r>
          </a:p>
          <a:p>
            <a:pPr lvl="1"/>
            <a:endParaRPr lang="it-IT" sz="2400" b="1">
              <a:latin typeface="Courier New" panose="02070309020205020404" pitchFamily="49" charset="0"/>
            </a:endParaRPr>
          </a:p>
          <a:p>
            <a:pPr lvl="1"/>
            <a:r>
              <a:rPr lang="it-IT" sz="2400" b="1">
                <a:latin typeface="Courier New" panose="02070309020205020404" pitchFamily="49" charset="0"/>
              </a:rPr>
              <a:t>p</a:t>
            </a:r>
            <a:r>
              <a:rPr lang="it-IT" sz="2400" b="1" smtClean="0">
                <a:latin typeface="Courier New" panose="02070309020205020404" pitchFamily="49" charset="0"/>
              </a:rPr>
              <a:t>++;</a:t>
            </a:r>
          </a:p>
          <a:p>
            <a:pPr lvl="1"/>
            <a:r>
              <a:rPr lang="it-IT" sz="2400" b="1">
                <a:latin typeface="Courier New" panose="02070309020205020404" pitchFamily="49" charset="0"/>
              </a:rPr>
              <a:t>printf("%p</a:t>
            </a:r>
            <a:r>
              <a:rPr lang="it-IT" sz="2400" b="1" smtClean="0">
                <a:latin typeface="Courier New" panose="02070309020205020404" pitchFamily="49" charset="0"/>
              </a:rPr>
              <a:t>",p);</a:t>
            </a:r>
            <a:endParaRPr lang="it-IT" sz="2400" b="1">
              <a:latin typeface="Courier New" panose="02070309020205020404" pitchFamily="49" charset="0"/>
            </a:endParaRPr>
          </a:p>
          <a:p>
            <a:pPr lvl="1"/>
            <a:endParaRPr lang="it-IT" sz="2400" b="1" smtClean="0">
              <a:latin typeface="Courier New" panose="02070309020205020404" pitchFamily="49" charset="0"/>
            </a:endParaRPr>
          </a:p>
        </p:txBody>
      </p:sp>
      <p:sp>
        <p:nvSpPr>
          <p:cNvPr id="13"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5" name="Text Box 4"/>
          <p:cNvSpPr txBox="1">
            <a:spLocks noChangeArrowheads="1"/>
          </p:cNvSpPr>
          <p:nvPr/>
        </p:nvSpPr>
        <p:spPr bwMode="auto">
          <a:xfrm>
            <a:off x="6181724" y="4597128"/>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a[2]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2" name="Text Box 4"/>
          <p:cNvSpPr txBox="1">
            <a:spLocks noChangeArrowheads="1"/>
          </p:cNvSpPr>
          <p:nvPr/>
        </p:nvSpPr>
        <p:spPr bwMode="auto">
          <a:xfrm>
            <a:off x="6181724" y="5088980"/>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a[1]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3" name="Text Box 4"/>
          <p:cNvSpPr txBox="1">
            <a:spLocks noChangeArrowheads="1"/>
          </p:cNvSpPr>
          <p:nvPr/>
        </p:nvSpPr>
        <p:spPr bwMode="auto">
          <a:xfrm>
            <a:off x="6181724" y="5570784"/>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a[0]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4" name="Text Box 4"/>
          <p:cNvSpPr txBox="1">
            <a:spLocks noChangeArrowheads="1"/>
          </p:cNvSpPr>
          <p:nvPr/>
        </p:nvSpPr>
        <p:spPr bwMode="auto">
          <a:xfrm>
            <a:off x="6181723" y="6022323"/>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9" name="Rectangle 18"/>
          <p:cNvSpPr/>
          <p:nvPr/>
        </p:nvSpPr>
        <p:spPr bwMode="auto">
          <a:xfrm>
            <a:off x="7915275" y="4597127"/>
            <a:ext cx="898525" cy="46166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a:t>
            </a:r>
            <a:r>
              <a:rPr kumimoji="0" lang="it-IT" sz="2400" b="0" i="0" u="none" strike="noStrike" cap="none" normalizeH="0" baseline="0" smtClean="0">
                <a:ln>
                  <a:noFill/>
                </a:ln>
                <a:solidFill>
                  <a:schemeClr val="tx1"/>
                </a:solidFill>
                <a:effectLst/>
                <a:latin typeface="Times New Roman" panose="02020603050405020304" pitchFamily="18" charset="0"/>
              </a:rPr>
              <a:t>08</a:t>
            </a:r>
          </a:p>
        </p:txBody>
      </p:sp>
      <p:sp>
        <p:nvSpPr>
          <p:cNvPr id="21" name="Rectangle 20"/>
          <p:cNvSpPr/>
          <p:nvPr/>
        </p:nvSpPr>
        <p:spPr bwMode="auto">
          <a:xfrm>
            <a:off x="7923418" y="5099050"/>
            <a:ext cx="890382" cy="44234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r>
              <a:rPr kumimoji="0" lang="it-IT" sz="2400" b="0" i="0" u="none" strike="noStrike" cap="none" normalizeH="0" baseline="0" smtClean="0">
                <a:ln>
                  <a:noFill/>
                </a:ln>
                <a:solidFill>
                  <a:schemeClr val="tx1"/>
                </a:solidFill>
                <a:effectLst/>
                <a:latin typeface="Times New Roman" panose="02020603050405020304" pitchFamily="18" charset="0"/>
              </a:rPr>
              <a:t>004</a:t>
            </a:r>
          </a:p>
        </p:txBody>
      </p:sp>
      <p:sp>
        <p:nvSpPr>
          <p:cNvPr id="25" name="Rectangle 24"/>
          <p:cNvSpPr/>
          <p:nvPr/>
        </p:nvSpPr>
        <p:spPr bwMode="auto">
          <a:xfrm>
            <a:off x="7923418" y="5596485"/>
            <a:ext cx="890382" cy="4359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A000</a:t>
            </a:r>
          </a:p>
        </p:txBody>
      </p:sp>
      <p:sp>
        <p:nvSpPr>
          <p:cNvPr id="16" name="Rectangle 15"/>
          <p:cNvSpPr/>
          <p:nvPr/>
        </p:nvSpPr>
        <p:spPr bwMode="auto">
          <a:xfrm>
            <a:off x="7915275" y="4105275"/>
            <a:ext cx="977205" cy="43675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A00C</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3996908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294642AE-1DD9-4E2B-A284-02AC9F0C77CA}" type="slidenum">
              <a:rPr lang="en-US"/>
              <a:pPr/>
              <a:t>22</a:t>
            </a:fld>
            <a:endParaRPr lang="en-US"/>
          </a:p>
        </p:txBody>
      </p:sp>
      <p:sp>
        <p:nvSpPr>
          <p:cNvPr id="154626" name="Rectangle 2"/>
          <p:cNvSpPr>
            <a:spLocks noGrp="1" noChangeArrowheads="1"/>
          </p:cNvSpPr>
          <p:nvPr>
            <p:ph type="title"/>
          </p:nvPr>
        </p:nvSpPr>
        <p:spPr/>
        <p:txBody>
          <a:bodyPr/>
          <a:lstStyle/>
          <a:p>
            <a:r>
              <a:rPr lang="it-IT"/>
              <a:t>Aritmetica dei puntatori</a:t>
            </a:r>
          </a:p>
        </p:txBody>
      </p:sp>
      <p:sp>
        <p:nvSpPr>
          <p:cNvPr id="154627" name="Rectangle 3"/>
          <p:cNvSpPr>
            <a:spLocks noGrp="1" noChangeArrowheads="1"/>
          </p:cNvSpPr>
          <p:nvPr>
            <p:ph type="body" idx="1"/>
          </p:nvPr>
        </p:nvSpPr>
        <p:spPr>
          <a:xfrm>
            <a:off x="203200" y="1460500"/>
            <a:ext cx="8610600" cy="4495800"/>
          </a:xfrm>
        </p:spPr>
        <p:txBody>
          <a:bodyPr/>
          <a:lstStyle/>
          <a:p>
            <a:pPr marL="457200" indent="-457200">
              <a:buFont typeface="Arial" panose="020B0604020202020204" pitchFamily="34" charset="0"/>
              <a:buChar char="•"/>
            </a:pPr>
            <a:r>
              <a:rPr lang="it-IT" sz="2800"/>
              <a:t>È </a:t>
            </a:r>
            <a:r>
              <a:rPr lang="it-IT" sz="2800" smtClean="0"/>
              <a:t>anche possibile </a:t>
            </a:r>
            <a:r>
              <a:rPr lang="it-IT" sz="2800"/>
              <a:t>scrivere espressioni puntatore usando alcuni degli usuali operatori aritmetici (+, -, --, </a:t>
            </a:r>
            <a:r>
              <a:rPr lang="it-IT" sz="2800" smtClean="0"/>
              <a:t>++)</a:t>
            </a:r>
          </a:p>
          <a:p>
            <a:pPr marL="857250" lvl="1" indent="-457200">
              <a:buFont typeface="Arial" panose="020B0604020202020204" pitchFamily="34" charset="0"/>
              <a:buChar char="•"/>
            </a:pPr>
            <a:r>
              <a:rPr lang="it-IT" sz="2400" smtClean="0"/>
              <a:t>Adesso dichiariamo una variabile di tipo puntatore a intero ed assegnamole l'indirizzo iniziale dell'array</a:t>
            </a:r>
          </a:p>
          <a:p>
            <a:pPr marL="857250" lvl="1" indent="-457200">
              <a:buFont typeface="Arial" panose="020B0604020202020204" pitchFamily="34" charset="0"/>
              <a:buChar char="•"/>
            </a:pPr>
            <a:r>
              <a:rPr lang="it-IT" sz="2400" smtClean="0"/>
              <a:t>Vediamo cosa succede se incremanto p di 1</a:t>
            </a:r>
            <a:endParaRPr lang="it-IT" sz="2400"/>
          </a:p>
          <a:p>
            <a:pPr lvl="1"/>
            <a:r>
              <a:rPr lang="it-IT" sz="2400" b="1">
                <a:latin typeface="Courier New" panose="02070309020205020404" pitchFamily="49" charset="0"/>
              </a:rPr>
              <a:t>int a</a:t>
            </a:r>
            <a:r>
              <a:rPr lang="en-US" sz="2400" b="1">
                <a:latin typeface="Courier New" panose="02070309020205020404" pitchFamily="49" charset="0"/>
              </a:rPr>
              <a:t>[3], </a:t>
            </a:r>
            <a:r>
              <a:rPr lang="en-US" sz="2400" b="1" smtClean="0">
                <a:latin typeface="Courier New" panose="02070309020205020404" pitchFamily="49" charset="0"/>
              </a:rPr>
              <a:t>*p </a:t>
            </a:r>
            <a:r>
              <a:rPr lang="en-US" sz="2400" b="1">
                <a:latin typeface="Courier New" panose="02070309020205020404" pitchFamily="49" charset="0"/>
              </a:rPr>
              <a:t>= &amp;a[0]</a:t>
            </a:r>
            <a:r>
              <a:rPr lang="it-IT" sz="2400" b="1" smtClean="0">
                <a:latin typeface="Courier New" panose="02070309020205020404" pitchFamily="49" charset="0"/>
              </a:rPr>
              <a:t>; </a:t>
            </a:r>
          </a:p>
          <a:p>
            <a:pPr lvl="1"/>
            <a:endParaRPr lang="it-IT" sz="2400" b="1">
              <a:latin typeface="Courier New" panose="02070309020205020404" pitchFamily="49" charset="0"/>
            </a:endParaRPr>
          </a:p>
          <a:p>
            <a:pPr lvl="1"/>
            <a:r>
              <a:rPr lang="it-IT" sz="2400" b="1">
                <a:latin typeface="Courier New" panose="02070309020205020404" pitchFamily="49" charset="0"/>
              </a:rPr>
              <a:t>p</a:t>
            </a:r>
            <a:r>
              <a:rPr lang="it-IT" sz="2400" b="1" smtClean="0">
                <a:latin typeface="Courier New" panose="02070309020205020404" pitchFamily="49" charset="0"/>
              </a:rPr>
              <a:t>++;</a:t>
            </a:r>
          </a:p>
          <a:p>
            <a:pPr lvl="1"/>
            <a:r>
              <a:rPr lang="it-IT" sz="2400" b="1">
                <a:latin typeface="Courier New" panose="02070309020205020404" pitchFamily="49" charset="0"/>
              </a:rPr>
              <a:t>printf("%p</a:t>
            </a:r>
            <a:r>
              <a:rPr lang="it-IT" sz="2400" b="1" smtClean="0">
                <a:latin typeface="Courier New" panose="02070309020205020404" pitchFamily="49" charset="0"/>
              </a:rPr>
              <a:t>",p);</a:t>
            </a:r>
          </a:p>
          <a:p>
            <a:pPr lvl="1"/>
            <a:r>
              <a:rPr lang="it-IT" sz="2400" b="1" smtClean="0">
                <a:latin typeface="Courier New" panose="02070309020205020404" pitchFamily="49" charset="0"/>
              </a:rPr>
              <a:t>/* stampa </a:t>
            </a:r>
            <a:r>
              <a:rPr lang="it-IT" sz="2400" b="1" smtClean="0">
                <a:solidFill>
                  <a:srgbClr val="FF0000"/>
                </a:solidFill>
                <a:latin typeface="Courier New" panose="02070309020205020404" pitchFamily="49" charset="0"/>
              </a:rPr>
              <a:t>0xA004</a:t>
            </a:r>
            <a:r>
              <a:rPr lang="it-IT" sz="2400" b="1" smtClean="0">
                <a:latin typeface="Courier New" panose="02070309020205020404" pitchFamily="49" charset="0"/>
              </a:rPr>
              <a:t> */</a:t>
            </a:r>
            <a:endParaRPr lang="it-IT" sz="2400" b="1">
              <a:latin typeface="Courier New" panose="02070309020205020404" pitchFamily="49" charset="0"/>
            </a:endParaRPr>
          </a:p>
          <a:p>
            <a:pPr lvl="1"/>
            <a:endParaRPr lang="it-IT" sz="2400" b="1" smtClean="0">
              <a:latin typeface="Courier New" panose="02070309020205020404" pitchFamily="49" charset="0"/>
            </a:endParaRPr>
          </a:p>
        </p:txBody>
      </p:sp>
      <p:sp>
        <p:nvSpPr>
          <p:cNvPr id="13"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5" name="Text Box 4"/>
          <p:cNvSpPr txBox="1">
            <a:spLocks noChangeArrowheads="1"/>
          </p:cNvSpPr>
          <p:nvPr/>
        </p:nvSpPr>
        <p:spPr bwMode="auto">
          <a:xfrm>
            <a:off x="6181724" y="4597128"/>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a[2]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2" name="Text Box 4"/>
          <p:cNvSpPr txBox="1">
            <a:spLocks noChangeArrowheads="1"/>
          </p:cNvSpPr>
          <p:nvPr/>
        </p:nvSpPr>
        <p:spPr bwMode="auto">
          <a:xfrm>
            <a:off x="6181724" y="5088980"/>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a[1]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3" name="Text Box 4"/>
          <p:cNvSpPr txBox="1">
            <a:spLocks noChangeArrowheads="1"/>
          </p:cNvSpPr>
          <p:nvPr/>
        </p:nvSpPr>
        <p:spPr bwMode="auto">
          <a:xfrm>
            <a:off x="6181724" y="5570784"/>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a[0]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4" name="Text Box 4"/>
          <p:cNvSpPr txBox="1">
            <a:spLocks noChangeArrowheads="1"/>
          </p:cNvSpPr>
          <p:nvPr/>
        </p:nvSpPr>
        <p:spPr bwMode="auto">
          <a:xfrm>
            <a:off x="6181723" y="6022323"/>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9" name="Rectangle 18"/>
          <p:cNvSpPr/>
          <p:nvPr/>
        </p:nvSpPr>
        <p:spPr bwMode="auto">
          <a:xfrm>
            <a:off x="7915275" y="4597127"/>
            <a:ext cx="898525" cy="46166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a:t>
            </a:r>
            <a:r>
              <a:rPr kumimoji="0" lang="it-IT" sz="2400" b="0" i="0" u="none" strike="noStrike" cap="none" normalizeH="0" baseline="0" smtClean="0">
                <a:ln>
                  <a:noFill/>
                </a:ln>
                <a:solidFill>
                  <a:schemeClr val="tx1"/>
                </a:solidFill>
                <a:effectLst/>
                <a:latin typeface="Times New Roman" panose="02020603050405020304" pitchFamily="18" charset="0"/>
              </a:rPr>
              <a:t>08</a:t>
            </a:r>
          </a:p>
        </p:txBody>
      </p:sp>
      <p:sp>
        <p:nvSpPr>
          <p:cNvPr id="21" name="Rectangle 20"/>
          <p:cNvSpPr/>
          <p:nvPr/>
        </p:nvSpPr>
        <p:spPr bwMode="auto">
          <a:xfrm>
            <a:off x="7923418" y="5099050"/>
            <a:ext cx="890382" cy="44234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r>
              <a:rPr kumimoji="0" lang="it-IT" sz="2400" b="0" i="0" u="none" strike="noStrike" cap="none" normalizeH="0" baseline="0" smtClean="0">
                <a:ln>
                  <a:noFill/>
                </a:ln>
                <a:solidFill>
                  <a:schemeClr val="tx1"/>
                </a:solidFill>
                <a:effectLst/>
                <a:latin typeface="Times New Roman" panose="02020603050405020304" pitchFamily="18" charset="0"/>
              </a:rPr>
              <a:t>004</a:t>
            </a:r>
          </a:p>
        </p:txBody>
      </p:sp>
      <p:sp>
        <p:nvSpPr>
          <p:cNvPr id="25" name="Rectangle 24"/>
          <p:cNvSpPr/>
          <p:nvPr/>
        </p:nvSpPr>
        <p:spPr bwMode="auto">
          <a:xfrm>
            <a:off x="7923418" y="5596485"/>
            <a:ext cx="890382" cy="4359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A000</a:t>
            </a:r>
          </a:p>
        </p:txBody>
      </p:sp>
      <p:sp>
        <p:nvSpPr>
          <p:cNvPr id="14" name="Rectangle 13"/>
          <p:cNvSpPr/>
          <p:nvPr/>
        </p:nvSpPr>
        <p:spPr bwMode="auto">
          <a:xfrm>
            <a:off x="7915275" y="4105275"/>
            <a:ext cx="977205" cy="43675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A00C</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5981336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294642AE-1DD9-4E2B-A284-02AC9F0C77CA}" type="slidenum">
              <a:rPr lang="en-US"/>
              <a:pPr/>
              <a:t>23</a:t>
            </a:fld>
            <a:endParaRPr lang="en-US"/>
          </a:p>
        </p:txBody>
      </p:sp>
      <p:sp>
        <p:nvSpPr>
          <p:cNvPr id="154626" name="Rectangle 2"/>
          <p:cNvSpPr>
            <a:spLocks noGrp="1" noChangeArrowheads="1"/>
          </p:cNvSpPr>
          <p:nvPr>
            <p:ph type="title"/>
          </p:nvPr>
        </p:nvSpPr>
        <p:spPr/>
        <p:txBody>
          <a:bodyPr/>
          <a:lstStyle/>
          <a:p>
            <a:r>
              <a:rPr lang="it-IT"/>
              <a:t>Aritmetica dei puntatori</a:t>
            </a:r>
          </a:p>
        </p:txBody>
      </p:sp>
      <p:sp>
        <p:nvSpPr>
          <p:cNvPr id="154627" name="Rectangle 3"/>
          <p:cNvSpPr>
            <a:spLocks noGrp="1" noChangeArrowheads="1"/>
          </p:cNvSpPr>
          <p:nvPr>
            <p:ph type="body" idx="1"/>
          </p:nvPr>
        </p:nvSpPr>
        <p:spPr>
          <a:xfrm>
            <a:off x="203200" y="1460500"/>
            <a:ext cx="8610600" cy="4495800"/>
          </a:xfrm>
        </p:spPr>
        <p:txBody>
          <a:bodyPr/>
          <a:lstStyle/>
          <a:p>
            <a:pPr marL="457200" indent="-457200">
              <a:buFont typeface="Arial" panose="020B0604020202020204" pitchFamily="34" charset="0"/>
              <a:buChar char="•"/>
            </a:pPr>
            <a:r>
              <a:rPr lang="it-IT" sz="2800" smtClean="0"/>
              <a:t>Cosa significa sommare 1 ?</a:t>
            </a:r>
          </a:p>
          <a:p>
            <a:pPr marL="857250" lvl="1" indent="-457200">
              <a:buFont typeface="Arial" panose="020B0604020202020204" pitchFamily="34" charset="0"/>
              <a:buChar char="•"/>
            </a:pPr>
            <a:r>
              <a:rPr lang="it-IT" sz="2400" smtClean="0"/>
              <a:t>Significa </a:t>
            </a:r>
            <a:r>
              <a:rPr lang="it-IT" sz="2400" smtClean="0">
                <a:solidFill>
                  <a:srgbClr val="FF0000"/>
                </a:solidFill>
              </a:rPr>
              <a:t>avanzare il puntatore di un numero di byte pari al </a:t>
            </a:r>
            <a:r>
              <a:rPr lang="it-IT" sz="2400" b="1" smtClean="0">
                <a:solidFill>
                  <a:srgbClr val="FF0000"/>
                </a:solidFill>
                <a:latin typeface="Courier New" panose="02070309020205020404" pitchFamily="49" charset="0"/>
                <a:cs typeface="Courier New" panose="02070309020205020404" pitchFamily="49" charset="0"/>
              </a:rPr>
              <a:t>sizeof() </a:t>
            </a:r>
            <a:r>
              <a:rPr lang="it-IT" sz="2400" smtClean="0">
                <a:solidFill>
                  <a:srgbClr val="FF0000"/>
                </a:solidFill>
              </a:rPr>
              <a:t>del tipo puntato</a:t>
            </a:r>
          </a:p>
          <a:p>
            <a:pPr marL="857250" lvl="1" indent="-457200">
              <a:buFont typeface="Arial" panose="020B0604020202020204" pitchFamily="34" charset="0"/>
              <a:buChar char="•"/>
            </a:pPr>
            <a:r>
              <a:rPr lang="it-IT" sz="2400" smtClean="0"/>
              <a:t>In altre parole significa </a:t>
            </a:r>
            <a:r>
              <a:rPr lang="it-IT" sz="2400" smtClean="0">
                <a:solidFill>
                  <a:srgbClr val="FF0000"/>
                </a:solidFill>
              </a:rPr>
              <a:t>avanzare un puntatore alla prossima variabile del tipo puntato</a:t>
            </a:r>
            <a:endParaRPr lang="it-IT" sz="2400">
              <a:solidFill>
                <a:srgbClr val="FF0000"/>
              </a:solidFill>
            </a:endParaRPr>
          </a:p>
          <a:p>
            <a:pPr lvl="1"/>
            <a:r>
              <a:rPr lang="it-IT" sz="2400" b="1">
                <a:latin typeface="Courier New" panose="02070309020205020404" pitchFamily="49" charset="0"/>
              </a:rPr>
              <a:t>int a</a:t>
            </a:r>
            <a:r>
              <a:rPr lang="en-US" sz="2400" b="1">
                <a:latin typeface="Courier New" panose="02070309020205020404" pitchFamily="49" charset="0"/>
              </a:rPr>
              <a:t>[3], </a:t>
            </a:r>
            <a:r>
              <a:rPr lang="en-US" sz="2400" b="1" smtClean="0">
                <a:latin typeface="Courier New" panose="02070309020205020404" pitchFamily="49" charset="0"/>
              </a:rPr>
              <a:t>*p </a:t>
            </a:r>
            <a:r>
              <a:rPr lang="en-US" sz="2400" b="1">
                <a:latin typeface="Courier New" panose="02070309020205020404" pitchFamily="49" charset="0"/>
              </a:rPr>
              <a:t>= &amp;a[0]</a:t>
            </a:r>
            <a:r>
              <a:rPr lang="it-IT" sz="2400" b="1" smtClean="0">
                <a:latin typeface="Courier New" panose="02070309020205020404" pitchFamily="49" charset="0"/>
              </a:rPr>
              <a:t>; </a:t>
            </a:r>
          </a:p>
          <a:p>
            <a:pPr lvl="1"/>
            <a:endParaRPr lang="it-IT" sz="2400" b="1">
              <a:latin typeface="Courier New" panose="02070309020205020404" pitchFamily="49" charset="0"/>
            </a:endParaRPr>
          </a:p>
          <a:p>
            <a:pPr lvl="1"/>
            <a:r>
              <a:rPr lang="it-IT" sz="2400" b="1">
                <a:latin typeface="Courier New" panose="02070309020205020404" pitchFamily="49" charset="0"/>
              </a:rPr>
              <a:t>p</a:t>
            </a:r>
            <a:r>
              <a:rPr lang="it-IT" sz="2400" b="1" smtClean="0">
                <a:latin typeface="Courier New" panose="02070309020205020404" pitchFamily="49" charset="0"/>
              </a:rPr>
              <a:t>=p+1;</a:t>
            </a:r>
          </a:p>
          <a:p>
            <a:pPr lvl="1"/>
            <a:r>
              <a:rPr lang="it-IT" sz="2400" b="1">
                <a:latin typeface="Courier New" panose="02070309020205020404" pitchFamily="49" charset="0"/>
              </a:rPr>
              <a:t>printf("%p</a:t>
            </a:r>
            <a:r>
              <a:rPr lang="it-IT" sz="2400" b="1" smtClean="0">
                <a:latin typeface="Courier New" panose="02070309020205020404" pitchFamily="49" charset="0"/>
              </a:rPr>
              <a:t>",p);</a:t>
            </a:r>
          </a:p>
          <a:p>
            <a:pPr lvl="1"/>
            <a:r>
              <a:rPr lang="it-IT" sz="2400" b="1" smtClean="0">
                <a:latin typeface="Courier New" panose="02070309020205020404" pitchFamily="49" charset="0"/>
              </a:rPr>
              <a:t>/* stampa </a:t>
            </a:r>
            <a:r>
              <a:rPr lang="it-IT" sz="2400" b="1" smtClean="0">
                <a:solidFill>
                  <a:srgbClr val="FF0000"/>
                </a:solidFill>
                <a:latin typeface="Courier New" panose="02070309020205020404" pitchFamily="49" charset="0"/>
              </a:rPr>
              <a:t>0xA004</a:t>
            </a:r>
            <a:r>
              <a:rPr lang="it-IT" sz="2400" b="1" smtClean="0">
                <a:latin typeface="Courier New" panose="02070309020205020404" pitchFamily="49" charset="0"/>
              </a:rPr>
              <a:t> */</a:t>
            </a:r>
            <a:endParaRPr lang="it-IT" sz="2400" b="1">
              <a:latin typeface="Courier New" panose="02070309020205020404" pitchFamily="49" charset="0"/>
            </a:endParaRPr>
          </a:p>
          <a:p>
            <a:pPr lvl="1"/>
            <a:endParaRPr lang="it-IT" sz="2400" b="1" smtClean="0">
              <a:latin typeface="Courier New" panose="02070309020205020404" pitchFamily="49" charset="0"/>
            </a:endParaRPr>
          </a:p>
        </p:txBody>
      </p:sp>
      <p:sp>
        <p:nvSpPr>
          <p:cNvPr id="13"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5" name="Text Box 4"/>
          <p:cNvSpPr txBox="1">
            <a:spLocks noChangeArrowheads="1"/>
          </p:cNvSpPr>
          <p:nvPr/>
        </p:nvSpPr>
        <p:spPr bwMode="auto">
          <a:xfrm>
            <a:off x="6181724" y="4597128"/>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a[2]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2" name="Text Box 4"/>
          <p:cNvSpPr txBox="1">
            <a:spLocks noChangeArrowheads="1"/>
          </p:cNvSpPr>
          <p:nvPr/>
        </p:nvSpPr>
        <p:spPr bwMode="auto">
          <a:xfrm>
            <a:off x="6181724" y="5088980"/>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a[1]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3" name="Text Box 4"/>
          <p:cNvSpPr txBox="1">
            <a:spLocks noChangeArrowheads="1"/>
          </p:cNvSpPr>
          <p:nvPr/>
        </p:nvSpPr>
        <p:spPr bwMode="auto">
          <a:xfrm>
            <a:off x="6181724" y="5570784"/>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a[0]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4" name="Text Box 4"/>
          <p:cNvSpPr txBox="1">
            <a:spLocks noChangeArrowheads="1"/>
          </p:cNvSpPr>
          <p:nvPr/>
        </p:nvSpPr>
        <p:spPr bwMode="auto">
          <a:xfrm>
            <a:off x="6181723" y="6022323"/>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9" name="Rectangle 18"/>
          <p:cNvSpPr/>
          <p:nvPr/>
        </p:nvSpPr>
        <p:spPr bwMode="auto">
          <a:xfrm>
            <a:off x="7915275" y="4597127"/>
            <a:ext cx="898525" cy="46166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a:t>
            </a:r>
            <a:r>
              <a:rPr kumimoji="0" lang="it-IT" sz="2400" b="0" i="0" u="none" strike="noStrike" cap="none" normalizeH="0" baseline="0" smtClean="0">
                <a:ln>
                  <a:noFill/>
                </a:ln>
                <a:solidFill>
                  <a:schemeClr val="tx1"/>
                </a:solidFill>
                <a:effectLst/>
                <a:latin typeface="Times New Roman" panose="02020603050405020304" pitchFamily="18" charset="0"/>
              </a:rPr>
              <a:t>08</a:t>
            </a:r>
          </a:p>
        </p:txBody>
      </p:sp>
      <p:sp>
        <p:nvSpPr>
          <p:cNvPr id="21" name="Rectangle 20"/>
          <p:cNvSpPr/>
          <p:nvPr/>
        </p:nvSpPr>
        <p:spPr bwMode="auto">
          <a:xfrm>
            <a:off x="7923418" y="5099050"/>
            <a:ext cx="890382" cy="44234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r>
              <a:rPr kumimoji="0" lang="it-IT" sz="2400" b="0" i="0" u="none" strike="noStrike" cap="none" normalizeH="0" baseline="0" smtClean="0">
                <a:ln>
                  <a:noFill/>
                </a:ln>
                <a:solidFill>
                  <a:schemeClr val="tx1"/>
                </a:solidFill>
                <a:effectLst/>
                <a:latin typeface="Times New Roman" panose="02020603050405020304" pitchFamily="18" charset="0"/>
              </a:rPr>
              <a:t>004</a:t>
            </a:r>
          </a:p>
        </p:txBody>
      </p:sp>
      <p:sp>
        <p:nvSpPr>
          <p:cNvPr id="25" name="Rectangle 24"/>
          <p:cNvSpPr/>
          <p:nvPr/>
        </p:nvSpPr>
        <p:spPr bwMode="auto">
          <a:xfrm>
            <a:off x="7923418" y="5596485"/>
            <a:ext cx="890382" cy="4359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A000</a:t>
            </a:r>
          </a:p>
        </p:txBody>
      </p:sp>
      <p:sp>
        <p:nvSpPr>
          <p:cNvPr id="16" name="Rectangle 15"/>
          <p:cNvSpPr/>
          <p:nvPr/>
        </p:nvSpPr>
        <p:spPr bwMode="auto">
          <a:xfrm>
            <a:off x="7915275" y="4105275"/>
            <a:ext cx="977205" cy="43675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A00C</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6937085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294642AE-1DD9-4E2B-A284-02AC9F0C77CA}" type="slidenum">
              <a:rPr lang="en-US"/>
              <a:pPr/>
              <a:t>24</a:t>
            </a:fld>
            <a:endParaRPr lang="en-US"/>
          </a:p>
        </p:txBody>
      </p:sp>
      <p:sp>
        <p:nvSpPr>
          <p:cNvPr id="154626" name="Rectangle 2"/>
          <p:cNvSpPr>
            <a:spLocks noGrp="1" noChangeArrowheads="1"/>
          </p:cNvSpPr>
          <p:nvPr>
            <p:ph type="title"/>
          </p:nvPr>
        </p:nvSpPr>
        <p:spPr/>
        <p:txBody>
          <a:bodyPr/>
          <a:lstStyle/>
          <a:p>
            <a:r>
              <a:rPr lang="it-IT"/>
              <a:t>Aritmetica dei puntatori</a:t>
            </a:r>
          </a:p>
        </p:txBody>
      </p:sp>
      <p:sp>
        <p:nvSpPr>
          <p:cNvPr id="154627" name="Rectangle 3"/>
          <p:cNvSpPr>
            <a:spLocks noGrp="1" noChangeArrowheads="1"/>
          </p:cNvSpPr>
          <p:nvPr>
            <p:ph type="body" idx="1"/>
          </p:nvPr>
        </p:nvSpPr>
        <p:spPr>
          <a:xfrm>
            <a:off x="203200" y="1460500"/>
            <a:ext cx="8610600" cy="4495800"/>
          </a:xfrm>
        </p:spPr>
        <p:txBody>
          <a:bodyPr/>
          <a:lstStyle/>
          <a:p>
            <a:pPr marL="457200" indent="-457200">
              <a:buFont typeface="Arial" panose="020B0604020202020204" pitchFamily="34" charset="0"/>
              <a:buChar char="•"/>
            </a:pPr>
            <a:r>
              <a:rPr lang="it-IT" sz="2800" smtClean="0"/>
              <a:t>E sottrarre 1?</a:t>
            </a:r>
          </a:p>
          <a:p>
            <a:pPr marL="857250" lvl="1" indent="-457200">
              <a:buFont typeface="Arial" panose="020B0604020202020204" pitchFamily="34" charset="0"/>
              <a:buChar char="•"/>
            </a:pPr>
            <a:r>
              <a:rPr lang="it-IT" sz="2400" smtClean="0"/>
              <a:t>Significa </a:t>
            </a:r>
            <a:r>
              <a:rPr lang="it-IT" sz="2400" smtClean="0">
                <a:solidFill>
                  <a:srgbClr val="FF0000"/>
                </a:solidFill>
              </a:rPr>
              <a:t>diminuire il puntatore di un numero di byte pari al </a:t>
            </a:r>
            <a:r>
              <a:rPr lang="it-IT" sz="2400" b="1" smtClean="0">
                <a:solidFill>
                  <a:srgbClr val="FF0000"/>
                </a:solidFill>
                <a:latin typeface="Courier New" panose="02070309020205020404" pitchFamily="49" charset="0"/>
                <a:cs typeface="Courier New" panose="02070309020205020404" pitchFamily="49" charset="0"/>
              </a:rPr>
              <a:t>sizeof() </a:t>
            </a:r>
            <a:r>
              <a:rPr lang="it-IT" sz="2400" smtClean="0">
                <a:solidFill>
                  <a:srgbClr val="FF0000"/>
                </a:solidFill>
              </a:rPr>
              <a:t>del tipo puntato</a:t>
            </a:r>
          </a:p>
          <a:p>
            <a:pPr marL="857250" lvl="1" indent="-457200">
              <a:buFont typeface="Arial" panose="020B0604020202020204" pitchFamily="34" charset="0"/>
              <a:buChar char="•"/>
            </a:pPr>
            <a:r>
              <a:rPr lang="it-IT" sz="2400" smtClean="0"/>
              <a:t>In altre parole significa </a:t>
            </a:r>
            <a:r>
              <a:rPr lang="it-IT" sz="2400" smtClean="0">
                <a:solidFill>
                  <a:srgbClr val="FF0000"/>
                </a:solidFill>
              </a:rPr>
              <a:t>arretrare un puntatore alla precedente variabile del tipo puntato</a:t>
            </a:r>
            <a:endParaRPr lang="it-IT" sz="2400">
              <a:solidFill>
                <a:srgbClr val="FF0000"/>
              </a:solidFill>
            </a:endParaRPr>
          </a:p>
          <a:p>
            <a:pPr lvl="1"/>
            <a:r>
              <a:rPr lang="it-IT" sz="2400" b="1">
                <a:latin typeface="Courier New" panose="02070309020205020404" pitchFamily="49" charset="0"/>
              </a:rPr>
              <a:t>int a</a:t>
            </a:r>
            <a:r>
              <a:rPr lang="en-US" sz="2400" b="1">
                <a:latin typeface="Courier New" panose="02070309020205020404" pitchFamily="49" charset="0"/>
              </a:rPr>
              <a:t>[3], </a:t>
            </a:r>
            <a:r>
              <a:rPr lang="en-US" sz="2400" b="1" smtClean="0">
                <a:latin typeface="Courier New" panose="02070309020205020404" pitchFamily="49" charset="0"/>
              </a:rPr>
              <a:t>*p </a:t>
            </a:r>
            <a:r>
              <a:rPr lang="en-US" sz="2400" b="1">
                <a:latin typeface="Courier New" panose="02070309020205020404" pitchFamily="49" charset="0"/>
              </a:rPr>
              <a:t>= &amp;a[0]</a:t>
            </a:r>
            <a:r>
              <a:rPr lang="it-IT" sz="2400" b="1" smtClean="0">
                <a:latin typeface="Courier New" panose="02070309020205020404" pitchFamily="49" charset="0"/>
              </a:rPr>
              <a:t>; </a:t>
            </a:r>
          </a:p>
          <a:p>
            <a:pPr lvl="1"/>
            <a:r>
              <a:rPr lang="it-IT" sz="2400" b="1" smtClean="0">
                <a:latin typeface="Courier New" panose="02070309020205020404" pitchFamily="49" charset="0"/>
              </a:rPr>
              <a:t>p=p+1;</a:t>
            </a:r>
          </a:p>
          <a:p>
            <a:pPr lvl="1"/>
            <a:r>
              <a:rPr lang="it-IT" sz="2400" b="1">
                <a:latin typeface="Courier New" panose="02070309020205020404" pitchFamily="49" charset="0"/>
              </a:rPr>
              <a:t>p</a:t>
            </a:r>
            <a:r>
              <a:rPr lang="it-IT" sz="2400" b="1" smtClean="0">
                <a:latin typeface="Courier New" panose="02070309020205020404" pitchFamily="49" charset="0"/>
              </a:rPr>
              <a:t>--;</a:t>
            </a:r>
          </a:p>
          <a:p>
            <a:pPr lvl="1"/>
            <a:r>
              <a:rPr lang="it-IT" sz="2400" b="1">
                <a:latin typeface="Courier New" panose="02070309020205020404" pitchFamily="49" charset="0"/>
              </a:rPr>
              <a:t>printf("%p</a:t>
            </a:r>
            <a:r>
              <a:rPr lang="it-IT" sz="2400" b="1" smtClean="0">
                <a:latin typeface="Courier New" panose="02070309020205020404" pitchFamily="49" charset="0"/>
              </a:rPr>
              <a:t>",p);</a:t>
            </a:r>
          </a:p>
          <a:p>
            <a:pPr lvl="1"/>
            <a:r>
              <a:rPr lang="it-IT" sz="2400" b="1" smtClean="0">
                <a:latin typeface="Courier New" panose="02070309020205020404" pitchFamily="49" charset="0"/>
              </a:rPr>
              <a:t>/* stampa </a:t>
            </a:r>
            <a:r>
              <a:rPr lang="it-IT" sz="2400" b="1" smtClean="0">
                <a:solidFill>
                  <a:srgbClr val="FF0000"/>
                </a:solidFill>
                <a:latin typeface="Courier New" panose="02070309020205020404" pitchFamily="49" charset="0"/>
              </a:rPr>
              <a:t>0xA000</a:t>
            </a:r>
            <a:r>
              <a:rPr lang="it-IT" sz="2400" b="1" smtClean="0">
                <a:latin typeface="Courier New" panose="02070309020205020404" pitchFamily="49" charset="0"/>
              </a:rPr>
              <a:t> */</a:t>
            </a:r>
          </a:p>
          <a:p>
            <a:pPr lvl="1"/>
            <a:endParaRPr lang="it-IT" sz="2400" b="1">
              <a:latin typeface="Courier New" panose="02070309020205020404" pitchFamily="49" charset="0"/>
            </a:endParaRPr>
          </a:p>
          <a:p>
            <a:pPr lvl="1"/>
            <a:endParaRPr lang="it-IT" sz="2400" b="1" smtClean="0">
              <a:latin typeface="Courier New" panose="02070309020205020404" pitchFamily="49" charset="0"/>
            </a:endParaRPr>
          </a:p>
        </p:txBody>
      </p:sp>
      <p:sp>
        <p:nvSpPr>
          <p:cNvPr id="13"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5" name="Text Box 4"/>
          <p:cNvSpPr txBox="1">
            <a:spLocks noChangeArrowheads="1"/>
          </p:cNvSpPr>
          <p:nvPr/>
        </p:nvSpPr>
        <p:spPr bwMode="auto">
          <a:xfrm>
            <a:off x="6181724" y="4597128"/>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a[2]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2" name="Text Box 4"/>
          <p:cNvSpPr txBox="1">
            <a:spLocks noChangeArrowheads="1"/>
          </p:cNvSpPr>
          <p:nvPr/>
        </p:nvSpPr>
        <p:spPr bwMode="auto">
          <a:xfrm>
            <a:off x="6181724" y="5088980"/>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a[1]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3" name="Text Box 4"/>
          <p:cNvSpPr txBox="1">
            <a:spLocks noChangeArrowheads="1"/>
          </p:cNvSpPr>
          <p:nvPr/>
        </p:nvSpPr>
        <p:spPr bwMode="auto">
          <a:xfrm>
            <a:off x="6181724" y="5570784"/>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a[0]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4" name="Text Box 4"/>
          <p:cNvSpPr txBox="1">
            <a:spLocks noChangeArrowheads="1"/>
          </p:cNvSpPr>
          <p:nvPr/>
        </p:nvSpPr>
        <p:spPr bwMode="auto">
          <a:xfrm>
            <a:off x="6181723" y="6022323"/>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9" name="Rectangle 18"/>
          <p:cNvSpPr/>
          <p:nvPr/>
        </p:nvSpPr>
        <p:spPr bwMode="auto">
          <a:xfrm>
            <a:off x="7915275" y="4597127"/>
            <a:ext cx="898525" cy="46166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a:t>
            </a:r>
            <a:r>
              <a:rPr kumimoji="0" lang="it-IT" sz="2400" b="0" i="0" u="none" strike="noStrike" cap="none" normalizeH="0" baseline="0" smtClean="0">
                <a:ln>
                  <a:noFill/>
                </a:ln>
                <a:solidFill>
                  <a:schemeClr val="tx1"/>
                </a:solidFill>
                <a:effectLst/>
                <a:latin typeface="Times New Roman" panose="02020603050405020304" pitchFamily="18" charset="0"/>
              </a:rPr>
              <a:t>08</a:t>
            </a:r>
          </a:p>
        </p:txBody>
      </p:sp>
      <p:sp>
        <p:nvSpPr>
          <p:cNvPr id="21" name="Rectangle 20"/>
          <p:cNvSpPr/>
          <p:nvPr/>
        </p:nvSpPr>
        <p:spPr bwMode="auto">
          <a:xfrm>
            <a:off x="7923418" y="5099050"/>
            <a:ext cx="890382" cy="44234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r>
              <a:rPr kumimoji="0" lang="it-IT" sz="2400" b="0" i="0" u="none" strike="noStrike" cap="none" normalizeH="0" baseline="0" smtClean="0">
                <a:ln>
                  <a:noFill/>
                </a:ln>
                <a:solidFill>
                  <a:schemeClr val="tx1"/>
                </a:solidFill>
                <a:effectLst/>
                <a:latin typeface="Times New Roman" panose="02020603050405020304" pitchFamily="18" charset="0"/>
              </a:rPr>
              <a:t>004</a:t>
            </a:r>
          </a:p>
        </p:txBody>
      </p:sp>
      <p:sp>
        <p:nvSpPr>
          <p:cNvPr id="25" name="Rectangle 24"/>
          <p:cNvSpPr/>
          <p:nvPr/>
        </p:nvSpPr>
        <p:spPr bwMode="auto">
          <a:xfrm>
            <a:off x="7923418" y="5596485"/>
            <a:ext cx="890382" cy="4359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A000</a:t>
            </a:r>
          </a:p>
        </p:txBody>
      </p:sp>
      <p:sp>
        <p:nvSpPr>
          <p:cNvPr id="14" name="Rectangle 13"/>
          <p:cNvSpPr/>
          <p:nvPr/>
        </p:nvSpPr>
        <p:spPr bwMode="auto">
          <a:xfrm>
            <a:off x="7915275" y="4105275"/>
            <a:ext cx="977205" cy="43675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A00C</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3543630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294642AE-1DD9-4E2B-A284-02AC9F0C77CA}" type="slidenum">
              <a:rPr lang="en-US"/>
              <a:pPr/>
              <a:t>25</a:t>
            </a:fld>
            <a:endParaRPr lang="en-US"/>
          </a:p>
        </p:txBody>
      </p:sp>
      <p:sp>
        <p:nvSpPr>
          <p:cNvPr id="154626" name="Rectangle 2"/>
          <p:cNvSpPr>
            <a:spLocks noGrp="1" noChangeArrowheads="1"/>
          </p:cNvSpPr>
          <p:nvPr>
            <p:ph type="title"/>
          </p:nvPr>
        </p:nvSpPr>
        <p:spPr/>
        <p:txBody>
          <a:bodyPr/>
          <a:lstStyle/>
          <a:p>
            <a:r>
              <a:rPr lang="it-IT"/>
              <a:t>Aritmetica dei puntatori</a:t>
            </a:r>
          </a:p>
        </p:txBody>
      </p:sp>
      <mc:AlternateContent xmlns:mc="http://schemas.openxmlformats.org/markup-compatibility/2006" xmlns:a14="http://schemas.microsoft.com/office/drawing/2010/main">
        <mc:Choice Requires="a14">
          <p:sp>
            <p:nvSpPr>
              <p:cNvPr id="154627" name="Rectangle 3"/>
              <p:cNvSpPr>
                <a:spLocks noGrp="1" noChangeArrowheads="1"/>
              </p:cNvSpPr>
              <p:nvPr>
                <p:ph type="body" idx="1"/>
              </p:nvPr>
            </p:nvSpPr>
            <p:spPr>
              <a:xfrm>
                <a:off x="203200" y="1460500"/>
                <a:ext cx="8610600" cy="4495800"/>
              </a:xfrm>
            </p:spPr>
            <p:txBody>
              <a:bodyPr/>
              <a:lstStyle/>
              <a:p>
                <a:pPr marL="457200" indent="-457200">
                  <a:buFont typeface="Arial" panose="020B0604020202020204" pitchFamily="34" charset="0"/>
                  <a:buChar char="•"/>
                </a:pPr>
                <a:r>
                  <a:rPr lang="it-IT" sz="2800" smtClean="0"/>
                  <a:t>Possiamo sommare e sottrarre valori interi </a:t>
                </a:r>
                <a:r>
                  <a:rPr lang="it-IT" sz="2800" i="1" smtClean="0"/>
                  <a:t>x</a:t>
                </a:r>
                <a:r>
                  <a:rPr lang="it-IT" sz="2800" smtClean="0"/>
                  <a:t> ≠1</a:t>
                </a:r>
              </a:p>
              <a:p>
                <a:pPr marL="857250" lvl="1" indent="-457200">
                  <a:buFont typeface="Arial" panose="020B0604020202020204" pitchFamily="34" charset="0"/>
                  <a:buChar char="•"/>
                </a:pPr>
                <a:r>
                  <a:rPr lang="it-IT" sz="2400" smtClean="0"/>
                  <a:t>Il puntatore verrà modificato sommando </a:t>
                </a:r>
                <a14:m>
                  <m:oMath xmlns:m="http://schemas.openxmlformats.org/officeDocument/2006/math">
                    <m:r>
                      <a:rPr lang="it-IT" sz="2400" b="0" i="1" smtClean="0">
                        <a:latin typeface="Cambria Math" panose="02040503050406030204" pitchFamily="18" charset="0"/>
                      </a:rPr>
                      <m:t>𝑥</m:t>
                    </m:r>
                    <m:r>
                      <a:rPr lang="it-IT" sz="2400" b="0" i="1" smtClean="0">
                        <a:latin typeface="Cambria Math" panose="02040503050406030204" pitchFamily="18" charset="0"/>
                      </a:rPr>
                      <m:t> ∗</m:t>
                    </m:r>
                    <m:r>
                      <a:rPr lang="it-IT" sz="2400" b="0" i="1" smtClean="0">
                        <a:latin typeface="Cambria Math" panose="02040503050406030204" pitchFamily="18" charset="0"/>
                      </a:rPr>
                      <m:t>𝑠𝑖𝑧𝑒𝑜𝑓</m:t>
                    </m:r>
                    <m:r>
                      <a:rPr lang="it-IT" sz="2400" b="0" i="1" smtClean="0">
                        <a:latin typeface="Cambria Math" panose="02040503050406030204" pitchFamily="18" charset="0"/>
                      </a:rPr>
                      <m:t>(</m:t>
                    </m:r>
                    <m:r>
                      <a:rPr lang="it-IT" sz="2400" b="0" i="1" smtClean="0">
                        <a:latin typeface="Cambria Math" panose="02040503050406030204" pitchFamily="18" charset="0"/>
                      </a:rPr>
                      <m:t>𝑡𝑦𝑝𝑒</m:t>
                    </m:r>
                    <m:r>
                      <a:rPr lang="it-IT" sz="2400" b="0" i="1" smtClean="0">
                        <a:latin typeface="Cambria Math" panose="02040503050406030204" pitchFamily="18" charset="0"/>
                      </a:rPr>
                      <m:t>)</m:t>
                    </m:r>
                  </m:oMath>
                </a14:m>
                <a:endParaRPr lang="it-IT" sz="2400" smtClean="0">
                  <a:solidFill>
                    <a:srgbClr val="FF0000"/>
                  </a:solidFill>
                </a:endParaRPr>
              </a:p>
              <a:p>
                <a:pPr lvl="1"/>
                <a:r>
                  <a:rPr lang="it-IT" sz="2400" b="1" smtClean="0">
                    <a:latin typeface="Courier New" panose="02070309020205020404" pitchFamily="49" charset="0"/>
                  </a:rPr>
                  <a:t>int </a:t>
                </a:r>
                <a:r>
                  <a:rPr lang="it-IT" sz="2400" b="1">
                    <a:latin typeface="Courier New" panose="02070309020205020404" pitchFamily="49" charset="0"/>
                  </a:rPr>
                  <a:t>a</a:t>
                </a:r>
                <a:r>
                  <a:rPr lang="en-US" sz="2400" b="1">
                    <a:latin typeface="Courier New" panose="02070309020205020404" pitchFamily="49" charset="0"/>
                  </a:rPr>
                  <a:t>[3], </a:t>
                </a:r>
                <a:r>
                  <a:rPr lang="en-US" sz="2400" b="1" smtClean="0">
                    <a:latin typeface="Courier New" panose="02070309020205020404" pitchFamily="49" charset="0"/>
                  </a:rPr>
                  <a:t>*p </a:t>
                </a:r>
                <a:r>
                  <a:rPr lang="en-US" sz="2400" b="1">
                    <a:latin typeface="Courier New" panose="02070309020205020404" pitchFamily="49" charset="0"/>
                  </a:rPr>
                  <a:t>= &amp;a[0]</a:t>
                </a:r>
                <a:r>
                  <a:rPr lang="it-IT" sz="2400" b="1" smtClean="0">
                    <a:latin typeface="Courier New" panose="02070309020205020404" pitchFamily="49" charset="0"/>
                  </a:rPr>
                  <a:t>; </a:t>
                </a:r>
              </a:p>
              <a:p>
                <a:pPr lvl="1"/>
                <a:r>
                  <a:rPr lang="it-IT" sz="2400" b="1" smtClean="0">
                    <a:latin typeface="Courier New" panose="02070309020205020404" pitchFamily="49" charset="0"/>
                  </a:rPr>
                  <a:t>p=p+3;</a:t>
                </a:r>
              </a:p>
              <a:p>
                <a:pPr lvl="1"/>
                <a:r>
                  <a:rPr lang="it-IT" sz="2400" b="1" smtClean="0">
                    <a:latin typeface="Courier New" panose="02070309020205020404" pitchFamily="49" charset="0"/>
                  </a:rPr>
                  <a:t>printf</a:t>
                </a:r>
                <a:r>
                  <a:rPr lang="it-IT" sz="2400" b="1">
                    <a:latin typeface="Courier New" panose="02070309020205020404" pitchFamily="49" charset="0"/>
                  </a:rPr>
                  <a:t>("%p</a:t>
                </a:r>
                <a:r>
                  <a:rPr lang="it-IT" sz="2400" b="1" smtClean="0">
                    <a:latin typeface="Courier New" panose="02070309020205020404" pitchFamily="49" charset="0"/>
                  </a:rPr>
                  <a:t>",p);</a:t>
                </a:r>
              </a:p>
              <a:p>
                <a:pPr lvl="1"/>
                <a:r>
                  <a:rPr lang="it-IT" sz="2400" b="1" smtClean="0">
                    <a:latin typeface="Courier New" panose="02070309020205020404" pitchFamily="49" charset="0"/>
                  </a:rPr>
                  <a:t>/* stampa </a:t>
                </a:r>
                <a:r>
                  <a:rPr lang="it-IT" sz="2400" b="1" smtClean="0">
                    <a:solidFill>
                      <a:srgbClr val="FF0000"/>
                    </a:solidFill>
                    <a:latin typeface="Courier New" panose="02070309020205020404" pitchFamily="49" charset="0"/>
                  </a:rPr>
                  <a:t>0xA00C</a:t>
                </a:r>
                <a:r>
                  <a:rPr lang="it-IT" sz="2400" b="1" smtClean="0">
                    <a:latin typeface="Courier New" panose="02070309020205020404" pitchFamily="49" charset="0"/>
                  </a:rPr>
                  <a:t> */</a:t>
                </a:r>
              </a:p>
              <a:p>
                <a:pPr lvl="1"/>
                <a:r>
                  <a:rPr lang="it-IT" sz="2400" b="1" smtClean="0">
                    <a:latin typeface="Courier New" panose="02070309020205020404" pitchFamily="49" charset="0"/>
                  </a:rPr>
                  <a:t>p=p-2;</a:t>
                </a:r>
              </a:p>
              <a:p>
                <a:pPr lvl="1"/>
                <a:r>
                  <a:rPr lang="it-IT" sz="2400" b="1">
                    <a:latin typeface="Courier New" panose="02070309020205020404" pitchFamily="49" charset="0"/>
                  </a:rPr>
                  <a:t>printf("%p",p);</a:t>
                </a:r>
              </a:p>
              <a:p>
                <a:pPr lvl="1"/>
                <a:r>
                  <a:rPr lang="it-IT" sz="2400" b="1">
                    <a:latin typeface="Courier New" panose="02070309020205020404" pitchFamily="49" charset="0"/>
                  </a:rPr>
                  <a:t>/* stampa </a:t>
                </a:r>
                <a:r>
                  <a:rPr lang="it-IT" sz="2400" b="1" smtClean="0">
                    <a:solidFill>
                      <a:srgbClr val="FF0000"/>
                    </a:solidFill>
                    <a:latin typeface="Courier New" panose="02070309020205020404" pitchFamily="49" charset="0"/>
                  </a:rPr>
                  <a:t>0xA004</a:t>
                </a:r>
                <a:r>
                  <a:rPr lang="it-IT" sz="2400" b="1" smtClean="0">
                    <a:latin typeface="Courier New" panose="02070309020205020404" pitchFamily="49" charset="0"/>
                  </a:rPr>
                  <a:t> </a:t>
                </a:r>
                <a:r>
                  <a:rPr lang="it-IT" sz="2400" b="1">
                    <a:latin typeface="Courier New" panose="02070309020205020404" pitchFamily="49" charset="0"/>
                  </a:rPr>
                  <a:t>*/</a:t>
                </a:r>
              </a:p>
              <a:p>
                <a:pPr lvl="1"/>
                <a:endParaRPr lang="it-IT" sz="2400" b="1">
                  <a:latin typeface="Courier New" panose="02070309020205020404" pitchFamily="49" charset="0"/>
                </a:endParaRPr>
              </a:p>
              <a:p>
                <a:pPr lvl="1"/>
                <a:endParaRPr lang="it-IT" sz="2400" b="1" smtClean="0">
                  <a:latin typeface="Courier New" panose="02070309020205020404" pitchFamily="49" charset="0"/>
                </a:endParaRPr>
              </a:p>
            </p:txBody>
          </p:sp>
        </mc:Choice>
        <mc:Fallback xmlns="">
          <p:sp>
            <p:nvSpPr>
              <p:cNvPr id="154627" name="Rectangle 3"/>
              <p:cNvSpPr>
                <a:spLocks noGrp="1" noRot="1" noChangeAspect="1" noMove="1" noResize="1" noEditPoints="1" noAdjustHandles="1" noChangeArrowheads="1" noChangeShapeType="1" noTextEdit="1"/>
              </p:cNvSpPr>
              <p:nvPr>
                <p:ph type="body" idx="1"/>
              </p:nvPr>
            </p:nvSpPr>
            <p:spPr>
              <a:xfrm>
                <a:off x="203200" y="1460500"/>
                <a:ext cx="8610600" cy="4495800"/>
              </a:xfrm>
              <a:blipFill rotWithShape="0">
                <a:blip r:embed="rId2"/>
                <a:stretch>
                  <a:fillRect l="-1274" t="-1493"/>
                </a:stretch>
              </a:blipFill>
            </p:spPr>
            <p:txBody>
              <a:bodyPr/>
              <a:lstStyle/>
              <a:p>
                <a:r>
                  <a:rPr lang="it-IT">
                    <a:noFill/>
                  </a:rPr>
                  <a:t> </a:t>
                </a:r>
              </a:p>
            </p:txBody>
          </p:sp>
        </mc:Fallback>
      </mc:AlternateContent>
      <p:sp>
        <p:nvSpPr>
          <p:cNvPr id="13"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5" name="Text Box 4"/>
          <p:cNvSpPr txBox="1">
            <a:spLocks noChangeArrowheads="1"/>
          </p:cNvSpPr>
          <p:nvPr/>
        </p:nvSpPr>
        <p:spPr bwMode="auto">
          <a:xfrm>
            <a:off x="6181724" y="4597128"/>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a[2]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2" name="Text Box 4"/>
          <p:cNvSpPr txBox="1">
            <a:spLocks noChangeArrowheads="1"/>
          </p:cNvSpPr>
          <p:nvPr/>
        </p:nvSpPr>
        <p:spPr bwMode="auto">
          <a:xfrm>
            <a:off x="6181724" y="5088980"/>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a[1]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3" name="Text Box 4"/>
          <p:cNvSpPr txBox="1">
            <a:spLocks noChangeArrowheads="1"/>
          </p:cNvSpPr>
          <p:nvPr/>
        </p:nvSpPr>
        <p:spPr bwMode="auto">
          <a:xfrm>
            <a:off x="6181724" y="5570784"/>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a[0]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4" name="Text Box 4"/>
          <p:cNvSpPr txBox="1">
            <a:spLocks noChangeArrowheads="1"/>
          </p:cNvSpPr>
          <p:nvPr/>
        </p:nvSpPr>
        <p:spPr bwMode="auto">
          <a:xfrm>
            <a:off x="6181723" y="6022323"/>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9" name="Rectangle 18"/>
          <p:cNvSpPr/>
          <p:nvPr/>
        </p:nvSpPr>
        <p:spPr bwMode="auto">
          <a:xfrm>
            <a:off x="7915275" y="4597127"/>
            <a:ext cx="898525" cy="46166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a:t>
            </a:r>
            <a:r>
              <a:rPr kumimoji="0" lang="it-IT" sz="2400" b="0" i="0" u="none" strike="noStrike" cap="none" normalizeH="0" baseline="0" smtClean="0">
                <a:ln>
                  <a:noFill/>
                </a:ln>
                <a:solidFill>
                  <a:schemeClr val="tx1"/>
                </a:solidFill>
                <a:effectLst/>
                <a:latin typeface="Times New Roman" panose="02020603050405020304" pitchFamily="18" charset="0"/>
              </a:rPr>
              <a:t>08</a:t>
            </a:r>
          </a:p>
        </p:txBody>
      </p:sp>
      <p:sp>
        <p:nvSpPr>
          <p:cNvPr id="21" name="Rectangle 20"/>
          <p:cNvSpPr/>
          <p:nvPr/>
        </p:nvSpPr>
        <p:spPr bwMode="auto">
          <a:xfrm>
            <a:off x="7923418" y="5099050"/>
            <a:ext cx="890382" cy="44234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r>
              <a:rPr kumimoji="0" lang="it-IT" sz="2400" b="0" i="0" u="none" strike="noStrike" cap="none" normalizeH="0" baseline="0" smtClean="0">
                <a:ln>
                  <a:noFill/>
                </a:ln>
                <a:solidFill>
                  <a:schemeClr val="tx1"/>
                </a:solidFill>
                <a:effectLst/>
                <a:latin typeface="Times New Roman" panose="02020603050405020304" pitchFamily="18" charset="0"/>
              </a:rPr>
              <a:t>004</a:t>
            </a:r>
          </a:p>
        </p:txBody>
      </p:sp>
      <p:sp>
        <p:nvSpPr>
          <p:cNvPr id="25" name="Rectangle 24"/>
          <p:cNvSpPr/>
          <p:nvPr/>
        </p:nvSpPr>
        <p:spPr bwMode="auto">
          <a:xfrm>
            <a:off x="7923418" y="5596485"/>
            <a:ext cx="890382" cy="4359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A000</a:t>
            </a:r>
          </a:p>
        </p:txBody>
      </p:sp>
      <p:sp>
        <p:nvSpPr>
          <p:cNvPr id="14" name="Rectangle 13"/>
          <p:cNvSpPr/>
          <p:nvPr/>
        </p:nvSpPr>
        <p:spPr bwMode="auto">
          <a:xfrm>
            <a:off x="7915275" y="4105275"/>
            <a:ext cx="977205" cy="43675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A00C</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10416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294642AE-1DD9-4E2B-A284-02AC9F0C77CA}" type="slidenum">
              <a:rPr lang="en-US"/>
              <a:pPr/>
              <a:t>26</a:t>
            </a:fld>
            <a:endParaRPr lang="en-US"/>
          </a:p>
        </p:txBody>
      </p:sp>
      <p:sp>
        <p:nvSpPr>
          <p:cNvPr id="154626" name="Rectangle 2"/>
          <p:cNvSpPr>
            <a:spLocks noGrp="1" noChangeArrowheads="1"/>
          </p:cNvSpPr>
          <p:nvPr>
            <p:ph type="title"/>
          </p:nvPr>
        </p:nvSpPr>
        <p:spPr/>
        <p:txBody>
          <a:bodyPr/>
          <a:lstStyle/>
          <a:p>
            <a:r>
              <a:rPr lang="it-IT"/>
              <a:t>Aritmetica dei puntatori</a:t>
            </a:r>
          </a:p>
        </p:txBody>
      </p:sp>
      <p:sp>
        <p:nvSpPr>
          <p:cNvPr id="154627" name="Rectangle 3"/>
          <p:cNvSpPr>
            <a:spLocks noGrp="1" noChangeArrowheads="1"/>
          </p:cNvSpPr>
          <p:nvPr>
            <p:ph type="body" idx="1"/>
          </p:nvPr>
        </p:nvSpPr>
        <p:spPr>
          <a:xfrm>
            <a:off x="203200" y="1460500"/>
            <a:ext cx="8610600" cy="4495800"/>
          </a:xfrm>
        </p:spPr>
        <p:txBody>
          <a:bodyPr/>
          <a:lstStyle/>
          <a:p>
            <a:pPr marL="457200" indent="-457200">
              <a:buFont typeface="Arial" panose="020B0604020202020204" pitchFamily="34" charset="0"/>
              <a:buChar char="•"/>
            </a:pPr>
            <a:r>
              <a:rPr lang="it-IT" sz="2800" smtClean="0"/>
              <a:t>Possiamo sottrarre due puntatori</a:t>
            </a:r>
          </a:p>
          <a:p>
            <a:pPr marL="857250" lvl="1" indent="-457200">
              <a:buFont typeface="Arial" panose="020B0604020202020204" pitchFamily="34" charset="0"/>
              <a:buChar char="•"/>
            </a:pPr>
            <a:r>
              <a:rPr lang="it-IT" sz="2400" smtClean="0"/>
              <a:t>Verrà calcolato il numero di variabili di quel tipo memorizzabili fra i due </a:t>
            </a:r>
            <a:r>
              <a:rPr lang="it-IT" sz="2400" smtClean="0"/>
              <a:t>puntatori (un intero!)</a:t>
            </a:r>
            <a:endParaRPr lang="it-IT" sz="2400" smtClean="0">
              <a:solidFill>
                <a:srgbClr val="FF0000"/>
              </a:solidFill>
            </a:endParaRPr>
          </a:p>
          <a:p>
            <a:pPr lvl="1"/>
            <a:r>
              <a:rPr lang="it-IT" sz="2400" b="1" smtClean="0">
                <a:latin typeface="Courier New" panose="02070309020205020404" pitchFamily="49" charset="0"/>
              </a:rPr>
              <a:t>int </a:t>
            </a:r>
            <a:r>
              <a:rPr lang="it-IT" sz="2400" b="1">
                <a:latin typeface="Courier New" panose="02070309020205020404" pitchFamily="49" charset="0"/>
              </a:rPr>
              <a:t>a</a:t>
            </a:r>
            <a:r>
              <a:rPr lang="en-US" sz="2400" b="1">
                <a:latin typeface="Courier New" panose="02070309020205020404" pitchFamily="49" charset="0"/>
              </a:rPr>
              <a:t>[3], </a:t>
            </a:r>
            <a:r>
              <a:rPr lang="en-US" sz="2400" b="1" smtClean="0">
                <a:latin typeface="Courier New" panose="02070309020205020404" pitchFamily="49" charset="0"/>
              </a:rPr>
              <a:t>*p </a:t>
            </a:r>
            <a:r>
              <a:rPr lang="en-US" sz="2400" b="1">
                <a:latin typeface="Courier New" panose="02070309020205020404" pitchFamily="49" charset="0"/>
              </a:rPr>
              <a:t>= &amp;a[0</a:t>
            </a:r>
            <a:r>
              <a:rPr lang="en-US" sz="2400" b="1" smtClean="0">
                <a:latin typeface="Courier New" panose="02070309020205020404" pitchFamily="49" charset="0"/>
              </a:rPr>
              <a:t>], *q=a, d</a:t>
            </a:r>
            <a:r>
              <a:rPr lang="it-IT" sz="2400" b="1" smtClean="0">
                <a:latin typeface="Courier New" panose="02070309020205020404" pitchFamily="49" charset="0"/>
              </a:rPr>
              <a:t>; </a:t>
            </a:r>
          </a:p>
          <a:p>
            <a:pPr lvl="1"/>
            <a:r>
              <a:rPr lang="it-IT" sz="2400" b="1" smtClean="0">
                <a:latin typeface="Courier New" panose="02070309020205020404" pitchFamily="49" charset="0"/>
              </a:rPr>
              <a:t>p=p+3;</a:t>
            </a:r>
          </a:p>
          <a:p>
            <a:pPr lvl="1"/>
            <a:r>
              <a:rPr lang="it-IT" sz="2400" b="1" smtClean="0">
                <a:latin typeface="Courier New" panose="02070309020205020404" pitchFamily="49" charset="0"/>
              </a:rPr>
              <a:t>printf</a:t>
            </a:r>
            <a:r>
              <a:rPr lang="it-IT" sz="2400" b="1">
                <a:latin typeface="Courier New" panose="02070309020205020404" pitchFamily="49" charset="0"/>
              </a:rPr>
              <a:t>("%p</a:t>
            </a:r>
            <a:r>
              <a:rPr lang="it-IT" sz="2400" b="1" smtClean="0">
                <a:latin typeface="Courier New" panose="02070309020205020404" pitchFamily="49" charset="0"/>
              </a:rPr>
              <a:t>",p);</a:t>
            </a:r>
          </a:p>
          <a:p>
            <a:pPr lvl="1"/>
            <a:r>
              <a:rPr lang="it-IT" sz="2400" b="1" smtClean="0">
                <a:latin typeface="Courier New" panose="02070309020205020404" pitchFamily="49" charset="0"/>
              </a:rPr>
              <a:t>/* stampa </a:t>
            </a:r>
            <a:r>
              <a:rPr lang="it-IT" sz="2400" b="1" smtClean="0">
                <a:solidFill>
                  <a:srgbClr val="FF0000"/>
                </a:solidFill>
                <a:latin typeface="Courier New" panose="02070309020205020404" pitchFamily="49" charset="0"/>
              </a:rPr>
              <a:t>0xA00C</a:t>
            </a:r>
            <a:r>
              <a:rPr lang="it-IT" sz="2400" b="1" smtClean="0">
                <a:latin typeface="Courier New" panose="02070309020205020404" pitchFamily="49" charset="0"/>
              </a:rPr>
              <a:t> */</a:t>
            </a:r>
          </a:p>
          <a:p>
            <a:pPr lvl="1"/>
            <a:r>
              <a:rPr lang="it-IT" sz="2400" b="1">
                <a:latin typeface="Courier New" panose="02070309020205020404" pitchFamily="49" charset="0"/>
              </a:rPr>
              <a:t>d</a:t>
            </a:r>
            <a:r>
              <a:rPr lang="it-IT" sz="2400" b="1" smtClean="0">
                <a:latin typeface="Courier New" panose="02070309020205020404" pitchFamily="49" charset="0"/>
              </a:rPr>
              <a:t>= p-q;</a:t>
            </a:r>
          </a:p>
          <a:p>
            <a:pPr lvl="1"/>
            <a:r>
              <a:rPr lang="it-IT" sz="2400" b="1">
                <a:latin typeface="Courier New" panose="02070309020205020404" pitchFamily="49" charset="0"/>
              </a:rPr>
              <a:t>printf</a:t>
            </a:r>
            <a:r>
              <a:rPr lang="it-IT" sz="2400" b="1" smtClean="0">
                <a:latin typeface="Courier New" panose="02070309020205020404" pitchFamily="49" charset="0"/>
              </a:rPr>
              <a:t>("%d",d);</a:t>
            </a:r>
            <a:endParaRPr lang="it-IT" sz="2400" b="1">
              <a:latin typeface="Courier New" panose="02070309020205020404" pitchFamily="49" charset="0"/>
            </a:endParaRPr>
          </a:p>
          <a:p>
            <a:pPr lvl="1"/>
            <a:r>
              <a:rPr lang="it-IT" sz="2400" b="1">
                <a:latin typeface="Courier New" panose="02070309020205020404" pitchFamily="49" charset="0"/>
              </a:rPr>
              <a:t>/* stampa </a:t>
            </a:r>
            <a:r>
              <a:rPr lang="it-IT" sz="2400" b="1" smtClean="0">
                <a:solidFill>
                  <a:srgbClr val="FF0000"/>
                </a:solidFill>
                <a:latin typeface="Courier New" panose="02070309020205020404" pitchFamily="49" charset="0"/>
              </a:rPr>
              <a:t>3</a:t>
            </a:r>
            <a:r>
              <a:rPr lang="it-IT" sz="2400" b="1" smtClean="0">
                <a:latin typeface="Courier New" panose="02070309020205020404" pitchFamily="49" charset="0"/>
              </a:rPr>
              <a:t> </a:t>
            </a:r>
            <a:r>
              <a:rPr lang="it-IT" sz="2400" b="1">
                <a:latin typeface="Courier New" panose="02070309020205020404" pitchFamily="49" charset="0"/>
              </a:rPr>
              <a:t>*/</a:t>
            </a:r>
          </a:p>
          <a:p>
            <a:pPr lvl="1"/>
            <a:endParaRPr lang="it-IT" sz="2400" b="1">
              <a:latin typeface="Courier New" panose="02070309020205020404" pitchFamily="49" charset="0"/>
            </a:endParaRPr>
          </a:p>
          <a:p>
            <a:pPr lvl="1"/>
            <a:endParaRPr lang="it-IT" sz="2400" b="1" smtClean="0">
              <a:latin typeface="Courier New" panose="02070309020205020404" pitchFamily="49" charset="0"/>
            </a:endParaRPr>
          </a:p>
        </p:txBody>
      </p:sp>
      <p:sp>
        <p:nvSpPr>
          <p:cNvPr id="13"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5" name="Text Box 4"/>
          <p:cNvSpPr txBox="1">
            <a:spLocks noChangeArrowheads="1"/>
          </p:cNvSpPr>
          <p:nvPr/>
        </p:nvSpPr>
        <p:spPr bwMode="auto">
          <a:xfrm>
            <a:off x="6181724" y="4597128"/>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a[2]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2" name="Text Box 4"/>
          <p:cNvSpPr txBox="1">
            <a:spLocks noChangeArrowheads="1"/>
          </p:cNvSpPr>
          <p:nvPr/>
        </p:nvSpPr>
        <p:spPr bwMode="auto">
          <a:xfrm>
            <a:off x="6181724" y="5088980"/>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a[1]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3" name="Text Box 4"/>
          <p:cNvSpPr txBox="1">
            <a:spLocks noChangeArrowheads="1"/>
          </p:cNvSpPr>
          <p:nvPr/>
        </p:nvSpPr>
        <p:spPr bwMode="auto">
          <a:xfrm>
            <a:off x="6181724" y="5570784"/>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a[0]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4" name="Text Box 4"/>
          <p:cNvSpPr txBox="1">
            <a:spLocks noChangeArrowheads="1"/>
          </p:cNvSpPr>
          <p:nvPr/>
        </p:nvSpPr>
        <p:spPr bwMode="auto">
          <a:xfrm>
            <a:off x="6181723" y="6022323"/>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9" name="Rectangle 18"/>
          <p:cNvSpPr/>
          <p:nvPr/>
        </p:nvSpPr>
        <p:spPr bwMode="auto">
          <a:xfrm>
            <a:off x="7915275" y="4597127"/>
            <a:ext cx="898525" cy="46166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a:t>
            </a:r>
            <a:r>
              <a:rPr kumimoji="0" lang="it-IT" sz="2400" b="0" i="0" u="none" strike="noStrike" cap="none" normalizeH="0" baseline="0" smtClean="0">
                <a:ln>
                  <a:noFill/>
                </a:ln>
                <a:solidFill>
                  <a:schemeClr val="tx1"/>
                </a:solidFill>
                <a:effectLst/>
                <a:latin typeface="Times New Roman" panose="02020603050405020304" pitchFamily="18" charset="0"/>
              </a:rPr>
              <a:t>08</a:t>
            </a:r>
          </a:p>
        </p:txBody>
      </p:sp>
      <p:sp>
        <p:nvSpPr>
          <p:cNvPr id="21" name="Rectangle 20"/>
          <p:cNvSpPr/>
          <p:nvPr/>
        </p:nvSpPr>
        <p:spPr bwMode="auto">
          <a:xfrm>
            <a:off x="7923418" y="5099050"/>
            <a:ext cx="890382" cy="44234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r>
              <a:rPr kumimoji="0" lang="it-IT" sz="2400" b="0" i="0" u="none" strike="noStrike" cap="none" normalizeH="0" baseline="0" smtClean="0">
                <a:ln>
                  <a:noFill/>
                </a:ln>
                <a:solidFill>
                  <a:schemeClr val="tx1"/>
                </a:solidFill>
                <a:effectLst/>
                <a:latin typeface="Times New Roman" panose="02020603050405020304" pitchFamily="18" charset="0"/>
              </a:rPr>
              <a:t>004</a:t>
            </a:r>
          </a:p>
        </p:txBody>
      </p:sp>
      <p:sp>
        <p:nvSpPr>
          <p:cNvPr id="25" name="Rectangle 24"/>
          <p:cNvSpPr/>
          <p:nvPr/>
        </p:nvSpPr>
        <p:spPr bwMode="auto">
          <a:xfrm>
            <a:off x="7923418" y="5596485"/>
            <a:ext cx="890382" cy="4359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A000</a:t>
            </a:r>
          </a:p>
        </p:txBody>
      </p:sp>
      <p:sp>
        <p:nvSpPr>
          <p:cNvPr id="14" name="Rectangle 13"/>
          <p:cNvSpPr/>
          <p:nvPr/>
        </p:nvSpPr>
        <p:spPr bwMode="auto">
          <a:xfrm>
            <a:off x="7915275" y="4105275"/>
            <a:ext cx="977205" cy="43675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A00C</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6002938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294642AE-1DD9-4E2B-A284-02AC9F0C77CA}" type="slidenum">
              <a:rPr lang="en-US"/>
              <a:pPr/>
              <a:t>27</a:t>
            </a:fld>
            <a:endParaRPr lang="en-US"/>
          </a:p>
        </p:txBody>
      </p:sp>
      <p:sp>
        <p:nvSpPr>
          <p:cNvPr id="154626" name="Rectangle 2"/>
          <p:cNvSpPr>
            <a:spLocks noGrp="1" noChangeArrowheads="1"/>
          </p:cNvSpPr>
          <p:nvPr>
            <p:ph type="title"/>
          </p:nvPr>
        </p:nvSpPr>
        <p:spPr/>
        <p:txBody>
          <a:bodyPr/>
          <a:lstStyle/>
          <a:p>
            <a:r>
              <a:rPr lang="it-IT" smtClean="0"/>
              <a:t>Array e puntatori</a:t>
            </a:r>
            <a:endParaRPr lang="it-IT"/>
          </a:p>
        </p:txBody>
      </p:sp>
      <p:sp>
        <p:nvSpPr>
          <p:cNvPr id="154627" name="Rectangle 3"/>
          <p:cNvSpPr>
            <a:spLocks noGrp="1" noChangeArrowheads="1"/>
          </p:cNvSpPr>
          <p:nvPr>
            <p:ph type="body" idx="1"/>
          </p:nvPr>
        </p:nvSpPr>
        <p:spPr>
          <a:xfrm>
            <a:off x="203200" y="1460500"/>
            <a:ext cx="8610600" cy="4495800"/>
          </a:xfrm>
        </p:spPr>
        <p:txBody>
          <a:bodyPr/>
          <a:lstStyle/>
          <a:p>
            <a:pPr marL="457200" indent="-457200">
              <a:buFont typeface="Arial" panose="020B0604020202020204" pitchFamily="34" charset="0"/>
              <a:buChar char="•"/>
            </a:pPr>
            <a:r>
              <a:rPr lang="it-IT" sz="2800" smtClean="0"/>
              <a:t>In C array e puntatori sono due concetti molto simili, </a:t>
            </a:r>
          </a:p>
          <a:p>
            <a:pPr marL="857250" lvl="1" indent="-457200">
              <a:buFont typeface="Arial" panose="020B0604020202020204" pitchFamily="34" charset="0"/>
              <a:buChar char="•"/>
            </a:pPr>
            <a:r>
              <a:rPr lang="it-IT" sz="2400" smtClean="0"/>
              <a:t>Abbiamo visto che il nome di un array è il puntatore costante al primo elemento dell'array</a:t>
            </a:r>
          </a:p>
          <a:p>
            <a:pPr marL="857250" lvl="1" indent="-457200">
              <a:buFont typeface="Arial" panose="020B0604020202020204" pitchFamily="34" charset="0"/>
              <a:buChar char="•"/>
            </a:pPr>
            <a:r>
              <a:rPr lang="it-IT" sz="2400" smtClean="0"/>
              <a:t>Vediamo adesso di capire meglio a quali operazioni su puntatori equivale l'operatore [...]</a:t>
            </a:r>
          </a:p>
          <a:p>
            <a:pPr lvl="1"/>
            <a:r>
              <a:rPr lang="it-IT" sz="2400" b="1" smtClean="0">
                <a:latin typeface="Courier New" panose="02070309020205020404" pitchFamily="49" charset="0"/>
              </a:rPr>
              <a:t>int </a:t>
            </a:r>
            <a:r>
              <a:rPr lang="it-IT" sz="2400" b="1">
                <a:latin typeface="Courier New" panose="02070309020205020404" pitchFamily="49" charset="0"/>
              </a:rPr>
              <a:t>a</a:t>
            </a:r>
            <a:r>
              <a:rPr lang="en-US" sz="2400" b="1">
                <a:latin typeface="Courier New" panose="02070309020205020404" pitchFamily="49" charset="0"/>
              </a:rPr>
              <a:t>[3</a:t>
            </a:r>
            <a:r>
              <a:rPr lang="en-US" sz="2400" b="1" smtClean="0">
                <a:latin typeface="Courier New" panose="02070309020205020404" pitchFamily="49" charset="0"/>
              </a:rPr>
              <a:t>]={6,15,4}, tmp</a:t>
            </a:r>
            <a:r>
              <a:rPr lang="it-IT" sz="2400" b="1" smtClean="0">
                <a:latin typeface="Courier New" panose="02070309020205020404" pitchFamily="49" charset="0"/>
              </a:rPr>
              <a:t>; </a:t>
            </a:r>
          </a:p>
          <a:p>
            <a:pPr lvl="1"/>
            <a:r>
              <a:rPr lang="it-IT" sz="2400" b="1">
                <a:latin typeface="Courier New" panose="02070309020205020404" pitchFamily="49" charset="0"/>
              </a:rPr>
              <a:t>t</a:t>
            </a:r>
            <a:r>
              <a:rPr lang="it-IT" sz="2400" b="1" smtClean="0">
                <a:latin typeface="Courier New" panose="02070309020205020404" pitchFamily="49" charset="0"/>
              </a:rPr>
              <a:t>mp = a</a:t>
            </a:r>
            <a:r>
              <a:rPr lang="en-US" sz="2400" b="1" smtClean="0">
                <a:latin typeface="Courier New" panose="02070309020205020404" pitchFamily="49" charset="0"/>
              </a:rPr>
              <a:t>[1];</a:t>
            </a:r>
            <a:endParaRPr lang="it-IT" sz="2400" b="1" smtClean="0">
              <a:latin typeface="Courier New" panose="02070309020205020404" pitchFamily="49" charset="0"/>
            </a:endParaRPr>
          </a:p>
          <a:p>
            <a:pPr lvl="1"/>
            <a:r>
              <a:rPr lang="it-IT" sz="2400" b="1" smtClean="0">
                <a:latin typeface="Courier New" panose="02070309020205020404" pitchFamily="49" charset="0"/>
              </a:rPr>
              <a:t>printf("%d",tmp);</a:t>
            </a:r>
          </a:p>
          <a:p>
            <a:pPr lvl="1"/>
            <a:r>
              <a:rPr lang="it-IT" sz="2400" b="1" smtClean="0">
                <a:latin typeface="Courier New" panose="02070309020205020404" pitchFamily="49" charset="0"/>
              </a:rPr>
              <a:t>/* stampa </a:t>
            </a:r>
            <a:r>
              <a:rPr lang="it-IT" sz="2400" b="1" smtClean="0">
                <a:solidFill>
                  <a:srgbClr val="FF0000"/>
                </a:solidFill>
                <a:latin typeface="Courier New" panose="02070309020205020404" pitchFamily="49" charset="0"/>
              </a:rPr>
              <a:t>15</a:t>
            </a:r>
            <a:r>
              <a:rPr lang="it-IT" sz="2400" b="1" smtClean="0">
                <a:latin typeface="Courier New" panose="02070309020205020404" pitchFamily="49" charset="0"/>
              </a:rPr>
              <a:t> */</a:t>
            </a:r>
          </a:p>
          <a:p>
            <a:pPr lvl="1"/>
            <a:endParaRPr lang="it-IT" sz="2400" b="1" smtClean="0">
              <a:latin typeface="Courier New" panose="02070309020205020404" pitchFamily="49" charset="0"/>
            </a:endParaRPr>
          </a:p>
        </p:txBody>
      </p:sp>
      <p:sp>
        <p:nvSpPr>
          <p:cNvPr id="13"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5" name="Text Box 4"/>
          <p:cNvSpPr txBox="1">
            <a:spLocks noChangeArrowheads="1"/>
          </p:cNvSpPr>
          <p:nvPr/>
        </p:nvSpPr>
        <p:spPr bwMode="auto">
          <a:xfrm>
            <a:off x="6181724" y="4597128"/>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t-IT" smtClean="0">
                <a:solidFill>
                  <a:schemeClr val="tx1"/>
                </a:solidFill>
              </a:rPr>
              <a:t>4</a:t>
            </a:r>
            <a:r>
              <a:rPr lang="it-IT" smtClean="0">
                <a:solidFill>
                  <a:schemeClr val="tx1"/>
                </a:solidFill>
                <a:latin typeface="Times New Roman" panose="02020603050405020304" pitchFamily="18" charset="0"/>
              </a:rPr>
              <a:t>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2" name="Text Box 4"/>
          <p:cNvSpPr txBox="1">
            <a:spLocks noChangeArrowheads="1"/>
          </p:cNvSpPr>
          <p:nvPr/>
        </p:nvSpPr>
        <p:spPr bwMode="auto">
          <a:xfrm>
            <a:off x="6181724" y="5088980"/>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t-IT" smtClean="0">
                <a:solidFill>
                  <a:schemeClr val="tx1"/>
                </a:solidFill>
              </a:rPr>
              <a:t>15</a:t>
            </a:r>
            <a:r>
              <a:rPr lang="it-IT" smtClean="0">
                <a:solidFill>
                  <a:schemeClr val="tx1"/>
                </a:solidFill>
                <a:latin typeface="Times New Roman" panose="02020603050405020304" pitchFamily="18" charset="0"/>
              </a:rPr>
              <a:t>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3" name="Text Box 4"/>
          <p:cNvSpPr txBox="1">
            <a:spLocks noChangeArrowheads="1"/>
          </p:cNvSpPr>
          <p:nvPr/>
        </p:nvSpPr>
        <p:spPr bwMode="auto">
          <a:xfrm>
            <a:off x="6181724" y="5570784"/>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t-IT">
                <a:solidFill>
                  <a:schemeClr val="tx1"/>
                </a:solidFill>
              </a:rPr>
              <a:t>6</a:t>
            </a:r>
            <a:endParaRPr lang="it-IT">
              <a:solidFill>
                <a:srgbClr val="FF0000"/>
              </a:solidFill>
              <a:latin typeface="Times New Roman" panose="02020603050405020304" pitchFamily="18" charset="0"/>
            </a:endParaRPr>
          </a:p>
        </p:txBody>
      </p:sp>
      <p:sp>
        <p:nvSpPr>
          <p:cNvPr id="24" name="Text Box 4"/>
          <p:cNvSpPr txBox="1">
            <a:spLocks noChangeArrowheads="1"/>
          </p:cNvSpPr>
          <p:nvPr/>
        </p:nvSpPr>
        <p:spPr bwMode="auto">
          <a:xfrm>
            <a:off x="6181723" y="6022323"/>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9" name="Rectangle 18"/>
          <p:cNvSpPr/>
          <p:nvPr/>
        </p:nvSpPr>
        <p:spPr bwMode="auto">
          <a:xfrm>
            <a:off x="7915275" y="4597127"/>
            <a:ext cx="898525" cy="46166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a:t>
            </a:r>
            <a:r>
              <a:rPr kumimoji="0" lang="it-IT" sz="2400" b="0" i="0" u="none" strike="noStrike" cap="none" normalizeH="0" baseline="0" smtClean="0">
                <a:ln>
                  <a:noFill/>
                </a:ln>
                <a:solidFill>
                  <a:schemeClr val="tx1"/>
                </a:solidFill>
                <a:effectLst/>
                <a:latin typeface="Times New Roman" panose="02020603050405020304" pitchFamily="18" charset="0"/>
              </a:rPr>
              <a:t>08</a:t>
            </a:r>
          </a:p>
        </p:txBody>
      </p:sp>
      <p:sp>
        <p:nvSpPr>
          <p:cNvPr id="21" name="Rectangle 20"/>
          <p:cNvSpPr/>
          <p:nvPr/>
        </p:nvSpPr>
        <p:spPr bwMode="auto">
          <a:xfrm>
            <a:off x="7923418" y="5099050"/>
            <a:ext cx="890382" cy="44234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r>
              <a:rPr kumimoji="0" lang="it-IT" sz="2400" b="0" i="0" u="none" strike="noStrike" cap="none" normalizeH="0" baseline="0" smtClean="0">
                <a:ln>
                  <a:noFill/>
                </a:ln>
                <a:solidFill>
                  <a:schemeClr val="tx1"/>
                </a:solidFill>
                <a:effectLst/>
                <a:latin typeface="Times New Roman" panose="02020603050405020304" pitchFamily="18" charset="0"/>
              </a:rPr>
              <a:t>004</a:t>
            </a:r>
          </a:p>
        </p:txBody>
      </p:sp>
      <p:sp>
        <p:nvSpPr>
          <p:cNvPr id="25" name="Rectangle 24"/>
          <p:cNvSpPr/>
          <p:nvPr/>
        </p:nvSpPr>
        <p:spPr bwMode="auto">
          <a:xfrm>
            <a:off x="7923418" y="5596485"/>
            <a:ext cx="890382" cy="4359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A000</a:t>
            </a:r>
          </a:p>
        </p:txBody>
      </p:sp>
      <p:sp>
        <p:nvSpPr>
          <p:cNvPr id="14" name="Rectangle 13"/>
          <p:cNvSpPr/>
          <p:nvPr/>
        </p:nvSpPr>
        <p:spPr bwMode="auto">
          <a:xfrm>
            <a:off x="7915275" y="4105275"/>
            <a:ext cx="977205" cy="43675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A00C</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769136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294642AE-1DD9-4E2B-A284-02AC9F0C77CA}" type="slidenum">
              <a:rPr lang="en-US"/>
              <a:pPr/>
              <a:t>28</a:t>
            </a:fld>
            <a:endParaRPr lang="en-US"/>
          </a:p>
        </p:txBody>
      </p:sp>
      <p:sp>
        <p:nvSpPr>
          <p:cNvPr id="154626" name="Rectangle 2"/>
          <p:cNvSpPr>
            <a:spLocks noGrp="1" noChangeArrowheads="1"/>
          </p:cNvSpPr>
          <p:nvPr>
            <p:ph type="title"/>
          </p:nvPr>
        </p:nvSpPr>
        <p:spPr/>
        <p:txBody>
          <a:bodyPr/>
          <a:lstStyle/>
          <a:p>
            <a:r>
              <a:rPr lang="it-IT" smtClean="0"/>
              <a:t>Array e puntatori</a:t>
            </a:r>
            <a:endParaRPr lang="it-IT"/>
          </a:p>
        </p:txBody>
      </p:sp>
      <p:sp>
        <p:nvSpPr>
          <p:cNvPr id="154627" name="Rectangle 3"/>
          <p:cNvSpPr>
            <a:spLocks noGrp="1" noChangeArrowheads="1"/>
          </p:cNvSpPr>
          <p:nvPr>
            <p:ph type="body" idx="1"/>
          </p:nvPr>
        </p:nvSpPr>
        <p:spPr>
          <a:xfrm>
            <a:off x="203200" y="1460500"/>
            <a:ext cx="8610600" cy="4495800"/>
          </a:xfrm>
        </p:spPr>
        <p:txBody>
          <a:bodyPr/>
          <a:lstStyle/>
          <a:p>
            <a:pPr marL="457200" indent="-457200">
              <a:buFont typeface="Arial" panose="020B0604020202020204" pitchFamily="34" charset="0"/>
              <a:buChar char="•"/>
            </a:pPr>
            <a:r>
              <a:rPr lang="it-IT" sz="2800" smtClean="0"/>
              <a:t>In C array e puntatori sono due concetti molto simili, </a:t>
            </a:r>
          </a:p>
          <a:p>
            <a:pPr marL="857250" lvl="1" indent="-457200">
              <a:buFont typeface="Arial" panose="020B0604020202020204" pitchFamily="34" charset="0"/>
              <a:buChar char="•"/>
            </a:pPr>
            <a:r>
              <a:rPr lang="it-IT" sz="2400" smtClean="0"/>
              <a:t>Abbiamo visto che il nome di un array è il puntatore costante al primo elemento dell'array</a:t>
            </a:r>
          </a:p>
          <a:p>
            <a:pPr marL="857250" lvl="1" indent="-457200">
              <a:buFont typeface="Arial" panose="020B0604020202020204" pitchFamily="34" charset="0"/>
              <a:buChar char="•"/>
            </a:pPr>
            <a:r>
              <a:rPr lang="it-IT" sz="2400" smtClean="0"/>
              <a:t>Vediamo adesso di capire meglio a quali operazioni su puntatori equivale l'operatore [...]</a:t>
            </a:r>
          </a:p>
          <a:p>
            <a:pPr lvl="1"/>
            <a:r>
              <a:rPr lang="it-IT" sz="2400" b="1" smtClean="0">
                <a:latin typeface="Courier New" panose="02070309020205020404" pitchFamily="49" charset="0"/>
              </a:rPr>
              <a:t>int </a:t>
            </a:r>
            <a:r>
              <a:rPr lang="it-IT" sz="2400" b="1">
                <a:latin typeface="Courier New" panose="02070309020205020404" pitchFamily="49" charset="0"/>
              </a:rPr>
              <a:t>a</a:t>
            </a:r>
            <a:r>
              <a:rPr lang="en-US" sz="2400" b="1">
                <a:latin typeface="Courier New" panose="02070309020205020404" pitchFamily="49" charset="0"/>
              </a:rPr>
              <a:t>[3</a:t>
            </a:r>
            <a:r>
              <a:rPr lang="en-US" sz="2400" b="1" smtClean="0">
                <a:latin typeface="Courier New" panose="02070309020205020404" pitchFamily="49" charset="0"/>
              </a:rPr>
              <a:t>]={6,15,4}, tmp</a:t>
            </a:r>
            <a:r>
              <a:rPr lang="it-IT" sz="2400" b="1" smtClean="0">
                <a:latin typeface="Courier New" panose="02070309020205020404" pitchFamily="49" charset="0"/>
              </a:rPr>
              <a:t>; </a:t>
            </a:r>
          </a:p>
          <a:p>
            <a:pPr lvl="1"/>
            <a:r>
              <a:rPr lang="it-IT" sz="2400" b="1">
                <a:latin typeface="Courier New" panose="02070309020205020404" pitchFamily="49" charset="0"/>
              </a:rPr>
              <a:t>t</a:t>
            </a:r>
            <a:r>
              <a:rPr lang="it-IT" sz="2400" b="1" smtClean="0">
                <a:latin typeface="Courier New" panose="02070309020205020404" pitchFamily="49" charset="0"/>
              </a:rPr>
              <a:t>mp = a</a:t>
            </a:r>
            <a:r>
              <a:rPr lang="en-US" sz="2400" b="1" smtClean="0">
                <a:latin typeface="Courier New" panose="02070309020205020404" pitchFamily="49" charset="0"/>
              </a:rPr>
              <a:t>[1];</a:t>
            </a:r>
            <a:endParaRPr lang="it-IT" sz="2400" b="1" smtClean="0">
              <a:latin typeface="Courier New" panose="02070309020205020404" pitchFamily="49" charset="0"/>
            </a:endParaRPr>
          </a:p>
          <a:p>
            <a:pPr lvl="1"/>
            <a:r>
              <a:rPr lang="it-IT" sz="2400" b="1" smtClean="0">
                <a:latin typeface="Courier New" panose="02070309020205020404" pitchFamily="49" charset="0"/>
              </a:rPr>
              <a:t>printf("%d",tmp);</a:t>
            </a:r>
          </a:p>
          <a:p>
            <a:pPr lvl="1"/>
            <a:r>
              <a:rPr lang="it-IT" sz="2400" b="1" smtClean="0">
                <a:latin typeface="Courier New" panose="02070309020205020404" pitchFamily="49" charset="0"/>
              </a:rPr>
              <a:t>/* stampa </a:t>
            </a:r>
            <a:r>
              <a:rPr lang="it-IT" sz="2400" b="1" smtClean="0">
                <a:solidFill>
                  <a:srgbClr val="FF0000"/>
                </a:solidFill>
                <a:latin typeface="Courier New" panose="02070309020205020404" pitchFamily="49" charset="0"/>
              </a:rPr>
              <a:t>15</a:t>
            </a:r>
            <a:r>
              <a:rPr lang="it-IT" sz="2400" b="1" smtClean="0">
                <a:latin typeface="Courier New" panose="02070309020205020404" pitchFamily="49" charset="0"/>
              </a:rPr>
              <a:t> */</a:t>
            </a:r>
          </a:p>
          <a:p>
            <a:pPr lvl="1"/>
            <a:r>
              <a:rPr lang="it-IT" sz="2400" b="1" smtClean="0">
                <a:latin typeface="Courier New" panose="02070309020205020404" pitchFamily="49" charset="0"/>
              </a:rPr>
              <a:t>tmp = </a:t>
            </a:r>
            <a:r>
              <a:rPr lang="it-IT" sz="2400" b="1" smtClean="0">
                <a:solidFill>
                  <a:srgbClr val="FF0000"/>
                </a:solidFill>
                <a:latin typeface="Courier New" panose="02070309020205020404" pitchFamily="49" charset="0"/>
              </a:rPr>
              <a:t>* (a + 1);</a:t>
            </a:r>
          </a:p>
          <a:p>
            <a:pPr lvl="1"/>
            <a:r>
              <a:rPr lang="it-IT" sz="2400" b="1">
                <a:latin typeface="Courier New" panose="02070309020205020404" pitchFamily="49" charset="0"/>
              </a:rPr>
              <a:t>printf("%d",tmp);</a:t>
            </a:r>
          </a:p>
          <a:p>
            <a:pPr lvl="1"/>
            <a:r>
              <a:rPr lang="it-IT" sz="2400" b="1">
                <a:latin typeface="Courier New" panose="02070309020205020404" pitchFamily="49" charset="0"/>
              </a:rPr>
              <a:t>/* stampa </a:t>
            </a:r>
            <a:r>
              <a:rPr lang="it-IT" sz="2400" b="1">
                <a:solidFill>
                  <a:srgbClr val="FF0000"/>
                </a:solidFill>
                <a:latin typeface="Courier New" panose="02070309020205020404" pitchFamily="49" charset="0"/>
              </a:rPr>
              <a:t>15</a:t>
            </a:r>
            <a:r>
              <a:rPr lang="it-IT" sz="2400" b="1">
                <a:latin typeface="Courier New" panose="02070309020205020404" pitchFamily="49" charset="0"/>
              </a:rPr>
              <a:t> */</a:t>
            </a:r>
          </a:p>
          <a:p>
            <a:pPr lvl="1"/>
            <a:endParaRPr lang="it-IT" sz="2400" b="1">
              <a:latin typeface="Courier New" panose="02070309020205020404" pitchFamily="49" charset="0"/>
            </a:endParaRPr>
          </a:p>
          <a:p>
            <a:pPr lvl="1"/>
            <a:endParaRPr lang="it-IT" sz="2400" b="1" smtClean="0">
              <a:latin typeface="Courier New" panose="02070309020205020404" pitchFamily="49" charset="0"/>
            </a:endParaRPr>
          </a:p>
        </p:txBody>
      </p:sp>
      <p:sp>
        <p:nvSpPr>
          <p:cNvPr id="13"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5" name="Text Box 4"/>
          <p:cNvSpPr txBox="1">
            <a:spLocks noChangeArrowheads="1"/>
          </p:cNvSpPr>
          <p:nvPr/>
        </p:nvSpPr>
        <p:spPr bwMode="auto">
          <a:xfrm>
            <a:off x="6181724" y="4597128"/>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t-IT" smtClean="0">
                <a:solidFill>
                  <a:schemeClr val="tx1"/>
                </a:solidFill>
              </a:rPr>
              <a:t>4</a:t>
            </a:r>
            <a:r>
              <a:rPr lang="it-IT" smtClean="0">
                <a:solidFill>
                  <a:schemeClr val="tx1"/>
                </a:solidFill>
                <a:latin typeface="Times New Roman" panose="02020603050405020304" pitchFamily="18" charset="0"/>
              </a:rPr>
              <a:t>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2" name="Text Box 4"/>
          <p:cNvSpPr txBox="1">
            <a:spLocks noChangeArrowheads="1"/>
          </p:cNvSpPr>
          <p:nvPr/>
        </p:nvSpPr>
        <p:spPr bwMode="auto">
          <a:xfrm>
            <a:off x="6181724" y="5088980"/>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t-IT" smtClean="0">
                <a:solidFill>
                  <a:schemeClr val="tx1"/>
                </a:solidFill>
              </a:rPr>
              <a:t>15</a:t>
            </a:r>
            <a:r>
              <a:rPr lang="it-IT" smtClean="0">
                <a:solidFill>
                  <a:schemeClr val="tx1"/>
                </a:solidFill>
                <a:latin typeface="Times New Roman" panose="02020603050405020304" pitchFamily="18" charset="0"/>
              </a:rPr>
              <a:t>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3" name="Text Box 4"/>
          <p:cNvSpPr txBox="1">
            <a:spLocks noChangeArrowheads="1"/>
          </p:cNvSpPr>
          <p:nvPr/>
        </p:nvSpPr>
        <p:spPr bwMode="auto">
          <a:xfrm>
            <a:off x="6181724" y="5570784"/>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t-IT">
                <a:solidFill>
                  <a:schemeClr val="tx1"/>
                </a:solidFill>
              </a:rPr>
              <a:t>6</a:t>
            </a:r>
            <a:endParaRPr lang="it-IT">
              <a:solidFill>
                <a:srgbClr val="FF0000"/>
              </a:solidFill>
              <a:latin typeface="Times New Roman" panose="02020603050405020304" pitchFamily="18" charset="0"/>
            </a:endParaRPr>
          </a:p>
        </p:txBody>
      </p:sp>
      <p:sp>
        <p:nvSpPr>
          <p:cNvPr id="24" name="Text Box 4"/>
          <p:cNvSpPr txBox="1">
            <a:spLocks noChangeArrowheads="1"/>
          </p:cNvSpPr>
          <p:nvPr/>
        </p:nvSpPr>
        <p:spPr bwMode="auto">
          <a:xfrm>
            <a:off x="6181723" y="6022323"/>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9" name="Rectangle 18"/>
          <p:cNvSpPr/>
          <p:nvPr/>
        </p:nvSpPr>
        <p:spPr bwMode="auto">
          <a:xfrm>
            <a:off x="7915275" y="4597127"/>
            <a:ext cx="898525" cy="46166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a:t>
            </a:r>
            <a:r>
              <a:rPr kumimoji="0" lang="it-IT" sz="2400" b="0" i="0" u="none" strike="noStrike" cap="none" normalizeH="0" baseline="0" smtClean="0">
                <a:ln>
                  <a:noFill/>
                </a:ln>
                <a:solidFill>
                  <a:schemeClr val="tx1"/>
                </a:solidFill>
                <a:effectLst/>
                <a:latin typeface="Times New Roman" panose="02020603050405020304" pitchFamily="18" charset="0"/>
              </a:rPr>
              <a:t>08</a:t>
            </a:r>
          </a:p>
        </p:txBody>
      </p:sp>
      <p:sp>
        <p:nvSpPr>
          <p:cNvPr id="21" name="Rectangle 20"/>
          <p:cNvSpPr/>
          <p:nvPr/>
        </p:nvSpPr>
        <p:spPr bwMode="auto">
          <a:xfrm>
            <a:off x="7923418" y="5099050"/>
            <a:ext cx="890382" cy="44234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r>
              <a:rPr kumimoji="0" lang="it-IT" sz="2400" b="0" i="0" u="none" strike="noStrike" cap="none" normalizeH="0" baseline="0" smtClean="0">
                <a:ln>
                  <a:noFill/>
                </a:ln>
                <a:solidFill>
                  <a:schemeClr val="tx1"/>
                </a:solidFill>
                <a:effectLst/>
                <a:latin typeface="Times New Roman" panose="02020603050405020304" pitchFamily="18" charset="0"/>
              </a:rPr>
              <a:t>004</a:t>
            </a:r>
          </a:p>
        </p:txBody>
      </p:sp>
      <p:sp>
        <p:nvSpPr>
          <p:cNvPr id="25" name="Rectangle 24"/>
          <p:cNvSpPr/>
          <p:nvPr/>
        </p:nvSpPr>
        <p:spPr bwMode="auto">
          <a:xfrm>
            <a:off x="7923418" y="5596485"/>
            <a:ext cx="890382" cy="4359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A000</a:t>
            </a:r>
          </a:p>
        </p:txBody>
      </p:sp>
      <p:sp>
        <p:nvSpPr>
          <p:cNvPr id="14" name="Rectangle 13"/>
          <p:cNvSpPr/>
          <p:nvPr/>
        </p:nvSpPr>
        <p:spPr bwMode="auto">
          <a:xfrm>
            <a:off x="7915275" y="4105275"/>
            <a:ext cx="977205" cy="43675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A00C</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0246474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294642AE-1DD9-4E2B-A284-02AC9F0C77CA}" type="slidenum">
              <a:rPr lang="en-US"/>
              <a:pPr/>
              <a:t>29</a:t>
            </a:fld>
            <a:endParaRPr lang="en-US"/>
          </a:p>
        </p:txBody>
      </p:sp>
      <p:sp>
        <p:nvSpPr>
          <p:cNvPr id="154626" name="Rectangle 2"/>
          <p:cNvSpPr>
            <a:spLocks noGrp="1" noChangeArrowheads="1"/>
          </p:cNvSpPr>
          <p:nvPr>
            <p:ph type="title"/>
          </p:nvPr>
        </p:nvSpPr>
        <p:spPr/>
        <p:txBody>
          <a:bodyPr/>
          <a:lstStyle/>
          <a:p>
            <a:r>
              <a:rPr lang="it-IT" smtClean="0"/>
              <a:t>Array e puntatori</a:t>
            </a:r>
            <a:endParaRPr lang="it-IT"/>
          </a:p>
        </p:txBody>
      </p:sp>
      <p:sp>
        <p:nvSpPr>
          <p:cNvPr id="154627" name="Rectangle 3"/>
          <p:cNvSpPr>
            <a:spLocks noGrp="1" noChangeArrowheads="1"/>
          </p:cNvSpPr>
          <p:nvPr>
            <p:ph type="body" idx="1"/>
          </p:nvPr>
        </p:nvSpPr>
        <p:spPr>
          <a:xfrm>
            <a:off x="203200" y="1460500"/>
            <a:ext cx="8610600" cy="4495800"/>
          </a:xfrm>
        </p:spPr>
        <p:txBody>
          <a:bodyPr/>
          <a:lstStyle/>
          <a:p>
            <a:pPr marL="457200" indent="-457200">
              <a:buFont typeface="Arial" panose="020B0604020202020204" pitchFamily="34" charset="0"/>
              <a:buChar char="•"/>
            </a:pPr>
            <a:r>
              <a:rPr lang="it-IT" sz="2800" smtClean="0"/>
              <a:t>Nella realtà l'operatore [...] è una abbreviazione dell'altra espressione in aritmetica dei puntatori</a:t>
            </a:r>
          </a:p>
          <a:p>
            <a:pPr marL="857250" lvl="1" indent="-457200">
              <a:buFont typeface="Arial" panose="020B0604020202020204" pitchFamily="34" charset="0"/>
              <a:buChar char="•"/>
            </a:pPr>
            <a:r>
              <a:rPr lang="it-IT" sz="2400" smtClean="0"/>
              <a:t>Questo significa che può essere utilizzato con qualsiasi puntatore non solo con quelli costanti! Es.</a:t>
            </a:r>
          </a:p>
          <a:p>
            <a:pPr lvl="1"/>
            <a:r>
              <a:rPr lang="it-IT" sz="2400" b="1" smtClean="0">
                <a:latin typeface="Courier New" panose="02070309020205020404" pitchFamily="49" charset="0"/>
              </a:rPr>
              <a:t>int </a:t>
            </a:r>
            <a:r>
              <a:rPr lang="it-IT" sz="2400" b="1">
                <a:latin typeface="Courier New" panose="02070309020205020404" pitchFamily="49" charset="0"/>
              </a:rPr>
              <a:t>a</a:t>
            </a:r>
            <a:r>
              <a:rPr lang="en-US" sz="2400" b="1">
                <a:latin typeface="Courier New" panose="02070309020205020404" pitchFamily="49" charset="0"/>
              </a:rPr>
              <a:t>[3</a:t>
            </a:r>
            <a:r>
              <a:rPr lang="en-US" sz="2400" b="1" smtClean="0">
                <a:latin typeface="Courier New" panose="02070309020205020404" pitchFamily="49" charset="0"/>
              </a:rPr>
              <a:t>]={6,15,4}, </a:t>
            </a:r>
            <a:r>
              <a:rPr lang="en-US" sz="2400" b="1" smtClean="0">
                <a:latin typeface="Courier New" panose="02070309020205020404" pitchFamily="49" charset="0"/>
              </a:rPr>
              <a:t>*</a:t>
            </a:r>
            <a:r>
              <a:rPr lang="en-US" sz="2400" b="1" smtClean="0">
                <a:solidFill>
                  <a:srgbClr val="FF0000"/>
                </a:solidFill>
                <a:latin typeface="Courier New" panose="02070309020205020404" pitchFamily="49" charset="0"/>
              </a:rPr>
              <a:t>p </a:t>
            </a:r>
            <a:r>
              <a:rPr lang="en-US" sz="2400" b="1" smtClean="0">
                <a:solidFill>
                  <a:srgbClr val="FF0000"/>
                </a:solidFill>
                <a:latin typeface="Courier New" panose="02070309020205020404" pitchFamily="49" charset="0"/>
              </a:rPr>
              <a:t>= a</a:t>
            </a:r>
            <a:r>
              <a:rPr lang="it-IT" sz="2400" b="1" smtClean="0">
                <a:latin typeface="Courier New" panose="02070309020205020404" pitchFamily="49" charset="0"/>
              </a:rPr>
              <a:t>; </a:t>
            </a:r>
          </a:p>
          <a:p>
            <a:pPr lvl="1"/>
            <a:r>
              <a:rPr lang="it-IT" sz="2400" b="1">
                <a:latin typeface="Courier New" panose="02070309020205020404" pitchFamily="49" charset="0"/>
              </a:rPr>
              <a:t>t</a:t>
            </a:r>
            <a:r>
              <a:rPr lang="it-IT" sz="2400" b="1" smtClean="0">
                <a:latin typeface="Courier New" panose="02070309020205020404" pitchFamily="49" charset="0"/>
              </a:rPr>
              <a:t>mp = </a:t>
            </a:r>
            <a:r>
              <a:rPr lang="it-IT" sz="2400" b="1" smtClean="0">
                <a:solidFill>
                  <a:srgbClr val="FF0000"/>
                </a:solidFill>
                <a:latin typeface="Courier New" panose="02070309020205020404" pitchFamily="49" charset="0"/>
              </a:rPr>
              <a:t>p</a:t>
            </a:r>
            <a:r>
              <a:rPr lang="en-US" sz="2400" b="1" smtClean="0">
                <a:solidFill>
                  <a:srgbClr val="FF0000"/>
                </a:solidFill>
                <a:latin typeface="Courier New" panose="02070309020205020404" pitchFamily="49" charset="0"/>
              </a:rPr>
              <a:t>[1];</a:t>
            </a:r>
            <a:endParaRPr lang="it-IT" sz="2400" b="1" smtClean="0">
              <a:solidFill>
                <a:srgbClr val="FF0000"/>
              </a:solidFill>
              <a:latin typeface="Courier New" panose="02070309020205020404" pitchFamily="49" charset="0"/>
            </a:endParaRPr>
          </a:p>
          <a:p>
            <a:pPr lvl="1"/>
            <a:r>
              <a:rPr lang="it-IT" sz="2400" b="1" smtClean="0">
                <a:latin typeface="Courier New" panose="02070309020205020404" pitchFamily="49" charset="0"/>
              </a:rPr>
              <a:t>printf("%d",tmp);</a:t>
            </a:r>
          </a:p>
          <a:p>
            <a:pPr lvl="1"/>
            <a:r>
              <a:rPr lang="it-IT" sz="2400" b="1" smtClean="0">
                <a:latin typeface="Courier New" panose="02070309020205020404" pitchFamily="49" charset="0"/>
              </a:rPr>
              <a:t>/* stampa </a:t>
            </a:r>
            <a:r>
              <a:rPr lang="it-IT" sz="2400" b="1" smtClean="0">
                <a:solidFill>
                  <a:srgbClr val="FF0000"/>
                </a:solidFill>
                <a:latin typeface="Courier New" panose="02070309020205020404" pitchFamily="49" charset="0"/>
              </a:rPr>
              <a:t>15</a:t>
            </a:r>
            <a:r>
              <a:rPr lang="it-IT" sz="2400" b="1" smtClean="0">
                <a:latin typeface="Courier New" panose="02070309020205020404" pitchFamily="49" charset="0"/>
              </a:rPr>
              <a:t> */</a:t>
            </a:r>
          </a:p>
          <a:p>
            <a:pPr lvl="1"/>
            <a:r>
              <a:rPr lang="it-IT" sz="2400" b="1" smtClean="0">
                <a:latin typeface="Courier New" panose="02070309020205020404" pitchFamily="49" charset="0"/>
              </a:rPr>
              <a:t>tmp = </a:t>
            </a:r>
            <a:r>
              <a:rPr lang="it-IT" sz="2400" b="1" smtClean="0">
                <a:solidFill>
                  <a:srgbClr val="FF0000"/>
                </a:solidFill>
                <a:latin typeface="Courier New" panose="02070309020205020404" pitchFamily="49" charset="0"/>
              </a:rPr>
              <a:t>* (p + 1);</a:t>
            </a:r>
          </a:p>
          <a:p>
            <a:pPr lvl="1"/>
            <a:r>
              <a:rPr lang="it-IT" sz="2400" b="1">
                <a:latin typeface="Courier New" panose="02070309020205020404" pitchFamily="49" charset="0"/>
              </a:rPr>
              <a:t>printf("%d",tmp);</a:t>
            </a:r>
          </a:p>
          <a:p>
            <a:pPr lvl="1"/>
            <a:r>
              <a:rPr lang="it-IT" sz="2400" b="1">
                <a:latin typeface="Courier New" panose="02070309020205020404" pitchFamily="49" charset="0"/>
              </a:rPr>
              <a:t>/* stampa </a:t>
            </a:r>
            <a:r>
              <a:rPr lang="it-IT" sz="2400" b="1">
                <a:solidFill>
                  <a:srgbClr val="FF0000"/>
                </a:solidFill>
                <a:latin typeface="Courier New" panose="02070309020205020404" pitchFamily="49" charset="0"/>
              </a:rPr>
              <a:t>15</a:t>
            </a:r>
            <a:r>
              <a:rPr lang="it-IT" sz="2400" b="1">
                <a:latin typeface="Courier New" panose="02070309020205020404" pitchFamily="49" charset="0"/>
              </a:rPr>
              <a:t> */</a:t>
            </a:r>
          </a:p>
          <a:p>
            <a:pPr lvl="1"/>
            <a:endParaRPr lang="it-IT" sz="2400" b="1">
              <a:latin typeface="Courier New" panose="02070309020205020404" pitchFamily="49" charset="0"/>
            </a:endParaRPr>
          </a:p>
          <a:p>
            <a:pPr lvl="1"/>
            <a:endParaRPr lang="it-IT" sz="2400" b="1" smtClean="0">
              <a:latin typeface="Courier New" panose="02070309020205020404" pitchFamily="49" charset="0"/>
            </a:endParaRPr>
          </a:p>
        </p:txBody>
      </p:sp>
      <p:sp>
        <p:nvSpPr>
          <p:cNvPr id="13"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5" name="Text Box 4"/>
          <p:cNvSpPr txBox="1">
            <a:spLocks noChangeArrowheads="1"/>
          </p:cNvSpPr>
          <p:nvPr/>
        </p:nvSpPr>
        <p:spPr bwMode="auto">
          <a:xfrm>
            <a:off x="6181724" y="4597128"/>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t-IT" smtClean="0">
                <a:solidFill>
                  <a:schemeClr val="tx1"/>
                </a:solidFill>
              </a:rPr>
              <a:t>4</a:t>
            </a:r>
            <a:r>
              <a:rPr lang="it-IT" smtClean="0">
                <a:solidFill>
                  <a:schemeClr val="tx1"/>
                </a:solidFill>
                <a:latin typeface="Times New Roman" panose="02020603050405020304" pitchFamily="18" charset="0"/>
              </a:rPr>
              <a:t>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2" name="Text Box 4"/>
          <p:cNvSpPr txBox="1">
            <a:spLocks noChangeArrowheads="1"/>
          </p:cNvSpPr>
          <p:nvPr/>
        </p:nvSpPr>
        <p:spPr bwMode="auto">
          <a:xfrm>
            <a:off x="6181724" y="5088980"/>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t-IT" smtClean="0">
                <a:solidFill>
                  <a:schemeClr val="tx1"/>
                </a:solidFill>
              </a:rPr>
              <a:t>15</a:t>
            </a:r>
            <a:r>
              <a:rPr lang="it-IT" smtClean="0">
                <a:solidFill>
                  <a:schemeClr val="tx1"/>
                </a:solidFill>
                <a:latin typeface="Times New Roman" panose="02020603050405020304" pitchFamily="18" charset="0"/>
              </a:rPr>
              <a:t>  </a:t>
            </a:r>
            <a:r>
              <a:rPr lang="it-IT" smtClean="0">
                <a:latin typeface="Times New Roman" panose="02020603050405020304" pitchFamily="18" charset="0"/>
              </a:rPr>
              <a:t>    </a:t>
            </a:r>
            <a:endParaRPr lang="it-IT">
              <a:latin typeface="Times New Roman" panose="02020603050405020304" pitchFamily="18" charset="0"/>
            </a:endParaRPr>
          </a:p>
        </p:txBody>
      </p:sp>
      <p:sp>
        <p:nvSpPr>
          <p:cNvPr id="23" name="Text Box 4"/>
          <p:cNvSpPr txBox="1">
            <a:spLocks noChangeArrowheads="1"/>
          </p:cNvSpPr>
          <p:nvPr/>
        </p:nvSpPr>
        <p:spPr bwMode="auto">
          <a:xfrm>
            <a:off x="6181724" y="5570784"/>
            <a:ext cx="1741693"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t-IT">
                <a:solidFill>
                  <a:schemeClr val="tx1"/>
                </a:solidFill>
              </a:rPr>
              <a:t>6</a:t>
            </a:r>
            <a:endParaRPr lang="it-IT">
              <a:solidFill>
                <a:srgbClr val="FF0000"/>
              </a:solidFill>
              <a:latin typeface="Times New Roman" panose="02020603050405020304" pitchFamily="18" charset="0"/>
            </a:endParaRPr>
          </a:p>
        </p:txBody>
      </p:sp>
      <p:sp>
        <p:nvSpPr>
          <p:cNvPr id="24" name="Text Box 4"/>
          <p:cNvSpPr txBox="1">
            <a:spLocks noChangeArrowheads="1"/>
          </p:cNvSpPr>
          <p:nvPr/>
        </p:nvSpPr>
        <p:spPr bwMode="auto">
          <a:xfrm>
            <a:off x="6181723" y="6022323"/>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endParaRPr>
          </a:p>
        </p:txBody>
      </p:sp>
      <p:sp>
        <p:nvSpPr>
          <p:cNvPr id="19" name="Rectangle 18"/>
          <p:cNvSpPr/>
          <p:nvPr/>
        </p:nvSpPr>
        <p:spPr bwMode="auto">
          <a:xfrm>
            <a:off x="7915275" y="4597127"/>
            <a:ext cx="898525" cy="46166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a:t>
            </a:r>
            <a:r>
              <a:rPr kumimoji="0" lang="it-IT" sz="2400" b="0" i="0" u="none" strike="noStrike" cap="none" normalizeH="0" baseline="0" smtClean="0">
                <a:ln>
                  <a:noFill/>
                </a:ln>
                <a:solidFill>
                  <a:schemeClr val="tx1"/>
                </a:solidFill>
                <a:effectLst/>
                <a:latin typeface="Times New Roman" panose="02020603050405020304" pitchFamily="18" charset="0"/>
              </a:rPr>
              <a:t>08</a:t>
            </a:r>
          </a:p>
        </p:txBody>
      </p:sp>
      <p:sp>
        <p:nvSpPr>
          <p:cNvPr id="21" name="Rectangle 20"/>
          <p:cNvSpPr/>
          <p:nvPr/>
        </p:nvSpPr>
        <p:spPr bwMode="auto">
          <a:xfrm>
            <a:off x="7923418" y="5099050"/>
            <a:ext cx="890382" cy="44234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r>
              <a:rPr kumimoji="0" lang="it-IT" sz="2400" b="0" i="0" u="none" strike="noStrike" cap="none" normalizeH="0" baseline="0" smtClean="0">
                <a:ln>
                  <a:noFill/>
                </a:ln>
                <a:solidFill>
                  <a:schemeClr val="tx1"/>
                </a:solidFill>
                <a:effectLst/>
                <a:latin typeface="Times New Roman" panose="02020603050405020304" pitchFamily="18" charset="0"/>
              </a:rPr>
              <a:t>004</a:t>
            </a:r>
          </a:p>
        </p:txBody>
      </p:sp>
      <p:sp>
        <p:nvSpPr>
          <p:cNvPr id="25" name="Rectangle 24"/>
          <p:cNvSpPr/>
          <p:nvPr/>
        </p:nvSpPr>
        <p:spPr bwMode="auto">
          <a:xfrm>
            <a:off x="7923418" y="5596485"/>
            <a:ext cx="890382" cy="4359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A000</a:t>
            </a:r>
          </a:p>
        </p:txBody>
      </p:sp>
      <p:sp>
        <p:nvSpPr>
          <p:cNvPr id="14" name="Rectangle 13"/>
          <p:cNvSpPr/>
          <p:nvPr/>
        </p:nvSpPr>
        <p:spPr bwMode="auto">
          <a:xfrm>
            <a:off x="7915275" y="4105275"/>
            <a:ext cx="977205" cy="43675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A00C</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36075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FE1B3F9-A462-4B34-B6F1-F20C9E1DD657}" type="slidenum">
              <a:rPr lang="en-US"/>
              <a:pPr/>
              <a:t>3</a:t>
            </a:fld>
            <a:endParaRPr lang="en-US"/>
          </a:p>
        </p:txBody>
      </p:sp>
      <p:sp>
        <p:nvSpPr>
          <p:cNvPr id="144386" name="Rectangle 2"/>
          <p:cNvSpPr>
            <a:spLocks noGrp="1" noChangeArrowheads="1"/>
          </p:cNvSpPr>
          <p:nvPr>
            <p:ph type="title"/>
          </p:nvPr>
        </p:nvSpPr>
        <p:spPr>
          <a:xfrm>
            <a:off x="0" y="0"/>
            <a:ext cx="8966200" cy="1295400"/>
          </a:xfrm>
        </p:spPr>
        <p:txBody>
          <a:bodyPr/>
          <a:lstStyle/>
          <a:p>
            <a:r>
              <a:rPr lang="it-IT"/>
              <a:t>Puntatori : idea</a:t>
            </a:r>
            <a:r>
              <a:rPr lang="en-US"/>
              <a:t> di base</a:t>
            </a:r>
            <a:endParaRPr lang="it-IT"/>
          </a:p>
        </p:txBody>
      </p:sp>
      <p:sp>
        <p:nvSpPr>
          <p:cNvPr id="144387" name="Rectangle 3"/>
          <p:cNvSpPr>
            <a:spLocks noGrp="1" noChangeArrowheads="1"/>
          </p:cNvSpPr>
          <p:nvPr>
            <p:ph type="body" idx="1"/>
          </p:nvPr>
        </p:nvSpPr>
        <p:spPr>
          <a:xfrm>
            <a:off x="596900" y="1196752"/>
            <a:ext cx="8369300" cy="5263586"/>
          </a:xfrm>
        </p:spPr>
        <p:txBody>
          <a:bodyPr/>
          <a:lstStyle/>
          <a:p>
            <a:pPr marL="457200" indent="-457200">
              <a:buFont typeface="Arial" panose="020B0604020202020204" pitchFamily="34" charset="0"/>
              <a:buChar char="•"/>
            </a:pPr>
            <a:r>
              <a:rPr lang="it-IT" sz="2800"/>
              <a:t>In C è possibile </a:t>
            </a:r>
            <a:r>
              <a:rPr lang="it-IT" sz="2800" i="1"/>
              <a:t>conoscere</a:t>
            </a:r>
            <a:r>
              <a:rPr lang="it-IT" sz="2800"/>
              <a:t> e </a:t>
            </a:r>
            <a:r>
              <a:rPr lang="it-IT" sz="2800" i="1"/>
              <a:t>denotare</a:t>
            </a:r>
            <a:r>
              <a:rPr lang="it-IT" sz="2800"/>
              <a:t> l’indirizzo </a:t>
            </a:r>
            <a:r>
              <a:rPr lang="it-IT" sz="2800" smtClean="0"/>
              <a:t>dell'area di </a:t>
            </a:r>
            <a:r>
              <a:rPr lang="it-IT" sz="2800"/>
              <a:t>memoria in cui è memorizzata una variabile (il </a:t>
            </a:r>
            <a:r>
              <a:rPr lang="it-IT" sz="2800" i="1"/>
              <a:t>puntatore</a:t>
            </a:r>
            <a:r>
              <a:rPr lang="it-IT" sz="2800"/>
              <a:t>)</a:t>
            </a:r>
          </a:p>
          <a:p>
            <a:pPr lvl="2"/>
            <a:r>
              <a:rPr lang="it-IT"/>
              <a:t>es :</a:t>
            </a:r>
          </a:p>
          <a:p>
            <a:pPr lvl="2">
              <a:buFontTx/>
              <a:buNone/>
            </a:pPr>
            <a:r>
              <a:rPr lang="it-IT" b="1">
                <a:latin typeface="Courier New" panose="02070309020205020404" pitchFamily="49" charset="0"/>
              </a:rPr>
              <a:t>int a = 50; /* una var intera */</a:t>
            </a:r>
          </a:p>
          <a:p>
            <a:pPr lvl="2">
              <a:buFontTx/>
              <a:buNone/>
            </a:pPr>
            <a:endParaRPr lang="it-IT" b="1">
              <a:latin typeface="Courier New" panose="02070309020205020404" pitchFamily="49" charset="0"/>
            </a:endParaRPr>
          </a:p>
        </p:txBody>
      </p:sp>
      <p:sp>
        <p:nvSpPr>
          <p:cNvPr id="5"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50   </a:t>
            </a:r>
            <a:r>
              <a:rPr lang="it-IT" smtClean="0">
                <a:latin typeface="Times New Roman" panose="02020603050405020304" pitchFamily="18" charset="0"/>
              </a:rPr>
              <a:t>    </a:t>
            </a:r>
            <a:r>
              <a:rPr lang="it-IT" b="1" smtClean="0"/>
              <a:t>5</a:t>
            </a:r>
            <a:endParaRPr lang="it-IT">
              <a:latin typeface="Times New Roman" panose="02020603050405020304" pitchFamily="18" charset="0"/>
            </a:endParaRPr>
          </a:p>
        </p:txBody>
      </p:sp>
      <p:sp>
        <p:nvSpPr>
          <p:cNvPr id="2" name="Rectangle 1"/>
          <p:cNvSpPr/>
          <p:nvPr/>
        </p:nvSpPr>
        <p:spPr bwMode="auto">
          <a:xfrm>
            <a:off x="7915275" y="4105274"/>
            <a:ext cx="1050925" cy="461666"/>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0xA50</a:t>
            </a:r>
          </a:p>
        </p:txBody>
      </p:sp>
      <p:sp>
        <p:nvSpPr>
          <p:cNvPr id="3" name="TextBox 2"/>
          <p:cNvSpPr txBox="1"/>
          <p:nvPr/>
        </p:nvSpPr>
        <p:spPr>
          <a:xfrm>
            <a:off x="661891" y="4521346"/>
            <a:ext cx="5117106" cy="1938992"/>
          </a:xfrm>
          <a:prstGeom prst="rect">
            <a:avLst/>
          </a:prstGeom>
          <a:noFill/>
        </p:spPr>
        <p:txBody>
          <a:bodyPr wrap="none" rtlCol="0">
            <a:spAutoFit/>
          </a:bodyPr>
          <a:lstStyle/>
          <a:p>
            <a:r>
              <a:rPr lang="it-IT" smtClean="0">
                <a:solidFill>
                  <a:srgbClr val="FF0000"/>
                </a:solidFill>
              </a:rPr>
              <a:t>Ad ogni variabile è associata</a:t>
            </a:r>
          </a:p>
          <a:p>
            <a:r>
              <a:rPr lang="it-IT" smtClean="0">
                <a:solidFill>
                  <a:srgbClr val="FF0000"/>
                </a:solidFill>
              </a:rPr>
              <a:t>un'area di memoria la cui ampiezza in </a:t>
            </a:r>
          </a:p>
          <a:p>
            <a:r>
              <a:rPr lang="it-IT">
                <a:solidFill>
                  <a:srgbClr val="FF0000"/>
                </a:solidFill>
              </a:rPr>
              <a:t>b</a:t>
            </a:r>
            <a:r>
              <a:rPr lang="it-IT" smtClean="0">
                <a:solidFill>
                  <a:srgbClr val="FF0000"/>
                </a:solidFill>
              </a:rPr>
              <a:t>yte dipende dal tipo. </a:t>
            </a:r>
          </a:p>
          <a:p>
            <a:r>
              <a:rPr lang="it-IT" smtClean="0">
                <a:solidFill>
                  <a:srgbClr val="FF0000"/>
                </a:solidFill>
              </a:rPr>
              <a:t>Ad ogni area è associato un indirizzo</a:t>
            </a:r>
          </a:p>
          <a:p>
            <a:r>
              <a:rPr lang="it-IT" smtClean="0">
                <a:solidFill>
                  <a:srgbClr val="FF0000"/>
                </a:solidFill>
              </a:rPr>
              <a:t>univoco (il </a:t>
            </a:r>
            <a:r>
              <a:rPr lang="it-IT" smtClean="0">
                <a:solidFill>
                  <a:srgbClr val="002060"/>
                </a:solidFill>
              </a:rPr>
              <a:t>puntatore</a:t>
            </a:r>
            <a:r>
              <a:rPr lang="it-IT" smtClean="0">
                <a:solidFill>
                  <a:srgbClr val="FF0000"/>
                </a:solidFill>
              </a:rPr>
              <a:t>)</a:t>
            </a:r>
            <a:endParaRPr lang="it-IT">
              <a:solidFill>
                <a:srgbClr val="FF0000"/>
              </a:solidFill>
            </a:endParaRPr>
          </a:p>
        </p:txBody>
      </p:sp>
    </p:spTree>
    <p:extLst>
      <p:ext uri="{BB962C8B-B14F-4D97-AF65-F5344CB8AC3E}">
        <p14:creationId xmlns:p14="http://schemas.microsoft.com/office/powerpoint/2010/main" val="18982935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38FBE25-2653-46A9-89E4-8066D550D0CA}" type="slidenum">
              <a:rPr lang="en-US"/>
              <a:pPr/>
              <a:t>30</a:t>
            </a:fld>
            <a:endParaRPr lang="en-US"/>
          </a:p>
        </p:txBody>
      </p:sp>
      <p:sp>
        <p:nvSpPr>
          <p:cNvPr id="184322" name="Rectangle 2"/>
          <p:cNvSpPr>
            <a:spLocks noGrp="1" noChangeArrowheads="1"/>
          </p:cNvSpPr>
          <p:nvPr>
            <p:ph type="title"/>
          </p:nvPr>
        </p:nvSpPr>
        <p:spPr>
          <a:xfrm>
            <a:off x="266700" y="0"/>
            <a:ext cx="8724900" cy="1295400"/>
          </a:xfrm>
        </p:spPr>
        <p:txBody>
          <a:bodyPr/>
          <a:lstStyle/>
          <a:p>
            <a:r>
              <a:rPr lang="it-IT" smtClean="0"/>
              <a:t>Array e puntatori</a:t>
            </a:r>
            <a:endParaRPr lang="it-IT"/>
          </a:p>
        </p:txBody>
      </p:sp>
      <p:sp>
        <p:nvSpPr>
          <p:cNvPr id="184323" name="Rectangle 3"/>
          <p:cNvSpPr>
            <a:spLocks noGrp="1" noChangeArrowheads="1"/>
          </p:cNvSpPr>
          <p:nvPr>
            <p:ph type="body" idx="1"/>
          </p:nvPr>
        </p:nvSpPr>
        <p:spPr>
          <a:xfrm>
            <a:off x="266700" y="1117600"/>
            <a:ext cx="7632700" cy="5194300"/>
          </a:xfrm>
        </p:spPr>
        <p:txBody>
          <a:bodyPr/>
          <a:lstStyle/>
          <a:p>
            <a:pPr marL="457200" indent="-457200">
              <a:buFont typeface="Arial" panose="020B0604020202020204" pitchFamily="34" charset="0"/>
              <a:buChar char="•"/>
            </a:pPr>
            <a:r>
              <a:rPr lang="it-IT" sz="2800" smtClean="0"/>
              <a:t>Quindi in C seguenti </a:t>
            </a:r>
            <a:r>
              <a:rPr lang="it-IT" sz="2800"/>
              <a:t>frammenti di codice sono </a:t>
            </a:r>
            <a:r>
              <a:rPr lang="it-IT" sz="2800" smtClean="0"/>
              <a:t>tutti modi equivalenti di calcolare la somma degli elementi di un array </a:t>
            </a:r>
            <a:r>
              <a:rPr lang="it-IT"/>
              <a:t>:</a:t>
            </a:r>
          </a:p>
          <a:p>
            <a:pPr lvl="1">
              <a:buFontTx/>
              <a:buNone/>
            </a:pPr>
            <a:r>
              <a:rPr lang="it-IT" sz="2000" b="1">
                <a:latin typeface="Courier New" panose="02070309020205020404" pitchFamily="49" charset="0"/>
              </a:rPr>
              <a:t>int a</a:t>
            </a:r>
            <a:r>
              <a:rPr lang="en-US" sz="2000" b="1">
                <a:latin typeface="Courier New" panose="02070309020205020404" pitchFamily="49" charset="0"/>
              </a:rPr>
              <a:t>[N]</a:t>
            </a:r>
            <a:r>
              <a:rPr lang="it-IT" sz="2000" b="1">
                <a:latin typeface="Courier New" panose="02070309020205020404" pitchFamily="49" charset="0"/>
              </a:rPr>
              <a:t>,*</a:t>
            </a:r>
            <a:r>
              <a:rPr lang="it-IT" sz="2000" b="1" smtClean="0">
                <a:latin typeface="Courier New" panose="02070309020205020404" pitchFamily="49" charset="0"/>
              </a:rPr>
              <a:t>p=a, </a:t>
            </a:r>
            <a:r>
              <a:rPr lang="it-IT" sz="2000" b="1">
                <a:latin typeface="Courier New" panose="02070309020205020404" pitchFamily="49" charset="0"/>
              </a:rPr>
              <a:t>i</a:t>
            </a:r>
            <a:r>
              <a:rPr lang="it-IT" sz="2000" b="1" smtClean="0">
                <a:latin typeface="Courier New" panose="02070309020205020404" pitchFamily="49" charset="0"/>
              </a:rPr>
              <a:t>;</a:t>
            </a:r>
            <a:endParaRPr lang="it-IT" sz="2000" b="1">
              <a:latin typeface="Courier New" panose="02070309020205020404" pitchFamily="49" charset="0"/>
            </a:endParaRPr>
          </a:p>
          <a:p>
            <a:pPr lvl="1">
              <a:buFontTx/>
              <a:buNone/>
            </a:pPr>
            <a:r>
              <a:rPr lang="it-IT" sz="2000" b="1">
                <a:latin typeface="Courier New" panose="02070309020205020404" pitchFamily="49" charset="0"/>
              </a:rPr>
              <a:t>int sum = 0</a:t>
            </a:r>
            <a:r>
              <a:rPr lang="it-IT" sz="2000" b="1" smtClean="0">
                <a:latin typeface="Courier New" panose="02070309020205020404" pitchFamily="49" charset="0"/>
              </a:rPr>
              <a:t>;</a:t>
            </a:r>
          </a:p>
          <a:p>
            <a:pPr lvl="1">
              <a:buFontTx/>
              <a:buNone/>
            </a:pPr>
            <a:endParaRPr lang="it-IT" sz="2000" b="1">
              <a:latin typeface="Courier New" panose="02070309020205020404" pitchFamily="49" charset="0"/>
            </a:endParaRPr>
          </a:p>
          <a:p>
            <a:pPr lvl="1">
              <a:buFontTx/>
              <a:buNone/>
            </a:pPr>
            <a:r>
              <a:rPr lang="it-IT" sz="2000" b="1">
                <a:latin typeface="Courier New" panose="02070309020205020404" pitchFamily="49" charset="0"/>
              </a:rPr>
              <a:t>/* versione 1 */</a:t>
            </a:r>
          </a:p>
          <a:p>
            <a:pPr lvl="1">
              <a:buFontTx/>
              <a:buNone/>
            </a:pPr>
            <a:r>
              <a:rPr lang="it-IT" sz="2000" b="1">
                <a:latin typeface="Courier New" panose="02070309020205020404" pitchFamily="49" charset="0"/>
              </a:rPr>
              <a:t>for(i</a:t>
            </a:r>
            <a:r>
              <a:rPr lang="en-US" sz="2000" b="1">
                <a:latin typeface="Courier New" panose="02070309020205020404" pitchFamily="49" charset="0"/>
              </a:rPr>
              <a:t>=0;i&lt;N;i++)</a:t>
            </a:r>
          </a:p>
          <a:p>
            <a:pPr lvl="1">
              <a:buFontTx/>
              <a:buNone/>
            </a:pPr>
            <a:r>
              <a:rPr lang="en-US" sz="2000" b="1">
                <a:latin typeface="Courier New" panose="02070309020205020404" pitchFamily="49" charset="0"/>
              </a:rPr>
              <a:t>  </a:t>
            </a:r>
            <a:r>
              <a:rPr lang="it-IT" sz="2000" b="1">
                <a:latin typeface="Courier New" panose="02070309020205020404" pitchFamily="49" charset="0"/>
              </a:rPr>
              <a:t> sum+= a[i</a:t>
            </a:r>
            <a:r>
              <a:rPr lang="it-IT" sz="2000" b="1" smtClean="0">
                <a:latin typeface="Courier New" panose="02070309020205020404" pitchFamily="49" charset="0"/>
              </a:rPr>
              <a:t>];</a:t>
            </a:r>
          </a:p>
          <a:p>
            <a:pPr lvl="1">
              <a:buFontTx/>
              <a:buNone/>
            </a:pPr>
            <a:endParaRPr lang="it-IT" sz="2000" b="1">
              <a:latin typeface="Courier New" panose="02070309020205020404" pitchFamily="49" charset="0"/>
            </a:endParaRPr>
          </a:p>
          <a:p>
            <a:pPr lvl="1">
              <a:buFontTx/>
              <a:buNone/>
            </a:pPr>
            <a:r>
              <a:rPr lang="it-IT" sz="2000" b="1">
                <a:latin typeface="Courier New" panose="02070309020205020404" pitchFamily="49" charset="0"/>
              </a:rPr>
              <a:t>/* versione 2 */</a:t>
            </a:r>
          </a:p>
          <a:p>
            <a:pPr lvl="1">
              <a:buFontTx/>
              <a:buNone/>
            </a:pPr>
            <a:r>
              <a:rPr lang="it-IT" sz="2000" b="1">
                <a:latin typeface="Courier New" panose="02070309020205020404" pitchFamily="49" charset="0"/>
              </a:rPr>
              <a:t>for(i</a:t>
            </a:r>
            <a:r>
              <a:rPr lang="en-US" sz="2000" b="1">
                <a:latin typeface="Courier New" panose="02070309020205020404" pitchFamily="49" charset="0"/>
              </a:rPr>
              <a:t>=0;i&lt;N;i++)</a:t>
            </a:r>
          </a:p>
          <a:p>
            <a:pPr lvl="1">
              <a:buFontTx/>
              <a:buNone/>
            </a:pPr>
            <a:r>
              <a:rPr lang="en-US" sz="2000" b="1">
                <a:latin typeface="Courier New" panose="02070309020205020404" pitchFamily="49" charset="0"/>
              </a:rPr>
              <a:t>  </a:t>
            </a:r>
            <a:r>
              <a:rPr lang="it-IT" sz="2000" b="1">
                <a:latin typeface="Courier New" panose="02070309020205020404" pitchFamily="49" charset="0"/>
              </a:rPr>
              <a:t> sum+= *(a+i);</a:t>
            </a:r>
          </a:p>
          <a:p>
            <a:pPr lvl="1"/>
            <a:endParaRPr lang="it-IT"/>
          </a:p>
        </p:txBody>
      </p:sp>
    </p:spTree>
    <p:extLst>
      <p:ext uri="{BB962C8B-B14F-4D97-AF65-F5344CB8AC3E}">
        <p14:creationId xmlns:p14="http://schemas.microsoft.com/office/powerpoint/2010/main" val="42785063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0061F91-EED3-44D2-B254-C1D5932B47FE}" type="slidenum">
              <a:rPr lang="en-US"/>
              <a:pPr/>
              <a:t>31</a:t>
            </a:fld>
            <a:endParaRPr lang="en-US"/>
          </a:p>
        </p:txBody>
      </p:sp>
      <p:sp>
        <p:nvSpPr>
          <p:cNvPr id="185346" name="Rectangle 2"/>
          <p:cNvSpPr>
            <a:spLocks noGrp="1" noChangeArrowheads="1"/>
          </p:cNvSpPr>
          <p:nvPr>
            <p:ph type="title"/>
          </p:nvPr>
        </p:nvSpPr>
        <p:spPr>
          <a:xfrm>
            <a:off x="266700" y="0"/>
            <a:ext cx="8724900" cy="1295400"/>
          </a:xfrm>
        </p:spPr>
        <p:txBody>
          <a:bodyPr/>
          <a:lstStyle/>
          <a:p>
            <a:r>
              <a:rPr lang="it-IT"/>
              <a:t>Puntatori e array…. (5)</a:t>
            </a:r>
          </a:p>
        </p:txBody>
      </p:sp>
      <p:sp>
        <p:nvSpPr>
          <p:cNvPr id="185347" name="Rectangle 3"/>
          <p:cNvSpPr>
            <a:spLocks noGrp="1" noChangeArrowheads="1"/>
          </p:cNvSpPr>
          <p:nvPr>
            <p:ph type="body" idx="1"/>
          </p:nvPr>
        </p:nvSpPr>
        <p:spPr>
          <a:xfrm>
            <a:off x="266700" y="1016000"/>
            <a:ext cx="7937500" cy="5232400"/>
          </a:xfrm>
        </p:spPr>
        <p:txBody>
          <a:bodyPr/>
          <a:lstStyle/>
          <a:p>
            <a:pPr marL="457200" indent="-457200">
              <a:buFont typeface="Arial" panose="020B0604020202020204" pitchFamily="34" charset="0"/>
              <a:buChar char="•"/>
            </a:pPr>
            <a:r>
              <a:rPr lang="it-IT" sz="2800"/>
              <a:t>I seguenti frammenti di codice sono equivalenti  (segue) :</a:t>
            </a:r>
          </a:p>
          <a:p>
            <a:pPr lvl="1">
              <a:buFontTx/>
              <a:buNone/>
            </a:pPr>
            <a:r>
              <a:rPr lang="it-IT" sz="2000" b="1">
                <a:latin typeface="Courier New" panose="02070309020205020404" pitchFamily="49" charset="0"/>
              </a:rPr>
              <a:t>int a</a:t>
            </a:r>
            <a:r>
              <a:rPr lang="en-US" sz="2000" b="1">
                <a:latin typeface="Courier New" panose="02070309020205020404" pitchFamily="49" charset="0"/>
              </a:rPr>
              <a:t>[N]</a:t>
            </a:r>
            <a:r>
              <a:rPr lang="it-IT" sz="2000" b="1">
                <a:latin typeface="Courier New" panose="02070309020205020404" pitchFamily="49" charset="0"/>
              </a:rPr>
              <a:t>,*p=&amp;a[0</a:t>
            </a:r>
            <a:r>
              <a:rPr lang="it-IT" sz="2000" b="1" smtClean="0">
                <a:latin typeface="Courier New" panose="02070309020205020404" pitchFamily="49" charset="0"/>
              </a:rPr>
              <a:t>], </a:t>
            </a:r>
            <a:r>
              <a:rPr lang="it-IT" sz="2000" b="1">
                <a:latin typeface="Courier New" panose="02070309020205020404" pitchFamily="49" charset="0"/>
              </a:rPr>
              <a:t>i;</a:t>
            </a:r>
          </a:p>
          <a:p>
            <a:pPr lvl="1">
              <a:buFontTx/>
              <a:buNone/>
            </a:pPr>
            <a:r>
              <a:rPr lang="it-IT" sz="2000" b="1">
                <a:latin typeface="Courier New" panose="02070309020205020404" pitchFamily="49" charset="0"/>
              </a:rPr>
              <a:t>int sum = 0</a:t>
            </a:r>
            <a:r>
              <a:rPr lang="it-IT" sz="2000" b="1" smtClean="0">
                <a:latin typeface="Courier New" panose="02070309020205020404" pitchFamily="49" charset="0"/>
              </a:rPr>
              <a:t>;</a:t>
            </a:r>
          </a:p>
          <a:p>
            <a:pPr lvl="1">
              <a:buFontTx/>
              <a:buNone/>
            </a:pPr>
            <a:endParaRPr lang="it-IT" sz="2000" b="1">
              <a:latin typeface="Courier New" panose="02070309020205020404" pitchFamily="49" charset="0"/>
            </a:endParaRPr>
          </a:p>
          <a:p>
            <a:pPr lvl="1">
              <a:buFontTx/>
              <a:buNone/>
            </a:pPr>
            <a:r>
              <a:rPr lang="it-IT" sz="2000" b="1">
                <a:latin typeface="Courier New" panose="02070309020205020404" pitchFamily="49" charset="0"/>
              </a:rPr>
              <a:t>/* versione 3 */</a:t>
            </a:r>
          </a:p>
          <a:p>
            <a:pPr lvl="1">
              <a:buFontTx/>
              <a:buNone/>
            </a:pPr>
            <a:r>
              <a:rPr lang="it-IT" sz="2000" b="1">
                <a:latin typeface="Courier New" panose="02070309020205020404" pitchFamily="49" charset="0"/>
              </a:rPr>
              <a:t>for(i</a:t>
            </a:r>
            <a:r>
              <a:rPr lang="en-US" sz="2000" b="1">
                <a:latin typeface="Courier New" panose="02070309020205020404" pitchFamily="49" charset="0"/>
              </a:rPr>
              <a:t>=0;i&lt;N;i++)</a:t>
            </a:r>
          </a:p>
          <a:p>
            <a:pPr lvl="1">
              <a:buFontTx/>
              <a:buNone/>
            </a:pPr>
            <a:r>
              <a:rPr lang="en-US" sz="2000" b="1">
                <a:latin typeface="Courier New" panose="02070309020205020404" pitchFamily="49" charset="0"/>
              </a:rPr>
              <a:t>  </a:t>
            </a:r>
            <a:r>
              <a:rPr lang="it-IT" sz="2000" b="1">
                <a:latin typeface="Courier New" panose="02070309020205020404" pitchFamily="49" charset="0"/>
              </a:rPr>
              <a:t> sum+= p[i</a:t>
            </a:r>
            <a:r>
              <a:rPr lang="it-IT" sz="2000" b="1" smtClean="0">
                <a:latin typeface="Courier New" panose="02070309020205020404" pitchFamily="49" charset="0"/>
              </a:rPr>
              <a:t>];</a:t>
            </a:r>
          </a:p>
          <a:p>
            <a:pPr lvl="1">
              <a:buFontTx/>
              <a:buNone/>
            </a:pPr>
            <a:endParaRPr lang="it-IT" sz="2000" b="1">
              <a:latin typeface="Courier New" panose="02070309020205020404" pitchFamily="49" charset="0"/>
            </a:endParaRPr>
          </a:p>
          <a:p>
            <a:pPr lvl="1">
              <a:buFontTx/>
              <a:buNone/>
            </a:pPr>
            <a:r>
              <a:rPr lang="it-IT" sz="2000" b="1">
                <a:latin typeface="Courier New" panose="02070309020205020404" pitchFamily="49" charset="0"/>
              </a:rPr>
              <a:t>/* versione 4 */</a:t>
            </a:r>
          </a:p>
          <a:p>
            <a:pPr lvl="1">
              <a:buFontTx/>
              <a:buNone/>
            </a:pPr>
            <a:r>
              <a:rPr lang="it-IT" sz="2000" b="1">
                <a:latin typeface="Courier New" panose="02070309020205020404" pitchFamily="49" charset="0"/>
              </a:rPr>
              <a:t>for(p=a</a:t>
            </a:r>
            <a:r>
              <a:rPr lang="en-US" sz="2000" b="1">
                <a:latin typeface="Courier New" panose="02070309020205020404" pitchFamily="49" charset="0"/>
              </a:rPr>
              <a:t>;p&lt;(a+N);p++)</a:t>
            </a:r>
          </a:p>
          <a:p>
            <a:pPr lvl="1">
              <a:buFontTx/>
              <a:buNone/>
            </a:pPr>
            <a:r>
              <a:rPr lang="en-US" sz="2000" b="1">
                <a:latin typeface="Courier New" panose="02070309020205020404" pitchFamily="49" charset="0"/>
              </a:rPr>
              <a:t>  </a:t>
            </a:r>
            <a:r>
              <a:rPr lang="it-IT" sz="2000" b="1">
                <a:latin typeface="Courier New" panose="02070309020205020404" pitchFamily="49" charset="0"/>
              </a:rPr>
              <a:t> sum+= *p;</a:t>
            </a:r>
          </a:p>
          <a:p>
            <a:pPr lvl="1"/>
            <a:endParaRPr lang="it-IT"/>
          </a:p>
        </p:txBody>
      </p:sp>
    </p:spTree>
    <p:extLst>
      <p:ext uri="{BB962C8B-B14F-4D97-AF65-F5344CB8AC3E}">
        <p14:creationId xmlns:p14="http://schemas.microsoft.com/office/powerpoint/2010/main" val="12282859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Si ma a che serve ?</a:t>
            </a:r>
            <a:endParaRPr lang="it-IT"/>
          </a:p>
        </p:txBody>
      </p:sp>
      <p:sp>
        <p:nvSpPr>
          <p:cNvPr id="3" name="Content Placeholder 2"/>
          <p:cNvSpPr>
            <a:spLocks noGrp="1"/>
          </p:cNvSpPr>
          <p:nvPr>
            <p:ph idx="1"/>
          </p:nvPr>
        </p:nvSpPr>
        <p:spPr>
          <a:xfrm>
            <a:off x="467544" y="1141413"/>
            <a:ext cx="8280920" cy="4159795"/>
          </a:xfrm>
        </p:spPr>
        <p:txBody>
          <a:bodyPr/>
          <a:lstStyle/>
          <a:p>
            <a:pPr marL="457200" indent="-457200">
              <a:buFont typeface="Arial" panose="020B0604020202020204" pitchFamily="34" charset="0"/>
              <a:buChar char="•"/>
            </a:pPr>
            <a:r>
              <a:rPr lang="it-IT" smtClean="0"/>
              <a:t>Perchè devo preoccuparmi di andare a manipolare gli indirizzi di memoria o di capire così in dettaglio come vengono acceduti gli array ?</a:t>
            </a:r>
          </a:p>
          <a:p>
            <a:pPr marL="857250" lvl="1" indent="-457200">
              <a:buFont typeface="Arial" panose="020B0604020202020204" pitchFamily="34" charset="0"/>
              <a:buChar char="•"/>
            </a:pPr>
            <a:r>
              <a:rPr lang="it-IT" smtClean="0"/>
              <a:t>Perchè in C alcune cose importanti non si possono fare senza andare a lavorare sui puntatori o usando [..] con puntatori variabili ...</a:t>
            </a:r>
          </a:p>
          <a:p>
            <a:pPr marL="857250" lvl="1" indent="-457200">
              <a:buFont typeface="Arial" panose="020B0604020202020204" pitchFamily="34" charset="0"/>
              <a:buChar char="•"/>
            </a:pPr>
            <a:r>
              <a:rPr lang="it-IT" smtClean="0"/>
              <a:t>Perchè alcuni errori risultano incomprensibili se non si conosce cosa c'è sotto ...</a:t>
            </a:r>
          </a:p>
          <a:p>
            <a:pPr marL="857250" lvl="1" indent="-457200">
              <a:buFont typeface="Arial" panose="020B0604020202020204" pitchFamily="34" charset="0"/>
              <a:buChar char="•"/>
            </a:pPr>
            <a:r>
              <a:rPr lang="it-IT" smtClean="0"/>
              <a:t>Vediamo qualche esempio di questo (altri ne vedremo nel proseguo...)</a:t>
            </a:r>
            <a:endParaRPr lang="it-IT"/>
          </a:p>
        </p:txBody>
      </p:sp>
    </p:spTree>
    <p:extLst>
      <p:ext uri="{BB962C8B-B14F-4D97-AF65-F5344CB8AC3E}">
        <p14:creationId xmlns:p14="http://schemas.microsoft.com/office/powerpoint/2010/main" val="29412005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Scrivere una funzione che restituisce più di un valore</a:t>
            </a:r>
            <a:endParaRPr lang="it-IT"/>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457200" indent="-457200">
                  <a:buFont typeface="Arial" panose="020B0604020202020204" pitchFamily="34" charset="0"/>
                  <a:buChar char="•"/>
                </a:pPr>
                <a:r>
                  <a:rPr lang="it-IT" sz="2800" smtClean="0"/>
                  <a:t>Abbiamo visto le funzioni in C restituiscono normalmente un singolo valore.</a:t>
                </a:r>
              </a:p>
              <a:p>
                <a:pPr marL="857250" lvl="1" indent="-457200">
                  <a:buFont typeface="Arial" panose="020B0604020202020204" pitchFamily="34" charset="0"/>
                  <a:buChar char="•"/>
                </a:pPr>
                <a:r>
                  <a:rPr lang="it-IT" sz="2400" smtClean="0"/>
                  <a:t>E se voglio restituirne due ?</a:t>
                </a:r>
              </a:p>
              <a:p>
                <a:pPr marL="857250" lvl="1" indent="-457200">
                  <a:buFont typeface="Arial" panose="020B0604020202020204" pitchFamily="34" charset="0"/>
                  <a:buChar char="•"/>
                </a:pPr>
                <a:r>
                  <a:rPr lang="it-IT" sz="2400" smtClean="0"/>
                  <a:t>Ad esempio sto leggendo dei caratteri </a:t>
                </a:r>
                <a14:m>
                  <m:oMath xmlns:m="http://schemas.openxmlformats.org/officeDocument/2006/math">
                    <m:sSub>
                      <m:sSubPr>
                        <m:ctrlPr>
                          <a:rPr lang="it-IT" sz="2400" i="1" smtClean="0">
                            <a:latin typeface="Cambria Math" panose="02040503050406030204" pitchFamily="18" charset="0"/>
                          </a:rPr>
                        </m:ctrlPr>
                      </m:sSubPr>
                      <m:e>
                        <m:r>
                          <a:rPr lang="it-IT" sz="2400" b="0" i="1" smtClean="0">
                            <a:latin typeface="Cambria Math" panose="02040503050406030204" pitchFamily="18" charset="0"/>
                          </a:rPr>
                          <m:t>𝑥</m:t>
                        </m:r>
                      </m:e>
                      <m:sub>
                        <m:r>
                          <a:rPr lang="it-IT" sz="2400" b="0" i="1" smtClean="0">
                            <a:latin typeface="Cambria Math" panose="02040503050406030204" pitchFamily="18" charset="0"/>
                          </a:rPr>
                          <m:t>𝑜</m:t>
                        </m:r>
                      </m:sub>
                    </m:sSub>
                    <m:sSub>
                      <m:sSubPr>
                        <m:ctrlPr>
                          <a:rPr lang="it-IT" sz="2400" i="1" smtClean="0">
                            <a:latin typeface="Cambria Math" panose="02040503050406030204" pitchFamily="18" charset="0"/>
                          </a:rPr>
                        </m:ctrlPr>
                      </m:sSubPr>
                      <m:e>
                        <m:r>
                          <a:rPr lang="it-IT" sz="2400" i="1">
                            <a:latin typeface="Cambria Math" panose="02040503050406030204" pitchFamily="18" charset="0"/>
                          </a:rPr>
                          <m:t>𝑥</m:t>
                        </m:r>
                      </m:e>
                      <m:sub>
                        <m:r>
                          <a:rPr lang="it-IT" sz="2400" b="0" i="1" smtClean="0">
                            <a:latin typeface="Cambria Math" panose="02040503050406030204" pitchFamily="18" charset="0"/>
                          </a:rPr>
                          <m:t>1</m:t>
                        </m:r>
                      </m:sub>
                    </m:sSub>
                    <m:r>
                      <a:rPr lang="it-IT" sz="2400" i="1" smtClean="0">
                        <a:latin typeface="Cambria Math" panose="02040503050406030204" pitchFamily="18" charset="0"/>
                        <a:ea typeface="Cambria Math" panose="02040503050406030204" pitchFamily="18" charset="0"/>
                      </a:rPr>
                      <m:t>⋯</m:t>
                    </m:r>
                  </m:oMath>
                </a14:m>
                <a:r>
                  <a:rPr lang="it-IT" sz="2400" smtClean="0"/>
                  <a:t> da input e vorrei restituire insieme sia quello con maggiori occorrenze che il numero delle occorrenze rilevate</a:t>
                </a:r>
              </a:p>
              <a:p>
                <a:pPr marL="857250" lvl="1" indent="-457200">
                  <a:buFont typeface="Arial" panose="020B0604020202020204" pitchFamily="34" charset="0"/>
                  <a:buChar char="•"/>
                </a:pPr>
                <a:r>
                  <a:rPr lang="it-IT" sz="2400" smtClean="0"/>
                  <a:t>Un modo di farlo è fornire il puntatore ad una variabile in cui mettere il secondo risultato</a:t>
                </a:r>
              </a:p>
              <a:p>
                <a:pPr marL="857250" lvl="1" indent="-457200">
                  <a:buFont typeface="Arial" panose="020B0604020202020204" pitchFamily="34" charset="0"/>
                  <a:buChar char="•"/>
                </a:pPr>
                <a:r>
                  <a:rPr lang="it-IT" sz="2400" smtClean="0"/>
                  <a:t>Vediamo come ... Analizzando prima un esempio più semplice</a:t>
                </a:r>
              </a:p>
              <a:p>
                <a:pPr marL="400050" lvl="1" indent="0"/>
                <a:r>
                  <a:rPr lang="it-IT" sz="2400" smtClean="0"/>
                  <a:t> </a:t>
                </a:r>
                <a:endParaRPr lang="it-IT" sz="240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491" t="-1481" r="-2041" b="-6222"/>
                </a:stretch>
              </a:blipFill>
            </p:spPr>
            <p:txBody>
              <a:bodyPr/>
              <a:lstStyle/>
              <a:p>
                <a:r>
                  <a:rPr lang="it-IT">
                    <a:noFill/>
                  </a:rPr>
                  <a:t> </a:t>
                </a:r>
              </a:p>
            </p:txBody>
          </p:sp>
        </mc:Fallback>
      </mc:AlternateContent>
    </p:spTree>
    <p:extLst>
      <p:ext uri="{BB962C8B-B14F-4D97-AF65-F5344CB8AC3E}">
        <p14:creationId xmlns:p14="http://schemas.microsoft.com/office/powerpoint/2010/main" val="40860870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34</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Esempio: somma e differenza</a:t>
            </a:r>
            <a:endParaRPr lang="it-IT"/>
          </a:p>
        </p:txBody>
      </p:sp>
      <p:sp>
        <p:nvSpPr>
          <p:cNvPr id="30722" name="Text Box 2"/>
          <p:cNvSpPr txBox="1">
            <a:spLocks noChangeArrowheads="1"/>
          </p:cNvSpPr>
          <p:nvPr/>
        </p:nvSpPr>
        <p:spPr bwMode="auto">
          <a:xfrm>
            <a:off x="13814" y="764704"/>
            <a:ext cx="8959850" cy="59422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buFontTx/>
              <a:buNone/>
            </a:pPr>
            <a:endParaRPr lang="it-IT" sz="2000" b="1" smtClean="0">
              <a:latin typeface="Courier New" panose="02070309020205020404" pitchFamily="49" charset="0"/>
            </a:endParaRPr>
          </a:p>
          <a:p>
            <a:pPr lvl="2" indent="0">
              <a:buClrTx/>
              <a:buFontTx/>
              <a:buNone/>
            </a:pPr>
            <a:r>
              <a:rPr lang="it-IT" sz="1800" b="1" smtClean="0">
                <a:latin typeface="Courier New" panose="02070309020205020404" pitchFamily="49" charset="0"/>
              </a:rPr>
              <a:t>int somma_e_diff (int a, int b, int * diff) {</a:t>
            </a:r>
          </a:p>
          <a:p>
            <a:pPr lvl="2" indent="0">
              <a:buClrTx/>
              <a:buFontTx/>
              <a:buNone/>
            </a:pPr>
            <a:r>
              <a:rPr lang="it-IT" sz="1800" b="1" smtClean="0">
                <a:solidFill>
                  <a:schemeClr val="tx1"/>
                </a:solidFill>
                <a:latin typeface="Courier New" panose="02070309020205020404" pitchFamily="49" charset="0"/>
              </a:rPr>
              <a:t>    *diff = a-b;</a:t>
            </a:r>
          </a:p>
          <a:p>
            <a:pPr lvl="2" indent="0">
              <a:buClrTx/>
              <a:buFontTx/>
              <a:buNone/>
            </a:pPr>
            <a:r>
              <a:rPr lang="it-IT" sz="1800" b="1">
                <a:solidFill>
                  <a:schemeClr val="tx1"/>
                </a:solidFill>
                <a:latin typeface="Courier New" panose="02070309020205020404" pitchFamily="49" charset="0"/>
              </a:rPr>
              <a:t> </a:t>
            </a:r>
            <a:r>
              <a:rPr lang="it-IT" sz="1800" b="1" smtClean="0">
                <a:solidFill>
                  <a:schemeClr val="tx1"/>
                </a:solidFill>
                <a:latin typeface="Courier New" panose="02070309020205020404" pitchFamily="49" charset="0"/>
              </a:rPr>
              <a:t>   return a + b;</a:t>
            </a:r>
          </a:p>
          <a:p>
            <a:pPr lvl="2" indent="0">
              <a:buClrTx/>
              <a:buFontTx/>
              <a:buNone/>
            </a:pPr>
            <a:r>
              <a:rPr lang="it-IT" sz="1800" b="1" smtClean="0">
                <a:latin typeface="Courier New" panose="02070309020205020404" pitchFamily="49" charset="0"/>
              </a:rPr>
              <a:t>}</a:t>
            </a:r>
          </a:p>
          <a:p>
            <a:pPr lvl="2" indent="0">
              <a:buClrTx/>
              <a:buFontTx/>
              <a:buNone/>
            </a:pPr>
            <a:endParaRPr lang="it-IT" sz="1800" b="1" smtClean="0">
              <a:solidFill>
                <a:schemeClr val="tx1"/>
              </a:solidFill>
              <a:latin typeface="Courier New" panose="02070309020205020404" pitchFamily="49" charset="0"/>
            </a:endParaRPr>
          </a:p>
          <a:p>
            <a:pPr lvl="2" indent="0">
              <a:buClrTx/>
              <a:buFontTx/>
              <a:buNone/>
            </a:pPr>
            <a:endParaRPr lang="it-IT" sz="1800" b="1">
              <a:solidFill>
                <a:schemeClr val="tx1"/>
              </a:solidFill>
              <a:latin typeface="Courier New" panose="02070309020205020404" pitchFamily="49" charset="0"/>
            </a:endParaRPr>
          </a:p>
          <a:p>
            <a:pPr lvl="2" indent="0">
              <a:buClrTx/>
              <a:buFontTx/>
              <a:buNone/>
            </a:pPr>
            <a:r>
              <a:rPr lang="it-IT" sz="1800" b="1" smtClean="0">
                <a:latin typeface="Courier New" panose="02070309020205020404" pitchFamily="49" charset="0"/>
              </a:rPr>
              <a:t>int </a:t>
            </a:r>
            <a:r>
              <a:rPr lang="it-IT" sz="1800" b="1">
                <a:latin typeface="Courier New" panose="02070309020205020404" pitchFamily="49" charset="0"/>
              </a:rPr>
              <a:t>main (void) {</a:t>
            </a: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int s, d; /* conterranno somma e differenza */</a:t>
            </a: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  s = </a:t>
            </a:r>
            <a:r>
              <a:rPr lang="it-IT" sz="1800" b="1" smtClean="0">
                <a:latin typeface="Courier New" panose="02070309020205020404" pitchFamily="49" charset="0"/>
              </a:rPr>
              <a:t>somma_e_diff </a:t>
            </a:r>
            <a:r>
              <a:rPr lang="it-IT" sz="1800" b="1" smtClean="0">
                <a:latin typeface="Courier New" panose="02070309020205020404" pitchFamily="49" charset="0"/>
              </a:rPr>
              <a:t>(10, 2, &amp;d);</a:t>
            </a:r>
            <a:endParaRPr lang="it-IT" sz="1800" b="1">
              <a:latin typeface="Courier New" panose="02070309020205020404" pitchFamily="49" charset="0"/>
            </a:endParaRPr>
          </a:p>
          <a:p>
            <a:pPr lvl="2" indent="0">
              <a:buClrTx/>
              <a:buFontTx/>
              <a:buNone/>
            </a:pPr>
            <a:r>
              <a:rPr lang="it-IT" sz="1800" b="1">
                <a:latin typeface="Courier New" panose="02070309020205020404" pitchFamily="49" charset="0"/>
              </a:rPr>
              <a:t>   printf</a:t>
            </a:r>
            <a:r>
              <a:rPr lang="it-IT" sz="1800" b="1" smtClean="0">
                <a:latin typeface="Courier New" panose="02070309020205020404" pitchFamily="49" charset="0"/>
              </a:rPr>
              <a:t>("La somma è %d, la differenza è %d", s, d);</a:t>
            </a:r>
            <a:endParaRPr lang="it-IT" sz="1800" b="1">
              <a:latin typeface="Courier New" panose="02070309020205020404" pitchFamily="49" charset="0"/>
            </a:endParaRPr>
          </a:p>
          <a:p>
            <a:pPr lvl="2" indent="0">
              <a:buClrTx/>
              <a:buFontTx/>
              <a:buNone/>
            </a:pPr>
            <a:r>
              <a:rPr lang="it-IT" sz="1800" b="1">
                <a:latin typeface="Courier New" panose="02070309020205020404" pitchFamily="49" charset="0"/>
              </a:rPr>
              <a:t>   return 0;</a:t>
            </a:r>
          </a:p>
          <a:p>
            <a:pPr lvl="2" indent="0">
              <a:buClrTx/>
            </a:pPr>
            <a:r>
              <a:rPr lang="it-IT" sz="1800" b="1">
                <a:latin typeface="Courier New" panose="02070309020205020404" pitchFamily="49" charset="0"/>
              </a:rPr>
              <a:t>}</a:t>
            </a:r>
          </a:p>
          <a:p>
            <a:pPr lvl="2" indent="0">
              <a:buClrTx/>
              <a:buFontTx/>
              <a:buNone/>
            </a:pPr>
            <a:endParaRPr lang="it-IT" sz="1800" b="1" smtClean="0">
              <a:solidFill>
                <a:schemeClr val="tx1"/>
              </a:solidFill>
              <a:latin typeface="Courier New" panose="02070309020205020404" pitchFamily="49" charset="0"/>
            </a:endParaRPr>
          </a:p>
          <a:p>
            <a:pPr lvl="2" indent="0">
              <a:buClrTx/>
              <a:buFontTx/>
              <a:buNone/>
            </a:pPr>
            <a:endParaRPr lang="it-IT" sz="1800" b="1" smtClean="0">
              <a:latin typeface="Courier New" panose="02070309020205020404" pitchFamily="49" charset="0"/>
            </a:endParaRPr>
          </a:p>
          <a:p>
            <a:pPr lvl="2" indent="0">
              <a:buClrTx/>
              <a:buFontTx/>
              <a:buNone/>
            </a:pPr>
            <a:r>
              <a:rPr lang="it-IT" sz="1800" b="1">
                <a:latin typeface="Courier New" panose="02070309020205020404" pitchFamily="49" charset="0"/>
              </a:rPr>
              <a:t>/* stampa correttamente </a:t>
            </a:r>
            <a:endParaRPr lang="it-IT" sz="1800" b="1" smtClean="0">
              <a:latin typeface="Courier New" panose="02070309020205020404" pitchFamily="49" charset="0"/>
            </a:endParaRPr>
          </a:p>
          <a:p>
            <a:pPr lvl="2" indent="0">
              <a:buClrTx/>
              <a:buFontTx/>
              <a:buNone/>
            </a:pPr>
            <a:endParaRPr lang="it-IT" sz="1800" b="1">
              <a:latin typeface="Courier New" panose="02070309020205020404" pitchFamily="49" charset="0"/>
            </a:endParaRPr>
          </a:p>
          <a:p>
            <a:pPr lvl="2" indent="0">
              <a:buClrTx/>
              <a:buFontTx/>
              <a:buNone/>
            </a:pPr>
            <a:r>
              <a:rPr lang="it-IT" sz="1800" b="1">
                <a:solidFill>
                  <a:srgbClr val="FF0000"/>
                </a:solidFill>
                <a:latin typeface="Courier New" panose="02070309020205020404" pitchFamily="49" charset="0"/>
              </a:rPr>
              <a:t>La somma è 12, la differenza è </a:t>
            </a:r>
            <a:r>
              <a:rPr lang="it-IT" sz="1800" b="1" smtClean="0">
                <a:solidFill>
                  <a:srgbClr val="FF0000"/>
                </a:solidFill>
                <a:latin typeface="Courier New" panose="02070309020205020404" pitchFamily="49" charset="0"/>
              </a:rPr>
              <a:t>8</a:t>
            </a:r>
          </a:p>
          <a:p>
            <a:pPr lvl="2" indent="0">
              <a:buClrTx/>
              <a:buFontTx/>
              <a:buNone/>
            </a:pPr>
            <a:endParaRPr lang="it-IT" sz="1800" b="1">
              <a:solidFill>
                <a:srgbClr val="FF0000"/>
              </a:solidFill>
              <a:latin typeface="Courier New" panose="02070309020205020404" pitchFamily="49" charset="0"/>
            </a:endParaRPr>
          </a:p>
          <a:p>
            <a:pPr lvl="2" indent="0">
              <a:buClrTx/>
              <a:buFontTx/>
              <a:buNone/>
            </a:pPr>
            <a:r>
              <a:rPr lang="it-IT" sz="1800" b="1" smtClean="0">
                <a:solidFill>
                  <a:schemeClr val="tx1"/>
                </a:solidFill>
                <a:latin typeface="Courier New" panose="02070309020205020404" pitchFamily="49" charset="0"/>
              </a:rPr>
              <a:t>Vediamo perchè funziona</a:t>
            </a:r>
            <a:endParaRPr lang="it-IT" sz="1800" b="1">
              <a:solidFill>
                <a:schemeClr val="tx1"/>
              </a:solidFill>
              <a:latin typeface="Courier New" panose="02070309020205020404" pitchFamily="49" charset="0"/>
            </a:endParaRPr>
          </a:p>
          <a:p>
            <a:pPr lvl="2" indent="0">
              <a:buClrTx/>
              <a:buFontTx/>
              <a:buNone/>
            </a:pPr>
            <a:r>
              <a:rPr lang="it-IT" sz="1800" b="1">
                <a:latin typeface="Courier New" panose="02070309020205020404" pitchFamily="49" charset="0"/>
              </a:rPr>
              <a:t>*/</a:t>
            </a:r>
          </a:p>
        </p:txBody>
      </p:sp>
    </p:spTree>
    <p:extLst>
      <p:ext uri="{BB962C8B-B14F-4D97-AF65-F5344CB8AC3E}">
        <p14:creationId xmlns:p14="http://schemas.microsoft.com/office/powerpoint/2010/main" val="24046345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35</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Esempio: somma e differenza</a:t>
            </a:r>
            <a:endParaRPr lang="it-IT"/>
          </a:p>
        </p:txBody>
      </p:sp>
      <p:sp>
        <p:nvSpPr>
          <p:cNvPr id="30722" name="Text Box 2"/>
          <p:cNvSpPr txBox="1">
            <a:spLocks noChangeArrowheads="1"/>
          </p:cNvSpPr>
          <p:nvPr/>
        </p:nvSpPr>
        <p:spPr bwMode="auto">
          <a:xfrm>
            <a:off x="13814" y="764704"/>
            <a:ext cx="8952386" cy="4003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buFontTx/>
              <a:buNone/>
            </a:pPr>
            <a:endParaRPr lang="it-IT" sz="2000" b="1" smtClean="0">
              <a:latin typeface="Courier New" panose="02070309020205020404" pitchFamily="49" charset="0"/>
            </a:endParaRPr>
          </a:p>
          <a:p>
            <a:pPr lvl="2" indent="0">
              <a:buClrTx/>
              <a:buFontTx/>
              <a:buNone/>
            </a:pPr>
            <a:r>
              <a:rPr lang="it-IT" sz="1800" b="1" smtClean="0">
                <a:latin typeface="Courier New" panose="02070309020205020404" pitchFamily="49" charset="0"/>
              </a:rPr>
              <a:t>int somma_e_diff (int a, int b, int * diff) {</a:t>
            </a:r>
          </a:p>
          <a:p>
            <a:pPr lvl="2" indent="0">
              <a:buClrTx/>
              <a:buFontTx/>
              <a:buNone/>
            </a:pPr>
            <a:r>
              <a:rPr lang="it-IT" sz="1800" b="1" smtClean="0">
                <a:solidFill>
                  <a:schemeClr val="tx1"/>
                </a:solidFill>
                <a:latin typeface="Courier New" panose="02070309020205020404" pitchFamily="49" charset="0"/>
              </a:rPr>
              <a:t>    *diff = a-b;</a:t>
            </a:r>
          </a:p>
          <a:p>
            <a:pPr lvl="2" indent="0">
              <a:buClrTx/>
              <a:buFontTx/>
              <a:buNone/>
            </a:pPr>
            <a:r>
              <a:rPr lang="it-IT" sz="1800" b="1">
                <a:solidFill>
                  <a:schemeClr val="tx1"/>
                </a:solidFill>
                <a:latin typeface="Courier New" panose="02070309020205020404" pitchFamily="49" charset="0"/>
              </a:rPr>
              <a:t> </a:t>
            </a:r>
            <a:r>
              <a:rPr lang="it-IT" sz="1800" b="1" smtClean="0">
                <a:solidFill>
                  <a:schemeClr val="tx1"/>
                </a:solidFill>
                <a:latin typeface="Courier New" panose="02070309020205020404" pitchFamily="49" charset="0"/>
              </a:rPr>
              <a:t>   return a + b;</a:t>
            </a:r>
          </a:p>
          <a:p>
            <a:pPr lvl="2" indent="0">
              <a:buClrTx/>
              <a:buFontTx/>
              <a:buNone/>
            </a:pPr>
            <a:r>
              <a:rPr lang="it-IT" sz="1800" b="1" smtClean="0">
                <a:latin typeface="Courier New" panose="02070309020205020404" pitchFamily="49" charset="0"/>
              </a:rPr>
              <a:t>}</a:t>
            </a:r>
            <a:endParaRPr lang="it-IT" sz="1800" b="1">
              <a:solidFill>
                <a:schemeClr val="tx1"/>
              </a:solidFill>
              <a:latin typeface="Courier New" panose="02070309020205020404" pitchFamily="49" charset="0"/>
            </a:endParaRPr>
          </a:p>
          <a:p>
            <a:pPr lvl="2" indent="0">
              <a:buClrTx/>
              <a:buFontTx/>
              <a:buNone/>
            </a:pPr>
            <a:r>
              <a:rPr lang="it-IT" sz="1800" b="1" smtClean="0">
                <a:solidFill>
                  <a:srgbClr val="FF0000"/>
                </a:solidFill>
                <a:latin typeface="Courier New" panose="02070309020205020404" pitchFamily="49" charset="0"/>
              </a:rPr>
              <a:t>int </a:t>
            </a:r>
            <a:r>
              <a:rPr lang="it-IT" sz="1800" b="1">
                <a:solidFill>
                  <a:srgbClr val="FF0000"/>
                </a:solidFill>
                <a:latin typeface="Courier New" panose="02070309020205020404" pitchFamily="49" charset="0"/>
              </a:rPr>
              <a:t>main (void) {</a:t>
            </a:r>
          </a:p>
          <a:p>
            <a:pPr lvl="2" indent="0">
              <a:buClrTx/>
              <a:buFontTx/>
              <a:buNone/>
            </a:pPr>
            <a:r>
              <a:rPr lang="it-IT" sz="1800" b="1">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int s, d; </a:t>
            </a:r>
          </a:p>
          <a:p>
            <a:pPr lvl="2" indent="0">
              <a:buClrTx/>
              <a:buFontTx/>
              <a:buNone/>
            </a:pPr>
            <a:r>
              <a:rPr lang="it-IT" sz="1800" b="1">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  </a:t>
            </a:r>
            <a:r>
              <a:rPr lang="it-IT" sz="1800" b="1">
                <a:solidFill>
                  <a:schemeClr val="tx1"/>
                </a:solidFill>
                <a:latin typeface="Courier New" panose="02070309020205020404" pitchFamily="49" charset="0"/>
              </a:rPr>
              <a:t>s</a:t>
            </a:r>
            <a:r>
              <a:rPr lang="it-IT" sz="1800" b="1" smtClean="0">
                <a:solidFill>
                  <a:schemeClr val="tx1"/>
                </a:solidFill>
                <a:latin typeface="Courier New" panose="02070309020205020404" pitchFamily="49" charset="0"/>
              </a:rPr>
              <a:t> = </a:t>
            </a:r>
            <a:r>
              <a:rPr lang="it-IT" sz="1800" b="1" smtClean="0">
                <a:solidFill>
                  <a:schemeClr val="tx1"/>
                </a:solidFill>
                <a:latin typeface="Courier New" panose="02070309020205020404" pitchFamily="49" charset="0"/>
              </a:rPr>
              <a:t>somma_e_diff </a:t>
            </a:r>
            <a:r>
              <a:rPr lang="it-IT" sz="1800" b="1" smtClean="0">
                <a:solidFill>
                  <a:schemeClr val="tx1"/>
                </a:solidFill>
                <a:latin typeface="Courier New" panose="02070309020205020404" pitchFamily="49" charset="0"/>
              </a:rPr>
              <a:t>(10, 2, &amp;d);</a:t>
            </a:r>
            <a:endParaRPr lang="it-IT" sz="1800" b="1">
              <a:solidFill>
                <a:schemeClr val="tx1"/>
              </a:solidFill>
              <a:latin typeface="Courier New" panose="02070309020205020404" pitchFamily="49" charset="0"/>
            </a:endParaRPr>
          </a:p>
          <a:p>
            <a:pPr lvl="2" indent="0">
              <a:buClrTx/>
              <a:buFontTx/>
              <a:buNone/>
            </a:pPr>
            <a:r>
              <a:rPr lang="it-IT" sz="1800" b="1">
                <a:latin typeface="Courier New" panose="02070309020205020404" pitchFamily="49" charset="0"/>
              </a:rPr>
              <a:t>   printf</a:t>
            </a:r>
            <a:r>
              <a:rPr lang="it-IT" sz="1800" b="1" smtClean="0">
                <a:latin typeface="Courier New" panose="02070309020205020404" pitchFamily="49" charset="0"/>
              </a:rPr>
              <a:t>("La somma è %d,\</a:t>
            </a: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  la differenza è %d", s, d);</a:t>
            </a:r>
            <a:endParaRPr lang="it-IT" sz="1800" b="1">
              <a:latin typeface="Courier New" panose="02070309020205020404" pitchFamily="49" charset="0"/>
            </a:endParaRPr>
          </a:p>
          <a:p>
            <a:pPr lvl="2" indent="0">
              <a:buClrTx/>
              <a:buFontTx/>
              <a:buNone/>
            </a:pPr>
            <a:r>
              <a:rPr lang="it-IT" sz="1800" b="1">
                <a:latin typeface="Courier New" panose="02070309020205020404" pitchFamily="49" charset="0"/>
              </a:rPr>
              <a:t>   return 0;</a:t>
            </a:r>
          </a:p>
          <a:p>
            <a:pPr lvl="2" indent="0">
              <a:buClrTx/>
            </a:pPr>
            <a:r>
              <a:rPr lang="it-IT" sz="1800" b="1">
                <a:latin typeface="Courier New" panose="02070309020205020404" pitchFamily="49" charset="0"/>
              </a:rPr>
              <a:t>}</a:t>
            </a:r>
          </a:p>
          <a:p>
            <a:pPr lvl="2" indent="0">
              <a:buClrTx/>
              <a:buFontTx/>
              <a:buNone/>
            </a:pPr>
            <a:endParaRPr lang="it-IT" sz="1800" b="1" smtClean="0">
              <a:solidFill>
                <a:schemeClr val="tx1"/>
              </a:solidFill>
              <a:latin typeface="Courier New" panose="02070309020205020404" pitchFamily="49" charset="0"/>
            </a:endParaRPr>
          </a:p>
          <a:p>
            <a:pPr lvl="2" indent="0">
              <a:buClrTx/>
              <a:buFontTx/>
              <a:buNone/>
            </a:pPr>
            <a:endParaRPr lang="it-IT" sz="1800" b="1" smtClean="0">
              <a:latin typeface="Courier New" panose="02070309020205020404" pitchFamily="49" charset="0"/>
            </a:endParaRPr>
          </a:p>
        </p:txBody>
      </p:sp>
      <p:sp>
        <p:nvSpPr>
          <p:cNvPr id="5" name="Rectangle 4"/>
          <p:cNvSpPr/>
          <p:nvPr/>
        </p:nvSpPr>
        <p:spPr bwMode="auto">
          <a:xfrm>
            <a:off x="6300192" y="3068960"/>
            <a:ext cx="2016224"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bg1"/>
                </a:solidFill>
                <a:effectLst/>
                <a:latin typeface="Times New Roman" panose="02020603050405020304" pitchFamily="18" charset="0"/>
              </a:rPr>
              <a:t>stack</a:t>
            </a:r>
          </a:p>
        </p:txBody>
      </p:sp>
      <p:sp>
        <p:nvSpPr>
          <p:cNvPr id="6" name="Rectangle 5"/>
          <p:cNvSpPr/>
          <p:nvPr/>
        </p:nvSpPr>
        <p:spPr bwMode="auto">
          <a:xfrm>
            <a:off x="6300192" y="3789040"/>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9" name="Rectangle 8"/>
          <p:cNvSpPr/>
          <p:nvPr/>
        </p:nvSpPr>
        <p:spPr bwMode="auto">
          <a:xfrm>
            <a:off x="6300191" y="4237829"/>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0" name="Rectangle 9"/>
          <p:cNvSpPr/>
          <p:nvPr/>
        </p:nvSpPr>
        <p:spPr bwMode="auto">
          <a:xfrm>
            <a:off x="5941627" y="3797424"/>
            <a:ext cx="351656" cy="4236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s</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5941628" y="4221088"/>
            <a:ext cx="351656" cy="4236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d</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3" name="Rectangle 12"/>
          <p:cNvSpPr/>
          <p:nvPr/>
        </p:nvSpPr>
        <p:spPr bwMode="auto">
          <a:xfrm>
            <a:off x="8330229" y="3805781"/>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FF</a:t>
            </a:r>
            <a:r>
              <a:rPr lang="it-IT">
                <a:solidFill>
                  <a:schemeClr val="tx1"/>
                </a:solidFill>
              </a:rPr>
              <a:t>4</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4" name="Rectangle 13"/>
          <p:cNvSpPr/>
          <p:nvPr/>
        </p:nvSpPr>
        <p:spPr bwMode="auto">
          <a:xfrm>
            <a:off x="8330228" y="421270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FF0</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9304735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36</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Esempio: somma e differenza</a:t>
            </a:r>
            <a:endParaRPr lang="it-IT"/>
          </a:p>
        </p:txBody>
      </p:sp>
      <p:sp>
        <p:nvSpPr>
          <p:cNvPr id="30722" name="Text Box 2"/>
          <p:cNvSpPr txBox="1">
            <a:spLocks noChangeArrowheads="1"/>
          </p:cNvSpPr>
          <p:nvPr/>
        </p:nvSpPr>
        <p:spPr bwMode="auto">
          <a:xfrm>
            <a:off x="13814" y="764704"/>
            <a:ext cx="8952386" cy="4003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buFontTx/>
              <a:buNone/>
            </a:pPr>
            <a:endParaRPr lang="it-IT" sz="2000" b="1" smtClean="0">
              <a:latin typeface="Courier New" panose="02070309020205020404" pitchFamily="49" charset="0"/>
            </a:endParaRPr>
          </a:p>
          <a:p>
            <a:pPr lvl="2" indent="0">
              <a:buClrTx/>
              <a:buFontTx/>
              <a:buNone/>
            </a:pPr>
            <a:r>
              <a:rPr lang="it-IT" sz="1800" b="1" smtClean="0">
                <a:solidFill>
                  <a:srgbClr val="FF0000"/>
                </a:solidFill>
                <a:latin typeface="Courier New" panose="02070309020205020404" pitchFamily="49" charset="0"/>
              </a:rPr>
              <a:t>int somma_e_diff (int a, int b, int * diff)</a:t>
            </a:r>
            <a:r>
              <a:rPr lang="it-IT" sz="1800" b="1" smtClean="0">
                <a:latin typeface="Courier New" panose="02070309020205020404" pitchFamily="49" charset="0"/>
              </a:rPr>
              <a:t> {</a:t>
            </a:r>
          </a:p>
          <a:p>
            <a:pPr lvl="2" indent="0">
              <a:buClrTx/>
              <a:buFontTx/>
              <a:buNone/>
            </a:pPr>
            <a:r>
              <a:rPr lang="it-IT" sz="1800" b="1" smtClean="0">
                <a:solidFill>
                  <a:schemeClr val="tx1"/>
                </a:solidFill>
                <a:latin typeface="Courier New" panose="02070309020205020404" pitchFamily="49" charset="0"/>
              </a:rPr>
              <a:t>    *diff = a-b;</a:t>
            </a:r>
          </a:p>
          <a:p>
            <a:pPr lvl="2" indent="0">
              <a:buClrTx/>
              <a:buFontTx/>
              <a:buNone/>
            </a:pPr>
            <a:r>
              <a:rPr lang="it-IT" sz="1800" b="1">
                <a:solidFill>
                  <a:schemeClr val="tx1"/>
                </a:solidFill>
                <a:latin typeface="Courier New" panose="02070309020205020404" pitchFamily="49" charset="0"/>
              </a:rPr>
              <a:t> </a:t>
            </a:r>
            <a:r>
              <a:rPr lang="it-IT" sz="1800" b="1" smtClean="0">
                <a:solidFill>
                  <a:schemeClr val="tx1"/>
                </a:solidFill>
                <a:latin typeface="Courier New" panose="02070309020205020404" pitchFamily="49" charset="0"/>
              </a:rPr>
              <a:t>   return a + b;</a:t>
            </a:r>
          </a:p>
          <a:p>
            <a:pPr lvl="2" indent="0">
              <a:buClrTx/>
              <a:buFontTx/>
              <a:buNone/>
            </a:pPr>
            <a:r>
              <a:rPr lang="it-IT" sz="1800" b="1" smtClean="0">
                <a:latin typeface="Courier New" panose="02070309020205020404" pitchFamily="49" charset="0"/>
              </a:rPr>
              <a:t>}</a:t>
            </a:r>
            <a:endParaRPr lang="it-IT" sz="1800" b="1">
              <a:solidFill>
                <a:schemeClr val="tx1"/>
              </a:solidFill>
              <a:latin typeface="Courier New" panose="02070309020205020404" pitchFamily="49" charset="0"/>
            </a:endParaRPr>
          </a:p>
          <a:p>
            <a:pPr lvl="2" indent="0">
              <a:buClrTx/>
              <a:buFontTx/>
              <a:buNone/>
            </a:pPr>
            <a:r>
              <a:rPr lang="it-IT" sz="1800" b="1" smtClean="0">
                <a:solidFill>
                  <a:srgbClr val="FF0000"/>
                </a:solidFill>
                <a:latin typeface="Courier New" panose="02070309020205020404" pitchFamily="49" charset="0"/>
              </a:rPr>
              <a:t>int </a:t>
            </a:r>
            <a:r>
              <a:rPr lang="it-IT" sz="1800" b="1">
                <a:solidFill>
                  <a:srgbClr val="FF0000"/>
                </a:solidFill>
                <a:latin typeface="Courier New" panose="02070309020205020404" pitchFamily="49" charset="0"/>
              </a:rPr>
              <a:t>main (void) {</a:t>
            </a:r>
          </a:p>
          <a:p>
            <a:pPr lvl="2" indent="0">
              <a:buClrTx/>
              <a:buFontTx/>
              <a:buNone/>
            </a:pPr>
            <a:r>
              <a:rPr lang="it-IT" sz="1800" b="1">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int s, d; </a:t>
            </a:r>
          </a:p>
          <a:p>
            <a:pPr lvl="2" indent="0">
              <a:buClrTx/>
              <a:buFontTx/>
              <a:buNone/>
            </a:pPr>
            <a:r>
              <a:rPr lang="it-IT" sz="1800" b="1">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 Y: </a:t>
            </a:r>
            <a:r>
              <a:rPr lang="it-IT" sz="1800" b="1">
                <a:solidFill>
                  <a:schemeClr val="tx1"/>
                </a:solidFill>
                <a:latin typeface="Courier New" panose="02070309020205020404" pitchFamily="49" charset="0"/>
              </a:rPr>
              <a:t>s</a:t>
            </a:r>
            <a:r>
              <a:rPr lang="it-IT" sz="1800" b="1" smtClean="0">
                <a:solidFill>
                  <a:schemeClr val="tx1"/>
                </a:solidFill>
                <a:latin typeface="Courier New" panose="02070309020205020404" pitchFamily="49" charset="0"/>
              </a:rPr>
              <a:t> =</a:t>
            </a:r>
            <a:r>
              <a:rPr lang="it-IT" sz="1800" b="1" smtClean="0">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somma_e_diff </a:t>
            </a:r>
            <a:r>
              <a:rPr lang="it-IT" sz="1800" b="1" smtClean="0">
                <a:solidFill>
                  <a:srgbClr val="FF0000"/>
                </a:solidFill>
                <a:latin typeface="Courier New" panose="02070309020205020404" pitchFamily="49" charset="0"/>
              </a:rPr>
              <a:t>(10, 2, &amp;d);</a:t>
            </a:r>
            <a:endParaRPr lang="it-IT" sz="1800" b="1">
              <a:solidFill>
                <a:srgbClr val="FF0000"/>
              </a:solidFill>
              <a:latin typeface="Courier New" panose="02070309020205020404" pitchFamily="49" charset="0"/>
            </a:endParaRPr>
          </a:p>
          <a:p>
            <a:pPr lvl="2" indent="0">
              <a:buClrTx/>
              <a:buFontTx/>
              <a:buNone/>
            </a:pPr>
            <a:r>
              <a:rPr lang="it-IT" sz="1800" b="1">
                <a:latin typeface="Courier New" panose="02070309020205020404" pitchFamily="49" charset="0"/>
              </a:rPr>
              <a:t>   printf</a:t>
            </a:r>
            <a:r>
              <a:rPr lang="it-IT" sz="1800" b="1" smtClean="0">
                <a:latin typeface="Courier New" panose="02070309020205020404" pitchFamily="49" charset="0"/>
              </a:rPr>
              <a:t>("La somma è %d,\</a:t>
            </a: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  la differenza è %d", s, d);</a:t>
            </a:r>
            <a:endParaRPr lang="it-IT" sz="1800" b="1">
              <a:latin typeface="Courier New" panose="02070309020205020404" pitchFamily="49" charset="0"/>
            </a:endParaRPr>
          </a:p>
          <a:p>
            <a:pPr lvl="2" indent="0">
              <a:buClrTx/>
              <a:buFontTx/>
              <a:buNone/>
            </a:pPr>
            <a:r>
              <a:rPr lang="it-IT" sz="1800" b="1">
                <a:latin typeface="Courier New" panose="02070309020205020404" pitchFamily="49" charset="0"/>
              </a:rPr>
              <a:t>   return 0;</a:t>
            </a:r>
          </a:p>
          <a:p>
            <a:pPr lvl="2" indent="0">
              <a:buClrTx/>
            </a:pPr>
            <a:r>
              <a:rPr lang="it-IT" sz="1800" b="1">
                <a:latin typeface="Courier New" panose="02070309020205020404" pitchFamily="49" charset="0"/>
              </a:rPr>
              <a:t>}</a:t>
            </a:r>
          </a:p>
          <a:p>
            <a:pPr lvl="2" indent="0">
              <a:buClrTx/>
              <a:buFontTx/>
              <a:buNone/>
            </a:pPr>
            <a:endParaRPr lang="it-IT" sz="1800" b="1" smtClean="0">
              <a:solidFill>
                <a:schemeClr val="tx1"/>
              </a:solidFill>
              <a:latin typeface="Courier New" panose="02070309020205020404" pitchFamily="49" charset="0"/>
            </a:endParaRPr>
          </a:p>
          <a:p>
            <a:pPr lvl="2" indent="0">
              <a:buClrTx/>
              <a:buFontTx/>
              <a:buNone/>
            </a:pPr>
            <a:endParaRPr lang="it-IT" sz="1800" b="1" smtClean="0">
              <a:latin typeface="Courier New" panose="02070309020205020404" pitchFamily="49" charset="0"/>
            </a:endParaRPr>
          </a:p>
        </p:txBody>
      </p:sp>
      <p:sp>
        <p:nvSpPr>
          <p:cNvPr id="5" name="Rectangle 4"/>
          <p:cNvSpPr/>
          <p:nvPr/>
        </p:nvSpPr>
        <p:spPr bwMode="auto">
          <a:xfrm>
            <a:off x="6300192" y="3068960"/>
            <a:ext cx="2016224"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bg1"/>
                </a:solidFill>
                <a:effectLst/>
                <a:latin typeface="Times New Roman" panose="02020603050405020304" pitchFamily="18" charset="0"/>
              </a:rPr>
              <a:t>stack</a:t>
            </a:r>
          </a:p>
        </p:txBody>
      </p:sp>
      <p:sp>
        <p:nvSpPr>
          <p:cNvPr id="6" name="Rectangle 5"/>
          <p:cNvSpPr/>
          <p:nvPr/>
        </p:nvSpPr>
        <p:spPr bwMode="auto">
          <a:xfrm>
            <a:off x="6300192" y="3789040"/>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8" name="Rectangle 7"/>
          <p:cNvSpPr/>
          <p:nvPr/>
        </p:nvSpPr>
        <p:spPr bwMode="auto">
          <a:xfrm>
            <a:off x="6300192" y="4669878"/>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rgbClr val="FF0000"/>
                </a:solidFill>
              </a:rPr>
              <a:t>0xFF0</a:t>
            </a:r>
            <a:endParaRPr kumimoji="0" lang="it-IT" sz="2400" b="0" i="0" u="none" strike="noStrike" cap="none" normalizeH="0" baseline="0" smtClean="0">
              <a:ln>
                <a:noFill/>
              </a:ln>
              <a:solidFill>
                <a:srgbClr val="FF0000"/>
              </a:solidFill>
              <a:effectLst/>
            </a:endParaRPr>
          </a:p>
        </p:txBody>
      </p:sp>
      <p:sp>
        <p:nvSpPr>
          <p:cNvPr id="9" name="Rectangle 8"/>
          <p:cNvSpPr/>
          <p:nvPr/>
        </p:nvSpPr>
        <p:spPr bwMode="auto">
          <a:xfrm>
            <a:off x="6300191" y="4237829"/>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0" name="Rectangle 9"/>
          <p:cNvSpPr/>
          <p:nvPr/>
        </p:nvSpPr>
        <p:spPr bwMode="auto">
          <a:xfrm>
            <a:off x="5941627" y="3797424"/>
            <a:ext cx="351656" cy="4236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s</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5962918" y="4224270"/>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d</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3" name="Rectangle 12"/>
          <p:cNvSpPr/>
          <p:nvPr/>
        </p:nvSpPr>
        <p:spPr bwMode="auto">
          <a:xfrm>
            <a:off x="8330229" y="3805781"/>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FF</a:t>
            </a:r>
            <a:r>
              <a:rPr lang="it-IT">
                <a:solidFill>
                  <a:schemeClr val="tx1"/>
                </a:solidFill>
              </a:rPr>
              <a:t>4</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4" name="Rectangle 13"/>
          <p:cNvSpPr/>
          <p:nvPr/>
        </p:nvSpPr>
        <p:spPr bwMode="auto">
          <a:xfrm>
            <a:off x="8330228" y="421270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FF0</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5" name="Rectangle 14"/>
          <p:cNvSpPr/>
          <p:nvPr/>
        </p:nvSpPr>
        <p:spPr bwMode="auto">
          <a:xfrm>
            <a:off x="5498482" y="4686186"/>
            <a:ext cx="773749" cy="47355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rgbClr val="FF0000"/>
                </a:solidFill>
              </a:rPr>
              <a:t>diff</a:t>
            </a:r>
            <a:endParaRPr kumimoji="0" lang="it-IT" sz="2400" b="0" i="0" u="none" strike="noStrike" cap="none" normalizeH="0" baseline="0" smtClean="0">
              <a:ln>
                <a:noFill/>
              </a:ln>
              <a:solidFill>
                <a:srgbClr val="FF0000"/>
              </a:solidFill>
              <a:effectLst/>
            </a:endParaRPr>
          </a:p>
        </p:txBody>
      </p:sp>
      <p:sp>
        <p:nvSpPr>
          <p:cNvPr id="16" name="Rectangle 15"/>
          <p:cNvSpPr/>
          <p:nvPr/>
        </p:nvSpPr>
        <p:spPr bwMode="auto">
          <a:xfrm>
            <a:off x="8298082" y="467610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rgbClr val="FF0000"/>
                </a:solidFill>
              </a:rPr>
              <a:t>FEC</a:t>
            </a:r>
            <a:endParaRPr kumimoji="0" lang="it-IT" sz="2400" b="0" i="0" u="none" strike="noStrike" cap="none" normalizeH="0" baseline="0" smtClean="0">
              <a:ln>
                <a:noFill/>
              </a:ln>
              <a:solidFill>
                <a:srgbClr val="FF0000"/>
              </a:solidFill>
              <a:effectLst/>
            </a:endParaRPr>
          </a:p>
        </p:txBody>
      </p:sp>
      <p:sp>
        <p:nvSpPr>
          <p:cNvPr id="17" name="Rectangle 16"/>
          <p:cNvSpPr/>
          <p:nvPr/>
        </p:nvSpPr>
        <p:spPr bwMode="auto">
          <a:xfrm>
            <a:off x="6293919" y="5118668"/>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rgbClr val="FF0000"/>
                </a:solidFill>
              </a:rPr>
              <a:t>2</a:t>
            </a:r>
            <a:endParaRPr kumimoji="0" lang="it-IT" sz="2400" b="0" i="0" u="none" strike="noStrike" cap="none" normalizeH="0" baseline="0" smtClean="0">
              <a:ln>
                <a:noFill/>
              </a:ln>
              <a:solidFill>
                <a:srgbClr val="FF0000"/>
              </a:solidFill>
              <a:effectLst/>
            </a:endParaRPr>
          </a:p>
        </p:txBody>
      </p:sp>
      <p:sp>
        <p:nvSpPr>
          <p:cNvPr id="18" name="Rectangle 17"/>
          <p:cNvSpPr/>
          <p:nvPr/>
        </p:nvSpPr>
        <p:spPr bwMode="auto">
          <a:xfrm>
            <a:off x="5693232" y="5120644"/>
            <a:ext cx="600687" cy="47892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rgbClr val="FF0000"/>
                </a:solidFill>
              </a:rPr>
              <a:t>b</a:t>
            </a:r>
            <a:endParaRPr kumimoji="0" lang="it-IT" sz="2400" b="0" i="0" u="none" strike="noStrike" cap="none" normalizeH="0" baseline="0" smtClean="0">
              <a:ln>
                <a:noFill/>
              </a:ln>
              <a:solidFill>
                <a:srgbClr val="FF0000"/>
              </a:solidFill>
              <a:effectLst/>
            </a:endParaRPr>
          </a:p>
        </p:txBody>
      </p:sp>
      <p:sp>
        <p:nvSpPr>
          <p:cNvPr id="19" name="Rectangle 18"/>
          <p:cNvSpPr/>
          <p:nvPr/>
        </p:nvSpPr>
        <p:spPr bwMode="auto">
          <a:xfrm>
            <a:off x="8316415" y="5099768"/>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rgbClr val="FF0000"/>
                </a:solidFill>
              </a:rPr>
              <a:t>FE8</a:t>
            </a:r>
            <a:endParaRPr kumimoji="0" lang="it-IT" sz="2400" b="0" i="0" u="none" strike="noStrike" cap="none" normalizeH="0" baseline="0" smtClean="0">
              <a:ln>
                <a:noFill/>
              </a:ln>
              <a:solidFill>
                <a:srgbClr val="FF0000"/>
              </a:solidFill>
              <a:effectLst/>
            </a:endParaRPr>
          </a:p>
        </p:txBody>
      </p:sp>
      <p:sp>
        <p:nvSpPr>
          <p:cNvPr id="20" name="Rectangle 19"/>
          <p:cNvSpPr/>
          <p:nvPr/>
        </p:nvSpPr>
        <p:spPr bwMode="auto">
          <a:xfrm>
            <a:off x="6293283" y="5567024"/>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rgbClr val="FF0000"/>
                </a:solidFill>
              </a:rPr>
              <a:t>10</a:t>
            </a:r>
            <a:endParaRPr kumimoji="0" lang="it-IT" sz="2400" b="0" i="0" u="none" strike="noStrike" cap="none" normalizeH="0" baseline="0" smtClean="0">
              <a:ln>
                <a:noFill/>
              </a:ln>
              <a:solidFill>
                <a:srgbClr val="FF0000"/>
              </a:solidFill>
              <a:effectLst/>
            </a:endParaRPr>
          </a:p>
        </p:txBody>
      </p:sp>
      <p:sp>
        <p:nvSpPr>
          <p:cNvPr id="21" name="Rectangle 20"/>
          <p:cNvSpPr/>
          <p:nvPr/>
        </p:nvSpPr>
        <p:spPr bwMode="auto">
          <a:xfrm>
            <a:off x="5692596" y="5569000"/>
            <a:ext cx="600687" cy="47892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rgbClr val="FF0000"/>
                </a:solidFill>
              </a:rPr>
              <a:t>a</a:t>
            </a:r>
            <a:endParaRPr kumimoji="0" lang="it-IT" sz="2400" b="0" i="0" u="none" strike="noStrike" cap="none" normalizeH="0" baseline="0" smtClean="0">
              <a:ln>
                <a:noFill/>
              </a:ln>
              <a:solidFill>
                <a:srgbClr val="FF0000"/>
              </a:solidFill>
              <a:effectLst/>
            </a:endParaRPr>
          </a:p>
        </p:txBody>
      </p:sp>
      <p:sp>
        <p:nvSpPr>
          <p:cNvPr id="22" name="Rectangle 21"/>
          <p:cNvSpPr/>
          <p:nvPr/>
        </p:nvSpPr>
        <p:spPr bwMode="auto">
          <a:xfrm>
            <a:off x="8315779" y="554812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rgbClr val="FF0000"/>
                </a:solidFill>
              </a:rPr>
              <a:t>FE4</a:t>
            </a:r>
            <a:endParaRPr kumimoji="0" lang="it-IT" sz="2400" b="0" i="0" u="none" strike="noStrike" cap="none" normalizeH="0" baseline="0" smtClean="0">
              <a:ln>
                <a:noFill/>
              </a:ln>
              <a:solidFill>
                <a:srgbClr val="FF0000"/>
              </a:solidFill>
              <a:effectLst/>
            </a:endParaRPr>
          </a:p>
        </p:txBody>
      </p:sp>
      <p:sp>
        <p:nvSpPr>
          <p:cNvPr id="23" name="Rectangle 22"/>
          <p:cNvSpPr/>
          <p:nvPr/>
        </p:nvSpPr>
        <p:spPr bwMode="auto">
          <a:xfrm>
            <a:off x="6279789" y="6006852"/>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rgbClr val="FF0000"/>
                </a:solidFill>
              </a:rPr>
              <a:t>Y</a:t>
            </a:r>
            <a:endParaRPr kumimoji="0" lang="it-IT" sz="2400" b="0" i="0" u="none" strike="noStrike" cap="none" normalizeH="0" baseline="0" smtClean="0">
              <a:ln>
                <a:noFill/>
              </a:ln>
              <a:solidFill>
                <a:srgbClr val="FF0000"/>
              </a:solidFill>
              <a:effectLst/>
            </a:endParaRPr>
          </a:p>
        </p:txBody>
      </p:sp>
      <p:sp>
        <p:nvSpPr>
          <p:cNvPr id="24" name="Rectangle 23"/>
          <p:cNvSpPr/>
          <p:nvPr/>
        </p:nvSpPr>
        <p:spPr bwMode="auto">
          <a:xfrm>
            <a:off x="3676372" y="6008828"/>
            <a:ext cx="2603417" cy="48744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rgbClr val="FF0000"/>
                </a:solidFill>
              </a:rPr>
              <a:t>Indirizzo di ritorno</a:t>
            </a:r>
            <a:endParaRPr kumimoji="0" lang="it-IT" sz="2400" b="0" i="0" u="none" strike="noStrike" cap="none" normalizeH="0" baseline="0" smtClean="0">
              <a:ln>
                <a:noFill/>
              </a:ln>
              <a:solidFill>
                <a:srgbClr val="FF0000"/>
              </a:solidFill>
              <a:effectLst/>
            </a:endParaRPr>
          </a:p>
        </p:txBody>
      </p:sp>
      <p:sp>
        <p:nvSpPr>
          <p:cNvPr id="25" name="Rectangle 24"/>
          <p:cNvSpPr/>
          <p:nvPr/>
        </p:nvSpPr>
        <p:spPr bwMode="auto">
          <a:xfrm>
            <a:off x="8302285" y="5987952"/>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rgbClr val="FF0000"/>
                </a:solidFill>
              </a:rPr>
              <a:t>FE0</a:t>
            </a:r>
            <a:endParaRPr kumimoji="0" lang="it-IT" sz="2400" b="0" i="0" u="none" strike="noStrike" cap="none" normalizeH="0" baseline="0" smtClean="0">
              <a:ln>
                <a:noFill/>
              </a:ln>
              <a:solidFill>
                <a:srgbClr val="FF0000"/>
              </a:solidFill>
              <a:effectLst/>
            </a:endParaRPr>
          </a:p>
        </p:txBody>
      </p:sp>
    </p:spTree>
    <p:extLst>
      <p:ext uri="{BB962C8B-B14F-4D97-AF65-F5344CB8AC3E}">
        <p14:creationId xmlns:p14="http://schemas.microsoft.com/office/powerpoint/2010/main" val="26279701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a:xfrm>
            <a:off x="8548687" y="6401100"/>
            <a:ext cx="417513" cy="404813"/>
          </a:xfrm>
        </p:spPr>
        <p:txBody>
          <a:bodyPr/>
          <a:lstStyle/>
          <a:p>
            <a:fld id="{BAB8DB47-7286-42BF-85CF-5239752F3D35}" type="slidenum">
              <a:rPr lang="en-US"/>
              <a:pPr/>
              <a:t>37</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Esempio: somma e differenza</a:t>
            </a:r>
            <a:endParaRPr lang="it-IT"/>
          </a:p>
        </p:txBody>
      </p:sp>
      <p:sp>
        <p:nvSpPr>
          <p:cNvPr id="30722" name="Text Box 2"/>
          <p:cNvSpPr txBox="1">
            <a:spLocks noChangeArrowheads="1"/>
          </p:cNvSpPr>
          <p:nvPr/>
        </p:nvSpPr>
        <p:spPr bwMode="auto">
          <a:xfrm>
            <a:off x="13814" y="764704"/>
            <a:ext cx="8952386" cy="4003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buFontTx/>
              <a:buNone/>
            </a:pPr>
            <a:endParaRPr lang="it-IT" sz="2000" b="1" smtClean="0">
              <a:latin typeface="Courier New" panose="02070309020205020404" pitchFamily="49" charset="0"/>
            </a:endParaRPr>
          </a:p>
          <a:p>
            <a:pPr lvl="2" indent="0">
              <a:buClrTx/>
              <a:buFontTx/>
              <a:buNone/>
            </a:pPr>
            <a:r>
              <a:rPr lang="it-IT" sz="1800" b="1" smtClean="0">
                <a:solidFill>
                  <a:srgbClr val="FF0000"/>
                </a:solidFill>
                <a:latin typeface="Courier New" panose="02070309020205020404" pitchFamily="49" charset="0"/>
              </a:rPr>
              <a:t>int somma_e_diff (int a, int b, int * diff)</a:t>
            </a:r>
            <a:r>
              <a:rPr lang="it-IT" sz="1800" b="1" smtClean="0">
                <a:latin typeface="Courier New" panose="02070309020205020404" pitchFamily="49" charset="0"/>
              </a:rPr>
              <a:t> {</a:t>
            </a:r>
          </a:p>
          <a:p>
            <a:pPr lvl="2" indent="0">
              <a:buClrTx/>
              <a:buFontTx/>
              <a:buNone/>
            </a:pPr>
            <a:r>
              <a:rPr lang="it-IT" sz="1800" b="1" smtClean="0">
                <a:solidFill>
                  <a:schemeClr val="tx1"/>
                </a:solidFill>
                <a:latin typeface="Courier New" panose="02070309020205020404" pitchFamily="49" charset="0"/>
              </a:rPr>
              <a:t>    </a:t>
            </a:r>
            <a:r>
              <a:rPr lang="it-IT" sz="1800" b="1" smtClean="0">
                <a:solidFill>
                  <a:srgbClr val="FF0000"/>
                </a:solidFill>
                <a:latin typeface="Courier New" panose="02070309020205020404" pitchFamily="49" charset="0"/>
              </a:rPr>
              <a:t>*diff = a-b;</a:t>
            </a:r>
          </a:p>
          <a:p>
            <a:pPr lvl="2" indent="0">
              <a:buClrTx/>
              <a:buFontTx/>
              <a:buNone/>
            </a:pPr>
            <a:r>
              <a:rPr lang="it-IT" sz="1800" b="1">
                <a:solidFill>
                  <a:schemeClr val="tx1"/>
                </a:solidFill>
                <a:latin typeface="Courier New" panose="02070309020205020404" pitchFamily="49" charset="0"/>
              </a:rPr>
              <a:t> </a:t>
            </a:r>
            <a:r>
              <a:rPr lang="it-IT" sz="1800" b="1" smtClean="0">
                <a:solidFill>
                  <a:schemeClr val="tx1"/>
                </a:solidFill>
                <a:latin typeface="Courier New" panose="02070309020205020404" pitchFamily="49" charset="0"/>
              </a:rPr>
              <a:t>   return a + b;</a:t>
            </a:r>
          </a:p>
          <a:p>
            <a:pPr lvl="2" indent="0">
              <a:buClrTx/>
              <a:buFontTx/>
              <a:buNone/>
            </a:pPr>
            <a:r>
              <a:rPr lang="it-IT" sz="1800" b="1" smtClean="0">
                <a:latin typeface="Courier New" panose="02070309020205020404" pitchFamily="49" charset="0"/>
              </a:rPr>
              <a:t>}</a:t>
            </a:r>
            <a:endParaRPr lang="it-IT" sz="1800" b="1">
              <a:solidFill>
                <a:schemeClr val="tx1"/>
              </a:solidFill>
              <a:latin typeface="Courier New" panose="02070309020205020404" pitchFamily="49" charset="0"/>
            </a:endParaRPr>
          </a:p>
          <a:p>
            <a:pPr lvl="2" indent="0">
              <a:buClrTx/>
              <a:buFontTx/>
              <a:buNone/>
            </a:pPr>
            <a:r>
              <a:rPr lang="it-IT" sz="1800" b="1" smtClean="0">
                <a:solidFill>
                  <a:srgbClr val="FF0000"/>
                </a:solidFill>
                <a:latin typeface="Courier New" panose="02070309020205020404" pitchFamily="49" charset="0"/>
              </a:rPr>
              <a:t>int </a:t>
            </a:r>
            <a:r>
              <a:rPr lang="it-IT" sz="1800" b="1">
                <a:solidFill>
                  <a:srgbClr val="FF0000"/>
                </a:solidFill>
                <a:latin typeface="Courier New" panose="02070309020205020404" pitchFamily="49" charset="0"/>
              </a:rPr>
              <a:t>main (void) {</a:t>
            </a:r>
          </a:p>
          <a:p>
            <a:pPr lvl="2" indent="0">
              <a:buClrTx/>
              <a:buFontTx/>
              <a:buNone/>
            </a:pPr>
            <a:r>
              <a:rPr lang="it-IT" sz="1800" b="1">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int s, d; </a:t>
            </a:r>
          </a:p>
          <a:p>
            <a:pPr lvl="2" indent="0">
              <a:buClrTx/>
              <a:buFontTx/>
              <a:buNone/>
            </a:pPr>
            <a:r>
              <a:rPr lang="it-IT" sz="1800" b="1">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 Y: </a:t>
            </a:r>
            <a:r>
              <a:rPr lang="it-IT" sz="1800" b="1">
                <a:solidFill>
                  <a:schemeClr val="tx1"/>
                </a:solidFill>
                <a:latin typeface="Courier New" panose="02070309020205020404" pitchFamily="49" charset="0"/>
              </a:rPr>
              <a:t>s</a:t>
            </a:r>
            <a:r>
              <a:rPr lang="it-IT" sz="1800" b="1" smtClean="0">
                <a:solidFill>
                  <a:schemeClr val="tx1"/>
                </a:solidFill>
                <a:latin typeface="Courier New" panose="02070309020205020404" pitchFamily="49" charset="0"/>
              </a:rPr>
              <a:t> =</a:t>
            </a:r>
            <a:r>
              <a:rPr lang="it-IT" sz="1800" b="1" smtClean="0">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somma_e_diff </a:t>
            </a:r>
            <a:r>
              <a:rPr lang="it-IT" sz="1800" b="1" smtClean="0">
                <a:solidFill>
                  <a:srgbClr val="FF0000"/>
                </a:solidFill>
                <a:latin typeface="Courier New" panose="02070309020205020404" pitchFamily="49" charset="0"/>
              </a:rPr>
              <a:t>(10, 2, &amp;d);</a:t>
            </a:r>
            <a:endParaRPr lang="it-IT" sz="1800" b="1">
              <a:solidFill>
                <a:srgbClr val="FF0000"/>
              </a:solidFill>
              <a:latin typeface="Courier New" panose="02070309020205020404" pitchFamily="49" charset="0"/>
            </a:endParaRPr>
          </a:p>
          <a:p>
            <a:pPr lvl="2" indent="0">
              <a:buClrTx/>
              <a:buFontTx/>
              <a:buNone/>
            </a:pPr>
            <a:r>
              <a:rPr lang="it-IT" sz="1800" b="1">
                <a:latin typeface="Courier New" panose="02070309020205020404" pitchFamily="49" charset="0"/>
              </a:rPr>
              <a:t>   printf</a:t>
            </a:r>
            <a:r>
              <a:rPr lang="it-IT" sz="1800" b="1" smtClean="0">
                <a:latin typeface="Courier New" panose="02070309020205020404" pitchFamily="49" charset="0"/>
              </a:rPr>
              <a:t>("La somma è %d,\</a:t>
            </a: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  la differenza è %d", s, d);</a:t>
            </a:r>
            <a:endParaRPr lang="it-IT" sz="1800" b="1">
              <a:latin typeface="Courier New" panose="02070309020205020404" pitchFamily="49" charset="0"/>
            </a:endParaRPr>
          </a:p>
          <a:p>
            <a:pPr lvl="2" indent="0">
              <a:buClrTx/>
              <a:buFontTx/>
              <a:buNone/>
            </a:pPr>
            <a:r>
              <a:rPr lang="it-IT" sz="1800" b="1">
                <a:latin typeface="Courier New" panose="02070309020205020404" pitchFamily="49" charset="0"/>
              </a:rPr>
              <a:t>   return 0;</a:t>
            </a:r>
          </a:p>
          <a:p>
            <a:pPr lvl="2" indent="0">
              <a:buClrTx/>
            </a:pPr>
            <a:r>
              <a:rPr lang="it-IT" sz="1800" b="1">
                <a:latin typeface="Courier New" panose="02070309020205020404" pitchFamily="49" charset="0"/>
              </a:rPr>
              <a:t>}</a:t>
            </a:r>
          </a:p>
          <a:p>
            <a:pPr lvl="2" indent="0">
              <a:buClrTx/>
              <a:buFontTx/>
              <a:buNone/>
            </a:pPr>
            <a:endParaRPr lang="it-IT" sz="1800" b="1" smtClean="0">
              <a:solidFill>
                <a:schemeClr val="tx1"/>
              </a:solidFill>
              <a:latin typeface="Courier New" panose="02070309020205020404" pitchFamily="49" charset="0"/>
            </a:endParaRPr>
          </a:p>
          <a:p>
            <a:pPr lvl="2" indent="0">
              <a:buClrTx/>
              <a:buFontTx/>
              <a:buNone/>
            </a:pPr>
            <a:endParaRPr lang="it-IT" sz="1800" b="1" smtClean="0">
              <a:latin typeface="Courier New" panose="02070309020205020404" pitchFamily="49" charset="0"/>
            </a:endParaRPr>
          </a:p>
        </p:txBody>
      </p:sp>
      <p:sp>
        <p:nvSpPr>
          <p:cNvPr id="5" name="Rectangle 4"/>
          <p:cNvSpPr/>
          <p:nvPr/>
        </p:nvSpPr>
        <p:spPr bwMode="auto">
          <a:xfrm>
            <a:off x="6300192" y="3068960"/>
            <a:ext cx="2016224"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bg1"/>
                </a:solidFill>
                <a:effectLst/>
                <a:latin typeface="Times New Roman" panose="02020603050405020304" pitchFamily="18" charset="0"/>
              </a:rPr>
              <a:t>stack</a:t>
            </a:r>
          </a:p>
        </p:txBody>
      </p:sp>
      <p:sp>
        <p:nvSpPr>
          <p:cNvPr id="6" name="Rectangle 5"/>
          <p:cNvSpPr/>
          <p:nvPr/>
        </p:nvSpPr>
        <p:spPr bwMode="auto">
          <a:xfrm>
            <a:off x="6300192" y="3789040"/>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8" name="Rectangle 7"/>
          <p:cNvSpPr/>
          <p:nvPr/>
        </p:nvSpPr>
        <p:spPr bwMode="auto">
          <a:xfrm>
            <a:off x="6300192" y="4669878"/>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0xFF0</a:t>
            </a:r>
            <a:endParaRPr kumimoji="0" lang="it-IT" sz="2400" b="0" i="0" u="none" strike="noStrike" cap="none" normalizeH="0" baseline="0" smtClean="0">
              <a:ln>
                <a:noFill/>
              </a:ln>
              <a:solidFill>
                <a:schemeClr val="tx1"/>
              </a:solidFill>
              <a:effectLst/>
            </a:endParaRPr>
          </a:p>
        </p:txBody>
      </p:sp>
      <p:sp>
        <p:nvSpPr>
          <p:cNvPr id="9" name="Rectangle 8"/>
          <p:cNvSpPr/>
          <p:nvPr/>
        </p:nvSpPr>
        <p:spPr bwMode="auto">
          <a:xfrm>
            <a:off x="6300191" y="4237829"/>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rgbClr val="FF0000"/>
                </a:solidFill>
              </a:rPr>
              <a:t>8</a:t>
            </a:r>
            <a:endParaRPr kumimoji="0" lang="it-IT" sz="2400" b="0" i="0" u="none" strike="noStrike" cap="none" normalizeH="0" baseline="0" smtClean="0">
              <a:ln>
                <a:noFill/>
              </a:ln>
              <a:solidFill>
                <a:srgbClr val="FF0000"/>
              </a:solidFill>
              <a:effectLst/>
            </a:endParaRPr>
          </a:p>
        </p:txBody>
      </p:sp>
      <p:sp>
        <p:nvSpPr>
          <p:cNvPr id="10" name="Rectangle 9"/>
          <p:cNvSpPr/>
          <p:nvPr/>
        </p:nvSpPr>
        <p:spPr bwMode="auto">
          <a:xfrm>
            <a:off x="5941627" y="3797424"/>
            <a:ext cx="351656" cy="4236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s</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5962918" y="4224270"/>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d</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3" name="Rectangle 12"/>
          <p:cNvSpPr/>
          <p:nvPr/>
        </p:nvSpPr>
        <p:spPr bwMode="auto">
          <a:xfrm>
            <a:off x="8330229" y="3805781"/>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FF</a:t>
            </a:r>
            <a:r>
              <a:rPr lang="it-IT">
                <a:solidFill>
                  <a:schemeClr val="tx1"/>
                </a:solidFill>
              </a:rPr>
              <a:t>4</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4" name="Rectangle 13"/>
          <p:cNvSpPr/>
          <p:nvPr/>
        </p:nvSpPr>
        <p:spPr bwMode="auto">
          <a:xfrm>
            <a:off x="8330228" y="421270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FF0</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5" name="Rectangle 14"/>
          <p:cNvSpPr/>
          <p:nvPr/>
        </p:nvSpPr>
        <p:spPr bwMode="auto">
          <a:xfrm>
            <a:off x="5498482" y="4686186"/>
            <a:ext cx="773749" cy="47355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diff</a:t>
            </a:r>
            <a:endParaRPr kumimoji="0" lang="it-IT" sz="2400" b="0" i="0" u="none" strike="noStrike" cap="none" normalizeH="0" baseline="0" smtClean="0">
              <a:ln>
                <a:noFill/>
              </a:ln>
              <a:solidFill>
                <a:schemeClr val="tx1"/>
              </a:solidFill>
              <a:effectLst/>
            </a:endParaRPr>
          </a:p>
        </p:txBody>
      </p:sp>
      <p:sp>
        <p:nvSpPr>
          <p:cNvPr id="16" name="Rectangle 15"/>
          <p:cNvSpPr/>
          <p:nvPr/>
        </p:nvSpPr>
        <p:spPr bwMode="auto">
          <a:xfrm>
            <a:off x="8298082" y="467610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FEC</a:t>
            </a:r>
            <a:endParaRPr kumimoji="0" lang="it-IT" sz="2400" b="0" i="0" u="none" strike="noStrike" cap="none" normalizeH="0" baseline="0" smtClean="0">
              <a:ln>
                <a:noFill/>
              </a:ln>
              <a:solidFill>
                <a:schemeClr val="tx1"/>
              </a:solidFill>
              <a:effectLst/>
            </a:endParaRPr>
          </a:p>
        </p:txBody>
      </p:sp>
      <p:sp>
        <p:nvSpPr>
          <p:cNvPr id="17" name="Rectangle 16"/>
          <p:cNvSpPr/>
          <p:nvPr/>
        </p:nvSpPr>
        <p:spPr bwMode="auto">
          <a:xfrm>
            <a:off x="6293919" y="5118668"/>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2</a:t>
            </a:r>
            <a:endParaRPr kumimoji="0" lang="it-IT" sz="2400" b="0" i="0" u="none" strike="noStrike" cap="none" normalizeH="0" baseline="0" smtClean="0">
              <a:ln>
                <a:noFill/>
              </a:ln>
              <a:solidFill>
                <a:schemeClr val="tx1"/>
              </a:solidFill>
              <a:effectLst/>
            </a:endParaRPr>
          </a:p>
        </p:txBody>
      </p:sp>
      <p:sp>
        <p:nvSpPr>
          <p:cNvPr id="18" name="Rectangle 17"/>
          <p:cNvSpPr/>
          <p:nvPr/>
        </p:nvSpPr>
        <p:spPr bwMode="auto">
          <a:xfrm>
            <a:off x="5693232" y="5120644"/>
            <a:ext cx="600687" cy="47892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b</a:t>
            </a:r>
            <a:endParaRPr kumimoji="0" lang="it-IT" sz="2400" b="0" i="0" u="none" strike="noStrike" cap="none" normalizeH="0" baseline="0" smtClean="0">
              <a:ln>
                <a:noFill/>
              </a:ln>
              <a:solidFill>
                <a:schemeClr val="tx1"/>
              </a:solidFill>
              <a:effectLst/>
            </a:endParaRPr>
          </a:p>
        </p:txBody>
      </p:sp>
      <p:sp>
        <p:nvSpPr>
          <p:cNvPr id="19" name="Rectangle 18"/>
          <p:cNvSpPr/>
          <p:nvPr/>
        </p:nvSpPr>
        <p:spPr bwMode="auto">
          <a:xfrm>
            <a:off x="8316415" y="5099768"/>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FE8</a:t>
            </a:r>
            <a:endParaRPr kumimoji="0" lang="it-IT" sz="2400" b="0" i="0" u="none" strike="noStrike" cap="none" normalizeH="0" baseline="0" smtClean="0">
              <a:ln>
                <a:noFill/>
              </a:ln>
              <a:solidFill>
                <a:schemeClr val="tx1"/>
              </a:solidFill>
              <a:effectLst/>
            </a:endParaRPr>
          </a:p>
        </p:txBody>
      </p:sp>
      <p:sp>
        <p:nvSpPr>
          <p:cNvPr id="20" name="Rectangle 19"/>
          <p:cNvSpPr/>
          <p:nvPr/>
        </p:nvSpPr>
        <p:spPr bwMode="auto">
          <a:xfrm>
            <a:off x="6293283" y="5567024"/>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10</a:t>
            </a:r>
            <a:endParaRPr kumimoji="0" lang="it-IT" sz="2400" b="0" i="0" u="none" strike="noStrike" cap="none" normalizeH="0" baseline="0" smtClean="0">
              <a:ln>
                <a:noFill/>
              </a:ln>
              <a:solidFill>
                <a:schemeClr val="tx1"/>
              </a:solidFill>
              <a:effectLst/>
            </a:endParaRPr>
          </a:p>
        </p:txBody>
      </p:sp>
      <p:sp>
        <p:nvSpPr>
          <p:cNvPr id="21" name="Rectangle 20"/>
          <p:cNvSpPr/>
          <p:nvPr/>
        </p:nvSpPr>
        <p:spPr bwMode="auto">
          <a:xfrm>
            <a:off x="5692596" y="5569000"/>
            <a:ext cx="600687" cy="47892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endParaRPr kumimoji="0" lang="it-IT" sz="2400" b="0" i="0" u="none" strike="noStrike" cap="none" normalizeH="0" baseline="0" smtClean="0">
              <a:ln>
                <a:noFill/>
              </a:ln>
              <a:solidFill>
                <a:schemeClr val="tx1"/>
              </a:solidFill>
              <a:effectLst/>
            </a:endParaRPr>
          </a:p>
        </p:txBody>
      </p:sp>
      <p:sp>
        <p:nvSpPr>
          <p:cNvPr id="22" name="Rectangle 21"/>
          <p:cNvSpPr/>
          <p:nvPr/>
        </p:nvSpPr>
        <p:spPr bwMode="auto">
          <a:xfrm>
            <a:off x="8315779" y="554812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FE4</a:t>
            </a:r>
            <a:endParaRPr kumimoji="0" lang="it-IT" sz="2400" b="0" i="0" u="none" strike="noStrike" cap="none" normalizeH="0" baseline="0" smtClean="0">
              <a:ln>
                <a:noFill/>
              </a:ln>
              <a:solidFill>
                <a:schemeClr val="tx1"/>
              </a:solidFill>
              <a:effectLst/>
            </a:endParaRPr>
          </a:p>
        </p:txBody>
      </p:sp>
      <p:sp>
        <p:nvSpPr>
          <p:cNvPr id="23" name="Rectangle 22"/>
          <p:cNvSpPr/>
          <p:nvPr/>
        </p:nvSpPr>
        <p:spPr bwMode="auto">
          <a:xfrm>
            <a:off x="6279789" y="6006852"/>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Y</a:t>
            </a:r>
            <a:endParaRPr kumimoji="0" lang="it-IT" sz="2400" b="0" i="0" u="none" strike="noStrike" cap="none" normalizeH="0" baseline="0" smtClean="0">
              <a:ln>
                <a:noFill/>
              </a:ln>
              <a:solidFill>
                <a:schemeClr val="tx1"/>
              </a:solidFill>
              <a:effectLst/>
            </a:endParaRPr>
          </a:p>
        </p:txBody>
      </p:sp>
      <p:sp>
        <p:nvSpPr>
          <p:cNvPr id="24" name="Rectangle 23"/>
          <p:cNvSpPr/>
          <p:nvPr/>
        </p:nvSpPr>
        <p:spPr bwMode="auto">
          <a:xfrm>
            <a:off x="3550035" y="6047921"/>
            <a:ext cx="2603417" cy="48744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Indirizzo di ritorno</a:t>
            </a:r>
            <a:endParaRPr kumimoji="0" lang="it-IT" sz="2400" b="0" i="0" u="none" strike="noStrike" cap="none" normalizeH="0" baseline="0" smtClean="0">
              <a:ln>
                <a:noFill/>
              </a:ln>
              <a:solidFill>
                <a:schemeClr val="tx1"/>
              </a:solidFill>
              <a:effectLst/>
            </a:endParaRPr>
          </a:p>
        </p:txBody>
      </p:sp>
      <p:sp>
        <p:nvSpPr>
          <p:cNvPr id="25" name="Rectangle 24"/>
          <p:cNvSpPr/>
          <p:nvPr/>
        </p:nvSpPr>
        <p:spPr bwMode="auto">
          <a:xfrm>
            <a:off x="8302285" y="5987952"/>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FE0</a:t>
            </a:r>
            <a:endParaRPr kumimoji="0" lang="it-IT" sz="2400" b="0" i="0" u="none" strike="noStrike" cap="none" normalizeH="0" baseline="0" smtClean="0">
              <a:ln>
                <a:noFill/>
              </a:ln>
              <a:solidFill>
                <a:schemeClr val="tx1"/>
              </a:solidFill>
              <a:effectLst/>
            </a:endParaRPr>
          </a:p>
        </p:txBody>
      </p:sp>
    </p:spTree>
    <p:extLst>
      <p:ext uri="{BB962C8B-B14F-4D97-AF65-F5344CB8AC3E}">
        <p14:creationId xmlns:p14="http://schemas.microsoft.com/office/powerpoint/2010/main" val="25792249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38</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Esempio: somma e differenza</a:t>
            </a:r>
            <a:endParaRPr lang="it-IT"/>
          </a:p>
        </p:txBody>
      </p:sp>
      <p:sp>
        <p:nvSpPr>
          <p:cNvPr id="30722" name="Text Box 2"/>
          <p:cNvSpPr txBox="1">
            <a:spLocks noChangeArrowheads="1"/>
          </p:cNvSpPr>
          <p:nvPr/>
        </p:nvSpPr>
        <p:spPr bwMode="auto">
          <a:xfrm>
            <a:off x="13814" y="764704"/>
            <a:ext cx="8952386" cy="4003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buFontTx/>
              <a:buNone/>
            </a:pPr>
            <a:endParaRPr lang="it-IT" sz="2000" b="1" smtClean="0">
              <a:latin typeface="Courier New" panose="02070309020205020404" pitchFamily="49" charset="0"/>
            </a:endParaRPr>
          </a:p>
          <a:p>
            <a:pPr lvl="2" indent="0">
              <a:buClrTx/>
              <a:buFontTx/>
              <a:buNone/>
            </a:pPr>
            <a:r>
              <a:rPr lang="it-IT" sz="1800" b="1" smtClean="0">
                <a:solidFill>
                  <a:srgbClr val="FF0000"/>
                </a:solidFill>
                <a:latin typeface="Courier New" panose="02070309020205020404" pitchFamily="49" charset="0"/>
              </a:rPr>
              <a:t>int somma_e_diff (int a, int b, int * diff)</a:t>
            </a:r>
            <a:r>
              <a:rPr lang="it-IT" sz="1800" b="1" smtClean="0">
                <a:latin typeface="Courier New" panose="02070309020205020404" pitchFamily="49" charset="0"/>
              </a:rPr>
              <a:t> {</a:t>
            </a:r>
          </a:p>
          <a:p>
            <a:pPr lvl="2" indent="0">
              <a:buClrTx/>
              <a:buFontTx/>
              <a:buNone/>
            </a:pPr>
            <a:r>
              <a:rPr lang="it-IT" sz="1800" b="1" smtClean="0">
                <a:solidFill>
                  <a:schemeClr val="tx1"/>
                </a:solidFill>
                <a:latin typeface="Courier New" panose="02070309020205020404" pitchFamily="49" charset="0"/>
              </a:rPr>
              <a:t>    </a:t>
            </a:r>
            <a:r>
              <a:rPr lang="it-IT" sz="1800" b="1" smtClean="0">
                <a:solidFill>
                  <a:srgbClr val="FF0000"/>
                </a:solidFill>
                <a:latin typeface="Courier New" panose="02070309020205020404" pitchFamily="49" charset="0"/>
              </a:rPr>
              <a:t>*diff = a-b;</a:t>
            </a:r>
          </a:p>
          <a:p>
            <a:pPr lvl="2" indent="0">
              <a:buClrTx/>
              <a:buFontTx/>
              <a:buNone/>
            </a:pPr>
            <a:r>
              <a:rPr lang="it-IT" sz="1800" b="1">
                <a:solidFill>
                  <a:schemeClr val="tx1"/>
                </a:solidFill>
                <a:latin typeface="Courier New" panose="02070309020205020404" pitchFamily="49" charset="0"/>
              </a:rPr>
              <a:t> </a:t>
            </a:r>
            <a:r>
              <a:rPr lang="it-IT" sz="1800" b="1" smtClean="0">
                <a:solidFill>
                  <a:schemeClr val="tx1"/>
                </a:solidFill>
                <a:latin typeface="Courier New" panose="02070309020205020404" pitchFamily="49" charset="0"/>
              </a:rPr>
              <a:t>   </a:t>
            </a:r>
            <a:r>
              <a:rPr lang="it-IT" sz="1800" b="1" smtClean="0">
                <a:solidFill>
                  <a:srgbClr val="FF0000"/>
                </a:solidFill>
                <a:latin typeface="Courier New" panose="02070309020205020404" pitchFamily="49" charset="0"/>
              </a:rPr>
              <a:t>return a + b;</a:t>
            </a:r>
          </a:p>
          <a:p>
            <a:pPr lvl="2" indent="0">
              <a:buClrTx/>
              <a:buFontTx/>
              <a:buNone/>
            </a:pPr>
            <a:r>
              <a:rPr lang="it-IT" sz="1800" b="1" smtClean="0">
                <a:latin typeface="Courier New" panose="02070309020205020404" pitchFamily="49" charset="0"/>
              </a:rPr>
              <a:t>}</a:t>
            </a:r>
            <a:endParaRPr lang="it-IT" sz="1800" b="1">
              <a:solidFill>
                <a:schemeClr val="tx1"/>
              </a:solidFill>
              <a:latin typeface="Courier New" panose="02070309020205020404" pitchFamily="49" charset="0"/>
            </a:endParaRPr>
          </a:p>
          <a:p>
            <a:pPr lvl="2" indent="0">
              <a:buClrTx/>
              <a:buFontTx/>
              <a:buNone/>
            </a:pPr>
            <a:r>
              <a:rPr lang="it-IT" sz="1800" b="1" smtClean="0">
                <a:solidFill>
                  <a:srgbClr val="FF0000"/>
                </a:solidFill>
                <a:latin typeface="Courier New" panose="02070309020205020404" pitchFamily="49" charset="0"/>
              </a:rPr>
              <a:t>int </a:t>
            </a:r>
            <a:r>
              <a:rPr lang="it-IT" sz="1800" b="1">
                <a:solidFill>
                  <a:srgbClr val="FF0000"/>
                </a:solidFill>
                <a:latin typeface="Courier New" panose="02070309020205020404" pitchFamily="49" charset="0"/>
              </a:rPr>
              <a:t>main (void) {</a:t>
            </a:r>
          </a:p>
          <a:p>
            <a:pPr lvl="2" indent="0">
              <a:buClrTx/>
              <a:buFontTx/>
              <a:buNone/>
            </a:pPr>
            <a:r>
              <a:rPr lang="it-IT" sz="1800" b="1">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int s, d; </a:t>
            </a:r>
          </a:p>
          <a:p>
            <a:pPr lvl="2" indent="0">
              <a:buClrTx/>
              <a:buFontTx/>
              <a:buNone/>
            </a:pPr>
            <a:r>
              <a:rPr lang="it-IT" sz="1800" b="1">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 Y: </a:t>
            </a:r>
            <a:r>
              <a:rPr lang="it-IT" sz="1800" b="1">
                <a:solidFill>
                  <a:srgbClr val="FF0000"/>
                </a:solidFill>
                <a:latin typeface="Courier New" panose="02070309020205020404" pitchFamily="49" charset="0"/>
              </a:rPr>
              <a:t>s</a:t>
            </a:r>
            <a:r>
              <a:rPr lang="it-IT" sz="1800" b="1" smtClean="0">
                <a:solidFill>
                  <a:srgbClr val="FF0000"/>
                </a:solidFill>
                <a:latin typeface="Courier New" panose="02070309020205020404" pitchFamily="49" charset="0"/>
              </a:rPr>
              <a:t> = </a:t>
            </a:r>
            <a:r>
              <a:rPr lang="it-IT" sz="1800" b="1" smtClean="0">
                <a:solidFill>
                  <a:srgbClr val="FF0000"/>
                </a:solidFill>
                <a:latin typeface="Courier New" panose="02070309020205020404" pitchFamily="49" charset="0"/>
              </a:rPr>
              <a:t>somma_e_diff </a:t>
            </a:r>
            <a:r>
              <a:rPr lang="it-IT" sz="1800" b="1" smtClean="0">
                <a:solidFill>
                  <a:srgbClr val="FF0000"/>
                </a:solidFill>
                <a:latin typeface="Courier New" panose="02070309020205020404" pitchFamily="49" charset="0"/>
              </a:rPr>
              <a:t>(10, 2, &amp;d);</a:t>
            </a:r>
            <a:endParaRPr lang="it-IT" sz="1800" b="1">
              <a:solidFill>
                <a:srgbClr val="FF0000"/>
              </a:solidFill>
              <a:latin typeface="Courier New" panose="02070309020205020404" pitchFamily="49" charset="0"/>
            </a:endParaRPr>
          </a:p>
          <a:p>
            <a:pPr lvl="2" indent="0">
              <a:buClrTx/>
              <a:buFontTx/>
              <a:buNone/>
            </a:pPr>
            <a:r>
              <a:rPr lang="it-IT" sz="1800" b="1">
                <a:latin typeface="Courier New" panose="02070309020205020404" pitchFamily="49" charset="0"/>
              </a:rPr>
              <a:t>   printf</a:t>
            </a:r>
            <a:r>
              <a:rPr lang="it-IT" sz="1800" b="1" smtClean="0">
                <a:latin typeface="Courier New" panose="02070309020205020404" pitchFamily="49" charset="0"/>
              </a:rPr>
              <a:t>("La somma è %d,\</a:t>
            </a: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  la differenza è %d", s, d);</a:t>
            </a:r>
            <a:endParaRPr lang="it-IT" sz="1800" b="1">
              <a:latin typeface="Courier New" panose="02070309020205020404" pitchFamily="49" charset="0"/>
            </a:endParaRPr>
          </a:p>
          <a:p>
            <a:pPr lvl="2" indent="0">
              <a:buClrTx/>
              <a:buFontTx/>
              <a:buNone/>
            </a:pPr>
            <a:r>
              <a:rPr lang="it-IT" sz="1800" b="1">
                <a:latin typeface="Courier New" panose="02070309020205020404" pitchFamily="49" charset="0"/>
              </a:rPr>
              <a:t>   return 0;</a:t>
            </a:r>
          </a:p>
          <a:p>
            <a:pPr lvl="2" indent="0">
              <a:buClrTx/>
            </a:pPr>
            <a:r>
              <a:rPr lang="it-IT" sz="1800" b="1">
                <a:latin typeface="Courier New" panose="02070309020205020404" pitchFamily="49" charset="0"/>
              </a:rPr>
              <a:t>}</a:t>
            </a:r>
          </a:p>
          <a:p>
            <a:pPr lvl="2" indent="0">
              <a:buClrTx/>
              <a:buFontTx/>
              <a:buNone/>
            </a:pPr>
            <a:endParaRPr lang="it-IT" sz="1800" b="1" smtClean="0">
              <a:solidFill>
                <a:schemeClr val="tx1"/>
              </a:solidFill>
              <a:latin typeface="Courier New" panose="02070309020205020404" pitchFamily="49" charset="0"/>
            </a:endParaRPr>
          </a:p>
          <a:p>
            <a:pPr lvl="2" indent="0">
              <a:buClrTx/>
              <a:buFontTx/>
              <a:buNone/>
            </a:pPr>
            <a:endParaRPr lang="it-IT" sz="1800" b="1" smtClean="0">
              <a:latin typeface="Courier New" panose="02070309020205020404" pitchFamily="49" charset="0"/>
            </a:endParaRPr>
          </a:p>
        </p:txBody>
      </p:sp>
      <p:sp>
        <p:nvSpPr>
          <p:cNvPr id="5" name="Rectangle 4"/>
          <p:cNvSpPr/>
          <p:nvPr/>
        </p:nvSpPr>
        <p:spPr bwMode="auto">
          <a:xfrm>
            <a:off x="6300192" y="3068960"/>
            <a:ext cx="2016224"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bg1"/>
                </a:solidFill>
                <a:effectLst/>
                <a:latin typeface="Times New Roman" panose="02020603050405020304" pitchFamily="18" charset="0"/>
              </a:rPr>
              <a:t>stack</a:t>
            </a:r>
          </a:p>
        </p:txBody>
      </p:sp>
      <p:sp>
        <p:nvSpPr>
          <p:cNvPr id="6" name="Rectangle 5"/>
          <p:cNvSpPr/>
          <p:nvPr/>
        </p:nvSpPr>
        <p:spPr bwMode="auto">
          <a:xfrm>
            <a:off x="6300192" y="3789040"/>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rgbClr val="FF0000"/>
                </a:solidFill>
              </a:rPr>
              <a:t>12</a:t>
            </a:r>
            <a:endParaRPr kumimoji="0" lang="it-IT" sz="2400" b="0" i="0" u="none" strike="noStrike" cap="none" normalizeH="0" baseline="0" smtClean="0">
              <a:ln>
                <a:noFill/>
              </a:ln>
              <a:solidFill>
                <a:srgbClr val="FF0000"/>
              </a:solidFill>
              <a:effectLst/>
            </a:endParaRPr>
          </a:p>
        </p:txBody>
      </p:sp>
      <p:sp>
        <p:nvSpPr>
          <p:cNvPr id="9" name="Rectangle 8"/>
          <p:cNvSpPr/>
          <p:nvPr/>
        </p:nvSpPr>
        <p:spPr bwMode="auto">
          <a:xfrm>
            <a:off x="6300191" y="4237829"/>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rgbClr val="FF0000"/>
                </a:solidFill>
              </a:rPr>
              <a:t>8</a:t>
            </a:r>
            <a:endParaRPr kumimoji="0" lang="it-IT" sz="2400" b="0" i="0" u="none" strike="noStrike" cap="none" normalizeH="0" baseline="0" smtClean="0">
              <a:ln>
                <a:noFill/>
              </a:ln>
              <a:solidFill>
                <a:srgbClr val="FF0000"/>
              </a:solidFill>
              <a:effectLst/>
            </a:endParaRPr>
          </a:p>
        </p:txBody>
      </p:sp>
      <p:sp>
        <p:nvSpPr>
          <p:cNvPr id="10" name="Rectangle 9"/>
          <p:cNvSpPr/>
          <p:nvPr/>
        </p:nvSpPr>
        <p:spPr bwMode="auto">
          <a:xfrm>
            <a:off x="5941627" y="3797424"/>
            <a:ext cx="351656" cy="4236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s</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5962918" y="4224270"/>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d</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3" name="Rectangle 12"/>
          <p:cNvSpPr/>
          <p:nvPr/>
        </p:nvSpPr>
        <p:spPr bwMode="auto">
          <a:xfrm>
            <a:off x="8330229" y="3805781"/>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FF</a:t>
            </a:r>
            <a:r>
              <a:rPr lang="it-IT">
                <a:solidFill>
                  <a:schemeClr val="tx1"/>
                </a:solidFill>
              </a:rPr>
              <a:t>4</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4" name="Rectangle 13"/>
          <p:cNvSpPr/>
          <p:nvPr/>
        </p:nvSpPr>
        <p:spPr bwMode="auto">
          <a:xfrm>
            <a:off x="8330228" y="421270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FF0</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8" name="Rectangle 17"/>
          <p:cNvSpPr/>
          <p:nvPr/>
        </p:nvSpPr>
        <p:spPr bwMode="auto">
          <a:xfrm>
            <a:off x="5693232" y="5120644"/>
            <a:ext cx="600687" cy="47892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endParaRPr>
          </a:p>
        </p:txBody>
      </p:sp>
    </p:spTree>
    <p:extLst>
      <p:ext uri="{BB962C8B-B14F-4D97-AF65-F5344CB8AC3E}">
        <p14:creationId xmlns:p14="http://schemas.microsoft.com/office/powerpoint/2010/main" val="27060605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39</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Esempio: scorretto .....</a:t>
            </a:r>
            <a:endParaRPr lang="it-IT"/>
          </a:p>
        </p:txBody>
      </p:sp>
      <p:sp>
        <p:nvSpPr>
          <p:cNvPr id="30722" name="Text Box 2"/>
          <p:cNvSpPr txBox="1">
            <a:spLocks noChangeArrowheads="1"/>
          </p:cNvSpPr>
          <p:nvPr/>
        </p:nvSpPr>
        <p:spPr bwMode="auto">
          <a:xfrm>
            <a:off x="13814" y="764704"/>
            <a:ext cx="8959850" cy="51112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buFontTx/>
              <a:buNone/>
            </a:pPr>
            <a:endParaRPr lang="it-IT" sz="2000" b="1" smtClean="0">
              <a:latin typeface="Courier New" panose="02070309020205020404" pitchFamily="49" charset="0"/>
            </a:endParaRPr>
          </a:p>
          <a:p>
            <a:pPr lvl="2" indent="0">
              <a:buClrTx/>
              <a:buFontTx/>
              <a:buNone/>
            </a:pPr>
            <a:r>
              <a:rPr lang="it-IT" sz="1800" b="1" smtClean="0">
                <a:latin typeface="Courier New" panose="02070309020205020404" pitchFamily="49" charset="0"/>
              </a:rPr>
              <a:t>int somma_e_diff (int a, int b, </a:t>
            </a:r>
            <a:r>
              <a:rPr lang="it-IT" sz="1800" b="1" smtClean="0">
                <a:solidFill>
                  <a:srgbClr val="FF0000"/>
                </a:solidFill>
                <a:latin typeface="Courier New" panose="02070309020205020404" pitchFamily="49" charset="0"/>
              </a:rPr>
              <a:t>int diff</a:t>
            </a:r>
            <a:r>
              <a:rPr lang="it-IT" sz="1800" b="1" smtClean="0">
                <a:latin typeface="Courier New" panose="02070309020205020404" pitchFamily="49" charset="0"/>
              </a:rPr>
              <a:t>) {</a:t>
            </a:r>
          </a:p>
          <a:p>
            <a:pPr lvl="2" indent="0">
              <a:buClrTx/>
              <a:buFontTx/>
              <a:buNone/>
            </a:pPr>
            <a:r>
              <a:rPr lang="it-IT" sz="1800" b="1" smtClean="0">
                <a:solidFill>
                  <a:schemeClr val="tx1"/>
                </a:solidFill>
                <a:latin typeface="Courier New" panose="02070309020205020404" pitchFamily="49" charset="0"/>
              </a:rPr>
              <a:t>    </a:t>
            </a:r>
            <a:r>
              <a:rPr lang="it-IT" sz="1800" b="1" smtClean="0">
                <a:solidFill>
                  <a:srgbClr val="FF0000"/>
                </a:solidFill>
                <a:latin typeface="Courier New" panose="02070309020205020404" pitchFamily="49" charset="0"/>
              </a:rPr>
              <a:t>diff = a-b</a:t>
            </a:r>
            <a:r>
              <a:rPr lang="it-IT" sz="1800" b="1" smtClean="0">
                <a:solidFill>
                  <a:schemeClr val="tx1"/>
                </a:solidFill>
                <a:latin typeface="Courier New" panose="02070309020205020404" pitchFamily="49" charset="0"/>
              </a:rPr>
              <a:t>;</a:t>
            </a:r>
          </a:p>
          <a:p>
            <a:pPr lvl="2" indent="0">
              <a:buClrTx/>
              <a:buFontTx/>
              <a:buNone/>
            </a:pPr>
            <a:r>
              <a:rPr lang="it-IT" sz="1800" b="1">
                <a:solidFill>
                  <a:schemeClr val="tx1"/>
                </a:solidFill>
                <a:latin typeface="Courier New" panose="02070309020205020404" pitchFamily="49" charset="0"/>
              </a:rPr>
              <a:t> </a:t>
            </a:r>
            <a:r>
              <a:rPr lang="it-IT" sz="1800" b="1" smtClean="0">
                <a:solidFill>
                  <a:schemeClr val="tx1"/>
                </a:solidFill>
                <a:latin typeface="Courier New" panose="02070309020205020404" pitchFamily="49" charset="0"/>
              </a:rPr>
              <a:t>   return a + b;</a:t>
            </a:r>
          </a:p>
          <a:p>
            <a:pPr lvl="2" indent="0">
              <a:buClrTx/>
              <a:buFontTx/>
              <a:buNone/>
            </a:pPr>
            <a:r>
              <a:rPr lang="it-IT" sz="1800" b="1" smtClean="0">
                <a:latin typeface="Courier New" panose="02070309020205020404" pitchFamily="49" charset="0"/>
              </a:rPr>
              <a:t>}</a:t>
            </a:r>
          </a:p>
          <a:p>
            <a:pPr lvl="2" indent="0">
              <a:buClrTx/>
              <a:buFontTx/>
              <a:buNone/>
            </a:pPr>
            <a:endParaRPr lang="it-IT" sz="1800" b="1" smtClean="0">
              <a:solidFill>
                <a:schemeClr val="tx1"/>
              </a:solidFill>
              <a:latin typeface="Courier New" panose="02070309020205020404" pitchFamily="49" charset="0"/>
            </a:endParaRPr>
          </a:p>
          <a:p>
            <a:pPr lvl="2" indent="0">
              <a:buClrTx/>
              <a:buFontTx/>
              <a:buNone/>
            </a:pPr>
            <a:endParaRPr lang="it-IT" sz="1800" b="1">
              <a:solidFill>
                <a:schemeClr val="tx1"/>
              </a:solidFill>
              <a:latin typeface="Courier New" panose="02070309020205020404" pitchFamily="49" charset="0"/>
            </a:endParaRPr>
          </a:p>
          <a:p>
            <a:pPr lvl="2" indent="0">
              <a:buClrTx/>
              <a:buFontTx/>
              <a:buNone/>
            </a:pPr>
            <a:r>
              <a:rPr lang="it-IT" sz="1800" b="1" smtClean="0">
                <a:latin typeface="Courier New" panose="02070309020205020404" pitchFamily="49" charset="0"/>
              </a:rPr>
              <a:t>int </a:t>
            </a:r>
            <a:r>
              <a:rPr lang="it-IT" sz="1800" b="1">
                <a:latin typeface="Courier New" panose="02070309020205020404" pitchFamily="49" charset="0"/>
              </a:rPr>
              <a:t>main (void) {</a:t>
            </a: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int s, d; /* conterranno somma e differenza */</a:t>
            </a: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  s = somma (10, 2, </a:t>
            </a:r>
            <a:r>
              <a:rPr lang="it-IT" sz="1800" b="1" smtClean="0">
                <a:solidFill>
                  <a:srgbClr val="FF0000"/>
                </a:solidFill>
                <a:latin typeface="Courier New" panose="02070309020205020404" pitchFamily="49" charset="0"/>
              </a:rPr>
              <a:t>d)</a:t>
            </a:r>
            <a:r>
              <a:rPr lang="it-IT" sz="1800" b="1" smtClean="0">
                <a:latin typeface="Courier New" panose="02070309020205020404" pitchFamily="49" charset="0"/>
              </a:rPr>
              <a:t>;</a:t>
            </a:r>
            <a:endParaRPr lang="it-IT" sz="1800" b="1">
              <a:latin typeface="Courier New" panose="02070309020205020404" pitchFamily="49" charset="0"/>
            </a:endParaRPr>
          </a:p>
          <a:p>
            <a:pPr lvl="2" indent="0">
              <a:buClrTx/>
              <a:buFontTx/>
              <a:buNone/>
            </a:pPr>
            <a:r>
              <a:rPr lang="it-IT" sz="1800" b="1">
                <a:latin typeface="Courier New" panose="02070309020205020404" pitchFamily="49" charset="0"/>
              </a:rPr>
              <a:t>   printf</a:t>
            </a:r>
            <a:r>
              <a:rPr lang="it-IT" sz="1800" b="1" smtClean="0">
                <a:latin typeface="Courier New" panose="02070309020205020404" pitchFamily="49" charset="0"/>
              </a:rPr>
              <a:t>("La somma è %d, la differenza è %d", s, d);</a:t>
            </a:r>
            <a:endParaRPr lang="it-IT" sz="1800" b="1">
              <a:latin typeface="Courier New" panose="02070309020205020404" pitchFamily="49" charset="0"/>
            </a:endParaRPr>
          </a:p>
          <a:p>
            <a:pPr lvl="2" indent="0">
              <a:buClrTx/>
              <a:buFontTx/>
              <a:buNone/>
            </a:pPr>
            <a:r>
              <a:rPr lang="it-IT" sz="1800" b="1">
                <a:latin typeface="Courier New" panose="02070309020205020404" pitchFamily="49" charset="0"/>
              </a:rPr>
              <a:t>   return 0;</a:t>
            </a:r>
          </a:p>
          <a:p>
            <a:pPr lvl="2" indent="0">
              <a:buClrTx/>
            </a:pPr>
            <a:r>
              <a:rPr lang="it-IT" sz="1800" b="1">
                <a:latin typeface="Courier New" panose="02070309020205020404" pitchFamily="49" charset="0"/>
              </a:rPr>
              <a:t>}</a:t>
            </a:r>
          </a:p>
          <a:p>
            <a:pPr lvl="2" indent="0">
              <a:buClrTx/>
              <a:buFontTx/>
              <a:buNone/>
            </a:pPr>
            <a:endParaRPr lang="it-IT" sz="1800" b="1" smtClean="0">
              <a:solidFill>
                <a:schemeClr val="tx1"/>
              </a:solidFill>
              <a:latin typeface="Courier New" panose="02070309020205020404" pitchFamily="49" charset="0"/>
            </a:endParaRPr>
          </a:p>
          <a:p>
            <a:pPr lvl="2" indent="0">
              <a:buClrTx/>
              <a:buFontTx/>
              <a:buNone/>
            </a:pPr>
            <a:endParaRPr lang="it-IT" sz="1800" b="1" smtClean="0">
              <a:latin typeface="Courier New" panose="02070309020205020404" pitchFamily="49" charset="0"/>
            </a:endParaRP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Che cosa stampa questa versione (scorretta) che non</a:t>
            </a:r>
          </a:p>
          <a:p>
            <a:pPr lvl="2" indent="0">
              <a:buClrTx/>
              <a:buFontTx/>
              <a:buNone/>
            </a:pPr>
            <a:r>
              <a:rPr lang="it-IT" sz="1800" b="1" smtClean="0">
                <a:latin typeface="Courier New" panose="02070309020205020404" pitchFamily="49" charset="0"/>
              </a:rPr>
              <a:t>Usa i puntatori ?</a:t>
            </a:r>
          </a:p>
          <a:p>
            <a:pPr lvl="2" indent="0">
              <a:buClrTx/>
              <a:buFontTx/>
              <a:buNone/>
            </a:pPr>
            <a:r>
              <a:rPr lang="it-IT" sz="1800" b="1" smtClean="0">
                <a:latin typeface="Courier New" panose="02070309020205020404" pitchFamily="49" charset="0"/>
              </a:rPr>
              <a:t>*/</a:t>
            </a:r>
            <a:endParaRPr lang="it-IT" sz="1800" b="1">
              <a:latin typeface="Courier New" panose="02070309020205020404" pitchFamily="49" charset="0"/>
            </a:endParaRPr>
          </a:p>
        </p:txBody>
      </p:sp>
    </p:spTree>
    <p:extLst>
      <p:ext uri="{BB962C8B-B14F-4D97-AF65-F5344CB8AC3E}">
        <p14:creationId xmlns:p14="http://schemas.microsoft.com/office/powerpoint/2010/main" val="5700836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FE1B3F9-A462-4B34-B6F1-F20C9E1DD657}" type="slidenum">
              <a:rPr lang="en-US"/>
              <a:pPr/>
              <a:t>4</a:t>
            </a:fld>
            <a:endParaRPr lang="en-US"/>
          </a:p>
        </p:txBody>
      </p:sp>
      <p:sp>
        <p:nvSpPr>
          <p:cNvPr id="144386" name="Rectangle 2"/>
          <p:cNvSpPr>
            <a:spLocks noGrp="1" noChangeArrowheads="1"/>
          </p:cNvSpPr>
          <p:nvPr>
            <p:ph type="title"/>
          </p:nvPr>
        </p:nvSpPr>
        <p:spPr>
          <a:xfrm>
            <a:off x="0" y="0"/>
            <a:ext cx="8966200" cy="1295400"/>
          </a:xfrm>
        </p:spPr>
        <p:txBody>
          <a:bodyPr/>
          <a:lstStyle/>
          <a:p>
            <a:r>
              <a:rPr lang="it-IT"/>
              <a:t>Puntatori : idea</a:t>
            </a:r>
            <a:r>
              <a:rPr lang="en-US"/>
              <a:t> di base</a:t>
            </a:r>
            <a:endParaRPr lang="it-IT"/>
          </a:p>
        </p:txBody>
      </p:sp>
      <p:sp>
        <p:nvSpPr>
          <p:cNvPr id="144387" name="Rectangle 3"/>
          <p:cNvSpPr>
            <a:spLocks noGrp="1" noChangeArrowheads="1"/>
          </p:cNvSpPr>
          <p:nvPr>
            <p:ph type="body" idx="1"/>
          </p:nvPr>
        </p:nvSpPr>
        <p:spPr>
          <a:xfrm>
            <a:off x="596900" y="1196752"/>
            <a:ext cx="8369300" cy="5105400"/>
          </a:xfrm>
        </p:spPr>
        <p:txBody>
          <a:bodyPr/>
          <a:lstStyle/>
          <a:p>
            <a:pPr marL="457200" indent="-457200">
              <a:buFont typeface="Arial" panose="020B0604020202020204" pitchFamily="34" charset="0"/>
              <a:buChar char="•"/>
            </a:pPr>
            <a:r>
              <a:rPr lang="it-IT" sz="2800" smtClean="0"/>
              <a:t>L'indirizzo (puntatore) può essere denotato con l'operatore indirizzo (&amp;) applicato alla variabile</a:t>
            </a:r>
            <a:endParaRPr lang="it-IT" sz="2800"/>
          </a:p>
          <a:p>
            <a:pPr lvl="2"/>
            <a:r>
              <a:rPr lang="it-IT"/>
              <a:t>es :</a:t>
            </a:r>
          </a:p>
          <a:p>
            <a:pPr lvl="2">
              <a:buFontTx/>
              <a:buNone/>
            </a:pPr>
            <a:r>
              <a:rPr lang="it-IT" b="1">
                <a:latin typeface="Courier New" panose="02070309020205020404" pitchFamily="49" charset="0"/>
              </a:rPr>
              <a:t>int a = 50; /* una var intera </a:t>
            </a:r>
            <a:r>
              <a:rPr lang="it-IT" b="1" smtClean="0">
                <a:latin typeface="Courier New" panose="02070309020205020404" pitchFamily="49" charset="0"/>
              </a:rPr>
              <a:t>*/</a:t>
            </a:r>
          </a:p>
          <a:p>
            <a:pPr lvl="2">
              <a:buFontTx/>
              <a:buNone/>
            </a:pPr>
            <a:endParaRPr lang="it-IT" b="1" smtClean="0">
              <a:latin typeface="Courier New" panose="02070309020205020404" pitchFamily="49" charset="0"/>
            </a:endParaRPr>
          </a:p>
          <a:p>
            <a:pPr lvl="2">
              <a:buFontTx/>
              <a:buNone/>
            </a:pPr>
            <a:endParaRPr lang="it-IT" b="1">
              <a:latin typeface="Courier New" panose="02070309020205020404" pitchFamily="49" charset="0"/>
            </a:endParaRPr>
          </a:p>
          <a:p>
            <a:pPr lvl="2">
              <a:buFontTx/>
              <a:buNone/>
            </a:pPr>
            <a:r>
              <a:rPr lang="it-IT" b="1" smtClean="0">
                <a:solidFill>
                  <a:srgbClr val="FF0000"/>
                </a:solidFill>
                <a:latin typeface="Courier New" panose="02070309020205020404" pitchFamily="49" charset="0"/>
              </a:rPr>
              <a:t>&amp;a</a:t>
            </a:r>
          </a:p>
          <a:p>
            <a:pPr lvl="2"/>
            <a:r>
              <a:rPr lang="it-IT" b="1">
                <a:latin typeface="Courier New" panose="02070309020205020404" pitchFamily="49" charset="0"/>
              </a:rPr>
              <a:t>/* </a:t>
            </a:r>
            <a:r>
              <a:rPr lang="it-IT" b="1" smtClean="0">
                <a:latin typeface="Courier New" panose="02070309020205020404" pitchFamily="49" charset="0"/>
              </a:rPr>
              <a:t>denota </a:t>
            </a:r>
            <a:r>
              <a:rPr lang="it-IT" b="1">
                <a:latin typeface="Courier New" panose="02070309020205020404" pitchFamily="49" charset="0"/>
              </a:rPr>
              <a:t>l'indirizzo di </a:t>
            </a:r>
            <a:r>
              <a:rPr lang="it-IT" b="1" smtClean="0">
                <a:latin typeface="Courier New" panose="02070309020205020404" pitchFamily="49" charset="0"/>
              </a:rPr>
              <a:t>a, 0xA50 </a:t>
            </a:r>
          </a:p>
          <a:p>
            <a:pPr lvl="2"/>
            <a:r>
              <a:rPr lang="it-IT" b="1">
                <a:latin typeface="Courier New" panose="02070309020205020404" pitchFamily="49" charset="0"/>
              </a:rPr>
              <a:t>e</a:t>
            </a:r>
            <a:r>
              <a:rPr lang="it-IT" b="1" smtClean="0">
                <a:latin typeface="Courier New" panose="02070309020205020404" pitchFamily="49" charset="0"/>
              </a:rPr>
              <a:t>sadecimale */</a:t>
            </a:r>
            <a:endParaRPr lang="it-IT" b="1">
              <a:latin typeface="Courier New" panose="02070309020205020404" pitchFamily="49" charset="0"/>
            </a:endParaRPr>
          </a:p>
          <a:p>
            <a:pPr lvl="2">
              <a:buFontTx/>
              <a:buNone/>
            </a:pPr>
            <a:endParaRPr lang="it-IT" b="1">
              <a:latin typeface="Courier New" panose="02070309020205020404" pitchFamily="49" charset="0"/>
            </a:endParaRPr>
          </a:p>
        </p:txBody>
      </p:sp>
      <p:sp>
        <p:nvSpPr>
          <p:cNvPr id="5" name="Text Box 4"/>
          <p:cNvSpPr txBox="1">
            <a:spLocks noChangeArrowheads="1"/>
          </p:cNvSpPr>
          <p:nvPr/>
        </p:nvSpPr>
        <p:spPr bwMode="auto">
          <a:xfrm>
            <a:off x="6181725" y="3478019"/>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50   </a:t>
            </a:r>
            <a:r>
              <a:rPr lang="it-IT" smtClean="0">
                <a:latin typeface="Times New Roman" panose="02020603050405020304" pitchFamily="18" charset="0"/>
              </a:rPr>
              <a:t>    </a:t>
            </a:r>
            <a:r>
              <a:rPr lang="it-IT" b="1" smtClean="0"/>
              <a:t>5</a:t>
            </a:r>
            <a:endParaRPr lang="it-IT">
              <a:latin typeface="Times New Roman" panose="02020603050405020304" pitchFamily="18" charset="0"/>
            </a:endParaRPr>
          </a:p>
        </p:txBody>
      </p:sp>
      <p:sp>
        <p:nvSpPr>
          <p:cNvPr id="7" name="Rectangle 6"/>
          <p:cNvSpPr/>
          <p:nvPr/>
        </p:nvSpPr>
        <p:spPr bwMode="auto">
          <a:xfrm>
            <a:off x="8002588" y="3472487"/>
            <a:ext cx="1050925" cy="461666"/>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0xA50</a:t>
            </a:r>
          </a:p>
        </p:txBody>
      </p:sp>
    </p:spTree>
    <p:extLst>
      <p:ext uri="{BB962C8B-B14F-4D97-AF65-F5344CB8AC3E}">
        <p14:creationId xmlns:p14="http://schemas.microsoft.com/office/powerpoint/2010/main" val="4405337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40</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Esempio: scorretto</a:t>
            </a:r>
            <a:endParaRPr lang="it-IT"/>
          </a:p>
        </p:txBody>
      </p:sp>
      <p:sp>
        <p:nvSpPr>
          <p:cNvPr id="30722" name="Text Box 2"/>
          <p:cNvSpPr txBox="1">
            <a:spLocks noChangeArrowheads="1"/>
          </p:cNvSpPr>
          <p:nvPr/>
        </p:nvSpPr>
        <p:spPr bwMode="auto">
          <a:xfrm>
            <a:off x="13814" y="764704"/>
            <a:ext cx="8952386" cy="4003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buFontTx/>
              <a:buNone/>
            </a:pPr>
            <a:endParaRPr lang="it-IT" sz="2000" b="1" smtClean="0">
              <a:latin typeface="Courier New" panose="02070309020205020404" pitchFamily="49" charset="0"/>
            </a:endParaRPr>
          </a:p>
          <a:p>
            <a:pPr lvl="2" indent="0">
              <a:buClrTx/>
              <a:buFontTx/>
              <a:buNone/>
            </a:pPr>
            <a:r>
              <a:rPr lang="it-IT" sz="1800" b="1" smtClean="0">
                <a:solidFill>
                  <a:srgbClr val="FF0000"/>
                </a:solidFill>
                <a:latin typeface="Courier New" panose="02070309020205020404" pitchFamily="49" charset="0"/>
              </a:rPr>
              <a:t>int somma_e_diff (int a, int b, int diff)</a:t>
            </a:r>
            <a:r>
              <a:rPr lang="it-IT" sz="1800" b="1" smtClean="0">
                <a:latin typeface="Courier New" panose="02070309020205020404" pitchFamily="49" charset="0"/>
              </a:rPr>
              <a:t> {</a:t>
            </a:r>
          </a:p>
          <a:p>
            <a:pPr lvl="2" indent="0">
              <a:buClrTx/>
              <a:buFontTx/>
              <a:buNone/>
            </a:pPr>
            <a:r>
              <a:rPr lang="it-IT" sz="1800" b="1" smtClean="0">
                <a:solidFill>
                  <a:schemeClr val="tx1"/>
                </a:solidFill>
                <a:latin typeface="Courier New" panose="02070309020205020404" pitchFamily="49" charset="0"/>
              </a:rPr>
              <a:t>    diff = a-b;</a:t>
            </a:r>
          </a:p>
          <a:p>
            <a:pPr lvl="2" indent="0">
              <a:buClrTx/>
              <a:buFontTx/>
              <a:buNone/>
            </a:pPr>
            <a:r>
              <a:rPr lang="it-IT" sz="1800" b="1">
                <a:solidFill>
                  <a:schemeClr val="tx1"/>
                </a:solidFill>
                <a:latin typeface="Courier New" panose="02070309020205020404" pitchFamily="49" charset="0"/>
              </a:rPr>
              <a:t> </a:t>
            </a:r>
            <a:r>
              <a:rPr lang="it-IT" sz="1800" b="1" smtClean="0">
                <a:solidFill>
                  <a:schemeClr val="tx1"/>
                </a:solidFill>
                <a:latin typeface="Courier New" panose="02070309020205020404" pitchFamily="49" charset="0"/>
              </a:rPr>
              <a:t>   return a + b;</a:t>
            </a:r>
          </a:p>
          <a:p>
            <a:pPr lvl="2" indent="0">
              <a:buClrTx/>
              <a:buFontTx/>
              <a:buNone/>
            </a:pPr>
            <a:r>
              <a:rPr lang="it-IT" sz="1800" b="1" smtClean="0">
                <a:latin typeface="Courier New" panose="02070309020205020404" pitchFamily="49" charset="0"/>
              </a:rPr>
              <a:t>}</a:t>
            </a:r>
            <a:endParaRPr lang="it-IT" sz="1800" b="1">
              <a:solidFill>
                <a:schemeClr val="tx1"/>
              </a:solidFill>
              <a:latin typeface="Courier New" panose="02070309020205020404" pitchFamily="49" charset="0"/>
            </a:endParaRPr>
          </a:p>
          <a:p>
            <a:pPr lvl="2" indent="0">
              <a:buClrTx/>
              <a:buFontTx/>
              <a:buNone/>
            </a:pPr>
            <a:r>
              <a:rPr lang="it-IT" sz="1800" b="1" smtClean="0">
                <a:solidFill>
                  <a:srgbClr val="FF0000"/>
                </a:solidFill>
                <a:latin typeface="Courier New" panose="02070309020205020404" pitchFamily="49" charset="0"/>
              </a:rPr>
              <a:t>int </a:t>
            </a:r>
            <a:r>
              <a:rPr lang="it-IT" sz="1800" b="1">
                <a:solidFill>
                  <a:srgbClr val="FF0000"/>
                </a:solidFill>
                <a:latin typeface="Courier New" panose="02070309020205020404" pitchFamily="49" charset="0"/>
              </a:rPr>
              <a:t>main (void) {</a:t>
            </a:r>
          </a:p>
          <a:p>
            <a:pPr lvl="2" indent="0">
              <a:buClrTx/>
              <a:buFontTx/>
              <a:buNone/>
            </a:pPr>
            <a:r>
              <a:rPr lang="it-IT" sz="1800" b="1">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int s, d; </a:t>
            </a:r>
          </a:p>
          <a:p>
            <a:pPr lvl="2" indent="0">
              <a:buClrTx/>
              <a:buFontTx/>
              <a:buNone/>
            </a:pPr>
            <a:r>
              <a:rPr lang="it-IT" sz="1800" b="1">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 Y: </a:t>
            </a:r>
            <a:r>
              <a:rPr lang="it-IT" sz="1800" b="1">
                <a:solidFill>
                  <a:schemeClr val="tx1"/>
                </a:solidFill>
                <a:latin typeface="Courier New" panose="02070309020205020404" pitchFamily="49" charset="0"/>
              </a:rPr>
              <a:t>s</a:t>
            </a:r>
            <a:r>
              <a:rPr lang="it-IT" sz="1800" b="1" smtClean="0">
                <a:solidFill>
                  <a:schemeClr val="tx1"/>
                </a:solidFill>
                <a:latin typeface="Courier New" panose="02070309020205020404" pitchFamily="49" charset="0"/>
              </a:rPr>
              <a:t> =</a:t>
            </a:r>
            <a:r>
              <a:rPr lang="it-IT" sz="1800" b="1" smtClean="0">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somma_e_diff </a:t>
            </a:r>
            <a:r>
              <a:rPr lang="it-IT" sz="1800" b="1" smtClean="0">
                <a:solidFill>
                  <a:srgbClr val="FF0000"/>
                </a:solidFill>
                <a:latin typeface="Courier New" panose="02070309020205020404" pitchFamily="49" charset="0"/>
              </a:rPr>
              <a:t>(10, 2, d);</a:t>
            </a:r>
            <a:endParaRPr lang="it-IT" sz="1800" b="1">
              <a:solidFill>
                <a:srgbClr val="FF0000"/>
              </a:solidFill>
              <a:latin typeface="Courier New" panose="02070309020205020404" pitchFamily="49" charset="0"/>
            </a:endParaRPr>
          </a:p>
          <a:p>
            <a:pPr lvl="2" indent="0">
              <a:buClrTx/>
              <a:buFontTx/>
              <a:buNone/>
            </a:pPr>
            <a:r>
              <a:rPr lang="it-IT" sz="1800" b="1">
                <a:latin typeface="Courier New" panose="02070309020205020404" pitchFamily="49" charset="0"/>
              </a:rPr>
              <a:t>   printf</a:t>
            </a:r>
            <a:r>
              <a:rPr lang="it-IT" sz="1800" b="1" smtClean="0">
                <a:latin typeface="Courier New" panose="02070309020205020404" pitchFamily="49" charset="0"/>
              </a:rPr>
              <a:t>("La somma è %d,\</a:t>
            </a: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  la differenza è %d", s, d);</a:t>
            </a:r>
            <a:endParaRPr lang="it-IT" sz="1800" b="1">
              <a:latin typeface="Courier New" panose="02070309020205020404" pitchFamily="49" charset="0"/>
            </a:endParaRPr>
          </a:p>
          <a:p>
            <a:pPr lvl="2" indent="0">
              <a:buClrTx/>
              <a:buFontTx/>
              <a:buNone/>
            </a:pPr>
            <a:r>
              <a:rPr lang="it-IT" sz="1800" b="1">
                <a:latin typeface="Courier New" panose="02070309020205020404" pitchFamily="49" charset="0"/>
              </a:rPr>
              <a:t>   return 0;</a:t>
            </a:r>
          </a:p>
          <a:p>
            <a:pPr lvl="2" indent="0">
              <a:buClrTx/>
            </a:pPr>
            <a:r>
              <a:rPr lang="it-IT" sz="1800" b="1">
                <a:latin typeface="Courier New" panose="02070309020205020404" pitchFamily="49" charset="0"/>
              </a:rPr>
              <a:t>}</a:t>
            </a:r>
          </a:p>
          <a:p>
            <a:pPr lvl="2" indent="0">
              <a:buClrTx/>
              <a:buFontTx/>
              <a:buNone/>
            </a:pPr>
            <a:endParaRPr lang="it-IT" sz="1800" b="1" smtClean="0">
              <a:solidFill>
                <a:schemeClr val="tx1"/>
              </a:solidFill>
              <a:latin typeface="Courier New" panose="02070309020205020404" pitchFamily="49" charset="0"/>
            </a:endParaRPr>
          </a:p>
          <a:p>
            <a:pPr lvl="2" indent="0">
              <a:buClrTx/>
              <a:buFontTx/>
              <a:buNone/>
            </a:pPr>
            <a:endParaRPr lang="it-IT" sz="1800" b="1" smtClean="0">
              <a:latin typeface="Courier New" panose="02070309020205020404" pitchFamily="49" charset="0"/>
            </a:endParaRPr>
          </a:p>
        </p:txBody>
      </p:sp>
      <p:sp>
        <p:nvSpPr>
          <p:cNvPr id="5" name="Rectangle 4"/>
          <p:cNvSpPr/>
          <p:nvPr/>
        </p:nvSpPr>
        <p:spPr bwMode="auto">
          <a:xfrm>
            <a:off x="6300192" y="3068960"/>
            <a:ext cx="2016224"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bg1"/>
                </a:solidFill>
                <a:effectLst/>
                <a:latin typeface="Times New Roman" panose="02020603050405020304" pitchFamily="18" charset="0"/>
              </a:rPr>
              <a:t>stack</a:t>
            </a:r>
          </a:p>
        </p:txBody>
      </p:sp>
      <p:sp>
        <p:nvSpPr>
          <p:cNvPr id="6" name="Rectangle 5"/>
          <p:cNvSpPr/>
          <p:nvPr/>
        </p:nvSpPr>
        <p:spPr bwMode="auto">
          <a:xfrm>
            <a:off x="6300192" y="3789040"/>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8" name="Rectangle 7"/>
          <p:cNvSpPr/>
          <p:nvPr/>
        </p:nvSpPr>
        <p:spPr bwMode="auto">
          <a:xfrm>
            <a:off x="6300192" y="4669878"/>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rgbClr val="FF0000"/>
                </a:solidFill>
              </a:rPr>
              <a:t>?</a:t>
            </a:r>
            <a:endParaRPr kumimoji="0" lang="it-IT" sz="2400" b="0" i="0" u="none" strike="noStrike" cap="none" normalizeH="0" baseline="0" smtClean="0">
              <a:ln>
                <a:noFill/>
              </a:ln>
              <a:solidFill>
                <a:srgbClr val="FF0000"/>
              </a:solidFill>
              <a:effectLst/>
            </a:endParaRPr>
          </a:p>
        </p:txBody>
      </p:sp>
      <p:sp>
        <p:nvSpPr>
          <p:cNvPr id="9" name="Rectangle 8"/>
          <p:cNvSpPr/>
          <p:nvPr/>
        </p:nvSpPr>
        <p:spPr bwMode="auto">
          <a:xfrm>
            <a:off x="6300191" y="4237829"/>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a:t>
            </a:r>
            <a:endParaRPr kumimoji="0" lang="it-IT" sz="2400" b="0" i="0" u="none" strike="noStrike" cap="none" normalizeH="0" baseline="0" smtClean="0">
              <a:ln>
                <a:noFill/>
              </a:ln>
              <a:solidFill>
                <a:schemeClr val="tx1"/>
              </a:solidFill>
              <a:effectLst/>
            </a:endParaRPr>
          </a:p>
        </p:txBody>
      </p:sp>
      <p:sp>
        <p:nvSpPr>
          <p:cNvPr id="10" name="Rectangle 9"/>
          <p:cNvSpPr/>
          <p:nvPr/>
        </p:nvSpPr>
        <p:spPr bwMode="auto">
          <a:xfrm>
            <a:off x="5941627" y="3797424"/>
            <a:ext cx="351656" cy="4236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s</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5962918" y="4224270"/>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d</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3" name="Rectangle 12"/>
          <p:cNvSpPr/>
          <p:nvPr/>
        </p:nvSpPr>
        <p:spPr bwMode="auto">
          <a:xfrm>
            <a:off x="8330229" y="3805781"/>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FF</a:t>
            </a:r>
            <a:r>
              <a:rPr lang="it-IT">
                <a:solidFill>
                  <a:schemeClr val="tx1"/>
                </a:solidFill>
              </a:rPr>
              <a:t>4</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4" name="Rectangle 13"/>
          <p:cNvSpPr/>
          <p:nvPr/>
        </p:nvSpPr>
        <p:spPr bwMode="auto">
          <a:xfrm>
            <a:off x="8330228" y="421270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FF0</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5" name="Rectangle 14"/>
          <p:cNvSpPr/>
          <p:nvPr/>
        </p:nvSpPr>
        <p:spPr bwMode="auto">
          <a:xfrm>
            <a:off x="5498482" y="4686186"/>
            <a:ext cx="773749" cy="47355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diff</a:t>
            </a:r>
            <a:endParaRPr kumimoji="0" lang="it-IT" sz="2400" b="0" i="0" u="none" strike="noStrike" cap="none" normalizeH="0" baseline="0" smtClean="0">
              <a:ln>
                <a:noFill/>
              </a:ln>
              <a:solidFill>
                <a:schemeClr val="tx1"/>
              </a:solidFill>
              <a:effectLst/>
            </a:endParaRPr>
          </a:p>
        </p:txBody>
      </p:sp>
      <p:sp>
        <p:nvSpPr>
          <p:cNvPr id="16" name="Rectangle 15"/>
          <p:cNvSpPr/>
          <p:nvPr/>
        </p:nvSpPr>
        <p:spPr bwMode="auto">
          <a:xfrm>
            <a:off x="8298082" y="467610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FEC</a:t>
            </a:r>
            <a:endParaRPr kumimoji="0" lang="it-IT" sz="2400" b="0" i="0" u="none" strike="noStrike" cap="none" normalizeH="0" baseline="0" smtClean="0">
              <a:ln>
                <a:noFill/>
              </a:ln>
              <a:solidFill>
                <a:schemeClr val="tx1"/>
              </a:solidFill>
              <a:effectLst/>
            </a:endParaRPr>
          </a:p>
        </p:txBody>
      </p:sp>
      <p:sp>
        <p:nvSpPr>
          <p:cNvPr id="17" name="Rectangle 16"/>
          <p:cNvSpPr/>
          <p:nvPr/>
        </p:nvSpPr>
        <p:spPr bwMode="auto">
          <a:xfrm>
            <a:off x="6293919" y="5118668"/>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2</a:t>
            </a:r>
            <a:endParaRPr kumimoji="0" lang="it-IT" sz="2400" b="0" i="0" u="none" strike="noStrike" cap="none" normalizeH="0" baseline="0" smtClean="0">
              <a:ln>
                <a:noFill/>
              </a:ln>
              <a:solidFill>
                <a:schemeClr val="tx1"/>
              </a:solidFill>
              <a:effectLst/>
            </a:endParaRPr>
          </a:p>
        </p:txBody>
      </p:sp>
      <p:sp>
        <p:nvSpPr>
          <p:cNvPr id="18" name="Rectangle 17"/>
          <p:cNvSpPr/>
          <p:nvPr/>
        </p:nvSpPr>
        <p:spPr bwMode="auto">
          <a:xfrm>
            <a:off x="5693232" y="5120644"/>
            <a:ext cx="600687" cy="47892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b</a:t>
            </a:r>
            <a:endParaRPr kumimoji="0" lang="it-IT" sz="2400" b="0" i="0" u="none" strike="noStrike" cap="none" normalizeH="0" baseline="0" smtClean="0">
              <a:ln>
                <a:noFill/>
              </a:ln>
              <a:solidFill>
                <a:schemeClr val="tx1"/>
              </a:solidFill>
              <a:effectLst/>
            </a:endParaRPr>
          </a:p>
        </p:txBody>
      </p:sp>
      <p:sp>
        <p:nvSpPr>
          <p:cNvPr id="19" name="Rectangle 18"/>
          <p:cNvSpPr/>
          <p:nvPr/>
        </p:nvSpPr>
        <p:spPr bwMode="auto">
          <a:xfrm>
            <a:off x="8316415" y="5099768"/>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FE8</a:t>
            </a:r>
            <a:endParaRPr kumimoji="0" lang="it-IT" sz="2400" b="0" i="0" u="none" strike="noStrike" cap="none" normalizeH="0" baseline="0" smtClean="0">
              <a:ln>
                <a:noFill/>
              </a:ln>
              <a:solidFill>
                <a:schemeClr val="tx1"/>
              </a:solidFill>
              <a:effectLst/>
            </a:endParaRPr>
          </a:p>
        </p:txBody>
      </p:sp>
      <p:sp>
        <p:nvSpPr>
          <p:cNvPr id="20" name="Rectangle 19"/>
          <p:cNvSpPr/>
          <p:nvPr/>
        </p:nvSpPr>
        <p:spPr bwMode="auto">
          <a:xfrm>
            <a:off x="6293283" y="5567024"/>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10</a:t>
            </a:r>
            <a:endParaRPr kumimoji="0" lang="it-IT" sz="2400" b="0" i="0" u="none" strike="noStrike" cap="none" normalizeH="0" baseline="0" smtClean="0">
              <a:ln>
                <a:noFill/>
              </a:ln>
              <a:solidFill>
                <a:schemeClr val="tx1"/>
              </a:solidFill>
              <a:effectLst/>
            </a:endParaRPr>
          </a:p>
        </p:txBody>
      </p:sp>
      <p:sp>
        <p:nvSpPr>
          <p:cNvPr id="21" name="Rectangle 20"/>
          <p:cNvSpPr/>
          <p:nvPr/>
        </p:nvSpPr>
        <p:spPr bwMode="auto">
          <a:xfrm>
            <a:off x="5692596" y="5569000"/>
            <a:ext cx="600687" cy="47892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endParaRPr kumimoji="0" lang="it-IT" sz="2400" b="0" i="0" u="none" strike="noStrike" cap="none" normalizeH="0" baseline="0" smtClean="0">
              <a:ln>
                <a:noFill/>
              </a:ln>
              <a:solidFill>
                <a:schemeClr val="tx1"/>
              </a:solidFill>
              <a:effectLst/>
            </a:endParaRPr>
          </a:p>
        </p:txBody>
      </p:sp>
      <p:sp>
        <p:nvSpPr>
          <p:cNvPr id="22" name="Rectangle 21"/>
          <p:cNvSpPr/>
          <p:nvPr/>
        </p:nvSpPr>
        <p:spPr bwMode="auto">
          <a:xfrm>
            <a:off x="8315779" y="554812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FE4</a:t>
            </a:r>
            <a:endParaRPr kumimoji="0" lang="it-IT" sz="2400" b="0" i="0" u="none" strike="noStrike" cap="none" normalizeH="0" baseline="0" smtClean="0">
              <a:ln>
                <a:noFill/>
              </a:ln>
              <a:solidFill>
                <a:schemeClr val="tx1"/>
              </a:solidFill>
              <a:effectLst/>
            </a:endParaRPr>
          </a:p>
        </p:txBody>
      </p:sp>
      <p:sp>
        <p:nvSpPr>
          <p:cNvPr id="23" name="Rectangle 22"/>
          <p:cNvSpPr/>
          <p:nvPr/>
        </p:nvSpPr>
        <p:spPr bwMode="auto">
          <a:xfrm>
            <a:off x="6279789" y="6006852"/>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Y</a:t>
            </a:r>
            <a:endParaRPr kumimoji="0" lang="it-IT" sz="2400" b="0" i="0" u="none" strike="noStrike" cap="none" normalizeH="0" baseline="0" smtClean="0">
              <a:ln>
                <a:noFill/>
              </a:ln>
              <a:solidFill>
                <a:schemeClr val="tx1"/>
              </a:solidFill>
              <a:effectLst/>
            </a:endParaRPr>
          </a:p>
        </p:txBody>
      </p:sp>
      <p:sp>
        <p:nvSpPr>
          <p:cNvPr id="24" name="Rectangle 23"/>
          <p:cNvSpPr/>
          <p:nvPr/>
        </p:nvSpPr>
        <p:spPr bwMode="auto">
          <a:xfrm>
            <a:off x="3676372" y="6008828"/>
            <a:ext cx="2603417" cy="48744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Indirizzo di ritorno</a:t>
            </a:r>
            <a:endParaRPr kumimoji="0" lang="it-IT" sz="2400" b="0" i="0" u="none" strike="noStrike" cap="none" normalizeH="0" baseline="0" smtClean="0">
              <a:ln>
                <a:noFill/>
              </a:ln>
              <a:solidFill>
                <a:schemeClr val="tx1"/>
              </a:solidFill>
              <a:effectLst/>
            </a:endParaRPr>
          </a:p>
        </p:txBody>
      </p:sp>
      <p:sp>
        <p:nvSpPr>
          <p:cNvPr id="25" name="Rectangle 24"/>
          <p:cNvSpPr/>
          <p:nvPr/>
        </p:nvSpPr>
        <p:spPr bwMode="auto">
          <a:xfrm>
            <a:off x="8302285" y="5987952"/>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FE0</a:t>
            </a:r>
            <a:endParaRPr kumimoji="0" lang="it-IT" sz="2400" b="0" i="0" u="none" strike="noStrike" cap="none" normalizeH="0" baseline="0" smtClean="0">
              <a:ln>
                <a:noFill/>
              </a:ln>
              <a:solidFill>
                <a:schemeClr val="tx1"/>
              </a:solidFill>
              <a:effectLst/>
            </a:endParaRPr>
          </a:p>
        </p:txBody>
      </p:sp>
    </p:spTree>
    <p:extLst>
      <p:ext uri="{BB962C8B-B14F-4D97-AF65-F5344CB8AC3E}">
        <p14:creationId xmlns:p14="http://schemas.microsoft.com/office/powerpoint/2010/main" val="12123292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41</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Esempio: scorretto</a:t>
            </a:r>
            <a:endParaRPr lang="it-IT"/>
          </a:p>
        </p:txBody>
      </p:sp>
      <p:sp>
        <p:nvSpPr>
          <p:cNvPr id="30722" name="Text Box 2"/>
          <p:cNvSpPr txBox="1">
            <a:spLocks noChangeArrowheads="1"/>
          </p:cNvSpPr>
          <p:nvPr/>
        </p:nvSpPr>
        <p:spPr bwMode="auto">
          <a:xfrm>
            <a:off x="13814" y="764704"/>
            <a:ext cx="8952386" cy="4003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buFontTx/>
              <a:buNone/>
            </a:pPr>
            <a:endParaRPr lang="it-IT" sz="2000" b="1" smtClean="0">
              <a:latin typeface="Courier New" panose="02070309020205020404" pitchFamily="49" charset="0"/>
            </a:endParaRPr>
          </a:p>
          <a:p>
            <a:pPr lvl="2" indent="0">
              <a:buClrTx/>
              <a:buFontTx/>
              <a:buNone/>
            </a:pPr>
            <a:r>
              <a:rPr lang="it-IT" sz="1800" b="1" smtClean="0">
                <a:solidFill>
                  <a:srgbClr val="FF0000"/>
                </a:solidFill>
                <a:latin typeface="Courier New" panose="02070309020205020404" pitchFamily="49" charset="0"/>
              </a:rPr>
              <a:t>int somma_e_diff (int a, int b, int diff)</a:t>
            </a:r>
            <a:r>
              <a:rPr lang="it-IT" sz="1800" b="1" smtClean="0">
                <a:latin typeface="Courier New" panose="02070309020205020404" pitchFamily="49" charset="0"/>
              </a:rPr>
              <a:t> {</a:t>
            </a:r>
          </a:p>
          <a:p>
            <a:pPr lvl="2" indent="0">
              <a:buClrTx/>
              <a:buFontTx/>
              <a:buNone/>
            </a:pPr>
            <a:r>
              <a:rPr lang="it-IT" sz="1800" b="1" smtClean="0">
                <a:solidFill>
                  <a:schemeClr val="tx1"/>
                </a:solidFill>
                <a:latin typeface="Courier New" panose="02070309020205020404" pitchFamily="49" charset="0"/>
              </a:rPr>
              <a:t>    </a:t>
            </a:r>
            <a:r>
              <a:rPr lang="it-IT" sz="1800" b="1" smtClean="0">
                <a:solidFill>
                  <a:srgbClr val="FF0000"/>
                </a:solidFill>
                <a:latin typeface="Courier New" panose="02070309020205020404" pitchFamily="49" charset="0"/>
              </a:rPr>
              <a:t>diff = a-b;</a:t>
            </a:r>
          </a:p>
          <a:p>
            <a:pPr lvl="2" indent="0">
              <a:buClrTx/>
              <a:buFontTx/>
              <a:buNone/>
            </a:pPr>
            <a:r>
              <a:rPr lang="it-IT" sz="1800" b="1">
                <a:solidFill>
                  <a:schemeClr val="tx1"/>
                </a:solidFill>
                <a:latin typeface="Courier New" panose="02070309020205020404" pitchFamily="49" charset="0"/>
              </a:rPr>
              <a:t> </a:t>
            </a:r>
            <a:r>
              <a:rPr lang="it-IT" sz="1800" b="1" smtClean="0">
                <a:solidFill>
                  <a:schemeClr val="tx1"/>
                </a:solidFill>
                <a:latin typeface="Courier New" panose="02070309020205020404" pitchFamily="49" charset="0"/>
              </a:rPr>
              <a:t>   return a + b;</a:t>
            </a:r>
          </a:p>
          <a:p>
            <a:pPr lvl="2" indent="0">
              <a:buClrTx/>
              <a:buFontTx/>
              <a:buNone/>
            </a:pPr>
            <a:r>
              <a:rPr lang="it-IT" sz="1800" b="1" smtClean="0">
                <a:latin typeface="Courier New" panose="02070309020205020404" pitchFamily="49" charset="0"/>
              </a:rPr>
              <a:t>}</a:t>
            </a:r>
            <a:endParaRPr lang="it-IT" sz="1800" b="1">
              <a:solidFill>
                <a:schemeClr val="tx1"/>
              </a:solidFill>
              <a:latin typeface="Courier New" panose="02070309020205020404" pitchFamily="49" charset="0"/>
            </a:endParaRPr>
          </a:p>
          <a:p>
            <a:pPr lvl="2" indent="0">
              <a:buClrTx/>
              <a:buFontTx/>
              <a:buNone/>
            </a:pPr>
            <a:r>
              <a:rPr lang="it-IT" sz="1800" b="1" smtClean="0">
                <a:solidFill>
                  <a:srgbClr val="FF0000"/>
                </a:solidFill>
                <a:latin typeface="Courier New" panose="02070309020205020404" pitchFamily="49" charset="0"/>
              </a:rPr>
              <a:t>int </a:t>
            </a:r>
            <a:r>
              <a:rPr lang="it-IT" sz="1800" b="1">
                <a:solidFill>
                  <a:srgbClr val="FF0000"/>
                </a:solidFill>
                <a:latin typeface="Courier New" panose="02070309020205020404" pitchFamily="49" charset="0"/>
              </a:rPr>
              <a:t>main (void) {</a:t>
            </a:r>
          </a:p>
          <a:p>
            <a:pPr lvl="2" indent="0">
              <a:buClrTx/>
              <a:buFontTx/>
              <a:buNone/>
            </a:pPr>
            <a:r>
              <a:rPr lang="it-IT" sz="1800" b="1">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int s, d; </a:t>
            </a:r>
          </a:p>
          <a:p>
            <a:pPr lvl="2" indent="0">
              <a:buClrTx/>
              <a:buFontTx/>
              <a:buNone/>
            </a:pPr>
            <a:r>
              <a:rPr lang="it-IT" sz="1800" b="1">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 Y: </a:t>
            </a:r>
            <a:r>
              <a:rPr lang="it-IT" sz="1800" b="1">
                <a:solidFill>
                  <a:schemeClr val="tx1"/>
                </a:solidFill>
                <a:latin typeface="Courier New" panose="02070309020205020404" pitchFamily="49" charset="0"/>
              </a:rPr>
              <a:t>s</a:t>
            </a:r>
            <a:r>
              <a:rPr lang="it-IT" sz="1800" b="1" smtClean="0">
                <a:solidFill>
                  <a:schemeClr val="tx1"/>
                </a:solidFill>
                <a:latin typeface="Courier New" panose="02070309020205020404" pitchFamily="49" charset="0"/>
              </a:rPr>
              <a:t> =</a:t>
            </a:r>
            <a:r>
              <a:rPr lang="it-IT" sz="1800" b="1" smtClean="0">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somma_e_diff </a:t>
            </a:r>
            <a:r>
              <a:rPr lang="it-IT" sz="1800" b="1" smtClean="0">
                <a:solidFill>
                  <a:srgbClr val="FF0000"/>
                </a:solidFill>
                <a:latin typeface="Courier New" panose="02070309020205020404" pitchFamily="49" charset="0"/>
              </a:rPr>
              <a:t>(10, 2, d);</a:t>
            </a:r>
            <a:endParaRPr lang="it-IT" sz="1800" b="1">
              <a:solidFill>
                <a:srgbClr val="FF0000"/>
              </a:solidFill>
              <a:latin typeface="Courier New" panose="02070309020205020404" pitchFamily="49" charset="0"/>
            </a:endParaRPr>
          </a:p>
          <a:p>
            <a:pPr lvl="2" indent="0">
              <a:buClrTx/>
              <a:buFontTx/>
              <a:buNone/>
            </a:pPr>
            <a:r>
              <a:rPr lang="it-IT" sz="1800" b="1">
                <a:latin typeface="Courier New" panose="02070309020205020404" pitchFamily="49" charset="0"/>
              </a:rPr>
              <a:t>   printf</a:t>
            </a:r>
            <a:r>
              <a:rPr lang="it-IT" sz="1800" b="1" smtClean="0">
                <a:latin typeface="Courier New" panose="02070309020205020404" pitchFamily="49" charset="0"/>
              </a:rPr>
              <a:t>("La somma è %d,\</a:t>
            </a: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  la differenza è %d", s, d);</a:t>
            </a:r>
            <a:endParaRPr lang="it-IT" sz="1800" b="1">
              <a:latin typeface="Courier New" panose="02070309020205020404" pitchFamily="49" charset="0"/>
            </a:endParaRPr>
          </a:p>
          <a:p>
            <a:pPr lvl="2" indent="0">
              <a:buClrTx/>
              <a:buFontTx/>
              <a:buNone/>
            </a:pPr>
            <a:r>
              <a:rPr lang="it-IT" sz="1800" b="1">
                <a:latin typeface="Courier New" panose="02070309020205020404" pitchFamily="49" charset="0"/>
              </a:rPr>
              <a:t>   return 0;</a:t>
            </a:r>
          </a:p>
          <a:p>
            <a:pPr lvl="2" indent="0">
              <a:buClrTx/>
            </a:pPr>
            <a:r>
              <a:rPr lang="it-IT" sz="1800" b="1">
                <a:latin typeface="Courier New" panose="02070309020205020404" pitchFamily="49" charset="0"/>
              </a:rPr>
              <a:t>}</a:t>
            </a:r>
          </a:p>
          <a:p>
            <a:pPr lvl="2" indent="0">
              <a:buClrTx/>
              <a:buFontTx/>
              <a:buNone/>
            </a:pPr>
            <a:endParaRPr lang="it-IT" sz="1800" b="1" smtClean="0">
              <a:solidFill>
                <a:schemeClr val="tx1"/>
              </a:solidFill>
              <a:latin typeface="Courier New" panose="02070309020205020404" pitchFamily="49" charset="0"/>
            </a:endParaRPr>
          </a:p>
          <a:p>
            <a:pPr lvl="2" indent="0">
              <a:buClrTx/>
              <a:buFontTx/>
              <a:buNone/>
            </a:pPr>
            <a:endParaRPr lang="it-IT" sz="1800" b="1" smtClean="0">
              <a:latin typeface="Courier New" panose="02070309020205020404" pitchFamily="49" charset="0"/>
            </a:endParaRPr>
          </a:p>
        </p:txBody>
      </p:sp>
      <p:sp>
        <p:nvSpPr>
          <p:cNvPr id="5" name="Rectangle 4"/>
          <p:cNvSpPr/>
          <p:nvPr/>
        </p:nvSpPr>
        <p:spPr bwMode="auto">
          <a:xfrm>
            <a:off x="6300192" y="3068960"/>
            <a:ext cx="2016224"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bg1"/>
                </a:solidFill>
                <a:effectLst/>
                <a:latin typeface="Times New Roman" panose="02020603050405020304" pitchFamily="18" charset="0"/>
              </a:rPr>
              <a:t>stack</a:t>
            </a:r>
          </a:p>
        </p:txBody>
      </p:sp>
      <p:sp>
        <p:nvSpPr>
          <p:cNvPr id="6" name="Rectangle 5"/>
          <p:cNvSpPr/>
          <p:nvPr/>
        </p:nvSpPr>
        <p:spPr bwMode="auto">
          <a:xfrm>
            <a:off x="6300192" y="3789040"/>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8" name="Rectangle 7"/>
          <p:cNvSpPr/>
          <p:nvPr/>
        </p:nvSpPr>
        <p:spPr bwMode="auto">
          <a:xfrm>
            <a:off x="6300192" y="4669878"/>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rgbClr val="FF0000"/>
                </a:solidFill>
              </a:rPr>
              <a:t>8</a:t>
            </a:r>
            <a:endParaRPr kumimoji="0" lang="it-IT" sz="2400" b="0" i="0" u="none" strike="noStrike" cap="none" normalizeH="0" baseline="0" smtClean="0">
              <a:ln>
                <a:noFill/>
              </a:ln>
              <a:solidFill>
                <a:srgbClr val="FF0000"/>
              </a:solidFill>
              <a:effectLst/>
            </a:endParaRPr>
          </a:p>
        </p:txBody>
      </p:sp>
      <p:sp>
        <p:nvSpPr>
          <p:cNvPr id="9" name="Rectangle 8"/>
          <p:cNvSpPr/>
          <p:nvPr/>
        </p:nvSpPr>
        <p:spPr bwMode="auto">
          <a:xfrm>
            <a:off x="6300191" y="4237829"/>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a:t>
            </a:r>
            <a:endParaRPr kumimoji="0" lang="it-IT" sz="2400" b="0" i="0" u="none" strike="noStrike" cap="none" normalizeH="0" baseline="0" smtClean="0">
              <a:ln>
                <a:noFill/>
              </a:ln>
              <a:solidFill>
                <a:schemeClr val="tx1"/>
              </a:solidFill>
              <a:effectLst/>
            </a:endParaRPr>
          </a:p>
        </p:txBody>
      </p:sp>
      <p:sp>
        <p:nvSpPr>
          <p:cNvPr id="10" name="Rectangle 9"/>
          <p:cNvSpPr/>
          <p:nvPr/>
        </p:nvSpPr>
        <p:spPr bwMode="auto">
          <a:xfrm>
            <a:off x="5941627" y="3797424"/>
            <a:ext cx="351656" cy="4236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s</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5962918" y="4224270"/>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d</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3" name="Rectangle 12"/>
          <p:cNvSpPr/>
          <p:nvPr/>
        </p:nvSpPr>
        <p:spPr bwMode="auto">
          <a:xfrm>
            <a:off x="8330229" y="3805781"/>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FF</a:t>
            </a:r>
            <a:r>
              <a:rPr lang="it-IT">
                <a:solidFill>
                  <a:schemeClr val="tx1"/>
                </a:solidFill>
              </a:rPr>
              <a:t>4</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4" name="Rectangle 13"/>
          <p:cNvSpPr/>
          <p:nvPr/>
        </p:nvSpPr>
        <p:spPr bwMode="auto">
          <a:xfrm>
            <a:off x="8330228" y="421270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FF0</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5" name="Rectangle 14"/>
          <p:cNvSpPr/>
          <p:nvPr/>
        </p:nvSpPr>
        <p:spPr bwMode="auto">
          <a:xfrm>
            <a:off x="5498482" y="4686186"/>
            <a:ext cx="773749" cy="47355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diff</a:t>
            </a:r>
            <a:endParaRPr kumimoji="0" lang="it-IT" sz="2400" b="0" i="0" u="none" strike="noStrike" cap="none" normalizeH="0" baseline="0" smtClean="0">
              <a:ln>
                <a:noFill/>
              </a:ln>
              <a:solidFill>
                <a:schemeClr val="tx1"/>
              </a:solidFill>
              <a:effectLst/>
            </a:endParaRPr>
          </a:p>
        </p:txBody>
      </p:sp>
      <p:sp>
        <p:nvSpPr>
          <p:cNvPr id="16" name="Rectangle 15"/>
          <p:cNvSpPr/>
          <p:nvPr/>
        </p:nvSpPr>
        <p:spPr bwMode="auto">
          <a:xfrm>
            <a:off x="8298082" y="467610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FEC</a:t>
            </a:r>
            <a:endParaRPr kumimoji="0" lang="it-IT" sz="2400" b="0" i="0" u="none" strike="noStrike" cap="none" normalizeH="0" baseline="0" smtClean="0">
              <a:ln>
                <a:noFill/>
              </a:ln>
              <a:solidFill>
                <a:schemeClr val="tx1"/>
              </a:solidFill>
              <a:effectLst/>
            </a:endParaRPr>
          </a:p>
        </p:txBody>
      </p:sp>
      <p:sp>
        <p:nvSpPr>
          <p:cNvPr id="17" name="Rectangle 16"/>
          <p:cNvSpPr/>
          <p:nvPr/>
        </p:nvSpPr>
        <p:spPr bwMode="auto">
          <a:xfrm>
            <a:off x="6293919" y="5118668"/>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2</a:t>
            </a:r>
            <a:endParaRPr kumimoji="0" lang="it-IT" sz="2400" b="0" i="0" u="none" strike="noStrike" cap="none" normalizeH="0" baseline="0" smtClean="0">
              <a:ln>
                <a:noFill/>
              </a:ln>
              <a:solidFill>
                <a:schemeClr val="tx1"/>
              </a:solidFill>
              <a:effectLst/>
            </a:endParaRPr>
          </a:p>
        </p:txBody>
      </p:sp>
      <p:sp>
        <p:nvSpPr>
          <p:cNvPr id="18" name="Rectangle 17"/>
          <p:cNvSpPr/>
          <p:nvPr/>
        </p:nvSpPr>
        <p:spPr bwMode="auto">
          <a:xfrm>
            <a:off x="5693232" y="5120644"/>
            <a:ext cx="600687" cy="47892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b</a:t>
            </a:r>
            <a:endParaRPr kumimoji="0" lang="it-IT" sz="2400" b="0" i="0" u="none" strike="noStrike" cap="none" normalizeH="0" baseline="0" smtClean="0">
              <a:ln>
                <a:noFill/>
              </a:ln>
              <a:solidFill>
                <a:schemeClr val="tx1"/>
              </a:solidFill>
              <a:effectLst/>
            </a:endParaRPr>
          </a:p>
        </p:txBody>
      </p:sp>
      <p:sp>
        <p:nvSpPr>
          <p:cNvPr id="19" name="Rectangle 18"/>
          <p:cNvSpPr/>
          <p:nvPr/>
        </p:nvSpPr>
        <p:spPr bwMode="auto">
          <a:xfrm>
            <a:off x="8316415" y="5099768"/>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FE8</a:t>
            </a:r>
            <a:endParaRPr kumimoji="0" lang="it-IT" sz="2400" b="0" i="0" u="none" strike="noStrike" cap="none" normalizeH="0" baseline="0" smtClean="0">
              <a:ln>
                <a:noFill/>
              </a:ln>
              <a:solidFill>
                <a:schemeClr val="tx1"/>
              </a:solidFill>
              <a:effectLst/>
            </a:endParaRPr>
          </a:p>
        </p:txBody>
      </p:sp>
      <p:sp>
        <p:nvSpPr>
          <p:cNvPr id="20" name="Rectangle 19"/>
          <p:cNvSpPr/>
          <p:nvPr/>
        </p:nvSpPr>
        <p:spPr bwMode="auto">
          <a:xfrm>
            <a:off x="6293283" y="5567024"/>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10</a:t>
            </a:r>
            <a:endParaRPr kumimoji="0" lang="it-IT" sz="2400" b="0" i="0" u="none" strike="noStrike" cap="none" normalizeH="0" baseline="0" smtClean="0">
              <a:ln>
                <a:noFill/>
              </a:ln>
              <a:solidFill>
                <a:schemeClr val="tx1"/>
              </a:solidFill>
              <a:effectLst/>
            </a:endParaRPr>
          </a:p>
        </p:txBody>
      </p:sp>
      <p:sp>
        <p:nvSpPr>
          <p:cNvPr id="21" name="Rectangle 20"/>
          <p:cNvSpPr/>
          <p:nvPr/>
        </p:nvSpPr>
        <p:spPr bwMode="auto">
          <a:xfrm>
            <a:off x="5692596" y="5569000"/>
            <a:ext cx="600687" cy="47892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endParaRPr kumimoji="0" lang="it-IT" sz="2400" b="0" i="0" u="none" strike="noStrike" cap="none" normalizeH="0" baseline="0" smtClean="0">
              <a:ln>
                <a:noFill/>
              </a:ln>
              <a:solidFill>
                <a:schemeClr val="tx1"/>
              </a:solidFill>
              <a:effectLst/>
            </a:endParaRPr>
          </a:p>
        </p:txBody>
      </p:sp>
      <p:sp>
        <p:nvSpPr>
          <p:cNvPr id="22" name="Rectangle 21"/>
          <p:cNvSpPr/>
          <p:nvPr/>
        </p:nvSpPr>
        <p:spPr bwMode="auto">
          <a:xfrm>
            <a:off x="8315779" y="554812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FE4</a:t>
            </a:r>
            <a:endParaRPr kumimoji="0" lang="it-IT" sz="2400" b="0" i="0" u="none" strike="noStrike" cap="none" normalizeH="0" baseline="0" smtClean="0">
              <a:ln>
                <a:noFill/>
              </a:ln>
              <a:solidFill>
                <a:schemeClr val="tx1"/>
              </a:solidFill>
              <a:effectLst/>
            </a:endParaRPr>
          </a:p>
        </p:txBody>
      </p:sp>
      <p:sp>
        <p:nvSpPr>
          <p:cNvPr id="23" name="Rectangle 22"/>
          <p:cNvSpPr/>
          <p:nvPr/>
        </p:nvSpPr>
        <p:spPr bwMode="auto">
          <a:xfrm>
            <a:off x="6279789" y="6006852"/>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Y</a:t>
            </a:r>
            <a:endParaRPr kumimoji="0" lang="it-IT" sz="2400" b="0" i="0" u="none" strike="noStrike" cap="none" normalizeH="0" baseline="0" smtClean="0">
              <a:ln>
                <a:noFill/>
              </a:ln>
              <a:solidFill>
                <a:schemeClr val="tx1"/>
              </a:solidFill>
              <a:effectLst/>
            </a:endParaRPr>
          </a:p>
        </p:txBody>
      </p:sp>
      <p:sp>
        <p:nvSpPr>
          <p:cNvPr id="24" name="Rectangle 23"/>
          <p:cNvSpPr/>
          <p:nvPr/>
        </p:nvSpPr>
        <p:spPr bwMode="auto">
          <a:xfrm>
            <a:off x="3676372" y="6008828"/>
            <a:ext cx="2603417" cy="48744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Indirizzo di ritorno</a:t>
            </a:r>
            <a:endParaRPr kumimoji="0" lang="it-IT" sz="2400" b="0" i="0" u="none" strike="noStrike" cap="none" normalizeH="0" baseline="0" smtClean="0">
              <a:ln>
                <a:noFill/>
              </a:ln>
              <a:solidFill>
                <a:schemeClr val="tx1"/>
              </a:solidFill>
              <a:effectLst/>
            </a:endParaRPr>
          </a:p>
        </p:txBody>
      </p:sp>
      <p:sp>
        <p:nvSpPr>
          <p:cNvPr id="25" name="Rectangle 24"/>
          <p:cNvSpPr/>
          <p:nvPr/>
        </p:nvSpPr>
        <p:spPr bwMode="auto">
          <a:xfrm>
            <a:off x="8302285" y="5987952"/>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FE0</a:t>
            </a:r>
            <a:endParaRPr kumimoji="0" lang="it-IT" sz="2400" b="0" i="0" u="none" strike="noStrike" cap="none" normalizeH="0" baseline="0" smtClean="0">
              <a:ln>
                <a:noFill/>
              </a:ln>
              <a:solidFill>
                <a:schemeClr val="tx1"/>
              </a:solidFill>
              <a:effectLst/>
            </a:endParaRPr>
          </a:p>
        </p:txBody>
      </p:sp>
    </p:spTree>
    <p:extLst>
      <p:ext uri="{BB962C8B-B14F-4D97-AF65-F5344CB8AC3E}">
        <p14:creationId xmlns:p14="http://schemas.microsoft.com/office/powerpoint/2010/main" val="24544377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42</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Esempio: scorretto</a:t>
            </a:r>
            <a:endParaRPr lang="it-IT"/>
          </a:p>
        </p:txBody>
      </p:sp>
      <p:sp>
        <p:nvSpPr>
          <p:cNvPr id="30722" name="Text Box 2"/>
          <p:cNvSpPr txBox="1">
            <a:spLocks noChangeArrowheads="1"/>
          </p:cNvSpPr>
          <p:nvPr/>
        </p:nvSpPr>
        <p:spPr bwMode="auto">
          <a:xfrm>
            <a:off x="13814" y="764704"/>
            <a:ext cx="8952386" cy="4003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buFontTx/>
              <a:buNone/>
            </a:pPr>
            <a:endParaRPr lang="it-IT" sz="2000" b="1" smtClean="0">
              <a:latin typeface="Courier New" panose="02070309020205020404" pitchFamily="49" charset="0"/>
            </a:endParaRPr>
          </a:p>
          <a:p>
            <a:pPr lvl="2" indent="0">
              <a:buClrTx/>
              <a:buFontTx/>
              <a:buNone/>
            </a:pPr>
            <a:r>
              <a:rPr lang="it-IT" sz="1800" b="1" smtClean="0">
                <a:solidFill>
                  <a:srgbClr val="FF0000"/>
                </a:solidFill>
                <a:latin typeface="Courier New" panose="02070309020205020404" pitchFamily="49" charset="0"/>
              </a:rPr>
              <a:t>int somma_e_diff (int a, int b, int diff)</a:t>
            </a:r>
            <a:r>
              <a:rPr lang="it-IT" sz="1800" b="1" smtClean="0">
                <a:latin typeface="Courier New" panose="02070309020205020404" pitchFamily="49" charset="0"/>
              </a:rPr>
              <a:t> {</a:t>
            </a:r>
          </a:p>
          <a:p>
            <a:pPr lvl="2" indent="0">
              <a:buClrTx/>
              <a:buFontTx/>
              <a:buNone/>
            </a:pPr>
            <a:r>
              <a:rPr lang="it-IT" sz="1800" b="1" smtClean="0">
                <a:solidFill>
                  <a:schemeClr val="tx1"/>
                </a:solidFill>
                <a:latin typeface="Courier New" panose="02070309020205020404" pitchFamily="49" charset="0"/>
              </a:rPr>
              <a:t>    </a:t>
            </a:r>
            <a:r>
              <a:rPr lang="it-IT" sz="1800" b="1" smtClean="0">
                <a:solidFill>
                  <a:srgbClr val="FF0000"/>
                </a:solidFill>
                <a:latin typeface="Courier New" panose="02070309020205020404" pitchFamily="49" charset="0"/>
              </a:rPr>
              <a:t>diff = a-b;</a:t>
            </a:r>
          </a:p>
          <a:p>
            <a:pPr lvl="2" indent="0">
              <a:buClrTx/>
              <a:buFontTx/>
              <a:buNone/>
            </a:pPr>
            <a:r>
              <a:rPr lang="it-IT" sz="1800" b="1">
                <a:solidFill>
                  <a:schemeClr val="tx1"/>
                </a:solidFill>
                <a:latin typeface="Courier New" panose="02070309020205020404" pitchFamily="49" charset="0"/>
              </a:rPr>
              <a:t> </a:t>
            </a:r>
            <a:r>
              <a:rPr lang="it-IT" sz="1800" b="1" smtClean="0">
                <a:solidFill>
                  <a:schemeClr val="tx1"/>
                </a:solidFill>
                <a:latin typeface="Courier New" panose="02070309020205020404" pitchFamily="49" charset="0"/>
              </a:rPr>
              <a:t>   </a:t>
            </a:r>
            <a:r>
              <a:rPr lang="it-IT" sz="1800" b="1" smtClean="0">
                <a:solidFill>
                  <a:srgbClr val="FF0000"/>
                </a:solidFill>
                <a:latin typeface="Courier New" panose="02070309020205020404" pitchFamily="49" charset="0"/>
              </a:rPr>
              <a:t>return a + b;</a:t>
            </a:r>
          </a:p>
          <a:p>
            <a:pPr lvl="2" indent="0">
              <a:buClrTx/>
              <a:buFontTx/>
              <a:buNone/>
            </a:pPr>
            <a:r>
              <a:rPr lang="it-IT" sz="1800" b="1" smtClean="0">
                <a:solidFill>
                  <a:srgbClr val="FF0000"/>
                </a:solidFill>
                <a:latin typeface="Courier New" panose="02070309020205020404" pitchFamily="49" charset="0"/>
              </a:rPr>
              <a:t>}</a:t>
            </a:r>
            <a:endParaRPr lang="it-IT" sz="1800" b="1">
              <a:solidFill>
                <a:srgbClr val="FF0000"/>
              </a:solidFill>
              <a:latin typeface="Courier New" panose="02070309020205020404" pitchFamily="49" charset="0"/>
            </a:endParaRPr>
          </a:p>
          <a:p>
            <a:pPr lvl="2" indent="0">
              <a:buClrTx/>
              <a:buFontTx/>
              <a:buNone/>
            </a:pPr>
            <a:r>
              <a:rPr lang="it-IT" sz="1800" b="1" smtClean="0">
                <a:solidFill>
                  <a:srgbClr val="FF0000"/>
                </a:solidFill>
                <a:latin typeface="Courier New" panose="02070309020205020404" pitchFamily="49" charset="0"/>
              </a:rPr>
              <a:t>int </a:t>
            </a:r>
            <a:r>
              <a:rPr lang="it-IT" sz="1800" b="1">
                <a:solidFill>
                  <a:srgbClr val="FF0000"/>
                </a:solidFill>
                <a:latin typeface="Courier New" panose="02070309020205020404" pitchFamily="49" charset="0"/>
              </a:rPr>
              <a:t>main (void) {</a:t>
            </a:r>
          </a:p>
          <a:p>
            <a:pPr lvl="2" indent="0">
              <a:buClrTx/>
              <a:buFontTx/>
              <a:buNone/>
            </a:pPr>
            <a:r>
              <a:rPr lang="it-IT" sz="1800" b="1">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int s, d; </a:t>
            </a:r>
          </a:p>
          <a:p>
            <a:pPr lvl="2" indent="0">
              <a:buClrTx/>
              <a:buFontTx/>
              <a:buNone/>
            </a:pPr>
            <a:r>
              <a:rPr lang="it-IT" sz="1800" b="1">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 Y: </a:t>
            </a:r>
            <a:r>
              <a:rPr lang="it-IT" sz="1800" b="1">
                <a:solidFill>
                  <a:srgbClr val="FF0000"/>
                </a:solidFill>
                <a:latin typeface="Courier New" panose="02070309020205020404" pitchFamily="49" charset="0"/>
              </a:rPr>
              <a:t>s</a:t>
            </a:r>
            <a:r>
              <a:rPr lang="it-IT" sz="1800" b="1" smtClean="0">
                <a:solidFill>
                  <a:srgbClr val="FF0000"/>
                </a:solidFill>
                <a:latin typeface="Courier New" panose="02070309020205020404" pitchFamily="49" charset="0"/>
              </a:rPr>
              <a:t> = </a:t>
            </a:r>
            <a:r>
              <a:rPr lang="it-IT" sz="1800" b="1" smtClean="0">
                <a:solidFill>
                  <a:srgbClr val="FF0000"/>
                </a:solidFill>
                <a:latin typeface="Courier New" panose="02070309020205020404" pitchFamily="49" charset="0"/>
              </a:rPr>
              <a:t>somma_e_diff </a:t>
            </a:r>
            <a:r>
              <a:rPr lang="it-IT" sz="1800" b="1" smtClean="0">
                <a:solidFill>
                  <a:srgbClr val="FF0000"/>
                </a:solidFill>
                <a:latin typeface="Courier New" panose="02070309020205020404" pitchFamily="49" charset="0"/>
              </a:rPr>
              <a:t>(10, 2, d);</a:t>
            </a:r>
            <a:endParaRPr lang="it-IT" sz="1800" b="1">
              <a:solidFill>
                <a:srgbClr val="FF0000"/>
              </a:solidFill>
              <a:latin typeface="Courier New" panose="02070309020205020404" pitchFamily="49" charset="0"/>
            </a:endParaRPr>
          </a:p>
          <a:p>
            <a:pPr lvl="2" indent="0">
              <a:buClrTx/>
              <a:buFontTx/>
              <a:buNone/>
            </a:pPr>
            <a:r>
              <a:rPr lang="it-IT" sz="1800" b="1">
                <a:latin typeface="Courier New" panose="02070309020205020404" pitchFamily="49" charset="0"/>
              </a:rPr>
              <a:t>   printf</a:t>
            </a:r>
            <a:r>
              <a:rPr lang="it-IT" sz="1800" b="1" smtClean="0">
                <a:latin typeface="Courier New" panose="02070309020205020404" pitchFamily="49" charset="0"/>
              </a:rPr>
              <a:t>("La somma è %d,\</a:t>
            </a: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  la differenza è %d", s, d);</a:t>
            </a:r>
            <a:endParaRPr lang="it-IT" sz="1800" b="1">
              <a:latin typeface="Courier New" panose="02070309020205020404" pitchFamily="49" charset="0"/>
            </a:endParaRPr>
          </a:p>
          <a:p>
            <a:pPr lvl="2" indent="0">
              <a:buClrTx/>
              <a:buFontTx/>
              <a:buNone/>
            </a:pPr>
            <a:r>
              <a:rPr lang="it-IT" sz="1800" b="1">
                <a:latin typeface="Courier New" panose="02070309020205020404" pitchFamily="49" charset="0"/>
              </a:rPr>
              <a:t>   return 0;</a:t>
            </a:r>
          </a:p>
          <a:p>
            <a:pPr lvl="2" indent="0">
              <a:buClrTx/>
            </a:pPr>
            <a:r>
              <a:rPr lang="it-IT" sz="1800" b="1">
                <a:latin typeface="Courier New" panose="02070309020205020404" pitchFamily="49" charset="0"/>
              </a:rPr>
              <a:t>}</a:t>
            </a:r>
          </a:p>
          <a:p>
            <a:pPr lvl="2" indent="0">
              <a:buClrTx/>
              <a:buFontTx/>
              <a:buNone/>
            </a:pPr>
            <a:endParaRPr lang="it-IT" sz="1800" b="1" smtClean="0">
              <a:solidFill>
                <a:schemeClr val="tx1"/>
              </a:solidFill>
              <a:latin typeface="Courier New" panose="02070309020205020404" pitchFamily="49" charset="0"/>
            </a:endParaRPr>
          </a:p>
          <a:p>
            <a:pPr lvl="2" indent="0">
              <a:buClrTx/>
              <a:buFontTx/>
              <a:buNone/>
            </a:pPr>
            <a:endParaRPr lang="it-IT" sz="1800" b="1" smtClean="0">
              <a:latin typeface="Courier New" panose="02070309020205020404" pitchFamily="49" charset="0"/>
            </a:endParaRPr>
          </a:p>
        </p:txBody>
      </p:sp>
      <p:sp>
        <p:nvSpPr>
          <p:cNvPr id="5" name="Rectangle 4"/>
          <p:cNvSpPr/>
          <p:nvPr/>
        </p:nvSpPr>
        <p:spPr bwMode="auto">
          <a:xfrm>
            <a:off x="6300192" y="3068960"/>
            <a:ext cx="2016224"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bg1"/>
                </a:solidFill>
                <a:effectLst/>
                <a:latin typeface="Times New Roman" panose="02020603050405020304" pitchFamily="18" charset="0"/>
              </a:rPr>
              <a:t>stack</a:t>
            </a:r>
          </a:p>
        </p:txBody>
      </p:sp>
      <p:sp>
        <p:nvSpPr>
          <p:cNvPr id="6" name="Rectangle 5"/>
          <p:cNvSpPr/>
          <p:nvPr/>
        </p:nvSpPr>
        <p:spPr bwMode="auto">
          <a:xfrm>
            <a:off x="6300192" y="3789040"/>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12</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9" name="Rectangle 8"/>
          <p:cNvSpPr/>
          <p:nvPr/>
        </p:nvSpPr>
        <p:spPr bwMode="auto">
          <a:xfrm>
            <a:off x="6300191" y="4237829"/>
            <a:ext cx="2016224" cy="432048"/>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a:t>
            </a:r>
            <a:endParaRPr kumimoji="0" lang="it-IT" sz="2400" b="0" i="0" u="none" strike="noStrike" cap="none" normalizeH="0" baseline="0" smtClean="0">
              <a:ln>
                <a:noFill/>
              </a:ln>
              <a:solidFill>
                <a:schemeClr val="tx1"/>
              </a:solidFill>
              <a:effectLst/>
            </a:endParaRPr>
          </a:p>
        </p:txBody>
      </p:sp>
      <p:sp>
        <p:nvSpPr>
          <p:cNvPr id="10" name="Rectangle 9"/>
          <p:cNvSpPr/>
          <p:nvPr/>
        </p:nvSpPr>
        <p:spPr bwMode="auto">
          <a:xfrm>
            <a:off x="5941627" y="3797424"/>
            <a:ext cx="351656" cy="4236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s</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5962918" y="4224270"/>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d</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3" name="Rectangle 12"/>
          <p:cNvSpPr/>
          <p:nvPr/>
        </p:nvSpPr>
        <p:spPr bwMode="auto">
          <a:xfrm>
            <a:off x="8330229" y="3805781"/>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FF</a:t>
            </a:r>
            <a:r>
              <a:rPr lang="it-IT">
                <a:solidFill>
                  <a:schemeClr val="tx1"/>
                </a:solidFill>
              </a:rPr>
              <a:t>4</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4" name="Rectangle 13"/>
          <p:cNvSpPr/>
          <p:nvPr/>
        </p:nvSpPr>
        <p:spPr bwMode="auto">
          <a:xfrm>
            <a:off x="8330228" y="421270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FF0</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2" name="TextBox 1"/>
          <p:cNvSpPr txBox="1"/>
          <p:nvPr/>
        </p:nvSpPr>
        <p:spPr>
          <a:xfrm>
            <a:off x="1547664" y="5301851"/>
            <a:ext cx="6933308" cy="1200329"/>
          </a:xfrm>
          <a:prstGeom prst="rect">
            <a:avLst/>
          </a:prstGeom>
          <a:noFill/>
        </p:spPr>
        <p:txBody>
          <a:bodyPr wrap="none" rtlCol="0">
            <a:spAutoFit/>
          </a:bodyPr>
          <a:lstStyle/>
          <a:p>
            <a:r>
              <a:rPr lang="it-IT" smtClean="0">
                <a:solidFill>
                  <a:srgbClr val="FF0000"/>
                </a:solidFill>
              </a:rPr>
              <a:t>All'uscita delle funzione tutti i valori del frame</a:t>
            </a:r>
          </a:p>
          <a:p>
            <a:r>
              <a:rPr lang="it-IT" smtClean="0">
                <a:solidFill>
                  <a:srgbClr val="FF0000"/>
                </a:solidFill>
              </a:rPr>
              <a:t> vengono eliminati comprese le copie dei paramentri e </a:t>
            </a:r>
          </a:p>
          <a:p>
            <a:r>
              <a:rPr lang="it-IT" smtClean="0">
                <a:solidFill>
                  <a:srgbClr val="FF0000"/>
                </a:solidFill>
              </a:rPr>
              <a:t>Le loro eventuali modifiche ed il valore di diff è perso</a:t>
            </a:r>
            <a:endParaRPr lang="it-IT">
              <a:solidFill>
                <a:srgbClr val="FF0000"/>
              </a:solidFill>
            </a:endParaRPr>
          </a:p>
        </p:txBody>
      </p:sp>
    </p:spTree>
    <p:extLst>
      <p:ext uri="{BB962C8B-B14F-4D97-AF65-F5344CB8AC3E}">
        <p14:creationId xmlns:p14="http://schemas.microsoft.com/office/powerpoint/2010/main" val="2327177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43</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Esempio: istogramma</a:t>
            </a:r>
            <a:endParaRPr lang="it-IT"/>
          </a:p>
        </p:txBody>
      </p:sp>
      <p:sp>
        <p:nvSpPr>
          <p:cNvPr id="30722" name="Text Box 2"/>
          <p:cNvSpPr txBox="1">
            <a:spLocks noChangeArrowheads="1"/>
          </p:cNvSpPr>
          <p:nvPr/>
        </p:nvSpPr>
        <p:spPr bwMode="auto">
          <a:xfrm>
            <a:off x="13814" y="764704"/>
            <a:ext cx="8959850" cy="62192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buFontTx/>
              <a:buNone/>
            </a:pPr>
            <a:endParaRPr lang="it-IT" sz="2000" b="1" smtClean="0">
              <a:latin typeface="Courier New" panose="02070309020205020404" pitchFamily="49" charset="0"/>
            </a:endParaRPr>
          </a:p>
          <a:p>
            <a:pPr lvl="2" indent="0">
              <a:buClrTx/>
              <a:buFontTx/>
              <a:buNone/>
            </a:pPr>
            <a:r>
              <a:rPr lang="it-IT" sz="1800" b="1" smtClean="0">
                <a:latin typeface="Courier New" panose="02070309020205020404" pitchFamily="49" charset="0"/>
              </a:rPr>
              <a:t>char istogramma (int * n_occ) {</a:t>
            </a:r>
          </a:p>
          <a:p>
            <a:pPr lvl="2" indent="0">
              <a:buClrTx/>
              <a:buFontTx/>
              <a:buNone/>
            </a:pPr>
            <a:r>
              <a:rPr lang="it-IT" sz="1800" b="1" smtClean="0">
                <a:solidFill>
                  <a:schemeClr val="tx1"/>
                </a:solidFill>
                <a:latin typeface="Courier New" panose="02070309020205020404" pitchFamily="49" charset="0"/>
              </a:rPr>
              <a:t>    int </a:t>
            </a:r>
            <a:r>
              <a:rPr lang="it-IT" sz="1800" b="1">
                <a:solidFill>
                  <a:schemeClr val="tx1"/>
                </a:solidFill>
                <a:latin typeface="Courier New" panose="02070309020205020404" pitchFamily="49" charset="0"/>
              </a:rPr>
              <a:t>h[N], </a:t>
            </a:r>
            <a:r>
              <a:rPr lang="it-IT" sz="1800" b="1" smtClean="0">
                <a:solidFill>
                  <a:schemeClr val="tx1"/>
                </a:solidFill>
                <a:latin typeface="Courier New" panose="02070309020205020404" pitchFamily="49" charset="0"/>
              </a:rPr>
              <a:t>i, max, imax;</a:t>
            </a:r>
            <a:endParaRPr lang="it-IT" sz="1800" b="1">
              <a:solidFill>
                <a:schemeClr val="tx1"/>
              </a:solidFill>
              <a:latin typeface="Courier New" panose="02070309020205020404" pitchFamily="49" charset="0"/>
            </a:endParaRP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  char </a:t>
            </a:r>
            <a:r>
              <a:rPr lang="it-IT" sz="1800" b="1">
                <a:latin typeface="Courier New" panose="02070309020205020404" pitchFamily="49" charset="0"/>
              </a:rPr>
              <a:t>c = 'a</a:t>
            </a:r>
            <a:r>
              <a:rPr lang="it-IT" sz="1800" b="1" smtClean="0">
                <a:latin typeface="Courier New" panose="02070309020205020404" pitchFamily="49" charset="0"/>
              </a:rPr>
              <a:t>';</a:t>
            </a:r>
          </a:p>
          <a:p>
            <a:pPr lvl="2" indent="0">
              <a:buClrTx/>
            </a:pPr>
            <a:r>
              <a:rPr lang="it-IT" sz="1800" b="1" smtClean="0">
                <a:latin typeface="Courier New" panose="02070309020205020404" pitchFamily="49" charset="0"/>
              </a:rPr>
              <a:t>    for </a:t>
            </a:r>
            <a:r>
              <a:rPr lang="it-IT" sz="1800" b="1">
                <a:latin typeface="Courier New" panose="02070309020205020404" pitchFamily="49" charset="0"/>
              </a:rPr>
              <a:t>(i=0; i&lt;N; i++) h[i]=0;</a:t>
            </a:r>
          </a:p>
          <a:p>
            <a:pPr lvl="2" indent="0">
              <a:buClrTx/>
              <a:buFontTx/>
              <a:buNone/>
            </a:pPr>
            <a:endParaRPr lang="it-IT" sz="1800" b="1">
              <a:latin typeface="Courier New" panose="02070309020205020404" pitchFamily="49" charset="0"/>
            </a:endParaRPr>
          </a:p>
          <a:p>
            <a:pPr lvl="2" indent="0">
              <a:buClrTx/>
              <a:buFontTx/>
              <a:buNone/>
            </a:pPr>
            <a:r>
              <a:rPr lang="it-IT" sz="1800" b="1" smtClean="0">
                <a:latin typeface="Courier New" panose="02070309020205020404" pitchFamily="49" charset="0"/>
              </a:rPr>
              <a:t>    while </a:t>
            </a:r>
            <a:r>
              <a:rPr lang="it-IT" sz="1800" b="1">
                <a:latin typeface="Courier New" panose="02070309020205020404" pitchFamily="49" charset="0"/>
              </a:rPr>
              <a:t>(c != '\n</a:t>
            </a:r>
            <a:r>
              <a:rPr lang="it-IT" sz="1800" b="1" smtClean="0">
                <a:latin typeface="Courier New" panose="02070309020205020404" pitchFamily="49" charset="0"/>
              </a:rPr>
              <a:t>') </a:t>
            </a:r>
            <a:r>
              <a:rPr lang="it-IT" sz="1800" b="1">
                <a:latin typeface="Courier New" panose="02070309020205020404" pitchFamily="49" charset="0"/>
              </a:rPr>
              <a:t>{</a:t>
            </a:r>
          </a:p>
          <a:p>
            <a:pPr lvl="2" indent="0">
              <a:buClrTx/>
              <a:buFontTx/>
              <a:buNone/>
            </a:pPr>
            <a:r>
              <a:rPr lang="it-IT" sz="1800" b="1">
                <a:solidFill>
                  <a:schemeClr val="tx1"/>
                </a:solidFill>
                <a:latin typeface="Courier New" panose="02070309020205020404" pitchFamily="49" charset="0"/>
              </a:rPr>
              <a:t>    </a:t>
            </a:r>
            <a:r>
              <a:rPr lang="it-IT" sz="1800" b="1" smtClean="0">
                <a:solidFill>
                  <a:schemeClr val="tx1"/>
                </a:solidFill>
                <a:latin typeface="Courier New" panose="02070309020205020404" pitchFamily="49" charset="0"/>
              </a:rPr>
              <a:t> if </a:t>
            </a:r>
            <a:r>
              <a:rPr lang="it-IT" sz="1800" b="1">
                <a:solidFill>
                  <a:schemeClr val="tx1"/>
                </a:solidFill>
                <a:latin typeface="Courier New" panose="02070309020205020404" pitchFamily="49" charset="0"/>
              </a:rPr>
              <a:t>( c &gt;= '0' &amp;&amp; c </a:t>
            </a:r>
            <a:r>
              <a:rPr lang="it-IT" sz="1800" b="1" smtClean="0">
                <a:solidFill>
                  <a:schemeClr val="tx1"/>
                </a:solidFill>
                <a:latin typeface="Courier New" panose="02070309020205020404" pitchFamily="49" charset="0"/>
              </a:rPr>
              <a:t>&lt;= </a:t>
            </a:r>
            <a:r>
              <a:rPr lang="it-IT" sz="1800" b="1">
                <a:solidFill>
                  <a:schemeClr val="tx1"/>
                </a:solidFill>
                <a:latin typeface="Courier New" panose="02070309020205020404" pitchFamily="49" charset="0"/>
              </a:rPr>
              <a:t>'9' ) </a:t>
            </a:r>
            <a:r>
              <a:rPr lang="it-IT" sz="1800" b="1" smtClean="0">
                <a:solidFill>
                  <a:schemeClr val="tx1"/>
                </a:solidFill>
                <a:latin typeface="Courier New" panose="02070309020205020404" pitchFamily="49" charset="0"/>
              </a:rPr>
              <a:t>h[c </a:t>
            </a:r>
            <a:r>
              <a:rPr lang="it-IT" sz="1800" b="1">
                <a:solidFill>
                  <a:schemeClr val="tx1"/>
                </a:solidFill>
                <a:latin typeface="Courier New" panose="02070309020205020404" pitchFamily="49" charset="0"/>
              </a:rPr>
              <a:t>– '0</a:t>
            </a:r>
            <a:r>
              <a:rPr lang="it-IT" sz="1800" b="1" smtClean="0">
                <a:solidFill>
                  <a:schemeClr val="tx1"/>
                </a:solidFill>
                <a:latin typeface="Courier New" panose="02070309020205020404" pitchFamily="49" charset="0"/>
              </a:rPr>
              <a:t>']++; </a:t>
            </a:r>
            <a:endParaRPr lang="it-IT" sz="1800" b="1">
              <a:solidFill>
                <a:schemeClr val="tx1"/>
              </a:solidFill>
              <a:latin typeface="Courier New" panose="02070309020205020404" pitchFamily="49" charset="0"/>
            </a:endParaRPr>
          </a:p>
          <a:p>
            <a:pPr lvl="2" indent="0">
              <a:buClrTx/>
            </a:pPr>
            <a:r>
              <a:rPr lang="it-IT" sz="1800" b="1">
                <a:latin typeface="Courier New" panose="02070309020205020404" pitchFamily="49" charset="0"/>
              </a:rPr>
              <a:t>   </a:t>
            </a:r>
            <a:r>
              <a:rPr lang="it-IT" sz="1800" b="1" smtClean="0">
                <a:latin typeface="Courier New" panose="02070309020205020404" pitchFamily="49" charset="0"/>
              </a:rPr>
              <a:t>  c </a:t>
            </a:r>
            <a:r>
              <a:rPr lang="it-IT" sz="1800" b="1">
                <a:latin typeface="Courier New" panose="02070309020205020404" pitchFamily="49" charset="0"/>
              </a:rPr>
              <a:t>= getchar();</a:t>
            </a: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 }</a:t>
            </a:r>
          </a:p>
          <a:p>
            <a:pPr lvl="2" indent="0">
              <a:buClrTx/>
              <a:buFontTx/>
              <a:buNone/>
            </a:pPr>
            <a:r>
              <a:rPr lang="it-IT" sz="1800" b="1">
                <a:solidFill>
                  <a:schemeClr val="tx1"/>
                </a:solidFill>
                <a:latin typeface="Courier New" panose="02070309020205020404" pitchFamily="49" charset="0"/>
              </a:rPr>
              <a:t> </a:t>
            </a:r>
            <a:r>
              <a:rPr lang="it-IT" sz="1800" b="1" smtClean="0">
                <a:solidFill>
                  <a:schemeClr val="tx1"/>
                </a:solidFill>
                <a:latin typeface="Courier New" panose="02070309020205020404" pitchFamily="49" charset="0"/>
              </a:rPr>
              <a:t> </a:t>
            </a:r>
          </a:p>
          <a:p>
            <a:pPr lvl="2" indent="0">
              <a:buClrTx/>
              <a:buFontTx/>
              <a:buNone/>
            </a:pPr>
            <a:r>
              <a:rPr lang="it-IT" sz="1800" b="1">
                <a:solidFill>
                  <a:schemeClr val="tx1"/>
                </a:solidFill>
                <a:latin typeface="Courier New" panose="02070309020205020404" pitchFamily="49" charset="0"/>
              </a:rPr>
              <a:t> </a:t>
            </a:r>
            <a:r>
              <a:rPr lang="it-IT" sz="1800" b="1" smtClean="0">
                <a:solidFill>
                  <a:schemeClr val="tx1"/>
                </a:solidFill>
                <a:latin typeface="Courier New" panose="02070309020205020404" pitchFamily="49" charset="0"/>
              </a:rPr>
              <a:t> max = imax = -1;</a:t>
            </a:r>
            <a:endParaRPr lang="it-IT" sz="1800" b="1">
              <a:solidFill>
                <a:schemeClr val="tx1"/>
              </a:solidFill>
              <a:latin typeface="Courier New" panose="02070309020205020404" pitchFamily="49" charset="0"/>
            </a:endParaRPr>
          </a:p>
          <a:p>
            <a:pPr lvl="2" indent="0">
              <a:buClrTx/>
              <a:buFontTx/>
              <a:buNone/>
            </a:pPr>
            <a:r>
              <a:rPr lang="it-IT" sz="1800" b="1">
                <a:latin typeface="Courier New" panose="02070309020205020404" pitchFamily="49" charset="0"/>
              </a:rPr>
              <a:t>  for (i=0; i&lt;N; i++)</a:t>
            </a:r>
          </a:p>
          <a:p>
            <a:pPr lvl="2" indent="0">
              <a:buClrTx/>
              <a:buFontTx/>
              <a:buNone/>
            </a:pPr>
            <a:r>
              <a:rPr lang="it-IT" sz="1800" b="1">
                <a:latin typeface="Courier New" panose="02070309020205020404" pitchFamily="49" charset="0"/>
              </a:rPr>
              <a:t>    </a:t>
            </a:r>
            <a:r>
              <a:rPr lang="it-IT" sz="1800" b="1" smtClean="0">
                <a:solidFill>
                  <a:schemeClr val="tx1"/>
                </a:solidFill>
                <a:latin typeface="Courier New" panose="02070309020205020404" pitchFamily="49" charset="0"/>
              </a:rPr>
              <a:t>if ( max &lt; h[i] ) </a:t>
            </a:r>
            <a:r>
              <a:rPr lang="it-IT" sz="1800" b="1" smtClean="0">
                <a:latin typeface="Courier New" panose="02070309020205020404" pitchFamily="49" charset="0"/>
              </a:rPr>
              <a:t>{</a:t>
            </a:r>
          </a:p>
          <a:p>
            <a:pPr lvl="2" indent="0">
              <a:buClrTx/>
              <a:buFontTx/>
              <a:buNone/>
            </a:pPr>
            <a:r>
              <a:rPr lang="it-IT" sz="1800" b="1" smtClean="0">
                <a:latin typeface="Courier New" panose="02070309020205020404" pitchFamily="49" charset="0"/>
              </a:rPr>
              <a:t>       max = </a:t>
            </a:r>
            <a:r>
              <a:rPr lang="it-IT" sz="1800" b="1">
                <a:solidFill>
                  <a:schemeClr val="tx1"/>
                </a:solidFill>
                <a:latin typeface="Courier New" panose="02070309020205020404" pitchFamily="49" charset="0"/>
              </a:rPr>
              <a:t>h[i</a:t>
            </a:r>
            <a:r>
              <a:rPr lang="it-IT" sz="1800" b="1" smtClean="0">
                <a:solidFill>
                  <a:schemeClr val="tx1"/>
                </a:solidFill>
                <a:latin typeface="Courier New" panose="02070309020205020404" pitchFamily="49" charset="0"/>
              </a:rPr>
              <a:t>];</a:t>
            </a:r>
          </a:p>
          <a:p>
            <a:pPr lvl="2" indent="0">
              <a:buClrTx/>
              <a:buFontTx/>
              <a:buNone/>
            </a:pPr>
            <a:r>
              <a:rPr lang="it-IT" sz="1800" b="1">
                <a:solidFill>
                  <a:schemeClr val="tx1"/>
                </a:solidFill>
                <a:latin typeface="Courier New" panose="02070309020205020404" pitchFamily="49" charset="0"/>
              </a:rPr>
              <a:t> </a:t>
            </a:r>
            <a:r>
              <a:rPr lang="it-IT" sz="1800" b="1" smtClean="0">
                <a:solidFill>
                  <a:schemeClr val="tx1"/>
                </a:solidFill>
                <a:latin typeface="Courier New" panose="02070309020205020404" pitchFamily="49" charset="0"/>
              </a:rPr>
              <a:t>      imax = i;</a:t>
            </a:r>
            <a:endParaRPr lang="it-IT" sz="1800" b="1">
              <a:latin typeface="Courier New" panose="02070309020205020404" pitchFamily="49" charset="0"/>
            </a:endParaRPr>
          </a:p>
          <a:p>
            <a:pPr lvl="2" indent="0">
              <a:buClrTx/>
              <a:buFontTx/>
              <a:buNone/>
            </a:pPr>
            <a:r>
              <a:rPr lang="it-IT" sz="1800" b="1" smtClean="0">
                <a:latin typeface="Courier New" panose="02070309020205020404" pitchFamily="49" charset="0"/>
              </a:rPr>
              <a:t>    }</a:t>
            </a:r>
          </a:p>
          <a:p>
            <a:pPr lvl="2" indent="0">
              <a:buClrTx/>
              <a:buFontTx/>
              <a:buNone/>
            </a:pPr>
            <a:r>
              <a:rPr lang="it-IT" sz="1800" b="1">
                <a:latin typeface="Courier New" panose="02070309020205020404" pitchFamily="49" charset="0"/>
              </a:rPr>
              <a:t> </a:t>
            </a:r>
            <a:r>
              <a:rPr lang="it-IT" sz="1800" b="1" smtClean="0">
                <a:solidFill>
                  <a:srgbClr val="FF0000"/>
                </a:solidFill>
                <a:latin typeface="Courier New" panose="02070309020205020404" pitchFamily="49" charset="0"/>
              </a:rPr>
              <a:t>*n_occ = </a:t>
            </a:r>
            <a:r>
              <a:rPr lang="it-IT" sz="1800" b="1" smtClean="0">
                <a:solidFill>
                  <a:srgbClr val="FF0000"/>
                </a:solidFill>
                <a:latin typeface="Courier New" panose="02070309020205020404" pitchFamily="49" charset="0"/>
              </a:rPr>
              <a:t>h[imax];</a:t>
            </a:r>
            <a:endParaRPr lang="it-IT" sz="1800" b="1">
              <a:solidFill>
                <a:srgbClr val="FF0000"/>
              </a:solidFill>
              <a:latin typeface="Courier New" panose="02070309020205020404" pitchFamily="49" charset="0"/>
            </a:endParaRPr>
          </a:p>
          <a:p>
            <a:pPr lvl="2" indent="0">
              <a:buClrTx/>
            </a:pPr>
            <a:r>
              <a:rPr lang="it-IT" sz="1800" b="1">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return ('0' + imax);</a:t>
            </a:r>
            <a:endParaRPr lang="it-IT" sz="1800" b="1">
              <a:solidFill>
                <a:srgbClr val="FF0000"/>
              </a:solidFill>
              <a:latin typeface="Courier New" panose="02070309020205020404" pitchFamily="49" charset="0"/>
            </a:endParaRPr>
          </a:p>
          <a:p>
            <a:pPr lvl="2" indent="0">
              <a:buClrTx/>
              <a:buFontTx/>
              <a:buNone/>
            </a:pPr>
            <a:r>
              <a:rPr lang="it-IT" sz="1800" b="1">
                <a:latin typeface="Courier New" panose="02070309020205020404" pitchFamily="49" charset="0"/>
              </a:rPr>
              <a:t>}</a:t>
            </a:r>
          </a:p>
          <a:p>
            <a:pPr lvl="2" indent="0">
              <a:buClrTx/>
              <a:buFontTx/>
              <a:buNone/>
            </a:pPr>
            <a:endParaRPr lang="it-IT" sz="1800" b="1" smtClean="0">
              <a:latin typeface="Courier New" panose="02070309020205020404" pitchFamily="49" charset="0"/>
            </a:endParaRPr>
          </a:p>
          <a:p>
            <a:pPr lvl="2" indent="0">
              <a:buClrTx/>
              <a:buFontTx/>
              <a:buNone/>
            </a:pPr>
            <a:r>
              <a:rPr lang="it-IT" sz="1800" b="1">
                <a:latin typeface="Courier New" panose="02070309020205020404" pitchFamily="49" charset="0"/>
              </a:rPr>
              <a:t> </a:t>
            </a:r>
            <a:endParaRPr lang="it-IT" b="1"/>
          </a:p>
        </p:txBody>
      </p:sp>
    </p:spTree>
    <p:extLst>
      <p:ext uri="{BB962C8B-B14F-4D97-AF65-F5344CB8AC3E}">
        <p14:creationId xmlns:p14="http://schemas.microsoft.com/office/powerpoint/2010/main" val="21114854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44</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Esempio: istogramma</a:t>
            </a:r>
            <a:endParaRPr lang="it-IT"/>
          </a:p>
        </p:txBody>
      </p:sp>
      <p:sp>
        <p:nvSpPr>
          <p:cNvPr id="30722" name="Text Box 2"/>
          <p:cNvSpPr txBox="1">
            <a:spLocks noChangeArrowheads="1"/>
          </p:cNvSpPr>
          <p:nvPr/>
        </p:nvSpPr>
        <p:spPr bwMode="auto">
          <a:xfrm>
            <a:off x="13814" y="764704"/>
            <a:ext cx="8959850" cy="51112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buFontTx/>
              <a:buNone/>
            </a:pPr>
            <a:endParaRPr lang="it-IT" sz="2000" b="1" smtClean="0">
              <a:latin typeface="Courier New" panose="02070309020205020404" pitchFamily="49" charset="0"/>
            </a:endParaRPr>
          </a:p>
          <a:p>
            <a:pPr lvl="2" indent="0">
              <a:buClrTx/>
              <a:buFontTx/>
              <a:buNone/>
            </a:pPr>
            <a:r>
              <a:rPr lang="it-IT" sz="1800" b="1" smtClean="0">
                <a:latin typeface="Courier New" panose="02070309020205020404" pitchFamily="49" charset="0"/>
              </a:rPr>
              <a:t>char istogramma (int * n_occ) {</a:t>
            </a:r>
          </a:p>
          <a:p>
            <a:pPr lvl="2" indent="0">
              <a:buClrTx/>
              <a:buFontTx/>
              <a:buNone/>
            </a:pPr>
            <a:r>
              <a:rPr lang="it-IT" sz="1800" b="1" smtClean="0">
                <a:solidFill>
                  <a:schemeClr val="tx1"/>
                </a:solidFill>
                <a:latin typeface="Courier New" panose="02070309020205020404" pitchFamily="49" charset="0"/>
              </a:rPr>
              <a:t>    ......</a:t>
            </a:r>
            <a:endParaRPr lang="it-IT" sz="1800" b="1" smtClean="0">
              <a:latin typeface="Courier New" panose="02070309020205020404" pitchFamily="49" charset="0"/>
            </a:endParaRPr>
          </a:p>
          <a:p>
            <a:pPr lvl="2" indent="0">
              <a:buClrTx/>
              <a:buFontTx/>
              <a:buNone/>
            </a:pPr>
            <a:r>
              <a:rPr lang="it-IT" sz="1800" b="1">
                <a:latin typeface="Courier New" panose="02070309020205020404" pitchFamily="49" charset="0"/>
              </a:rPr>
              <a:t> </a:t>
            </a:r>
            <a:r>
              <a:rPr lang="it-IT" sz="1800" b="1" smtClean="0">
                <a:solidFill>
                  <a:srgbClr val="FF0000"/>
                </a:solidFill>
                <a:latin typeface="Courier New" panose="02070309020205020404" pitchFamily="49" charset="0"/>
              </a:rPr>
              <a:t>*n_occ = </a:t>
            </a:r>
            <a:r>
              <a:rPr lang="it-IT" sz="1800" b="1" smtClean="0">
                <a:solidFill>
                  <a:srgbClr val="FF0000"/>
                </a:solidFill>
                <a:latin typeface="Courier New" panose="02070309020205020404" pitchFamily="49" charset="0"/>
              </a:rPr>
              <a:t>h[imax];</a:t>
            </a:r>
            <a:endParaRPr lang="it-IT" sz="1800" b="1">
              <a:solidFill>
                <a:srgbClr val="FF0000"/>
              </a:solidFill>
              <a:latin typeface="Courier New" panose="02070309020205020404" pitchFamily="49" charset="0"/>
            </a:endParaRPr>
          </a:p>
          <a:p>
            <a:pPr lvl="2" indent="0">
              <a:buClrTx/>
            </a:pPr>
            <a:r>
              <a:rPr lang="it-IT" sz="1800" b="1">
                <a:solidFill>
                  <a:srgbClr val="FF0000"/>
                </a:solidFill>
                <a:latin typeface="Courier New" panose="02070309020205020404" pitchFamily="49" charset="0"/>
              </a:rPr>
              <a:t> </a:t>
            </a:r>
            <a:r>
              <a:rPr lang="it-IT" sz="1800" b="1" smtClean="0">
                <a:solidFill>
                  <a:srgbClr val="FF0000"/>
                </a:solidFill>
                <a:latin typeface="Courier New" panose="02070309020205020404" pitchFamily="49" charset="0"/>
              </a:rPr>
              <a:t>return ('0' + imax);</a:t>
            </a:r>
            <a:endParaRPr lang="it-IT" sz="1800" b="1">
              <a:solidFill>
                <a:srgbClr val="FF0000"/>
              </a:solidFill>
              <a:latin typeface="Courier New" panose="02070309020205020404" pitchFamily="49" charset="0"/>
            </a:endParaRPr>
          </a:p>
          <a:p>
            <a:pPr lvl="2" indent="0">
              <a:buClrTx/>
              <a:buFontTx/>
              <a:buNone/>
            </a:pPr>
            <a:r>
              <a:rPr lang="it-IT" sz="1800" b="1">
                <a:latin typeface="Courier New" panose="02070309020205020404" pitchFamily="49" charset="0"/>
              </a:rPr>
              <a:t>}</a:t>
            </a:r>
          </a:p>
          <a:p>
            <a:pPr lvl="2" indent="0">
              <a:buClrTx/>
              <a:buFontTx/>
              <a:buNone/>
            </a:pPr>
            <a:endParaRPr lang="it-IT" sz="1800" b="1" smtClean="0">
              <a:latin typeface="Courier New" panose="02070309020205020404" pitchFamily="49" charset="0"/>
            </a:endParaRP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int main </a:t>
            </a:r>
            <a:r>
              <a:rPr lang="it-IT" sz="1800" b="1">
                <a:latin typeface="Courier New" panose="02070309020205020404" pitchFamily="49" charset="0"/>
              </a:rPr>
              <a:t>(void) </a:t>
            </a:r>
            <a:r>
              <a:rPr lang="it-IT" sz="1800" b="1" smtClean="0">
                <a:latin typeface="Courier New" panose="02070309020205020404" pitchFamily="49" charset="0"/>
              </a:rPr>
              <a:t>{</a:t>
            </a: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  int b; /* conterrà il numero delle occorrenze */</a:t>
            </a: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  char max; /* conterrà il carattere con </a:t>
            </a: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               occorrenza massima */</a:t>
            </a: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  max = istogramma(&amp;b);</a:t>
            </a:r>
          </a:p>
          <a:p>
            <a:pPr lvl="2" indent="0">
              <a:buClrTx/>
              <a:buFontTx/>
              <a:buNone/>
            </a:pPr>
            <a:endParaRPr lang="it-IT" sz="1800" b="1">
              <a:latin typeface="Courier New" panose="02070309020205020404" pitchFamily="49" charset="0"/>
            </a:endParaRPr>
          </a:p>
          <a:p>
            <a:pPr lvl="2" indent="0">
              <a:buClrTx/>
              <a:buFontTx/>
              <a:buNone/>
            </a:pPr>
            <a:r>
              <a:rPr lang="it-IT" sz="1800" b="1" smtClean="0">
                <a:latin typeface="Courier New" panose="02070309020205020404" pitchFamily="49" charset="0"/>
              </a:rPr>
              <a:t>   printf("Il carattere con max occorrenze è %c</a:t>
            </a:r>
            <a:r>
              <a:rPr lang="it-IT" sz="1800" b="1" smtClean="0">
                <a:solidFill>
                  <a:srgbClr val="FF0000"/>
                </a:solidFill>
                <a:latin typeface="Courier New" panose="02070309020205020404" pitchFamily="49" charset="0"/>
              </a:rPr>
              <a:t>,\</a:t>
            </a: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  con %d occorrenze.", max, b);</a:t>
            </a:r>
          </a:p>
          <a:p>
            <a:pPr lvl="2" indent="0">
              <a:buClrTx/>
              <a:buFontTx/>
              <a:buNone/>
            </a:pPr>
            <a:r>
              <a:rPr lang="it-IT" sz="1800" b="1">
                <a:latin typeface="Courier New" panose="02070309020205020404" pitchFamily="49" charset="0"/>
              </a:rPr>
              <a:t> </a:t>
            </a:r>
            <a:r>
              <a:rPr lang="it-IT" sz="1800" b="1" smtClean="0">
                <a:latin typeface="Courier New" panose="02070309020205020404" pitchFamily="49" charset="0"/>
              </a:rPr>
              <a:t>  return 0;</a:t>
            </a:r>
          </a:p>
          <a:p>
            <a:pPr lvl="2" indent="0">
              <a:buClrTx/>
            </a:pPr>
            <a:r>
              <a:rPr lang="it-IT" sz="1800" b="1">
                <a:latin typeface="Courier New" panose="02070309020205020404" pitchFamily="49" charset="0"/>
              </a:rPr>
              <a:t>}</a:t>
            </a:r>
          </a:p>
          <a:p>
            <a:pPr lvl="2" indent="0">
              <a:buClrTx/>
              <a:buFontTx/>
              <a:buNone/>
            </a:pPr>
            <a:endParaRPr lang="it-IT" sz="1800" b="1">
              <a:latin typeface="Courier New" panose="02070309020205020404" pitchFamily="49" charset="0"/>
            </a:endParaRPr>
          </a:p>
        </p:txBody>
      </p:sp>
    </p:spTree>
    <p:extLst>
      <p:ext uri="{BB962C8B-B14F-4D97-AF65-F5344CB8AC3E}">
        <p14:creationId xmlns:p14="http://schemas.microsoft.com/office/powerpoint/2010/main" val="28747949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Passare gli array a una funzione</a:t>
            </a:r>
            <a:endParaRPr lang="it-IT"/>
          </a:p>
        </p:txBody>
      </p:sp>
      <p:sp>
        <p:nvSpPr>
          <p:cNvPr id="3" name="Content Placeholder 2"/>
          <p:cNvSpPr>
            <a:spLocks noGrp="1"/>
          </p:cNvSpPr>
          <p:nvPr>
            <p:ph idx="1"/>
          </p:nvPr>
        </p:nvSpPr>
        <p:spPr>
          <a:xfrm>
            <a:off x="107504" y="1981201"/>
            <a:ext cx="8928992" cy="4112095"/>
          </a:xfrm>
        </p:spPr>
        <p:txBody>
          <a:bodyPr/>
          <a:lstStyle/>
          <a:p>
            <a:pPr marL="457200" indent="-457200">
              <a:buFont typeface="Arial" panose="020B0604020202020204" pitchFamily="34" charset="0"/>
              <a:buChar char="•"/>
            </a:pPr>
            <a:r>
              <a:rPr lang="it-IT" sz="2800" smtClean="0"/>
              <a:t>Abbiamo visto che non è possibile copiare in un solo colpo tutti gli elementi di un array</a:t>
            </a:r>
          </a:p>
          <a:p>
            <a:pPr marL="457200" indent="-457200">
              <a:buFont typeface="Arial" panose="020B0604020202020204" pitchFamily="34" charset="0"/>
              <a:buChar char="•"/>
            </a:pPr>
            <a:r>
              <a:rPr lang="it-IT" sz="2800" smtClean="0"/>
              <a:t>Allo stesso modo in C non è possibile passare ad una funzione una copia di un array </a:t>
            </a:r>
          </a:p>
          <a:p>
            <a:pPr marL="857250" lvl="1" indent="-457200">
              <a:buFont typeface="Arial" panose="020B0604020202020204" pitchFamily="34" charset="0"/>
              <a:buChar char="•"/>
            </a:pPr>
            <a:r>
              <a:rPr lang="it-IT" sz="2400" smtClean="0"/>
              <a:t>Come avviene per gli scalari</a:t>
            </a:r>
          </a:p>
          <a:p>
            <a:pPr marL="457200" indent="-457200">
              <a:buFont typeface="Arial" panose="020B0604020202020204" pitchFamily="34" charset="0"/>
              <a:buChar char="•"/>
            </a:pPr>
            <a:r>
              <a:rPr lang="it-IT" smtClean="0"/>
              <a:t>L'unica possibilità è fornire alla funzione una copia del puntatore al primo elemento</a:t>
            </a:r>
          </a:p>
          <a:p>
            <a:pPr marL="857250" lvl="1" indent="-457200">
              <a:buFont typeface="Arial" panose="020B0604020202020204" pitchFamily="34" charset="0"/>
              <a:buChar char="•"/>
            </a:pPr>
            <a:r>
              <a:rPr lang="it-IT" sz="2400" smtClean="0"/>
              <a:t>Vediamo come</a:t>
            </a:r>
          </a:p>
          <a:p>
            <a:pPr marL="857250" lvl="1" indent="-457200">
              <a:buFont typeface="Arial" panose="020B0604020202020204" pitchFamily="34" charset="0"/>
              <a:buChar char="•"/>
            </a:pPr>
            <a:r>
              <a:rPr lang="it-IT" sz="2400" smtClean="0">
                <a:solidFill>
                  <a:srgbClr val="FF0000"/>
                </a:solidFill>
              </a:rPr>
              <a:t>L'array e' condiviso fra funzione chiamata e funzione chiamante!</a:t>
            </a:r>
            <a:endParaRPr lang="it-IT" sz="2400">
              <a:solidFill>
                <a:srgbClr val="FF0000"/>
              </a:solidFill>
            </a:endParaRPr>
          </a:p>
        </p:txBody>
      </p:sp>
    </p:spTree>
    <p:extLst>
      <p:ext uri="{BB962C8B-B14F-4D97-AF65-F5344CB8AC3E}">
        <p14:creationId xmlns:p14="http://schemas.microsoft.com/office/powerpoint/2010/main" val="2705987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Esempio: il massimo di un array</a:t>
            </a:r>
            <a:endParaRPr lang="it-IT"/>
          </a:p>
        </p:txBody>
      </p:sp>
      <p:sp>
        <p:nvSpPr>
          <p:cNvPr id="3" name="Content Placeholder 2"/>
          <p:cNvSpPr>
            <a:spLocks noGrp="1"/>
          </p:cNvSpPr>
          <p:nvPr>
            <p:ph idx="1"/>
          </p:nvPr>
        </p:nvSpPr>
        <p:spPr>
          <a:xfrm>
            <a:off x="107504" y="1981200"/>
            <a:ext cx="8856984" cy="4112096"/>
          </a:xfrm>
        </p:spPr>
        <p:txBody>
          <a:bodyPr/>
          <a:lstStyle/>
          <a:p>
            <a:pPr marL="457200" indent="-457200">
              <a:buFont typeface="Arial" panose="020B0604020202020204" pitchFamily="34" charset="0"/>
              <a:buChar char="•"/>
            </a:pPr>
            <a:r>
              <a:rPr lang="it-IT" sz="2800" smtClean="0"/>
              <a:t>Vogliamo scrivere una funzione che prende come parametro un array e ne trova il massimo restituendolo come valore </a:t>
            </a:r>
          </a:p>
          <a:p>
            <a:pPr marL="857250" lvl="1" indent="-457200">
              <a:buFont typeface="Arial" panose="020B0604020202020204" pitchFamily="34" charset="0"/>
              <a:buChar char="•"/>
            </a:pPr>
            <a:r>
              <a:rPr lang="it-IT" sz="2000" smtClean="0"/>
              <a:t>Per quanto detto posso solo passare il puntotore all'inizio dell'array, quindi</a:t>
            </a:r>
          </a:p>
          <a:p>
            <a:pPr marL="400050" lvl="1" indent="0"/>
            <a:r>
              <a:rPr lang="it-IT" sz="2000" b="1">
                <a:latin typeface="Courier New" panose="02070309020205020404" pitchFamily="49" charset="0"/>
                <a:cs typeface="Courier New" panose="02070309020205020404" pitchFamily="49" charset="0"/>
              </a:rPr>
              <a:t>i</a:t>
            </a:r>
            <a:r>
              <a:rPr lang="it-IT" sz="2000" b="1" smtClean="0">
                <a:latin typeface="Courier New" panose="02070309020205020404" pitchFamily="49" charset="0"/>
                <a:cs typeface="Courier New" panose="02070309020205020404" pitchFamily="49" charset="0"/>
              </a:rPr>
              <a:t>nt max_array( int * a)</a:t>
            </a:r>
          </a:p>
          <a:p>
            <a:pPr lvl="1" indent="-342900">
              <a:buFont typeface="Arial" panose="020B0604020202020204" pitchFamily="34" charset="0"/>
              <a:buChar char="•"/>
            </a:pPr>
            <a:r>
              <a:rPr lang="it-IT" sz="2000" smtClean="0"/>
              <a:t>Dopodichè posso usare l'operatore [...] per accedere agli elementi normalmente</a:t>
            </a:r>
            <a:endParaRPr lang="it-IT" sz="2000"/>
          </a:p>
          <a:p>
            <a:pPr marL="400050" lvl="1" indent="0"/>
            <a:r>
              <a:rPr lang="it-IT" sz="2000" b="1">
                <a:latin typeface="Courier New" panose="02070309020205020404" pitchFamily="49" charset="0"/>
                <a:cs typeface="Courier New" panose="02070309020205020404" pitchFamily="49" charset="0"/>
              </a:rPr>
              <a:t>int max_array( int * </a:t>
            </a:r>
            <a:r>
              <a:rPr lang="it-IT" sz="2000" b="1" smtClean="0">
                <a:latin typeface="Courier New" panose="02070309020205020404" pitchFamily="49" charset="0"/>
                <a:cs typeface="Courier New" panose="02070309020205020404" pitchFamily="49" charset="0"/>
              </a:rPr>
              <a:t>a){ .... a[i]....}</a:t>
            </a:r>
            <a:endParaRPr lang="it-IT" sz="2000" b="1">
              <a:latin typeface="Courier New" panose="02070309020205020404" pitchFamily="49" charset="0"/>
              <a:cs typeface="Courier New" panose="02070309020205020404" pitchFamily="49" charset="0"/>
            </a:endParaRPr>
          </a:p>
          <a:p>
            <a:pPr marL="400050" lvl="1" indent="0"/>
            <a:endParaRPr lang="it-IT" sz="2000" b="1">
              <a:latin typeface="Courier New" panose="02070309020205020404" pitchFamily="49" charset="0"/>
              <a:cs typeface="Courier New" panose="02070309020205020404" pitchFamily="49" charset="0"/>
            </a:endParaRPr>
          </a:p>
          <a:p>
            <a:pPr marL="400050" lvl="1" indent="0"/>
            <a:endParaRPr lang="it-IT" sz="2000" b="1">
              <a:latin typeface="Courier New" panose="02070309020205020404" pitchFamily="49" charset="0"/>
              <a:cs typeface="Courier New" panose="02070309020205020404" pitchFamily="49" charset="0"/>
            </a:endParaRPr>
          </a:p>
          <a:p>
            <a:pPr lvl="1" indent="-342900">
              <a:buFont typeface="Arial" panose="020B0604020202020204" pitchFamily="34" charset="0"/>
              <a:buChar char="•"/>
            </a:pPr>
            <a:endParaRPr lang="it-IT" sz="2000" b="1"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858134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47</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Esempio: massimo di un array</a:t>
            </a:r>
            <a:endParaRPr lang="it-IT"/>
          </a:p>
        </p:txBody>
      </p:sp>
      <p:sp>
        <p:nvSpPr>
          <p:cNvPr id="30722" name="Text Box 2"/>
          <p:cNvSpPr txBox="1">
            <a:spLocks noChangeArrowheads="1"/>
          </p:cNvSpPr>
          <p:nvPr/>
        </p:nvSpPr>
        <p:spPr bwMode="auto">
          <a:xfrm>
            <a:off x="13814" y="764704"/>
            <a:ext cx="8959850" cy="38186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buFontTx/>
              <a:buNone/>
            </a:pPr>
            <a:endParaRPr lang="it-IT" sz="2000" b="1" smtClean="0">
              <a:latin typeface="Courier New" panose="02070309020205020404" pitchFamily="49" charset="0"/>
            </a:endParaRPr>
          </a:p>
          <a:p>
            <a:pPr lvl="2" indent="0">
              <a:buClrTx/>
              <a:buFontTx/>
              <a:buNone/>
            </a:pPr>
            <a:r>
              <a:rPr lang="it-IT" sz="2000" b="1">
                <a:solidFill>
                  <a:schemeClr val="tx1"/>
                </a:solidFill>
                <a:latin typeface="Courier New" panose="02070309020205020404" pitchFamily="49" charset="0"/>
              </a:rPr>
              <a:t>/* se però provo a scrivere la funzione ho qualche </a:t>
            </a:r>
            <a:r>
              <a:rPr lang="it-IT" sz="2000" b="1" smtClean="0">
                <a:solidFill>
                  <a:schemeClr val="tx1"/>
                </a:solidFill>
                <a:latin typeface="Courier New" panose="02070309020205020404" pitchFamily="49" charset="0"/>
              </a:rPr>
              <a:t>problema </a:t>
            </a:r>
            <a:r>
              <a:rPr lang="it-IT" sz="2000" b="1">
                <a:solidFill>
                  <a:schemeClr val="tx1"/>
                </a:solidFill>
                <a:latin typeface="Courier New" panose="02070309020205020404" pitchFamily="49" charset="0"/>
              </a:rPr>
              <a:t>.... */</a:t>
            </a:r>
          </a:p>
          <a:p>
            <a:pPr lvl="2" indent="0">
              <a:buClrTx/>
              <a:buFontTx/>
              <a:buNone/>
            </a:pPr>
            <a:endParaRPr lang="it-IT" sz="2000" b="1">
              <a:solidFill>
                <a:schemeClr val="tx1"/>
              </a:solidFill>
              <a:latin typeface="Courier New" panose="02070309020205020404" pitchFamily="49" charset="0"/>
            </a:endParaRPr>
          </a:p>
          <a:p>
            <a:pPr lvl="2" indent="0">
              <a:buClrTx/>
              <a:buFontTx/>
              <a:buNone/>
            </a:pPr>
            <a:r>
              <a:rPr lang="it-IT" sz="2000" b="1">
                <a:solidFill>
                  <a:schemeClr val="tx1"/>
                </a:solidFill>
                <a:latin typeface="Courier New" panose="02070309020205020404" pitchFamily="49" charset="0"/>
              </a:rPr>
              <a:t>int </a:t>
            </a:r>
            <a:r>
              <a:rPr lang="it-IT" sz="2000" b="1" smtClean="0">
                <a:solidFill>
                  <a:schemeClr val="tx1"/>
                </a:solidFill>
                <a:latin typeface="Courier New" panose="02070309020205020404" pitchFamily="49" charset="0"/>
              </a:rPr>
              <a:t>max_array(int </a:t>
            </a:r>
            <a:r>
              <a:rPr lang="it-IT" sz="2000" b="1">
                <a:solidFill>
                  <a:schemeClr val="tx1"/>
                </a:solidFill>
                <a:latin typeface="Courier New" panose="02070309020205020404" pitchFamily="49" charset="0"/>
              </a:rPr>
              <a:t>* a) {</a:t>
            </a:r>
          </a:p>
          <a:p>
            <a:pPr lvl="2" indent="0">
              <a:buClrTx/>
              <a:buFontTx/>
              <a:buNone/>
            </a:pPr>
            <a:r>
              <a:rPr lang="it-IT" sz="2000" b="1">
                <a:solidFill>
                  <a:schemeClr val="tx1"/>
                </a:solidFill>
                <a:latin typeface="Courier New" panose="02070309020205020404" pitchFamily="49" charset="0"/>
              </a:rPr>
              <a:t>    int i, max;</a:t>
            </a:r>
          </a:p>
          <a:p>
            <a:pPr lvl="2" indent="0">
              <a:buClrTx/>
              <a:buFontTx/>
              <a:buNone/>
            </a:pPr>
            <a:r>
              <a:rPr lang="it-IT" sz="2000" b="1">
                <a:solidFill>
                  <a:schemeClr val="tx1"/>
                </a:solidFill>
                <a:latin typeface="Courier New" panose="02070309020205020404" pitchFamily="49" charset="0"/>
              </a:rPr>
              <a:t>    max= a[0];</a:t>
            </a:r>
          </a:p>
          <a:p>
            <a:pPr lvl="2" indent="0">
              <a:buClrTx/>
            </a:pPr>
            <a:r>
              <a:rPr lang="it-IT" sz="2000" b="1">
                <a:solidFill>
                  <a:schemeClr val="tx1"/>
                </a:solidFill>
                <a:latin typeface="Courier New" panose="02070309020205020404" pitchFamily="49" charset="0"/>
              </a:rPr>
              <a:t>    for (i=0; i&lt;</a:t>
            </a:r>
            <a:r>
              <a:rPr lang="it-IT" sz="2000" b="1">
                <a:solidFill>
                  <a:srgbClr val="FF0000"/>
                </a:solidFill>
                <a:latin typeface="Courier New" panose="02070309020205020404" pitchFamily="49" charset="0"/>
              </a:rPr>
              <a:t>????????</a:t>
            </a:r>
            <a:r>
              <a:rPr lang="it-IT" sz="2000" b="1">
                <a:solidFill>
                  <a:schemeClr val="tx1"/>
                </a:solidFill>
                <a:latin typeface="Courier New" panose="02070309020205020404" pitchFamily="49" charset="0"/>
              </a:rPr>
              <a:t>; i++)</a:t>
            </a:r>
          </a:p>
          <a:p>
            <a:pPr lvl="2" indent="0">
              <a:buClrTx/>
              <a:buFontTx/>
              <a:buNone/>
            </a:pPr>
            <a:r>
              <a:rPr lang="it-IT" sz="2000" b="1">
                <a:solidFill>
                  <a:schemeClr val="tx1"/>
                </a:solidFill>
                <a:latin typeface="Courier New" panose="02070309020205020404" pitchFamily="49" charset="0"/>
              </a:rPr>
              <a:t>      max = max &lt; a[i] ? a[i] : max ;</a:t>
            </a:r>
          </a:p>
          <a:p>
            <a:pPr lvl="2" indent="0">
              <a:buClrTx/>
              <a:buFontTx/>
              <a:buNone/>
            </a:pPr>
            <a:r>
              <a:rPr lang="it-IT" sz="2000" b="1" smtClean="0">
                <a:solidFill>
                  <a:schemeClr val="tx1"/>
                </a:solidFill>
                <a:latin typeface="Courier New" panose="02070309020205020404" pitchFamily="49" charset="0"/>
              </a:rPr>
              <a:t>return </a:t>
            </a:r>
            <a:r>
              <a:rPr lang="it-IT" sz="2000" b="1">
                <a:solidFill>
                  <a:schemeClr val="tx1"/>
                </a:solidFill>
                <a:latin typeface="Courier New" panose="02070309020205020404" pitchFamily="49" charset="0"/>
              </a:rPr>
              <a:t>max</a:t>
            </a:r>
          </a:p>
          <a:p>
            <a:pPr lvl="2" indent="0">
              <a:buClrTx/>
            </a:pPr>
            <a:r>
              <a:rPr lang="it-IT" sz="2000" b="1">
                <a:solidFill>
                  <a:schemeClr val="tx1"/>
                </a:solidFill>
                <a:latin typeface="Courier New" panose="02070309020205020404" pitchFamily="49" charset="0"/>
              </a:rPr>
              <a:t>}</a:t>
            </a:r>
          </a:p>
          <a:p>
            <a:pPr lvl="2" indent="0">
              <a:buClrTx/>
              <a:buFontTx/>
              <a:buNone/>
            </a:pPr>
            <a:endParaRPr lang="it-IT" b="1"/>
          </a:p>
        </p:txBody>
      </p:sp>
    </p:spTree>
    <p:extLst>
      <p:ext uri="{BB962C8B-B14F-4D97-AF65-F5344CB8AC3E}">
        <p14:creationId xmlns:p14="http://schemas.microsoft.com/office/powerpoint/2010/main" val="2725304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48</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Esempio: massimo di un array</a:t>
            </a:r>
            <a:endParaRPr lang="it-IT"/>
          </a:p>
        </p:txBody>
      </p:sp>
      <p:sp>
        <p:nvSpPr>
          <p:cNvPr id="30722" name="Text Box 2"/>
          <p:cNvSpPr txBox="1">
            <a:spLocks noChangeArrowheads="1"/>
          </p:cNvSpPr>
          <p:nvPr/>
        </p:nvSpPr>
        <p:spPr bwMode="auto">
          <a:xfrm>
            <a:off x="13814" y="764704"/>
            <a:ext cx="8959850" cy="5696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buFontTx/>
              <a:buNone/>
            </a:pPr>
            <a:endParaRPr lang="it-IT" sz="2000" b="1" smtClean="0">
              <a:latin typeface="Courier New" panose="02070309020205020404" pitchFamily="49" charset="0"/>
            </a:endParaRPr>
          </a:p>
          <a:p>
            <a:pPr lvl="2" indent="0">
              <a:buClrTx/>
              <a:buFontTx/>
              <a:buNone/>
            </a:pPr>
            <a:r>
              <a:rPr lang="it-IT" sz="2000" b="1">
                <a:solidFill>
                  <a:schemeClr val="tx1"/>
                </a:solidFill>
                <a:latin typeface="Courier New" panose="02070309020205020404" pitchFamily="49" charset="0"/>
              </a:rPr>
              <a:t>/* se però provo a scrivere la funzione ho qualche problemino .... */</a:t>
            </a:r>
          </a:p>
          <a:p>
            <a:pPr lvl="2" indent="0">
              <a:buClrTx/>
              <a:buFontTx/>
              <a:buNone/>
            </a:pPr>
            <a:endParaRPr lang="it-IT" sz="2000" b="1">
              <a:solidFill>
                <a:schemeClr val="tx1"/>
              </a:solidFill>
              <a:latin typeface="Courier New" panose="02070309020205020404" pitchFamily="49" charset="0"/>
            </a:endParaRPr>
          </a:p>
          <a:p>
            <a:pPr lvl="2" indent="0">
              <a:buClrTx/>
              <a:buFontTx/>
              <a:buNone/>
            </a:pPr>
            <a:r>
              <a:rPr lang="it-IT" sz="2000" b="1">
                <a:solidFill>
                  <a:schemeClr val="tx1"/>
                </a:solidFill>
                <a:latin typeface="Courier New" panose="02070309020205020404" pitchFamily="49" charset="0"/>
              </a:rPr>
              <a:t>int </a:t>
            </a:r>
            <a:r>
              <a:rPr lang="it-IT" sz="2000" b="1" smtClean="0">
                <a:solidFill>
                  <a:schemeClr val="tx1"/>
                </a:solidFill>
                <a:latin typeface="Courier New" panose="02070309020205020404" pitchFamily="49" charset="0"/>
              </a:rPr>
              <a:t>max_array(int </a:t>
            </a:r>
            <a:r>
              <a:rPr lang="it-IT" sz="2000" b="1">
                <a:solidFill>
                  <a:schemeClr val="tx1"/>
                </a:solidFill>
                <a:latin typeface="Courier New" panose="02070309020205020404" pitchFamily="49" charset="0"/>
              </a:rPr>
              <a:t>* a) {</a:t>
            </a:r>
          </a:p>
          <a:p>
            <a:pPr lvl="2" indent="0">
              <a:buClrTx/>
              <a:buFontTx/>
              <a:buNone/>
            </a:pPr>
            <a:r>
              <a:rPr lang="it-IT" sz="2000" b="1">
                <a:solidFill>
                  <a:schemeClr val="tx1"/>
                </a:solidFill>
                <a:latin typeface="Courier New" panose="02070309020205020404" pitchFamily="49" charset="0"/>
              </a:rPr>
              <a:t>    int i, max;</a:t>
            </a:r>
          </a:p>
          <a:p>
            <a:pPr lvl="2" indent="0">
              <a:buClrTx/>
              <a:buFontTx/>
              <a:buNone/>
            </a:pPr>
            <a:r>
              <a:rPr lang="it-IT" sz="2000" b="1">
                <a:solidFill>
                  <a:schemeClr val="tx1"/>
                </a:solidFill>
                <a:latin typeface="Courier New" panose="02070309020205020404" pitchFamily="49" charset="0"/>
              </a:rPr>
              <a:t>    max= </a:t>
            </a:r>
            <a:r>
              <a:rPr lang="it-IT" sz="2000" b="1">
                <a:solidFill>
                  <a:srgbClr val="FF0000"/>
                </a:solidFill>
                <a:latin typeface="Courier New" panose="02070309020205020404" pitchFamily="49" charset="0"/>
              </a:rPr>
              <a:t>a[0]</a:t>
            </a:r>
            <a:r>
              <a:rPr lang="it-IT" sz="2000" b="1">
                <a:solidFill>
                  <a:schemeClr val="tx1"/>
                </a:solidFill>
                <a:latin typeface="Courier New" panose="02070309020205020404" pitchFamily="49" charset="0"/>
              </a:rPr>
              <a:t>;</a:t>
            </a:r>
          </a:p>
          <a:p>
            <a:pPr lvl="2" indent="0">
              <a:buClrTx/>
            </a:pPr>
            <a:r>
              <a:rPr lang="it-IT" sz="2000" b="1">
                <a:solidFill>
                  <a:schemeClr val="tx1"/>
                </a:solidFill>
                <a:latin typeface="Courier New" panose="02070309020205020404" pitchFamily="49" charset="0"/>
              </a:rPr>
              <a:t>    for (i=0; i&lt;</a:t>
            </a:r>
            <a:r>
              <a:rPr lang="it-IT" sz="2000" b="1">
                <a:solidFill>
                  <a:srgbClr val="FF0000"/>
                </a:solidFill>
                <a:latin typeface="Courier New" panose="02070309020205020404" pitchFamily="49" charset="0"/>
              </a:rPr>
              <a:t>????????</a:t>
            </a:r>
            <a:r>
              <a:rPr lang="it-IT" sz="2000" b="1">
                <a:solidFill>
                  <a:schemeClr val="tx1"/>
                </a:solidFill>
                <a:latin typeface="Courier New" panose="02070309020205020404" pitchFamily="49" charset="0"/>
              </a:rPr>
              <a:t>; i++)</a:t>
            </a:r>
          </a:p>
          <a:p>
            <a:pPr lvl="2" indent="0">
              <a:buClrTx/>
              <a:buFontTx/>
              <a:buNone/>
            </a:pPr>
            <a:r>
              <a:rPr lang="it-IT" sz="2000" b="1">
                <a:solidFill>
                  <a:schemeClr val="tx1"/>
                </a:solidFill>
                <a:latin typeface="Courier New" panose="02070309020205020404" pitchFamily="49" charset="0"/>
              </a:rPr>
              <a:t>      max = max &lt; a[i] ? a[i] : max ;</a:t>
            </a:r>
          </a:p>
          <a:p>
            <a:pPr lvl="2" indent="0">
              <a:buClrTx/>
              <a:buFontTx/>
              <a:buNone/>
            </a:pPr>
            <a:r>
              <a:rPr lang="it-IT" sz="2000" b="1" smtClean="0">
                <a:solidFill>
                  <a:schemeClr val="tx1"/>
                </a:solidFill>
                <a:latin typeface="Courier New" panose="02070309020205020404" pitchFamily="49" charset="0"/>
              </a:rPr>
              <a:t>return </a:t>
            </a:r>
            <a:r>
              <a:rPr lang="it-IT" sz="2000" b="1">
                <a:solidFill>
                  <a:schemeClr val="tx1"/>
                </a:solidFill>
                <a:latin typeface="Courier New" panose="02070309020205020404" pitchFamily="49" charset="0"/>
              </a:rPr>
              <a:t>max</a:t>
            </a:r>
          </a:p>
          <a:p>
            <a:pPr lvl="2" indent="0">
              <a:buClrTx/>
            </a:pPr>
            <a:r>
              <a:rPr lang="it-IT" sz="2000" b="1">
                <a:solidFill>
                  <a:schemeClr val="tx1"/>
                </a:solidFill>
                <a:latin typeface="Courier New" panose="02070309020205020404" pitchFamily="49" charset="0"/>
              </a:rPr>
              <a:t>}</a:t>
            </a:r>
          </a:p>
          <a:p>
            <a:pPr lvl="2" indent="0">
              <a:buClrTx/>
              <a:buFontTx/>
              <a:buNone/>
            </a:pPr>
            <a:endParaRPr lang="it-IT" b="1" smtClean="0"/>
          </a:p>
          <a:p>
            <a:pPr lvl="2" indent="0">
              <a:buClrTx/>
              <a:buFontTx/>
              <a:buNone/>
            </a:pPr>
            <a:r>
              <a:rPr lang="it-IT" sz="2000" b="1">
                <a:solidFill>
                  <a:srgbClr val="FF0000"/>
                </a:solidFill>
                <a:latin typeface="Courier New" panose="02070309020205020404" pitchFamily="49" charset="0"/>
              </a:rPr>
              <a:t>/* </a:t>
            </a:r>
            <a:r>
              <a:rPr lang="it-IT" sz="2000" b="1" smtClean="0">
                <a:solidFill>
                  <a:srgbClr val="FF0000"/>
                </a:solidFill>
                <a:latin typeface="Courier New" panose="02070309020205020404" pitchFamily="49" charset="0"/>
              </a:rPr>
              <a:t>non </a:t>
            </a:r>
            <a:r>
              <a:rPr lang="it-IT" sz="2000" b="1">
                <a:solidFill>
                  <a:srgbClr val="FF0000"/>
                </a:solidFill>
                <a:latin typeface="Courier New" panose="02070309020205020404" pitchFamily="49" charset="0"/>
              </a:rPr>
              <a:t>sono nemmeno sicura che ci sia un elemento di indice 0.. </a:t>
            </a:r>
            <a:endParaRPr lang="it-IT" sz="2000" b="1" smtClean="0">
              <a:solidFill>
                <a:srgbClr val="FF0000"/>
              </a:solidFill>
              <a:latin typeface="Courier New" panose="02070309020205020404" pitchFamily="49" charset="0"/>
            </a:endParaRPr>
          </a:p>
          <a:p>
            <a:pPr lvl="2" indent="0">
              <a:buClrTx/>
              <a:buFontTx/>
              <a:buNone/>
            </a:pPr>
            <a:endParaRPr lang="it-IT" sz="2000" b="1">
              <a:solidFill>
                <a:srgbClr val="FF0000"/>
              </a:solidFill>
              <a:latin typeface="Courier New" panose="02070309020205020404" pitchFamily="49" charset="0"/>
            </a:endParaRPr>
          </a:p>
          <a:p>
            <a:pPr lvl="2" indent="0">
              <a:buClrTx/>
              <a:buFontTx/>
              <a:buNone/>
            </a:pPr>
            <a:r>
              <a:rPr lang="it-IT" sz="2000" b="1" smtClean="0">
                <a:solidFill>
                  <a:srgbClr val="FF0000"/>
                </a:solidFill>
                <a:latin typeface="Courier New" panose="02070309020205020404" pitchFamily="49" charset="0"/>
              </a:rPr>
              <a:t>In </a:t>
            </a:r>
            <a:r>
              <a:rPr lang="it-IT" sz="2000" b="1">
                <a:solidFill>
                  <a:srgbClr val="FF0000"/>
                </a:solidFill>
                <a:latin typeface="Courier New" panose="02070309020205020404" pitchFamily="49" charset="0"/>
              </a:rPr>
              <a:t>realtà non so quanti elementi ha l'array e con il puntatore dato posso solo accedere alla memoria vicina */</a:t>
            </a:r>
          </a:p>
        </p:txBody>
      </p:sp>
    </p:spTree>
    <p:extLst>
      <p:ext uri="{BB962C8B-B14F-4D97-AF65-F5344CB8AC3E}">
        <p14:creationId xmlns:p14="http://schemas.microsoft.com/office/powerpoint/2010/main" val="39491222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Esempio: il massimo di un array</a:t>
            </a:r>
            <a:endParaRPr lang="it-IT"/>
          </a:p>
        </p:txBody>
      </p:sp>
      <p:sp>
        <p:nvSpPr>
          <p:cNvPr id="3" name="Content Placeholder 2"/>
          <p:cNvSpPr>
            <a:spLocks noGrp="1"/>
          </p:cNvSpPr>
          <p:nvPr>
            <p:ph idx="1"/>
          </p:nvPr>
        </p:nvSpPr>
        <p:spPr/>
        <p:txBody>
          <a:bodyPr/>
          <a:lstStyle/>
          <a:p>
            <a:pPr marL="0" indent="0"/>
            <a:r>
              <a:rPr lang="it-IT" sz="2400" smtClean="0"/>
              <a:t>Conoscendo solo il puntatore non è possibile sapere quanto è lungo l'array, quindi devo fornire anche questa informazione alla funzione, ad esempio</a:t>
            </a:r>
          </a:p>
          <a:p>
            <a:pPr lvl="2" indent="0">
              <a:buClrTx/>
              <a:buFontTx/>
              <a:buNone/>
            </a:pPr>
            <a:r>
              <a:rPr lang="it-IT" sz="2000" b="1">
                <a:solidFill>
                  <a:schemeClr val="tx1"/>
                </a:solidFill>
                <a:latin typeface="Courier New" panose="02070309020205020404" pitchFamily="49" charset="0"/>
              </a:rPr>
              <a:t>int </a:t>
            </a:r>
            <a:r>
              <a:rPr lang="it-IT" sz="2000" b="1" smtClean="0">
                <a:solidFill>
                  <a:schemeClr val="tx1"/>
                </a:solidFill>
                <a:latin typeface="Courier New" panose="02070309020205020404" pitchFamily="49" charset="0"/>
              </a:rPr>
              <a:t>max_array(int </a:t>
            </a:r>
            <a:r>
              <a:rPr lang="it-IT" sz="2000" b="1">
                <a:solidFill>
                  <a:schemeClr val="tx1"/>
                </a:solidFill>
                <a:latin typeface="Courier New" panose="02070309020205020404" pitchFamily="49" charset="0"/>
              </a:rPr>
              <a:t>* </a:t>
            </a:r>
            <a:r>
              <a:rPr lang="it-IT" sz="2000" b="1" smtClean="0">
                <a:solidFill>
                  <a:schemeClr val="tx1"/>
                </a:solidFill>
                <a:latin typeface="Courier New" panose="02070309020205020404" pitchFamily="49" charset="0"/>
              </a:rPr>
              <a:t>a, int n) </a:t>
            </a:r>
            <a:r>
              <a:rPr lang="it-IT" sz="2000" b="1">
                <a:solidFill>
                  <a:schemeClr val="tx1"/>
                </a:solidFill>
                <a:latin typeface="Courier New" panose="02070309020205020404" pitchFamily="49" charset="0"/>
              </a:rPr>
              <a:t>{</a:t>
            </a:r>
          </a:p>
          <a:p>
            <a:pPr lvl="2" indent="0">
              <a:buClrTx/>
              <a:buFontTx/>
              <a:buNone/>
            </a:pPr>
            <a:r>
              <a:rPr lang="it-IT" sz="2000" b="1">
                <a:solidFill>
                  <a:schemeClr val="tx1"/>
                </a:solidFill>
                <a:latin typeface="Courier New" panose="02070309020205020404" pitchFamily="49" charset="0"/>
              </a:rPr>
              <a:t>    int i, max;</a:t>
            </a:r>
          </a:p>
          <a:p>
            <a:pPr lvl="2" indent="0">
              <a:buClrTx/>
              <a:buFontTx/>
              <a:buNone/>
            </a:pPr>
            <a:r>
              <a:rPr lang="it-IT" sz="2000" b="1">
                <a:solidFill>
                  <a:schemeClr val="tx1"/>
                </a:solidFill>
                <a:latin typeface="Courier New" panose="02070309020205020404" pitchFamily="49" charset="0"/>
              </a:rPr>
              <a:t>    </a:t>
            </a:r>
            <a:r>
              <a:rPr lang="it-IT" sz="2000" b="1" smtClean="0">
                <a:solidFill>
                  <a:schemeClr val="tx1"/>
                </a:solidFill>
                <a:latin typeface="Courier New" panose="02070309020205020404" pitchFamily="49" charset="0"/>
              </a:rPr>
              <a:t>if ( n &lt;= 0) return 0;</a:t>
            </a:r>
          </a:p>
          <a:p>
            <a:pPr lvl="2" indent="0">
              <a:buClrTx/>
              <a:buFontTx/>
              <a:buNone/>
            </a:pPr>
            <a:r>
              <a:rPr lang="it-IT" sz="2000" b="1">
                <a:solidFill>
                  <a:schemeClr val="tx1"/>
                </a:solidFill>
                <a:latin typeface="Courier New" panose="02070309020205020404" pitchFamily="49" charset="0"/>
              </a:rPr>
              <a:t> </a:t>
            </a:r>
            <a:r>
              <a:rPr lang="it-IT" sz="2000" b="1" smtClean="0">
                <a:solidFill>
                  <a:schemeClr val="tx1"/>
                </a:solidFill>
                <a:latin typeface="Courier New" panose="02070309020205020404" pitchFamily="49" charset="0"/>
              </a:rPr>
              <a:t>   max</a:t>
            </a:r>
            <a:r>
              <a:rPr lang="it-IT" sz="2000" b="1">
                <a:solidFill>
                  <a:schemeClr val="tx1"/>
                </a:solidFill>
                <a:latin typeface="Courier New" panose="02070309020205020404" pitchFamily="49" charset="0"/>
              </a:rPr>
              <a:t>= </a:t>
            </a:r>
            <a:r>
              <a:rPr lang="it-IT" sz="2000" b="1">
                <a:solidFill>
                  <a:srgbClr val="FF0000"/>
                </a:solidFill>
                <a:latin typeface="Courier New" panose="02070309020205020404" pitchFamily="49" charset="0"/>
              </a:rPr>
              <a:t>a[0]</a:t>
            </a:r>
            <a:r>
              <a:rPr lang="it-IT" sz="2000" b="1">
                <a:solidFill>
                  <a:schemeClr val="tx1"/>
                </a:solidFill>
                <a:latin typeface="Courier New" panose="02070309020205020404" pitchFamily="49" charset="0"/>
              </a:rPr>
              <a:t>;</a:t>
            </a:r>
          </a:p>
          <a:p>
            <a:pPr lvl="2" indent="0">
              <a:buClrTx/>
            </a:pPr>
            <a:r>
              <a:rPr lang="it-IT" sz="2000" b="1">
                <a:solidFill>
                  <a:schemeClr val="tx1"/>
                </a:solidFill>
                <a:latin typeface="Courier New" panose="02070309020205020404" pitchFamily="49" charset="0"/>
              </a:rPr>
              <a:t>    for (i=0; </a:t>
            </a:r>
            <a:r>
              <a:rPr lang="it-IT" sz="2000" b="1" smtClean="0">
                <a:solidFill>
                  <a:schemeClr val="tx1"/>
                </a:solidFill>
                <a:latin typeface="Courier New" panose="02070309020205020404" pitchFamily="49" charset="0"/>
              </a:rPr>
              <a:t>i&lt;</a:t>
            </a:r>
            <a:r>
              <a:rPr lang="it-IT" sz="2000" b="1">
                <a:solidFill>
                  <a:srgbClr val="FF0000"/>
                </a:solidFill>
                <a:latin typeface="Courier New" panose="02070309020205020404" pitchFamily="49" charset="0"/>
              </a:rPr>
              <a:t>n</a:t>
            </a:r>
            <a:r>
              <a:rPr lang="it-IT" sz="2000" b="1" smtClean="0">
                <a:solidFill>
                  <a:schemeClr val="tx1"/>
                </a:solidFill>
                <a:latin typeface="Courier New" panose="02070309020205020404" pitchFamily="49" charset="0"/>
              </a:rPr>
              <a:t>; </a:t>
            </a:r>
            <a:r>
              <a:rPr lang="it-IT" sz="2000" b="1">
                <a:solidFill>
                  <a:schemeClr val="tx1"/>
                </a:solidFill>
                <a:latin typeface="Courier New" panose="02070309020205020404" pitchFamily="49" charset="0"/>
              </a:rPr>
              <a:t>i++)</a:t>
            </a:r>
          </a:p>
          <a:p>
            <a:pPr lvl="2" indent="0">
              <a:buClrTx/>
              <a:buFontTx/>
              <a:buNone/>
            </a:pPr>
            <a:r>
              <a:rPr lang="it-IT" sz="2000" b="1">
                <a:solidFill>
                  <a:schemeClr val="tx1"/>
                </a:solidFill>
                <a:latin typeface="Courier New" panose="02070309020205020404" pitchFamily="49" charset="0"/>
              </a:rPr>
              <a:t>      max = max &lt; a[i] ? a[i] : max ;</a:t>
            </a:r>
          </a:p>
          <a:p>
            <a:pPr lvl="2" indent="0">
              <a:buClrTx/>
              <a:buFontTx/>
              <a:buNone/>
            </a:pPr>
            <a:r>
              <a:rPr lang="it-IT" sz="2000" b="1" smtClean="0">
                <a:solidFill>
                  <a:schemeClr val="tx1"/>
                </a:solidFill>
                <a:latin typeface="Courier New" panose="02070309020205020404" pitchFamily="49" charset="0"/>
              </a:rPr>
              <a:t>    return </a:t>
            </a:r>
            <a:r>
              <a:rPr lang="it-IT" sz="2000" b="1">
                <a:solidFill>
                  <a:schemeClr val="tx1"/>
                </a:solidFill>
                <a:latin typeface="Courier New" panose="02070309020205020404" pitchFamily="49" charset="0"/>
              </a:rPr>
              <a:t>max</a:t>
            </a:r>
          </a:p>
          <a:p>
            <a:pPr lvl="2" indent="0">
              <a:buClrTx/>
            </a:pPr>
            <a:r>
              <a:rPr lang="it-IT" sz="2000" b="1">
                <a:solidFill>
                  <a:schemeClr val="tx1"/>
                </a:solidFill>
                <a:latin typeface="Courier New" panose="02070309020205020404" pitchFamily="49" charset="0"/>
              </a:rPr>
              <a:t>}</a:t>
            </a:r>
          </a:p>
          <a:p>
            <a:pPr marL="0" indent="0"/>
            <a:endParaRPr lang="it-IT" sz="2000" b="1">
              <a:latin typeface="Courier New" panose="02070309020205020404" pitchFamily="49" charset="0"/>
              <a:cs typeface="Courier New" panose="02070309020205020404" pitchFamily="49" charset="0"/>
            </a:endParaRPr>
          </a:p>
          <a:p>
            <a:pPr lvl="1" indent="-342900">
              <a:buFont typeface="Arial" panose="020B0604020202020204" pitchFamily="34" charset="0"/>
              <a:buChar char="•"/>
            </a:pPr>
            <a:endParaRPr lang="it-IT" sz="2000" b="1"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32501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FE1B3F9-A462-4B34-B6F1-F20C9E1DD657}" type="slidenum">
              <a:rPr lang="en-US"/>
              <a:pPr/>
              <a:t>5</a:t>
            </a:fld>
            <a:endParaRPr lang="en-US"/>
          </a:p>
        </p:txBody>
      </p:sp>
      <p:sp>
        <p:nvSpPr>
          <p:cNvPr id="144386" name="Rectangle 2"/>
          <p:cNvSpPr>
            <a:spLocks noGrp="1" noChangeArrowheads="1"/>
          </p:cNvSpPr>
          <p:nvPr>
            <p:ph type="title"/>
          </p:nvPr>
        </p:nvSpPr>
        <p:spPr>
          <a:xfrm>
            <a:off x="0" y="0"/>
            <a:ext cx="8966200" cy="1295400"/>
          </a:xfrm>
        </p:spPr>
        <p:txBody>
          <a:bodyPr/>
          <a:lstStyle/>
          <a:p>
            <a:r>
              <a:rPr lang="it-IT"/>
              <a:t>Puntatori : idea</a:t>
            </a:r>
            <a:r>
              <a:rPr lang="en-US"/>
              <a:t> di base</a:t>
            </a:r>
            <a:endParaRPr lang="it-IT"/>
          </a:p>
        </p:txBody>
      </p:sp>
      <p:sp>
        <p:nvSpPr>
          <p:cNvPr id="144387" name="Rectangle 3"/>
          <p:cNvSpPr>
            <a:spLocks noGrp="1" noChangeArrowheads="1"/>
          </p:cNvSpPr>
          <p:nvPr>
            <p:ph type="body" idx="1"/>
          </p:nvPr>
        </p:nvSpPr>
        <p:spPr>
          <a:xfrm>
            <a:off x="0" y="980728"/>
            <a:ext cx="9144000" cy="5105400"/>
          </a:xfrm>
        </p:spPr>
        <p:txBody>
          <a:bodyPr/>
          <a:lstStyle/>
          <a:p>
            <a:pPr marL="457200" indent="-457200">
              <a:buFont typeface="Arial" panose="020B0604020202020204" pitchFamily="34" charset="0"/>
              <a:buChar char="•"/>
            </a:pPr>
            <a:r>
              <a:rPr lang="it-IT" sz="2800" smtClean="0"/>
              <a:t>È anche possibile dichiarare variabili di tipo puntatore a un certo tipo (che possono contenere indirizzi di variabili di quel tipo), </a:t>
            </a:r>
          </a:p>
          <a:p>
            <a:pPr marL="857250" lvl="1" indent="-457200">
              <a:buFont typeface="Arial" panose="020B0604020202020204" pitchFamily="34" charset="0"/>
              <a:buChar char="•"/>
            </a:pPr>
            <a:r>
              <a:rPr lang="it-IT" sz="2400" smtClean="0">
                <a:solidFill>
                  <a:srgbClr val="FF0000"/>
                </a:solidFill>
              </a:rPr>
              <a:t>Sintassi:</a:t>
            </a:r>
            <a:r>
              <a:rPr lang="it-IT" sz="2400" smtClean="0"/>
              <a:t> </a:t>
            </a:r>
          </a:p>
          <a:p>
            <a:pPr marL="400050" lvl="1" indent="0"/>
            <a:r>
              <a:rPr lang="it-IT" sz="2400" smtClean="0"/>
              <a:t>si usa il nome del tipo seguito dal modificatore asterisco (*)</a:t>
            </a:r>
            <a:endParaRPr lang="it-IT" sz="2400"/>
          </a:p>
          <a:p>
            <a:pPr lvl="2"/>
            <a:r>
              <a:rPr lang="it-IT"/>
              <a:t>es :</a:t>
            </a:r>
          </a:p>
          <a:p>
            <a:pPr lvl="2">
              <a:buFontTx/>
              <a:buNone/>
            </a:pPr>
            <a:r>
              <a:rPr lang="it-IT" b="1">
                <a:latin typeface="Courier New" panose="02070309020205020404" pitchFamily="49" charset="0"/>
              </a:rPr>
              <a:t>int a = 50; /* una var intera </a:t>
            </a:r>
            <a:r>
              <a:rPr lang="it-IT" b="1" smtClean="0">
                <a:latin typeface="Courier New" panose="02070309020205020404" pitchFamily="49" charset="0"/>
              </a:rPr>
              <a:t>*/</a:t>
            </a:r>
          </a:p>
          <a:p>
            <a:pPr lvl="2">
              <a:buFontTx/>
              <a:buNone/>
            </a:pPr>
            <a:r>
              <a:rPr lang="it-IT" b="1">
                <a:solidFill>
                  <a:srgbClr val="FF0000"/>
                </a:solidFill>
                <a:latin typeface="Courier New" panose="02070309020205020404" pitchFamily="49" charset="0"/>
              </a:rPr>
              <a:t>i</a:t>
            </a:r>
            <a:r>
              <a:rPr lang="it-IT" b="1" smtClean="0">
                <a:solidFill>
                  <a:srgbClr val="FF0000"/>
                </a:solidFill>
                <a:latin typeface="Courier New" panose="02070309020205020404" pitchFamily="49" charset="0"/>
              </a:rPr>
              <a:t>nt *</a:t>
            </a:r>
            <a:r>
              <a:rPr lang="it-IT" b="1" smtClean="0">
                <a:latin typeface="Courier New" panose="02070309020205020404" pitchFamily="49" charset="0"/>
              </a:rPr>
              <a:t> b; /* variabile puntatore a intero*/</a:t>
            </a:r>
          </a:p>
          <a:p>
            <a:pPr lvl="2">
              <a:buFontTx/>
              <a:buNone/>
            </a:pPr>
            <a:endParaRPr lang="it-IT" b="1">
              <a:latin typeface="Courier New" panose="02070309020205020404" pitchFamily="49" charset="0"/>
            </a:endParaRPr>
          </a:p>
          <a:p>
            <a:pPr lvl="2">
              <a:buFontTx/>
              <a:buNone/>
            </a:pPr>
            <a:endParaRPr lang="it-IT" b="1">
              <a:latin typeface="Courier New" panose="02070309020205020404" pitchFamily="49" charset="0"/>
            </a:endParaRPr>
          </a:p>
        </p:txBody>
      </p:sp>
      <p:sp>
        <p:nvSpPr>
          <p:cNvPr id="5" name="Text Box 4"/>
          <p:cNvSpPr txBox="1">
            <a:spLocks noChangeArrowheads="1"/>
          </p:cNvSpPr>
          <p:nvPr/>
        </p:nvSpPr>
        <p:spPr bwMode="auto">
          <a:xfrm>
            <a:off x="6181725" y="4919397"/>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50   </a:t>
            </a:r>
            <a:r>
              <a:rPr lang="it-IT" smtClean="0">
                <a:latin typeface="Times New Roman" panose="02020603050405020304" pitchFamily="18" charset="0"/>
              </a:rPr>
              <a:t>    </a:t>
            </a:r>
            <a:r>
              <a:rPr lang="it-IT" b="1" smtClean="0"/>
              <a:t>5</a:t>
            </a:r>
            <a:endParaRPr lang="it-IT">
              <a:latin typeface="Times New Roman" panose="02020603050405020304" pitchFamily="18" charset="0"/>
            </a:endParaRPr>
          </a:p>
        </p:txBody>
      </p:sp>
      <p:sp>
        <p:nvSpPr>
          <p:cNvPr id="7" name="Rectangle 6"/>
          <p:cNvSpPr/>
          <p:nvPr/>
        </p:nvSpPr>
        <p:spPr bwMode="auto">
          <a:xfrm>
            <a:off x="7917204" y="4919397"/>
            <a:ext cx="1050925" cy="461666"/>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0xA50</a:t>
            </a:r>
          </a:p>
        </p:txBody>
      </p:sp>
      <p:sp>
        <p:nvSpPr>
          <p:cNvPr id="8" name="Text Box 4"/>
          <p:cNvSpPr txBox="1">
            <a:spLocks noChangeArrowheads="1"/>
          </p:cNvSpPr>
          <p:nvPr/>
        </p:nvSpPr>
        <p:spPr bwMode="auto">
          <a:xfrm>
            <a:off x="6153124" y="5800849"/>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smtClean="0">
                <a:solidFill>
                  <a:schemeClr val="tx1"/>
                </a:solidFill>
                <a:latin typeface="Times New Roman" panose="02020603050405020304" pitchFamily="18" charset="0"/>
              </a:rPr>
              <a:t>?</a:t>
            </a:r>
            <a:endParaRPr lang="it-IT">
              <a:solidFill>
                <a:schemeClr val="tx1"/>
              </a:solidFill>
              <a:latin typeface="Times New Roman" panose="02020603050405020304" pitchFamily="18" charset="0"/>
            </a:endParaRPr>
          </a:p>
        </p:txBody>
      </p:sp>
      <p:sp>
        <p:nvSpPr>
          <p:cNvPr id="9" name="Rectangle 8"/>
          <p:cNvSpPr/>
          <p:nvPr/>
        </p:nvSpPr>
        <p:spPr bwMode="auto">
          <a:xfrm>
            <a:off x="7886674" y="5759441"/>
            <a:ext cx="1050925" cy="461666"/>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0xB22</a:t>
            </a:r>
          </a:p>
        </p:txBody>
      </p:sp>
    </p:spTree>
    <p:extLst>
      <p:ext uri="{BB962C8B-B14F-4D97-AF65-F5344CB8AC3E}">
        <p14:creationId xmlns:p14="http://schemas.microsoft.com/office/powerpoint/2010/main" val="92270945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Passare gli array a una funzione</a:t>
            </a:r>
            <a:endParaRPr lang="it-IT"/>
          </a:p>
        </p:txBody>
      </p:sp>
      <p:sp>
        <p:nvSpPr>
          <p:cNvPr id="3" name="Content Placeholder 2"/>
          <p:cNvSpPr>
            <a:spLocks noGrp="1"/>
          </p:cNvSpPr>
          <p:nvPr>
            <p:ph idx="1"/>
          </p:nvPr>
        </p:nvSpPr>
        <p:spPr>
          <a:xfrm>
            <a:off x="467544" y="1159785"/>
            <a:ext cx="7770813" cy="4113213"/>
          </a:xfrm>
        </p:spPr>
        <p:txBody>
          <a:bodyPr/>
          <a:lstStyle/>
          <a:p>
            <a:pPr marL="0" indent="0"/>
            <a:r>
              <a:rPr lang="it-IT" sz="2800" smtClean="0"/>
              <a:t>Quindi per array unidimensionali </a:t>
            </a:r>
          </a:p>
          <a:p>
            <a:pPr marL="857250" lvl="1" indent="-457200">
              <a:buFont typeface="Arial" panose="020B0604020202020204" pitchFamily="34" charset="0"/>
              <a:buChar char="•"/>
            </a:pPr>
            <a:r>
              <a:rPr lang="it-IT" sz="2400" smtClean="0"/>
              <a:t>il modo standard di passarli ad una funzione è con la coppia di parametri </a:t>
            </a:r>
          </a:p>
          <a:p>
            <a:pPr marL="1257300" lvl="2" indent="-457200">
              <a:buFont typeface="Arial" panose="020B0604020202020204" pitchFamily="34" charset="0"/>
              <a:buChar char="•"/>
            </a:pPr>
            <a:r>
              <a:rPr lang="it-IT" sz="2000" smtClean="0"/>
              <a:t>Il puntatore al primo elemento dell'array</a:t>
            </a:r>
          </a:p>
          <a:p>
            <a:pPr marL="1257300" lvl="2" indent="-457200">
              <a:buFont typeface="Arial" panose="020B0604020202020204" pitchFamily="34" charset="0"/>
              <a:buChar char="•"/>
            </a:pPr>
            <a:r>
              <a:rPr lang="it-IT" sz="2000" smtClean="0"/>
              <a:t>La sua lunghezza</a:t>
            </a:r>
          </a:p>
          <a:p>
            <a:pPr marL="857250" lvl="1" indent="-457200">
              <a:buFont typeface="Arial" panose="020B0604020202020204" pitchFamily="34" charset="0"/>
              <a:buChar char="•"/>
            </a:pPr>
            <a:r>
              <a:rPr lang="it-IT" sz="2400" smtClean="0"/>
              <a:t>Ci sono diverse sintassi alternative per passare il puntatore, ad esempio:</a:t>
            </a:r>
          </a:p>
          <a:p>
            <a:pPr marL="400050" lvl="1" indent="0"/>
            <a:r>
              <a:rPr lang="it-IT" sz="2000" b="1">
                <a:solidFill>
                  <a:srgbClr val="FF0000"/>
                </a:solidFill>
                <a:latin typeface="Courier New" panose="02070309020205020404" pitchFamily="49" charset="0"/>
              </a:rPr>
              <a:t>int </a:t>
            </a:r>
            <a:r>
              <a:rPr lang="it-IT" sz="2000" b="1" smtClean="0">
                <a:solidFill>
                  <a:srgbClr val="FF0000"/>
                </a:solidFill>
                <a:latin typeface="Courier New" panose="02070309020205020404" pitchFamily="49" charset="0"/>
              </a:rPr>
              <a:t>max_array(int </a:t>
            </a:r>
            <a:r>
              <a:rPr lang="it-IT" sz="2000" b="1">
                <a:solidFill>
                  <a:srgbClr val="FF0000"/>
                </a:solidFill>
                <a:latin typeface="Courier New" panose="02070309020205020404" pitchFamily="49" charset="0"/>
              </a:rPr>
              <a:t>* a, </a:t>
            </a:r>
            <a:r>
              <a:rPr lang="it-IT" sz="2000" b="1" smtClean="0">
                <a:solidFill>
                  <a:srgbClr val="FF0000"/>
                </a:solidFill>
                <a:latin typeface="Courier New" panose="02070309020205020404" pitchFamily="49" charset="0"/>
              </a:rPr>
              <a:t>...) {...</a:t>
            </a:r>
          </a:p>
          <a:p>
            <a:pPr marL="400050" lvl="1" indent="0"/>
            <a:r>
              <a:rPr lang="it-IT" sz="2000" b="1">
                <a:solidFill>
                  <a:schemeClr val="tx1"/>
                </a:solidFill>
                <a:latin typeface="Courier New" panose="02070309020205020404" pitchFamily="49" charset="0"/>
              </a:rPr>
              <a:t>int </a:t>
            </a:r>
            <a:r>
              <a:rPr lang="it-IT" sz="2000" b="1" smtClean="0">
                <a:solidFill>
                  <a:schemeClr val="tx1"/>
                </a:solidFill>
                <a:latin typeface="Courier New" panose="02070309020205020404" pitchFamily="49" charset="0"/>
              </a:rPr>
              <a:t>max_array(int a[], ...) {...</a:t>
            </a:r>
            <a:endParaRPr lang="it-IT" sz="2000" b="1">
              <a:solidFill>
                <a:schemeClr val="tx1"/>
              </a:solidFill>
              <a:latin typeface="Courier New" panose="02070309020205020404" pitchFamily="49" charset="0"/>
            </a:endParaRPr>
          </a:p>
          <a:p>
            <a:pPr marL="400050" lvl="1" indent="0"/>
            <a:r>
              <a:rPr lang="it-IT" sz="2000" b="1" smtClean="0">
                <a:solidFill>
                  <a:schemeClr val="tx1"/>
                </a:solidFill>
                <a:latin typeface="Courier New" panose="02070309020205020404" pitchFamily="49" charset="0"/>
              </a:rPr>
              <a:t>int max_array(int a[5], ...) {...</a:t>
            </a:r>
          </a:p>
          <a:p>
            <a:pPr marL="400050" lvl="1" indent="0"/>
            <a:endParaRPr lang="it-IT" sz="2000" b="1">
              <a:solidFill>
                <a:schemeClr val="tx1"/>
              </a:solidFill>
              <a:latin typeface="Courier New" panose="02070309020205020404" pitchFamily="49" charset="0"/>
            </a:endParaRPr>
          </a:p>
          <a:p>
            <a:pPr marL="400050" lvl="1" indent="0"/>
            <a:r>
              <a:rPr lang="it-IT" sz="2000" b="1" smtClean="0">
                <a:solidFill>
                  <a:schemeClr val="tx1"/>
                </a:solidFill>
                <a:latin typeface="Courier New" panose="02070309020205020404" pitchFamily="49" charset="0"/>
              </a:rPr>
              <a:t>/* sono tutte equivalenti meglio secondo me usare la prima per ricordarsi bene che stiamo manipolando solo un puntatore */</a:t>
            </a:r>
            <a:endParaRPr lang="it-IT" sz="2000" b="1">
              <a:solidFill>
                <a:schemeClr val="tx1"/>
              </a:solidFill>
              <a:latin typeface="Courier New" panose="02070309020205020404" pitchFamily="49" charset="0"/>
            </a:endParaRPr>
          </a:p>
          <a:p>
            <a:pPr marL="400050" lvl="1" indent="0"/>
            <a:endParaRPr lang="it-IT" sz="2400" b="1">
              <a:solidFill>
                <a:schemeClr val="tx1"/>
              </a:solidFill>
              <a:latin typeface="Courier New" panose="02070309020205020404" pitchFamily="49" charset="0"/>
            </a:endParaRPr>
          </a:p>
          <a:p>
            <a:pPr marL="857250" lvl="1" indent="-457200">
              <a:buFont typeface="Arial" panose="020B0604020202020204" pitchFamily="34" charset="0"/>
              <a:buChar char="•"/>
            </a:pPr>
            <a:endParaRPr lang="it-IT"/>
          </a:p>
        </p:txBody>
      </p:sp>
    </p:spTree>
    <p:extLst>
      <p:ext uri="{BB962C8B-B14F-4D97-AF65-F5344CB8AC3E}">
        <p14:creationId xmlns:p14="http://schemas.microsoft.com/office/powerpoint/2010/main" val="92348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Passare gli array a una funzione</a:t>
            </a:r>
            <a:endParaRPr lang="it-IT"/>
          </a:p>
        </p:txBody>
      </p:sp>
      <p:sp>
        <p:nvSpPr>
          <p:cNvPr id="3" name="Content Placeholder 2"/>
          <p:cNvSpPr>
            <a:spLocks noGrp="1"/>
          </p:cNvSpPr>
          <p:nvPr>
            <p:ph idx="1"/>
          </p:nvPr>
        </p:nvSpPr>
        <p:spPr>
          <a:xfrm>
            <a:off x="467544" y="1159785"/>
            <a:ext cx="7770813" cy="5077527"/>
          </a:xfrm>
        </p:spPr>
        <p:txBody>
          <a:bodyPr/>
          <a:lstStyle/>
          <a:p>
            <a:pPr marL="0" indent="0"/>
            <a:r>
              <a:rPr lang="it-IT" sz="2800" smtClean="0"/>
              <a:t>Quindi per array unidimensionali </a:t>
            </a:r>
          </a:p>
          <a:p>
            <a:pPr marL="857250" lvl="1" indent="-457200">
              <a:buFont typeface="Arial" panose="020B0604020202020204" pitchFamily="34" charset="0"/>
              <a:buChar char="•"/>
            </a:pPr>
            <a:r>
              <a:rPr lang="it-IT" sz="2400" smtClean="0"/>
              <a:t>È fondamentale capire che questo meccanismo di passaggio </a:t>
            </a:r>
            <a:r>
              <a:rPr lang="it-IT" sz="2400" smtClean="0">
                <a:solidFill>
                  <a:srgbClr val="FF0000"/>
                </a:solidFill>
              </a:rPr>
              <a:t>non crea una copia dell'array ma solo del suo indirizzo </a:t>
            </a:r>
            <a:r>
              <a:rPr lang="it-IT" sz="2400" smtClean="0">
                <a:solidFill>
                  <a:schemeClr val="tx1"/>
                </a:solidFill>
              </a:rPr>
              <a:t>(si chiama infatti passaggio </a:t>
            </a:r>
            <a:r>
              <a:rPr lang="it-IT" sz="2400" i="1" smtClean="0">
                <a:solidFill>
                  <a:schemeClr val="tx1"/>
                </a:solidFill>
              </a:rPr>
              <a:t>per indirizzo</a:t>
            </a:r>
            <a:r>
              <a:rPr lang="it-IT" sz="2400" smtClean="0">
                <a:solidFill>
                  <a:schemeClr val="tx1"/>
                </a:solidFill>
              </a:rPr>
              <a:t>)</a:t>
            </a:r>
          </a:p>
          <a:p>
            <a:pPr marL="857250" lvl="1" indent="-457200">
              <a:buFont typeface="Arial" panose="020B0604020202020204" pitchFamily="34" charset="0"/>
              <a:buChar char="•"/>
            </a:pPr>
            <a:r>
              <a:rPr lang="it-IT" sz="2400" smtClean="0">
                <a:solidFill>
                  <a:schemeClr val="tx1"/>
                </a:solidFill>
              </a:rPr>
              <a:t>Quindi se modifico l'array dentro la funzione </a:t>
            </a:r>
            <a:r>
              <a:rPr lang="it-IT" sz="2400" smtClean="0">
                <a:solidFill>
                  <a:srgbClr val="FF0000"/>
                </a:solidFill>
              </a:rPr>
              <a:t>tutte le modifiche vengono effettuate sull'unica copia dell'array presente nell'ambiente di chi ha chiamato la funzione</a:t>
            </a:r>
          </a:p>
          <a:p>
            <a:pPr marL="1257300" lvl="2" indent="-457200">
              <a:buFont typeface="Arial" panose="020B0604020202020204" pitchFamily="34" charset="0"/>
              <a:buChar char="•"/>
            </a:pPr>
            <a:r>
              <a:rPr lang="it-IT" sz="2000" smtClean="0">
                <a:solidFill>
                  <a:schemeClr val="tx1"/>
                </a:solidFill>
              </a:rPr>
              <a:t>In alcuni casi questo può essere utile per non fare molte copie dei dati ma in altri può essere necessario crearsi (con un ciclo) una copia locale per non sporcare quella originale</a:t>
            </a:r>
          </a:p>
          <a:p>
            <a:pPr marL="857250" lvl="1" indent="-457200">
              <a:buFont typeface="Arial" panose="020B0604020202020204" pitchFamily="34" charset="0"/>
              <a:buChar char="•"/>
            </a:pPr>
            <a:endParaRPr lang="it-IT" sz="2400"/>
          </a:p>
          <a:p>
            <a:pPr marL="857250" lvl="1" indent="-457200">
              <a:buFont typeface="Arial" panose="020B0604020202020204" pitchFamily="34" charset="0"/>
              <a:buChar char="•"/>
            </a:pPr>
            <a:endParaRPr lang="it-IT" sz="2400" smtClean="0"/>
          </a:p>
          <a:p>
            <a:pPr marL="857250" lvl="1" indent="-457200">
              <a:buFont typeface="Arial" panose="020B0604020202020204" pitchFamily="34" charset="0"/>
              <a:buChar char="•"/>
            </a:pPr>
            <a:endParaRPr lang="it-IT" sz="2400"/>
          </a:p>
          <a:p>
            <a:pPr marL="400050" lvl="1" indent="0"/>
            <a:endParaRPr lang="it-IT" sz="2400" b="1">
              <a:solidFill>
                <a:schemeClr val="tx1"/>
              </a:solidFill>
              <a:latin typeface="Courier New" panose="02070309020205020404" pitchFamily="49" charset="0"/>
            </a:endParaRPr>
          </a:p>
          <a:p>
            <a:pPr marL="857250" lvl="1" indent="-457200">
              <a:buFont typeface="Arial" panose="020B0604020202020204" pitchFamily="34" charset="0"/>
              <a:buChar char="•"/>
            </a:pPr>
            <a:endParaRPr lang="it-IT"/>
          </a:p>
        </p:txBody>
      </p:sp>
    </p:spTree>
    <p:extLst>
      <p:ext uri="{BB962C8B-B14F-4D97-AF65-F5344CB8AC3E}">
        <p14:creationId xmlns:p14="http://schemas.microsoft.com/office/powerpoint/2010/main" val="17387105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52</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Array: lettura di una array da stdin</a:t>
            </a:r>
            <a:endParaRPr lang="it-IT"/>
          </a:p>
        </p:txBody>
      </p:sp>
      <p:sp>
        <p:nvSpPr>
          <p:cNvPr id="30722" name="Text Box 2"/>
          <p:cNvSpPr txBox="1">
            <a:spLocks noChangeArrowheads="1"/>
          </p:cNvSpPr>
          <p:nvPr/>
        </p:nvSpPr>
        <p:spPr bwMode="auto">
          <a:xfrm>
            <a:off x="61997" y="1052736"/>
            <a:ext cx="8959850" cy="6003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pPr>
            <a:r>
              <a:rPr lang="it-IT" sz="2000" b="1" smtClean="0">
                <a:latin typeface="Courier New" panose="02070309020205020404" pitchFamily="49" charset="0"/>
              </a:rPr>
              <a:t>#define N 10</a:t>
            </a:r>
          </a:p>
          <a:p>
            <a:pPr lvl="2" indent="0">
              <a:buClrTx/>
            </a:pPr>
            <a:r>
              <a:rPr lang="it-IT" sz="2000" b="1" smtClean="0">
                <a:latin typeface="Courier New" panose="02070309020205020404" pitchFamily="49" charset="0"/>
              </a:rPr>
              <a:t>#define M 20</a:t>
            </a:r>
            <a:endParaRPr lang="it-IT" sz="2000" b="1">
              <a:latin typeface="Courier New" panose="02070309020205020404" pitchFamily="49" charset="0"/>
            </a:endParaRPr>
          </a:p>
          <a:p>
            <a:pPr lvl="2" indent="0">
              <a:buClrTx/>
            </a:pPr>
            <a:r>
              <a:rPr lang="it-IT" sz="2000" b="1" smtClean="0">
                <a:latin typeface="Courier New" panose="02070309020205020404" pitchFamily="49" charset="0"/>
              </a:rPr>
              <a:t>void nuovo_array (double* a, int n) {</a:t>
            </a:r>
          </a:p>
          <a:p>
            <a:pPr lvl="2" indent="0">
              <a:buClrTx/>
            </a:pPr>
            <a:r>
              <a:rPr lang="it-IT" sz="2000" b="1" smtClean="0">
                <a:latin typeface="Courier New" panose="02070309020205020404" pitchFamily="49" charset="0"/>
              </a:rPr>
              <a:t>  int i;</a:t>
            </a:r>
          </a:p>
          <a:p>
            <a:pPr lvl="2" indent="0">
              <a:buClrTx/>
            </a:pPr>
            <a:r>
              <a:rPr lang="it-IT" sz="2000" b="1">
                <a:latin typeface="Courier New" panose="02070309020205020404" pitchFamily="49" charset="0"/>
              </a:rPr>
              <a:t> </a:t>
            </a:r>
            <a:r>
              <a:rPr lang="it-IT" sz="2000" b="1" smtClean="0">
                <a:latin typeface="Courier New" panose="02070309020205020404" pitchFamily="49" charset="0"/>
              </a:rPr>
              <a:t> for (i=0; i&lt; n; i++) </a:t>
            </a:r>
            <a:r>
              <a:rPr lang="it-IT" sz="2000" b="1">
                <a:latin typeface="Courier New" panose="02070309020205020404" pitchFamily="49" charset="0"/>
              </a:rPr>
              <a:t>{</a:t>
            </a:r>
          </a:p>
          <a:p>
            <a:pPr lvl="2" indent="0">
              <a:buClrTx/>
              <a:buFontTx/>
              <a:buNone/>
            </a:pPr>
            <a:r>
              <a:rPr lang="it-IT" sz="2000" b="1" smtClean="0">
                <a:solidFill>
                  <a:srgbClr val="FF0000"/>
                </a:solidFill>
                <a:latin typeface="Courier New" panose="02070309020205020404" pitchFamily="49" charset="0"/>
              </a:rPr>
              <a:t>     </a:t>
            </a:r>
            <a:r>
              <a:rPr lang="it-IT" sz="2000" b="1" smtClean="0">
                <a:solidFill>
                  <a:schemeClr val="tx1"/>
                </a:solidFill>
                <a:latin typeface="Courier New" panose="02070309020205020404" pitchFamily="49" charset="0"/>
              </a:rPr>
              <a:t>printf(“inserisci un numero: </a:t>
            </a:r>
            <a:r>
              <a:rPr lang="it-IT" sz="2000" b="1">
                <a:solidFill>
                  <a:schemeClr val="tx1"/>
                </a:solidFill>
                <a:latin typeface="Courier New" panose="02070309020205020404" pitchFamily="49" charset="0"/>
              </a:rPr>
              <a:t>\n</a:t>
            </a:r>
            <a:r>
              <a:rPr lang="it-IT" sz="2000" b="1" smtClean="0">
                <a:solidFill>
                  <a:schemeClr val="tx1"/>
                </a:solidFill>
                <a:latin typeface="Courier New" panose="02070309020205020404" pitchFamily="49" charset="0"/>
              </a:rPr>
              <a:t>”);</a:t>
            </a:r>
          </a:p>
          <a:p>
            <a:pPr lvl="2" indent="0">
              <a:buClrTx/>
              <a:buFontTx/>
              <a:buNone/>
            </a:pPr>
            <a:r>
              <a:rPr lang="it-IT" sz="2000" b="1" smtClean="0">
                <a:solidFill>
                  <a:schemeClr val="tx1"/>
                </a:solidFill>
                <a:latin typeface="Courier New" panose="02070309020205020404" pitchFamily="49" charset="0"/>
              </a:rPr>
              <a:t>     scanf("%lf",&amp;a[i]);</a:t>
            </a:r>
          </a:p>
          <a:p>
            <a:pPr lvl="2" indent="0">
              <a:buClrTx/>
              <a:buFontTx/>
              <a:buNone/>
            </a:pPr>
            <a:r>
              <a:rPr lang="it-IT" sz="2000" b="1" smtClean="0">
                <a:latin typeface="Courier New" panose="02070309020205020404" pitchFamily="49" charset="0"/>
              </a:rPr>
              <a:t>    }</a:t>
            </a:r>
            <a:endParaRPr lang="it-IT" sz="2000" b="1" smtClean="0">
              <a:solidFill>
                <a:schemeClr val="tx1"/>
              </a:solidFill>
              <a:latin typeface="Courier New" panose="02070309020205020404" pitchFamily="49" charset="0"/>
            </a:endParaRPr>
          </a:p>
          <a:p>
            <a:pPr lvl="2" indent="0">
              <a:buClrTx/>
              <a:buFontTx/>
              <a:buNone/>
            </a:pPr>
            <a:r>
              <a:rPr lang="it-IT" sz="2000" b="1" smtClean="0">
                <a:latin typeface="Courier New" panose="02070309020205020404" pitchFamily="49" charset="0"/>
              </a:rPr>
              <a:t>}</a:t>
            </a:r>
          </a:p>
          <a:p>
            <a:pPr lvl="2" indent="0">
              <a:buClrTx/>
              <a:buFontTx/>
              <a:buNone/>
            </a:pPr>
            <a:r>
              <a:rPr lang="it-IT" sz="2000" b="1" smtClean="0">
                <a:latin typeface="Courier New" panose="02070309020205020404" pitchFamily="49" charset="0"/>
              </a:rPr>
              <a:t>int </a:t>
            </a:r>
            <a:r>
              <a:rPr lang="it-IT" sz="2000" b="1">
                <a:latin typeface="Courier New" panose="02070309020205020404" pitchFamily="49" charset="0"/>
              </a:rPr>
              <a:t>main (void</a:t>
            </a:r>
            <a:r>
              <a:rPr lang="it-IT" sz="2000" b="1" smtClean="0">
                <a:latin typeface="Courier New" panose="02070309020205020404" pitchFamily="49" charset="0"/>
              </a:rPr>
              <a:t>){</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double a[N], b[M];</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nuovo_array(a,N);</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nuovo_array(b,M);</a:t>
            </a:r>
          </a:p>
          <a:p>
            <a:pPr lvl="2" indent="0">
              <a:buClrTx/>
              <a:buFontTx/>
              <a:buNone/>
            </a:pPr>
            <a:r>
              <a:rPr lang="it-IT" sz="2000" b="1" smtClean="0">
                <a:solidFill>
                  <a:srgbClr val="FF0000"/>
                </a:solidFill>
                <a:latin typeface="Courier New" panose="02070309020205020404" pitchFamily="49" charset="0"/>
              </a:rPr>
              <a:t>  /* resto del programma i valoro letti sono in a e b */</a:t>
            </a:r>
            <a:endParaRPr lang="it-IT" sz="2000" b="1">
              <a:solidFill>
                <a:srgbClr val="FF0000"/>
              </a:solidFill>
              <a:latin typeface="Courier New" panose="02070309020205020404" pitchFamily="49" charset="0"/>
            </a:endParaRP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a:t>
            </a:r>
            <a:endParaRPr lang="it-IT" sz="2000" b="1">
              <a:solidFill>
                <a:srgbClr val="FF0000"/>
              </a:solidFill>
              <a:latin typeface="Courier New" panose="02070309020205020404" pitchFamily="49" charset="0"/>
            </a:endParaRPr>
          </a:p>
          <a:p>
            <a:pPr lvl="2" indent="0">
              <a:buClrTx/>
              <a:buFontTx/>
              <a:buNone/>
            </a:pPr>
            <a:r>
              <a:rPr lang="it-IT" sz="2000" b="1">
                <a:latin typeface="Courier New" panose="02070309020205020404" pitchFamily="49" charset="0"/>
              </a:rPr>
              <a:t>  return 0;</a:t>
            </a:r>
          </a:p>
          <a:p>
            <a:pPr lvl="2" indent="0">
              <a:buClrTx/>
              <a:buFontTx/>
              <a:buNone/>
            </a:pPr>
            <a:r>
              <a:rPr lang="it-IT" sz="2000" b="1">
                <a:latin typeface="Courier New" panose="02070309020205020404" pitchFamily="49" charset="0"/>
              </a:rPr>
              <a:t>}</a:t>
            </a:r>
          </a:p>
          <a:p>
            <a:pPr>
              <a:buClrTx/>
              <a:buFontTx/>
              <a:buNone/>
            </a:pPr>
            <a:endParaRPr lang="it-IT" b="1"/>
          </a:p>
        </p:txBody>
      </p:sp>
    </p:spTree>
    <p:extLst>
      <p:ext uri="{BB962C8B-B14F-4D97-AF65-F5344CB8AC3E}">
        <p14:creationId xmlns:p14="http://schemas.microsoft.com/office/powerpoint/2010/main" val="32714169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53</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Array: lettura di una array da stdin</a:t>
            </a:r>
            <a:endParaRPr lang="it-IT"/>
          </a:p>
        </p:txBody>
      </p:sp>
      <p:sp>
        <p:nvSpPr>
          <p:cNvPr id="30722" name="Text Box 2"/>
          <p:cNvSpPr txBox="1">
            <a:spLocks noChangeArrowheads="1"/>
          </p:cNvSpPr>
          <p:nvPr/>
        </p:nvSpPr>
        <p:spPr bwMode="auto">
          <a:xfrm>
            <a:off x="395536" y="1003152"/>
            <a:ext cx="8959850" cy="5696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pPr>
            <a:r>
              <a:rPr lang="it-IT" sz="2000" b="1" smtClean="0">
                <a:latin typeface="Courier New" panose="02070309020205020404" pitchFamily="49" charset="0"/>
              </a:rPr>
              <a:t>#define N 10</a:t>
            </a:r>
          </a:p>
          <a:p>
            <a:pPr lvl="2" indent="0">
              <a:buClrTx/>
            </a:pPr>
            <a:r>
              <a:rPr lang="it-IT" sz="2000" b="1" smtClean="0">
                <a:latin typeface="Courier New" panose="02070309020205020404" pitchFamily="49" charset="0"/>
              </a:rPr>
              <a:t>#define M 20</a:t>
            </a:r>
            <a:endParaRPr lang="it-IT" sz="2000" b="1">
              <a:latin typeface="Courier New" panose="02070309020205020404" pitchFamily="49" charset="0"/>
            </a:endParaRPr>
          </a:p>
          <a:p>
            <a:pPr lvl="2" indent="0">
              <a:buClrTx/>
            </a:pPr>
            <a:r>
              <a:rPr lang="it-IT" sz="2000" b="1" smtClean="0">
                <a:latin typeface="Courier New" panose="02070309020205020404" pitchFamily="49" charset="0"/>
              </a:rPr>
              <a:t>void nuovo_array (double* a, int n) {</a:t>
            </a:r>
          </a:p>
          <a:p>
            <a:pPr lvl="2" indent="0">
              <a:buClrTx/>
            </a:pPr>
            <a:r>
              <a:rPr lang="it-IT" sz="2000" b="1" smtClean="0">
                <a:latin typeface="Courier New" panose="02070309020205020404" pitchFamily="49" charset="0"/>
              </a:rPr>
              <a:t>  int i;</a:t>
            </a:r>
          </a:p>
          <a:p>
            <a:pPr lvl="2" indent="0">
              <a:buClrTx/>
            </a:pPr>
            <a:r>
              <a:rPr lang="it-IT" sz="2000" b="1">
                <a:latin typeface="Courier New" panose="02070309020205020404" pitchFamily="49" charset="0"/>
              </a:rPr>
              <a:t> </a:t>
            </a:r>
            <a:r>
              <a:rPr lang="it-IT" sz="2000" b="1" smtClean="0">
                <a:latin typeface="Courier New" panose="02070309020205020404" pitchFamily="49" charset="0"/>
              </a:rPr>
              <a:t> for (i=0; i&lt; n; i++) </a:t>
            </a:r>
            <a:r>
              <a:rPr lang="it-IT" sz="2000" b="1">
                <a:latin typeface="Courier New" panose="02070309020205020404" pitchFamily="49" charset="0"/>
              </a:rPr>
              <a:t>{</a:t>
            </a:r>
          </a:p>
          <a:p>
            <a:pPr lvl="2" indent="0">
              <a:buClrTx/>
              <a:buFontTx/>
              <a:buNone/>
            </a:pPr>
            <a:r>
              <a:rPr lang="it-IT" sz="2000" b="1" smtClean="0">
                <a:solidFill>
                  <a:srgbClr val="FF0000"/>
                </a:solidFill>
                <a:latin typeface="Courier New" panose="02070309020205020404" pitchFamily="49" charset="0"/>
              </a:rPr>
              <a:t>     </a:t>
            </a:r>
            <a:r>
              <a:rPr lang="it-IT" sz="2000" b="1" smtClean="0">
                <a:solidFill>
                  <a:schemeClr val="tx1"/>
                </a:solidFill>
                <a:latin typeface="Courier New" panose="02070309020205020404" pitchFamily="49" charset="0"/>
              </a:rPr>
              <a:t>printf(“inserisci un numero: </a:t>
            </a:r>
            <a:r>
              <a:rPr lang="it-IT" sz="2000" b="1">
                <a:solidFill>
                  <a:schemeClr val="tx1"/>
                </a:solidFill>
                <a:latin typeface="Courier New" panose="02070309020205020404" pitchFamily="49" charset="0"/>
              </a:rPr>
              <a:t>\n</a:t>
            </a:r>
            <a:r>
              <a:rPr lang="it-IT" sz="2000" b="1" smtClean="0">
                <a:solidFill>
                  <a:schemeClr val="tx1"/>
                </a:solidFill>
                <a:latin typeface="Courier New" panose="02070309020205020404" pitchFamily="49" charset="0"/>
              </a:rPr>
              <a:t>”);</a:t>
            </a:r>
          </a:p>
          <a:p>
            <a:pPr lvl="2" indent="0">
              <a:buClrTx/>
              <a:buFontTx/>
              <a:buNone/>
            </a:pPr>
            <a:r>
              <a:rPr lang="it-IT" sz="2000" b="1" smtClean="0">
                <a:solidFill>
                  <a:schemeClr val="tx1"/>
                </a:solidFill>
                <a:latin typeface="Courier New" panose="02070309020205020404" pitchFamily="49" charset="0"/>
              </a:rPr>
              <a:t>     scanf("%lf",&amp;a[i]);</a:t>
            </a:r>
          </a:p>
          <a:p>
            <a:pPr lvl="2" indent="0">
              <a:buClrTx/>
              <a:buFontTx/>
              <a:buNone/>
            </a:pPr>
            <a:r>
              <a:rPr lang="it-IT" sz="2000" b="1" smtClean="0">
                <a:latin typeface="Courier New" panose="02070309020205020404" pitchFamily="49" charset="0"/>
              </a:rPr>
              <a:t>    }</a:t>
            </a:r>
            <a:endParaRPr lang="it-IT" sz="2000" b="1" smtClean="0">
              <a:solidFill>
                <a:schemeClr val="tx1"/>
              </a:solidFill>
              <a:latin typeface="Courier New" panose="02070309020205020404" pitchFamily="49" charset="0"/>
            </a:endParaRPr>
          </a:p>
          <a:p>
            <a:pPr lvl="2" indent="0">
              <a:buClrTx/>
              <a:buFontTx/>
              <a:buNone/>
            </a:pPr>
            <a:r>
              <a:rPr lang="it-IT" sz="2000" b="1" smtClean="0">
                <a:latin typeface="Courier New" panose="02070309020205020404" pitchFamily="49" charset="0"/>
              </a:rPr>
              <a:t>}</a:t>
            </a:r>
          </a:p>
          <a:p>
            <a:pPr lvl="2" indent="0">
              <a:buClrTx/>
              <a:buFontTx/>
              <a:buNone/>
            </a:pPr>
            <a:r>
              <a:rPr lang="it-IT" sz="2000" b="1" smtClean="0">
                <a:latin typeface="Courier New" panose="02070309020205020404" pitchFamily="49" charset="0"/>
              </a:rPr>
              <a:t>int </a:t>
            </a:r>
            <a:r>
              <a:rPr lang="it-IT" sz="2000" b="1">
                <a:latin typeface="Courier New" panose="02070309020205020404" pitchFamily="49" charset="0"/>
              </a:rPr>
              <a:t>main (void</a:t>
            </a:r>
            <a:r>
              <a:rPr lang="it-IT" sz="2000" b="1" smtClean="0">
                <a:latin typeface="Courier New" panose="02070309020205020404" pitchFamily="49" charset="0"/>
              </a:rPr>
              <a:t>){</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a:t>
            </a:r>
            <a:r>
              <a:rPr lang="it-IT" sz="2000" b="1" smtClean="0">
                <a:solidFill>
                  <a:srgbClr val="FF0000"/>
                </a:solidFill>
                <a:latin typeface="Courier New" panose="02070309020205020404" pitchFamily="49" charset="0"/>
              </a:rPr>
              <a:t>double a[N], b[M];</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nuovo_array(a,N);</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nuovo_array(b,M);</a:t>
            </a:r>
          </a:p>
          <a:p>
            <a:pPr lvl="2" indent="0">
              <a:buClrTx/>
              <a:buFontTx/>
              <a:buNone/>
            </a:pPr>
            <a:r>
              <a:rPr lang="it-IT" sz="2000" b="1" smtClean="0">
                <a:solidFill>
                  <a:srgbClr val="FF0000"/>
                </a:solidFill>
                <a:latin typeface="Courier New" panose="02070309020205020404" pitchFamily="49" charset="0"/>
              </a:rPr>
              <a:t>  </a:t>
            </a:r>
            <a:r>
              <a:rPr lang="it-IT" sz="2000" b="1" smtClean="0">
                <a:solidFill>
                  <a:schemeClr val="tx1"/>
                </a:solidFill>
                <a:latin typeface="Courier New" panose="02070309020205020404" pitchFamily="49" charset="0"/>
              </a:rPr>
              <a:t>/* resto ...*/</a:t>
            </a:r>
            <a:endParaRPr lang="it-IT" sz="2000" b="1">
              <a:solidFill>
                <a:schemeClr val="tx1"/>
              </a:solidFill>
              <a:latin typeface="Courier New" panose="02070309020205020404" pitchFamily="49" charset="0"/>
            </a:endParaRP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a:t>
            </a:r>
            <a:endParaRPr lang="it-IT" sz="2000" b="1">
              <a:solidFill>
                <a:srgbClr val="FF0000"/>
              </a:solidFill>
              <a:latin typeface="Courier New" panose="02070309020205020404" pitchFamily="49" charset="0"/>
            </a:endParaRPr>
          </a:p>
          <a:p>
            <a:pPr lvl="2" indent="0">
              <a:buClrTx/>
              <a:buFontTx/>
              <a:buNone/>
            </a:pPr>
            <a:r>
              <a:rPr lang="it-IT" sz="2000" b="1">
                <a:latin typeface="Courier New" panose="02070309020205020404" pitchFamily="49" charset="0"/>
              </a:rPr>
              <a:t>  return 0;</a:t>
            </a:r>
          </a:p>
          <a:p>
            <a:pPr lvl="2" indent="0">
              <a:buClrTx/>
              <a:buFontTx/>
              <a:buNone/>
            </a:pPr>
            <a:r>
              <a:rPr lang="it-IT" sz="2000" b="1">
                <a:latin typeface="Courier New" panose="02070309020205020404" pitchFamily="49" charset="0"/>
              </a:rPr>
              <a:t>}</a:t>
            </a:r>
          </a:p>
          <a:p>
            <a:pPr>
              <a:buClrTx/>
              <a:buFontTx/>
              <a:buNone/>
            </a:pPr>
            <a:endParaRPr lang="it-IT" b="1"/>
          </a:p>
        </p:txBody>
      </p:sp>
      <p:sp>
        <p:nvSpPr>
          <p:cNvPr id="5" name="Rectangle 4"/>
          <p:cNvSpPr/>
          <p:nvPr/>
        </p:nvSpPr>
        <p:spPr bwMode="auto">
          <a:xfrm>
            <a:off x="6300192" y="3068960"/>
            <a:ext cx="2016224"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bg1"/>
                </a:solidFill>
                <a:effectLst/>
                <a:latin typeface="Times New Roman" panose="02020603050405020304" pitchFamily="18" charset="0"/>
              </a:rPr>
              <a:t>stack</a:t>
            </a:r>
          </a:p>
        </p:txBody>
      </p:sp>
      <p:sp>
        <p:nvSpPr>
          <p:cNvPr id="6" name="Rectangle 5"/>
          <p:cNvSpPr/>
          <p:nvPr/>
        </p:nvSpPr>
        <p:spPr bwMode="auto">
          <a:xfrm>
            <a:off x="6300193" y="3776447"/>
            <a:ext cx="1989548" cy="644069"/>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0" name="Rectangle 9"/>
          <p:cNvSpPr/>
          <p:nvPr/>
        </p:nvSpPr>
        <p:spPr bwMode="auto">
          <a:xfrm>
            <a:off x="5941627" y="3797424"/>
            <a:ext cx="351656" cy="4236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5962918" y="4224270"/>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3" name="Rectangle 12"/>
          <p:cNvSpPr/>
          <p:nvPr/>
        </p:nvSpPr>
        <p:spPr bwMode="auto">
          <a:xfrm>
            <a:off x="8330229" y="403222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F50</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5" name="Rectangle 14"/>
          <p:cNvSpPr/>
          <p:nvPr/>
        </p:nvSpPr>
        <p:spPr bwMode="auto">
          <a:xfrm>
            <a:off x="8298082" y="467610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endParaRPr>
          </a:p>
        </p:txBody>
      </p:sp>
      <p:sp>
        <p:nvSpPr>
          <p:cNvPr id="17" name="Rectangle 16"/>
          <p:cNvSpPr/>
          <p:nvPr/>
        </p:nvSpPr>
        <p:spPr bwMode="auto">
          <a:xfrm>
            <a:off x="5693232" y="5120644"/>
            <a:ext cx="600687" cy="47892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b</a:t>
            </a:r>
            <a:endParaRPr kumimoji="0" lang="it-IT" sz="2400" b="0" i="0" u="none" strike="noStrike" cap="none" normalizeH="0" baseline="0" smtClean="0">
              <a:ln>
                <a:noFill/>
              </a:ln>
              <a:solidFill>
                <a:schemeClr val="tx1"/>
              </a:solidFill>
              <a:effectLst/>
            </a:endParaRPr>
          </a:p>
        </p:txBody>
      </p:sp>
      <p:sp>
        <p:nvSpPr>
          <p:cNvPr id="18" name="Rectangle 17"/>
          <p:cNvSpPr/>
          <p:nvPr/>
        </p:nvSpPr>
        <p:spPr bwMode="auto">
          <a:xfrm>
            <a:off x="8316415" y="5099768"/>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F00</a:t>
            </a:r>
            <a:endParaRPr kumimoji="0" lang="it-IT" sz="2400" b="0" i="0" u="none" strike="noStrike" cap="none" normalizeH="0" baseline="0" smtClean="0">
              <a:ln>
                <a:noFill/>
              </a:ln>
              <a:solidFill>
                <a:schemeClr val="tx1"/>
              </a:solidFill>
              <a:effectLst/>
            </a:endParaRPr>
          </a:p>
        </p:txBody>
      </p:sp>
      <p:sp>
        <p:nvSpPr>
          <p:cNvPr id="24" name="Rectangle 23"/>
          <p:cNvSpPr/>
          <p:nvPr/>
        </p:nvSpPr>
        <p:spPr bwMode="auto">
          <a:xfrm>
            <a:off x="6293920" y="4428296"/>
            <a:ext cx="1985830" cy="1075251"/>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3908669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54</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Array: lettura di una array da stdin</a:t>
            </a:r>
            <a:endParaRPr lang="it-IT"/>
          </a:p>
        </p:txBody>
      </p:sp>
      <p:sp>
        <p:nvSpPr>
          <p:cNvPr id="30722" name="Text Box 2"/>
          <p:cNvSpPr txBox="1">
            <a:spLocks noChangeArrowheads="1"/>
          </p:cNvSpPr>
          <p:nvPr/>
        </p:nvSpPr>
        <p:spPr bwMode="auto">
          <a:xfrm>
            <a:off x="395536" y="1003152"/>
            <a:ext cx="8959850" cy="5696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pPr>
            <a:r>
              <a:rPr lang="it-IT" sz="2000" b="1" smtClean="0">
                <a:latin typeface="Courier New" panose="02070309020205020404" pitchFamily="49" charset="0"/>
              </a:rPr>
              <a:t>#define N 10</a:t>
            </a:r>
          </a:p>
          <a:p>
            <a:pPr lvl="2" indent="0">
              <a:buClrTx/>
            </a:pPr>
            <a:r>
              <a:rPr lang="it-IT" sz="2000" b="1" smtClean="0">
                <a:latin typeface="Courier New" panose="02070309020205020404" pitchFamily="49" charset="0"/>
              </a:rPr>
              <a:t>#define M 20</a:t>
            </a:r>
            <a:endParaRPr lang="it-IT" sz="2000" b="1">
              <a:latin typeface="Courier New" panose="02070309020205020404" pitchFamily="49" charset="0"/>
            </a:endParaRPr>
          </a:p>
          <a:p>
            <a:pPr lvl="2" indent="0">
              <a:buClrTx/>
            </a:pPr>
            <a:r>
              <a:rPr lang="it-IT" sz="2000" b="1" smtClean="0">
                <a:solidFill>
                  <a:srgbClr val="FF0000"/>
                </a:solidFill>
                <a:latin typeface="Courier New" panose="02070309020205020404" pitchFamily="49" charset="0"/>
              </a:rPr>
              <a:t>void nuovo_array (double* a, int n) {</a:t>
            </a:r>
          </a:p>
          <a:p>
            <a:pPr lvl="2" indent="0">
              <a:buClrTx/>
            </a:pPr>
            <a:r>
              <a:rPr lang="it-IT" sz="2000" b="1" smtClean="0">
                <a:latin typeface="Courier New" panose="02070309020205020404" pitchFamily="49" charset="0"/>
              </a:rPr>
              <a:t>  int i;</a:t>
            </a:r>
          </a:p>
          <a:p>
            <a:pPr lvl="2" indent="0">
              <a:buClrTx/>
            </a:pPr>
            <a:r>
              <a:rPr lang="it-IT" sz="2000" b="1">
                <a:latin typeface="Courier New" panose="02070309020205020404" pitchFamily="49" charset="0"/>
              </a:rPr>
              <a:t> </a:t>
            </a:r>
            <a:r>
              <a:rPr lang="it-IT" sz="2000" b="1" smtClean="0">
                <a:latin typeface="Courier New" panose="02070309020205020404" pitchFamily="49" charset="0"/>
              </a:rPr>
              <a:t> for (i=0; i&lt; n; i++) </a:t>
            </a:r>
            <a:r>
              <a:rPr lang="it-IT" sz="2000" b="1">
                <a:latin typeface="Courier New" panose="02070309020205020404" pitchFamily="49" charset="0"/>
              </a:rPr>
              <a:t>{</a:t>
            </a:r>
          </a:p>
          <a:p>
            <a:pPr lvl="2" indent="0">
              <a:buClrTx/>
              <a:buFontTx/>
              <a:buNone/>
            </a:pPr>
            <a:r>
              <a:rPr lang="it-IT" sz="2000" b="1" smtClean="0">
                <a:solidFill>
                  <a:srgbClr val="FF0000"/>
                </a:solidFill>
                <a:latin typeface="Courier New" panose="02070309020205020404" pitchFamily="49" charset="0"/>
              </a:rPr>
              <a:t>     </a:t>
            </a:r>
            <a:r>
              <a:rPr lang="it-IT" sz="2000" b="1" smtClean="0">
                <a:solidFill>
                  <a:schemeClr val="tx1"/>
                </a:solidFill>
                <a:latin typeface="Courier New" panose="02070309020205020404" pitchFamily="49" charset="0"/>
              </a:rPr>
              <a:t>printf(“inserisci un numero: </a:t>
            </a:r>
            <a:r>
              <a:rPr lang="it-IT" sz="2000" b="1">
                <a:solidFill>
                  <a:schemeClr val="tx1"/>
                </a:solidFill>
                <a:latin typeface="Courier New" panose="02070309020205020404" pitchFamily="49" charset="0"/>
              </a:rPr>
              <a:t>\n</a:t>
            </a:r>
            <a:r>
              <a:rPr lang="it-IT" sz="2000" b="1" smtClean="0">
                <a:solidFill>
                  <a:schemeClr val="tx1"/>
                </a:solidFill>
                <a:latin typeface="Courier New" panose="02070309020205020404" pitchFamily="49" charset="0"/>
              </a:rPr>
              <a:t>”);</a:t>
            </a:r>
          </a:p>
          <a:p>
            <a:pPr lvl="2" indent="0">
              <a:buClrTx/>
              <a:buFontTx/>
              <a:buNone/>
            </a:pPr>
            <a:r>
              <a:rPr lang="it-IT" sz="2000" b="1" smtClean="0">
                <a:solidFill>
                  <a:schemeClr val="tx1"/>
                </a:solidFill>
                <a:latin typeface="Courier New" panose="02070309020205020404" pitchFamily="49" charset="0"/>
              </a:rPr>
              <a:t>     scanf("%lf",&amp;a[i]);</a:t>
            </a:r>
          </a:p>
          <a:p>
            <a:pPr lvl="2" indent="0">
              <a:buClrTx/>
              <a:buFontTx/>
              <a:buNone/>
            </a:pPr>
            <a:r>
              <a:rPr lang="it-IT" sz="2000" b="1" smtClean="0">
                <a:latin typeface="Courier New" panose="02070309020205020404" pitchFamily="49" charset="0"/>
              </a:rPr>
              <a:t>    }</a:t>
            </a:r>
            <a:endParaRPr lang="it-IT" sz="2000" b="1" smtClean="0">
              <a:solidFill>
                <a:schemeClr val="tx1"/>
              </a:solidFill>
              <a:latin typeface="Courier New" panose="02070309020205020404" pitchFamily="49" charset="0"/>
            </a:endParaRPr>
          </a:p>
          <a:p>
            <a:pPr lvl="2" indent="0">
              <a:buClrTx/>
              <a:buFontTx/>
              <a:buNone/>
            </a:pPr>
            <a:r>
              <a:rPr lang="it-IT" sz="2000" b="1" smtClean="0">
                <a:latin typeface="Courier New" panose="02070309020205020404" pitchFamily="49" charset="0"/>
              </a:rPr>
              <a:t>}</a:t>
            </a:r>
          </a:p>
          <a:p>
            <a:pPr lvl="2" indent="0">
              <a:buClrTx/>
              <a:buFontTx/>
              <a:buNone/>
            </a:pPr>
            <a:r>
              <a:rPr lang="it-IT" sz="2000" b="1" smtClean="0">
                <a:latin typeface="Courier New" panose="02070309020205020404" pitchFamily="49" charset="0"/>
              </a:rPr>
              <a:t>int </a:t>
            </a:r>
            <a:r>
              <a:rPr lang="it-IT" sz="2000" b="1">
                <a:latin typeface="Courier New" panose="02070309020205020404" pitchFamily="49" charset="0"/>
              </a:rPr>
              <a:t>main (void</a:t>
            </a:r>
            <a:r>
              <a:rPr lang="it-IT" sz="2000" b="1" smtClean="0">
                <a:latin typeface="Courier New" panose="02070309020205020404" pitchFamily="49" charset="0"/>
              </a:rPr>
              <a:t>){</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a:t>
            </a:r>
            <a:r>
              <a:rPr lang="it-IT" sz="2000" b="1" smtClean="0">
                <a:solidFill>
                  <a:srgbClr val="FF0000"/>
                </a:solidFill>
                <a:latin typeface="Courier New" panose="02070309020205020404" pitchFamily="49" charset="0"/>
              </a:rPr>
              <a:t>double a[N], b[M];</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a:t>
            </a:r>
            <a:r>
              <a:rPr lang="it-IT" sz="2000" b="1" smtClean="0">
                <a:solidFill>
                  <a:srgbClr val="FF0000"/>
                </a:solidFill>
                <a:latin typeface="Courier New" panose="02070309020205020404" pitchFamily="49" charset="0"/>
              </a:rPr>
              <a:t>nuovo_array(a,N);</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nuovo_array(b,M);</a:t>
            </a:r>
          </a:p>
          <a:p>
            <a:pPr lvl="2" indent="0">
              <a:buClrTx/>
              <a:buFontTx/>
              <a:buNone/>
            </a:pPr>
            <a:r>
              <a:rPr lang="it-IT" sz="2000" b="1" smtClean="0">
                <a:solidFill>
                  <a:srgbClr val="FF0000"/>
                </a:solidFill>
                <a:latin typeface="Courier New" panose="02070309020205020404" pitchFamily="49" charset="0"/>
              </a:rPr>
              <a:t>  </a:t>
            </a:r>
            <a:r>
              <a:rPr lang="it-IT" sz="2000" b="1" smtClean="0">
                <a:solidFill>
                  <a:schemeClr val="tx1"/>
                </a:solidFill>
                <a:latin typeface="Courier New" panose="02070309020205020404" pitchFamily="49" charset="0"/>
              </a:rPr>
              <a:t>/* resto ...*/</a:t>
            </a:r>
            <a:endParaRPr lang="it-IT" sz="2000" b="1">
              <a:solidFill>
                <a:schemeClr val="tx1"/>
              </a:solidFill>
              <a:latin typeface="Courier New" panose="02070309020205020404" pitchFamily="49" charset="0"/>
            </a:endParaRP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a:t>
            </a:r>
            <a:endParaRPr lang="it-IT" sz="2000" b="1">
              <a:solidFill>
                <a:srgbClr val="FF0000"/>
              </a:solidFill>
              <a:latin typeface="Courier New" panose="02070309020205020404" pitchFamily="49" charset="0"/>
            </a:endParaRPr>
          </a:p>
          <a:p>
            <a:pPr lvl="2" indent="0">
              <a:buClrTx/>
              <a:buFontTx/>
              <a:buNone/>
            </a:pPr>
            <a:r>
              <a:rPr lang="it-IT" sz="2000" b="1">
                <a:latin typeface="Courier New" panose="02070309020205020404" pitchFamily="49" charset="0"/>
              </a:rPr>
              <a:t>  return 0;</a:t>
            </a:r>
          </a:p>
          <a:p>
            <a:pPr lvl="2" indent="0">
              <a:buClrTx/>
              <a:buFontTx/>
              <a:buNone/>
            </a:pPr>
            <a:r>
              <a:rPr lang="it-IT" sz="2000" b="1">
                <a:latin typeface="Courier New" panose="02070309020205020404" pitchFamily="49" charset="0"/>
              </a:rPr>
              <a:t>}</a:t>
            </a:r>
          </a:p>
          <a:p>
            <a:pPr>
              <a:buClrTx/>
              <a:buFontTx/>
              <a:buNone/>
            </a:pPr>
            <a:endParaRPr lang="it-IT" b="1"/>
          </a:p>
        </p:txBody>
      </p:sp>
      <p:sp>
        <p:nvSpPr>
          <p:cNvPr id="5" name="Rectangle 4"/>
          <p:cNvSpPr/>
          <p:nvPr/>
        </p:nvSpPr>
        <p:spPr bwMode="auto">
          <a:xfrm>
            <a:off x="6300192" y="3068960"/>
            <a:ext cx="2016224"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bg1"/>
                </a:solidFill>
                <a:effectLst/>
                <a:latin typeface="Times New Roman" panose="02020603050405020304" pitchFamily="18" charset="0"/>
              </a:rPr>
              <a:t>stack</a:t>
            </a:r>
          </a:p>
        </p:txBody>
      </p:sp>
      <p:sp>
        <p:nvSpPr>
          <p:cNvPr id="6" name="Rectangle 5"/>
          <p:cNvSpPr/>
          <p:nvPr/>
        </p:nvSpPr>
        <p:spPr bwMode="auto">
          <a:xfrm>
            <a:off x="6300193" y="3776447"/>
            <a:ext cx="1989548" cy="644069"/>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0" name="Rectangle 9"/>
          <p:cNvSpPr/>
          <p:nvPr/>
        </p:nvSpPr>
        <p:spPr bwMode="auto">
          <a:xfrm>
            <a:off x="5941627" y="3797424"/>
            <a:ext cx="351656" cy="4236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5991053" y="4028577"/>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3" name="Rectangle 12"/>
          <p:cNvSpPr/>
          <p:nvPr/>
        </p:nvSpPr>
        <p:spPr bwMode="auto">
          <a:xfrm>
            <a:off x="8330229" y="403222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F50</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5" name="Rectangle 14"/>
          <p:cNvSpPr/>
          <p:nvPr/>
        </p:nvSpPr>
        <p:spPr bwMode="auto">
          <a:xfrm>
            <a:off x="8298082" y="467610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endParaRPr>
          </a:p>
        </p:txBody>
      </p:sp>
      <p:sp>
        <p:nvSpPr>
          <p:cNvPr id="17" name="Rectangle 16"/>
          <p:cNvSpPr/>
          <p:nvPr/>
        </p:nvSpPr>
        <p:spPr bwMode="auto">
          <a:xfrm>
            <a:off x="5693232" y="5120644"/>
            <a:ext cx="600687" cy="47892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b</a:t>
            </a:r>
            <a:endParaRPr kumimoji="0" lang="it-IT" sz="2400" b="0" i="0" u="none" strike="noStrike" cap="none" normalizeH="0" baseline="0" smtClean="0">
              <a:ln>
                <a:noFill/>
              </a:ln>
              <a:solidFill>
                <a:schemeClr val="tx1"/>
              </a:solidFill>
              <a:effectLst/>
            </a:endParaRPr>
          </a:p>
        </p:txBody>
      </p:sp>
      <p:sp>
        <p:nvSpPr>
          <p:cNvPr id="18" name="Rectangle 17"/>
          <p:cNvSpPr/>
          <p:nvPr/>
        </p:nvSpPr>
        <p:spPr bwMode="auto">
          <a:xfrm>
            <a:off x="8316415" y="5099768"/>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F00</a:t>
            </a:r>
            <a:endParaRPr kumimoji="0" lang="it-IT" sz="2400" b="0" i="0" u="none" strike="noStrike" cap="none" normalizeH="0" baseline="0" smtClean="0">
              <a:ln>
                <a:noFill/>
              </a:ln>
              <a:solidFill>
                <a:schemeClr val="tx1"/>
              </a:solidFill>
              <a:effectLst/>
            </a:endParaRPr>
          </a:p>
        </p:txBody>
      </p:sp>
      <p:sp>
        <p:nvSpPr>
          <p:cNvPr id="24" name="Rectangle 23"/>
          <p:cNvSpPr/>
          <p:nvPr/>
        </p:nvSpPr>
        <p:spPr bwMode="auto">
          <a:xfrm>
            <a:off x="6293920" y="4428296"/>
            <a:ext cx="1985830" cy="1075251"/>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4" name="Rectangle 13"/>
          <p:cNvSpPr/>
          <p:nvPr/>
        </p:nvSpPr>
        <p:spPr bwMode="auto">
          <a:xfrm>
            <a:off x="6293283" y="5498735"/>
            <a:ext cx="1986467" cy="477622"/>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F50</a:t>
            </a:r>
          </a:p>
        </p:txBody>
      </p:sp>
      <p:sp>
        <p:nvSpPr>
          <p:cNvPr id="16" name="Rectangle 15"/>
          <p:cNvSpPr/>
          <p:nvPr/>
        </p:nvSpPr>
        <p:spPr bwMode="auto">
          <a:xfrm>
            <a:off x="5946205" y="5508353"/>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9" name="Rectangle 18"/>
          <p:cNvSpPr/>
          <p:nvPr/>
        </p:nvSpPr>
        <p:spPr bwMode="auto">
          <a:xfrm>
            <a:off x="6301733" y="5986657"/>
            <a:ext cx="1986467" cy="477622"/>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10</a:t>
            </a:r>
          </a:p>
        </p:txBody>
      </p:sp>
      <p:sp>
        <p:nvSpPr>
          <p:cNvPr id="20" name="Rectangle 19"/>
          <p:cNvSpPr/>
          <p:nvPr/>
        </p:nvSpPr>
        <p:spPr bwMode="auto">
          <a:xfrm>
            <a:off x="5969826" y="6015227"/>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n</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8205824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55</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Array: lettura di una array da stdin</a:t>
            </a:r>
            <a:endParaRPr lang="it-IT"/>
          </a:p>
        </p:txBody>
      </p:sp>
      <p:sp>
        <p:nvSpPr>
          <p:cNvPr id="30722" name="Text Box 2"/>
          <p:cNvSpPr txBox="1">
            <a:spLocks noChangeArrowheads="1"/>
          </p:cNvSpPr>
          <p:nvPr/>
        </p:nvSpPr>
        <p:spPr bwMode="auto">
          <a:xfrm>
            <a:off x="395536" y="1003152"/>
            <a:ext cx="8959850" cy="5696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pPr>
            <a:r>
              <a:rPr lang="it-IT" sz="2000" b="1" smtClean="0">
                <a:latin typeface="Courier New" panose="02070309020205020404" pitchFamily="49" charset="0"/>
              </a:rPr>
              <a:t>#define N 10</a:t>
            </a:r>
          </a:p>
          <a:p>
            <a:pPr lvl="2" indent="0">
              <a:buClrTx/>
            </a:pPr>
            <a:r>
              <a:rPr lang="it-IT" sz="2000" b="1" smtClean="0">
                <a:latin typeface="Courier New" panose="02070309020205020404" pitchFamily="49" charset="0"/>
              </a:rPr>
              <a:t>#define M 20</a:t>
            </a:r>
            <a:endParaRPr lang="it-IT" sz="2000" b="1">
              <a:latin typeface="Courier New" panose="02070309020205020404" pitchFamily="49" charset="0"/>
            </a:endParaRPr>
          </a:p>
          <a:p>
            <a:pPr lvl="2" indent="0">
              <a:buClrTx/>
            </a:pPr>
            <a:r>
              <a:rPr lang="it-IT" sz="2000" b="1" smtClean="0">
                <a:solidFill>
                  <a:srgbClr val="FF0000"/>
                </a:solidFill>
                <a:latin typeface="Courier New" panose="02070309020205020404" pitchFamily="49" charset="0"/>
              </a:rPr>
              <a:t>void nuovo_array (double* a, int n) {</a:t>
            </a:r>
          </a:p>
          <a:p>
            <a:pPr lvl="2" indent="0">
              <a:buClrTx/>
            </a:pPr>
            <a:r>
              <a:rPr lang="it-IT" sz="2000" b="1" smtClean="0">
                <a:latin typeface="Courier New" panose="02070309020205020404" pitchFamily="49" charset="0"/>
              </a:rPr>
              <a:t>  </a:t>
            </a:r>
            <a:r>
              <a:rPr lang="it-IT" sz="2000" b="1" smtClean="0">
                <a:solidFill>
                  <a:srgbClr val="FF0000"/>
                </a:solidFill>
                <a:latin typeface="Courier New" panose="02070309020205020404" pitchFamily="49" charset="0"/>
              </a:rPr>
              <a:t>int i;</a:t>
            </a:r>
          </a:p>
          <a:p>
            <a:pPr lvl="2" indent="0">
              <a:buClrTx/>
            </a:pPr>
            <a:r>
              <a:rPr lang="it-IT" sz="2000" b="1">
                <a:solidFill>
                  <a:srgbClr val="FF0000"/>
                </a:solidFill>
                <a:latin typeface="Courier New" panose="02070309020205020404" pitchFamily="49" charset="0"/>
              </a:rPr>
              <a:t> </a:t>
            </a:r>
            <a:r>
              <a:rPr lang="it-IT" sz="2000" b="1" smtClean="0">
                <a:solidFill>
                  <a:srgbClr val="FF0000"/>
                </a:solidFill>
                <a:latin typeface="Courier New" panose="02070309020205020404" pitchFamily="49" charset="0"/>
              </a:rPr>
              <a:t> for (i=0; i&lt; n; i++) </a:t>
            </a:r>
            <a:r>
              <a:rPr lang="it-IT" sz="2000" b="1">
                <a:solidFill>
                  <a:srgbClr val="FF0000"/>
                </a:solidFill>
                <a:latin typeface="Courier New" panose="02070309020205020404" pitchFamily="49" charset="0"/>
              </a:rPr>
              <a:t>{</a:t>
            </a:r>
          </a:p>
          <a:p>
            <a:pPr lvl="2" indent="0">
              <a:buClrTx/>
              <a:buFontTx/>
              <a:buNone/>
            </a:pPr>
            <a:r>
              <a:rPr lang="it-IT" sz="2000" b="1" smtClean="0">
                <a:solidFill>
                  <a:srgbClr val="FF0000"/>
                </a:solidFill>
                <a:latin typeface="Courier New" panose="02070309020205020404" pitchFamily="49" charset="0"/>
              </a:rPr>
              <a:t>     printf(“inserisci un numero: </a:t>
            </a:r>
            <a:r>
              <a:rPr lang="it-IT" sz="2000" b="1">
                <a:solidFill>
                  <a:srgbClr val="FF0000"/>
                </a:solidFill>
                <a:latin typeface="Courier New" panose="02070309020205020404" pitchFamily="49" charset="0"/>
              </a:rPr>
              <a:t>\n</a:t>
            </a:r>
            <a:r>
              <a:rPr lang="it-IT" sz="2000" b="1" smtClean="0">
                <a:solidFill>
                  <a:srgbClr val="FF0000"/>
                </a:solidFill>
                <a:latin typeface="Courier New" panose="02070309020205020404" pitchFamily="49" charset="0"/>
              </a:rPr>
              <a:t>”);</a:t>
            </a:r>
          </a:p>
          <a:p>
            <a:pPr lvl="2" indent="0">
              <a:buClrTx/>
              <a:buFontTx/>
              <a:buNone/>
            </a:pPr>
            <a:r>
              <a:rPr lang="it-IT" sz="2000" b="1" smtClean="0">
                <a:solidFill>
                  <a:srgbClr val="FF0000"/>
                </a:solidFill>
                <a:latin typeface="Courier New" panose="02070309020205020404" pitchFamily="49" charset="0"/>
              </a:rPr>
              <a:t>     scanf("%lf",&amp;a[i]);</a:t>
            </a:r>
          </a:p>
          <a:p>
            <a:pPr lvl="2" indent="0">
              <a:buClrTx/>
              <a:buFontTx/>
              <a:buNone/>
            </a:pPr>
            <a:r>
              <a:rPr lang="it-IT" sz="2000" b="1" smtClean="0">
                <a:solidFill>
                  <a:srgbClr val="FF0000"/>
                </a:solidFill>
                <a:latin typeface="Courier New" panose="02070309020205020404" pitchFamily="49" charset="0"/>
              </a:rPr>
              <a:t>    }</a:t>
            </a:r>
          </a:p>
          <a:p>
            <a:pPr lvl="2" indent="0">
              <a:buClrTx/>
              <a:buFontTx/>
              <a:buNone/>
            </a:pPr>
            <a:r>
              <a:rPr lang="it-IT" sz="2000" b="1" smtClean="0">
                <a:latin typeface="Courier New" panose="02070309020205020404" pitchFamily="49" charset="0"/>
              </a:rPr>
              <a:t>}</a:t>
            </a:r>
          </a:p>
          <a:p>
            <a:pPr lvl="2" indent="0">
              <a:buClrTx/>
              <a:buFontTx/>
              <a:buNone/>
            </a:pPr>
            <a:r>
              <a:rPr lang="it-IT" sz="2000" b="1" smtClean="0">
                <a:latin typeface="Courier New" panose="02070309020205020404" pitchFamily="49" charset="0"/>
              </a:rPr>
              <a:t>int </a:t>
            </a:r>
            <a:r>
              <a:rPr lang="it-IT" sz="2000" b="1">
                <a:latin typeface="Courier New" panose="02070309020205020404" pitchFamily="49" charset="0"/>
              </a:rPr>
              <a:t>main (void</a:t>
            </a:r>
            <a:r>
              <a:rPr lang="it-IT" sz="2000" b="1" smtClean="0">
                <a:latin typeface="Courier New" panose="02070309020205020404" pitchFamily="49" charset="0"/>
              </a:rPr>
              <a:t>){</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a:t>
            </a:r>
            <a:r>
              <a:rPr lang="it-IT" sz="2000" b="1" smtClean="0">
                <a:solidFill>
                  <a:srgbClr val="FF0000"/>
                </a:solidFill>
                <a:latin typeface="Courier New" panose="02070309020205020404" pitchFamily="49" charset="0"/>
              </a:rPr>
              <a:t>double a[N], b[M];</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a:t>
            </a:r>
            <a:r>
              <a:rPr lang="it-IT" sz="2000" b="1" smtClean="0">
                <a:solidFill>
                  <a:srgbClr val="FF0000"/>
                </a:solidFill>
                <a:latin typeface="Courier New" panose="02070309020205020404" pitchFamily="49" charset="0"/>
              </a:rPr>
              <a:t>nuovo_array(a,N);</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nuovo_array(b,M);</a:t>
            </a:r>
          </a:p>
          <a:p>
            <a:pPr lvl="2" indent="0">
              <a:buClrTx/>
              <a:buFontTx/>
              <a:buNone/>
            </a:pPr>
            <a:r>
              <a:rPr lang="it-IT" sz="2000" b="1" smtClean="0">
                <a:solidFill>
                  <a:srgbClr val="FF0000"/>
                </a:solidFill>
                <a:latin typeface="Courier New" panose="02070309020205020404" pitchFamily="49" charset="0"/>
              </a:rPr>
              <a:t>  </a:t>
            </a:r>
            <a:r>
              <a:rPr lang="it-IT" sz="2000" b="1" smtClean="0">
                <a:solidFill>
                  <a:schemeClr val="tx1"/>
                </a:solidFill>
                <a:latin typeface="Courier New" panose="02070309020205020404" pitchFamily="49" charset="0"/>
              </a:rPr>
              <a:t>/* resto ...*/</a:t>
            </a:r>
            <a:endParaRPr lang="it-IT" sz="2000" b="1">
              <a:solidFill>
                <a:schemeClr val="tx1"/>
              </a:solidFill>
              <a:latin typeface="Courier New" panose="02070309020205020404" pitchFamily="49" charset="0"/>
            </a:endParaRP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a:t>
            </a:r>
            <a:endParaRPr lang="it-IT" sz="2000" b="1">
              <a:solidFill>
                <a:srgbClr val="FF0000"/>
              </a:solidFill>
              <a:latin typeface="Courier New" panose="02070309020205020404" pitchFamily="49" charset="0"/>
            </a:endParaRPr>
          </a:p>
          <a:p>
            <a:pPr lvl="2" indent="0">
              <a:buClrTx/>
              <a:buFontTx/>
              <a:buNone/>
            </a:pPr>
            <a:r>
              <a:rPr lang="it-IT" sz="2000" b="1">
                <a:latin typeface="Courier New" panose="02070309020205020404" pitchFamily="49" charset="0"/>
              </a:rPr>
              <a:t>  return 0;</a:t>
            </a:r>
          </a:p>
          <a:p>
            <a:pPr lvl="2" indent="0">
              <a:buClrTx/>
              <a:buFontTx/>
              <a:buNone/>
            </a:pPr>
            <a:r>
              <a:rPr lang="it-IT" sz="2000" b="1">
                <a:latin typeface="Courier New" panose="02070309020205020404" pitchFamily="49" charset="0"/>
              </a:rPr>
              <a:t>}</a:t>
            </a:r>
          </a:p>
          <a:p>
            <a:pPr>
              <a:buClrTx/>
              <a:buFontTx/>
              <a:buNone/>
            </a:pPr>
            <a:endParaRPr lang="it-IT" b="1"/>
          </a:p>
        </p:txBody>
      </p:sp>
      <p:sp>
        <p:nvSpPr>
          <p:cNvPr id="5" name="Rectangle 4"/>
          <p:cNvSpPr/>
          <p:nvPr/>
        </p:nvSpPr>
        <p:spPr bwMode="auto">
          <a:xfrm>
            <a:off x="6300192" y="3068960"/>
            <a:ext cx="2016224"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bg1"/>
                </a:solidFill>
                <a:effectLst/>
                <a:latin typeface="Times New Roman" panose="02020603050405020304" pitchFamily="18" charset="0"/>
              </a:rPr>
              <a:t>stack</a:t>
            </a:r>
          </a:p>
        </p:txBody>
      </p:sp>
      <p:sp>
        <p:nvSpPr>
          <p:cNvPr id="6" name="Rectangle 5"/>
          <p:cNvSpPr/>
          <p:nvPr/>
        </p:nvSpPr>
        <p:spPr bwMode="auto">
          <a:xfrm>
            <a:off x="6300193" y="3776447"/>
            <a:ext cx="1989548" cy="644069"/>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4,5,6 ......</a:t>
            </a:r>
          </a:p>
        </p:txBody>
      </p:sp>
      <p:sp>
        <p:nvSpPr>
          <p:cNvPr id="10" name="Rectangle 9"/>
          <p:cNvSpPr/>
          <p:nvPr/>
        </p:nvSpPr>
        <p:spPr bwMode="auto">
          <a:xfrm>
            <a:off x="5941627" y="3797424"/>
            <a:ext cx="351656" cy="4236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5991053" y="4028577"/>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3" name="Rectangle 12"/>
          <p:cNvSpPr/>
          <p:nvPr/>
        </p:nvSpPr>
        <p:spPr bwMode="auto">
          <a:xfrm>
            <a:off x="8330229" y="403222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F50</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5" name="Rectangle 14"/>
          <p:cNvSpPr/>
          <p:nvPr/>
        </p:nvSpPr>
        <p:spPr bwMode="auto">
          <a:xfrm>
            <a:off x="8298082" y="467610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endParaRPr>
          </a:p>
        </p:txBody>
      </p:sp>
      <p:sp>
        <p:nvSpPr>
          <p:cNvPr id="17" name="Rectangle 16"/>
          <p:cNvSpPr/>
          <p:nvPr/>
        </p:nvSpPr>
        <p:spPr bwMode="auto">
          <a:xfrm>
            <a:off x="5693232" y="5120644"/>
            <a:ext cx="600687" cy="47892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b</a:t>
            </a:r>
            <a:endParaRPr kumimoji="0" lang="it-IT" sz="2400" b="0" i="0" u="none" strike="noStrike" cap="none" normalizeH="0" baseline="0" smtClean="0">
              <a:ln>
                <a:noFill/>
              </a:ln>
              <a:solidFill>
                <a:schemeClr val="tx1"/>
              </a:solidFill>
              <a:effectLst/>
            </a:endParaRPr>
          </a:p>
        </p:txBody>
      </p:sp>
      <p:sp>
        <p:nvSpPr>
          <p:cNvPr id="18" name="Rectangle 17"/>
          <p:cNvSpPr/>
          <p:nvPr/>
        </p:nvSpPr>
        <p:spPr bwMode="auto">
          <a:xfrm>
            <a:off x="8316415" y="5099768"/>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F00</a:t>
            </a:r>
            <a:endParaRPr kumimoji="0" lang="it-IT" sz="2400" b="0" i="0" u="none" strike="noStrike" cap="none" normalizeH="0" baseline="0" smtClean="0">
              <a:ln>
                <a:noFill/>
              </a:ln>
              <a:solidFill>
                <a:schemeClr val="tx1"/>
              </a:solidFill>
              <a:effectLst/>
            </a:endParaRPr>
          </a:p>
        </p:txBody>
      </p:sp>
      <p:sp>
        <p:nvSpPr>
          <p:cNvPr id="24" name="Rectangle 23"/>
          <p:cNvSpPr/>
          <p:nvPr/>
        </p:nvSpPr>
        <p:spPr bwMode="auto">
          <a:xfrm>
            <a:off x="6293920" y="4428296"/>
            <a:ext cx="1985830" cy="1075251"/>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4" name="Rectangle 13"/>
          <p:cNvSpPr/>
          <p:nvPr/>
        </p:nvSpPr>
        <p:spPr bwMode="auto">
          <a:xfrm>
            <a:off x="6293283" y="5498735"/>
            <a:ext cx="1986467" cy="477622"/>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F50</a:t>
            </a:r>
          </a:p>
        </p:txBody>
      </p:sp>
      <p:sp>
        <p:nvSpPr>
          <p:cNvPr id="16" name="Rectangle 15"/>
          <p:cNvSpPr/>
          <p:nvPr/>
        </p:nvSpPr>
        <p:spPr bwMode="auto">
          <a:xfrm>
            <a:off x="5946205" y="5508353"/>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9" name="Rectangle 18"/>
          <p:cNvSpPr/>
          <p:nvPr/>
        </p:nvSpPr>
        <p:spPr bwMode="auto">
          <a:xfrm>
            <a:off x="6301733" y="5986657"/>
            <a:ext cx="1986467" cy="477622"/>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10</a:t>
            </a:r>
          </a:p>
        </p:txBody>
      </p:sp>
      <p:sp>
        <p:nvSpPr>
          <p:cNvPr id="20" name="Rectangle 19"/>
          <p:cNvSpPr/>
          <p:nvPr/>
        </p:nvSpPr>
        <p:spPr bwMode="auto">
          <a:xfrm>
            <a:off x="5969826" y="6015227"/>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n</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3123427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56</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Array: lettura di una array da stdin</a:t>
            </a:r>
            <a:endParaRPr lang="it-IT"/>
          </a:p>
        </p:txBody>
      </p:sp>
      <p:sp>
        <p:nvSpPr>
          <p:cNvPr id="30722" name="Text Box 2"/>
          <p:cNvSpPr txBox="1">
            <a:spLocks noChangeArrowheads="1"/>
          </p:cNvSpPr>
          <p:nvPr/>
        </p:nvSpPr>
        <p:spPr bwMode="auto">
          <a:xfrm>
            <a:off x="395536" y="1003152"/>
            <a:ext cx="8959850" cy="5696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pPr>
            <a:r>
              <a:rPr lang="it-IT" sz="2000" b="1" smtClean="0">
                <a:latin typeface="Courier New" panose="02070309020205020404" pitchFamily="49" charset="0"/>
              </a:rPr>
              <a:t>#define N 10</a:t>
            </a:r>
          </a:p>
          <a:p>
            <a:pPr lvl="2" indent="0">
              <a:buClrTx/>
            </a:pPr>
            <a:r>
              <a:rPr lang="it-IT" sz="2000" b="1" smtClean="0">
                <a:latin typeface="Courier New" panose="02070309020205020404" pitchFamily="49" charset="0"/>
              </a:rPr>
              <a:t>#define M 20</a:t>
            </a:r>
            <a:endParaRPr lang="it-IT" sz="2000" b="1">
              <a:latin typeface="Courier New" panose="02070309020205020404" pitchFamily="49" charset="0"/>
            </a:endParaRPr>
          </a:p>
          <a:p>
            <a:pPr lvl="2" indent="0">
              <a:buClrTx/>
            </a:pPr>
            <a:r>
              <a:rPr lang="it-IT" sz="2000" b="1" smtClean="0">
                <a:solidFill>
                  <a:srgbClr val="FF0000"/>
                </a:solidFill>
                <a:latin typeface="Courier New" panose="02070309020205020404" pitchFamily="49" charset="0"/>
              </a:rPr>
              <a:t>void nuovo_array (double* a, int n) {</a:t>
            </a:r>
          </a:p>
          <a:p>
            <a:pPr lvl="2" indent="0">
              <a:buClrTx/>
            </a:pPr>
            <a:r>
              <a:rPr lang="it-IT" sz="2000" b="1" smtClean="0">
                <a:latin typeface="Courier New" panose="02070309020205020404" pitchFamily="49" charset="0"/>
              </a:rPr>
              <a:t>  </a:t>
            </a:r>
            <a:r>
              <a:rPr lang="it-IT" sz="2000" b="1" smtClean="0">
                <a:solidFill>
                  <a:srgbClr val="FF0000"/>
                </a:solidFill>
                <a:latin typeface="Courier New" panose="02070309020205020404" pitchFamily="49" charset="0"/>
              </a:rPr>
              <a:t>int i;</a:t>
            </a:r>
          </a:p>
          <a:p>
            <a:pPr lvl="2" indent="0">
              <a:buClrTx/>
            </a:pPr>
            <a:r>
              <a:rPr lang="it-IT" sz="2000" b="1">
                <a:solidFill>
                  <a:srgbClr val="FF0000"/>
                </a:solidFill>
                <a:latin typeface="Courier New" panose="02070309020205020404" pitchFamily="49" charset="0"/>
              </a:rPr>
              <a:t> </a:t>
            </a:r>
            <a:r>
              <a:rPr lang="it-IT" sz="2000" b="1" smtClean="0">
                <a:solidFill>
                  <a:srgbClr val="FF0000"/>
                </a:solidFill>
                <a:latin typeface="Courier New" panose="02070309020205020404" pitchFamily="49" charset="0"/>
              </a:rPr>
              <a:t> for (i=0; i&lt; n; i++) </a:t>
            </a:r>
            <a:r>
              <a:rPr lang="it-IT" sz="2000" b="1">
                <a:solidFill>
                  <a:srgbClr val="FF0000"/>
                </a:solidFill>
                <a:latin typeface="Courier New" panose="02070309020205020404" pitchFamily="49" charset="0"/>
              </a:rPr>
              <a:t>{</a:t>
            </a:r>
          </a:p>
          <a:p>
            <a:pPr lvl="2" indent="0">
              <a:buClrTx/>
              <a:buFontTx/>
              <a:buNone/>
            </a:pPr>
            <a:r>
              <a:rPr lang="it-IT" sz="2000" b="1" smtClean="0">
                <a:solidFill>
                  <a:srgbClr val="FF0000"/>
                </a:solidFill>
                <a:latin typeface="Courier New" panose="02070309020205020404" pitchFamily="49" charset="0"/>
              </a:rPr>
              <a:t>     printf(“inserisci un numero: </a:t>
            </a:r>
            <a:r>
              <a:rPr lang="it-IT" sz="2000" b="1">
                <a:solidFill>
                  <a:srgbClr val="FF0000"/>
                </a:solidFill>
                <a:latin typeface="Courier New" panose="02070309020205020404" pitchFamily="49" charset="0"/>
              </a:rPr>
              <a:t>\n</a:t>
            </a:r>
            <a:r>
              <a:rPr lang="it-IT" sz="2000" b="1" smtClean="0">
                <a:solidFill>
                  <a:srgbClr val="FF0000"/>
                </a:solidFill>
                <a:latin typeface="Courier New" panose="02070309020205020404" pitchFamily="49" charset="0"/>
              </a:rPr>
              <a:t>”);</a:t>
            </a:r>
          </a:p>
          <a:p>
            <a:pPr lvl="2" indent="0">
              <a:buClrTx/>
              <a:buFontTx/>
              <a:buNone/>
            </a:pPr>
            <a:r>
              <a:rPr lang="it-IT" sz="2000" b="1" smtClean="0">
                <a:solidFill>
                  <a:srgbClr val="FF0000"/>
                </a:solidFill>
                <a:latin typeface="Courier New" panose="02070309020205020404" pitchFamily="49" charset="0"/>
              </a:rPr>
              <a:t>     scanf("%lf",&amp;a[i]);</a:t>
            </a:r>
          </a:p>
          <a:p>
            <a:pPr lvl="2" indent="0">
              <a:buClrTx/>
              <a:buFontTx/>
              <a:buNone/>
            </a:pPr>
            <a:r>
              <a:rPr lang="it-IT" sz="2000" b="1" smtClean="0">
                <a:solidFill>
                  <a:srgbClr val="FF0000"/>
                </a:solidFill>
                <a:latin typeface="Courier New" panose="02070309020205020404" pitchFamily="49" charset="0"/>
              </a:rPr>
              <a:t>    }</a:t>
            </a:r>
          </a:p>
          <a:p>
            <a:pPr lvl="2" indent="0">
              <a:buClrTx/>
              <a:buFontTx/>
              <a:buNone/>
            </a:pPr>
            <a:r>
              <a:rPr lang="it-IT" sz="2000" b="1" smtClean="0">
                <a:solidFill>
                  <a:srgbClr val="FF0000"/>
                </a:solidFill>
                <a:latin typeface="Courier New" panose="02070309020205020404" pitchFamily="49" charset="0"/>
              </a:rPr>
              <a:t>}</a:t>
            </a:r>
          </a:p>
          <a:p>
            <a:pPr lvl="2" indent="0">
              <a:buClrTx/>
              <a:buFontTx/>
              <a:buNone/>
            </a:pPr>
            <a:r>
              <a:rPr lang="it-IT" sz="2000" b="1" smtClean="0">
                <a:latin typeface="Courier New" panose="02070309020205020404" pitchFamily="49" charset="0"/>
              </a:rPr>
              <a:t>int </a:t>
            </a:r>
            <a:r>
              <a:rPr lang="it-IT" sz="2000" b="1">
                <a:latin typeface="Courier New" panose="02070309020205020404" pitchFamily="49" charset="0"/>
              </a:rPr>
              <a:t>main (void</a:t>
            </a:r>
            <a:r>
              <a:rPr lang="it-IT" sz="2000" b="1" smtClean="0">
                <a:latin typeface="Courier New" panose="02070309020205020404" pitchFamily="49" charset="0"/>
              </a:rPr>
              <a:t>){</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a:t>
            </a:r>
            <a:r>
              <a:rPr lang="it-IT" sz="2000" b="1" smtClean="0">
                <a:solidFill>
                  <a:srgbClr val="FF0000"/>
                </a:solidFill>
                <a:latin typeface="Courier New" panose="02070309020205020404" pitchFamily="49" charset="0"/>
              </a:rPr>
              <a:t>double a[N], b[M];</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a:t>
            </a:r>
            <a:r>
              <a:rPr lang="it-IT" sz="2000" b="1" smtClean="0">
                <a:solidFill>
                  <a:srgbClr val="FF0000"/>
                </a:solidFill>
                <a:latin typeface="Courier New" panose="02070309020205020404" pitchFamily="49" charset="0"/>
              </a:rPr>
              <a:t>nuovo_array(a,N);</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nuovo_array(b,M);</a:t>
            </a:r>
          </a:p>
          <a:p>
            <a:pPr lvl="2" indent="0">
              <a:buClrTx/>
              <a:buFontTx/>
              <a:buNone/>
            </a:pPr>
            <a:r>
              <a:rPr lang="it-IT" sz="2000" b="1" smtClean="0">
                <a:solidFill>
                  <a:srgbClr val="FF0000"/>
                </a:solidFill>
                <a:latin typeface="Courier New" panose="02070309020205020404" pitchFamily="49" charset="0"/>
              </a:rPr>
              <a:t>  </a:t>
            </a:r>
            <a:r>
              <a:rPr lang="it-IT" sz="2000" b="1" smtClean="0">
                <a:solidFill>
                  <a:schemeClr val="tx1"/>
                </a:solidFill>
                <a:latin typeface="Courier New" panose="02070309020205020404" pitchFamily="49" charset="0"/>
              </a:rPr>
              <a:t>/* resto ...*/</a:t>
            </a:r>
            <a:endParaRPr lang="it-IT" sz="2000" b="1">
              <a:solidFill>
                <a:schemeClr val="tx1"/>
              </a:solidFill>
              <a:latin typeface="Courier New" panose="02070309020205020404" pitchFamily="49" charset="0"/>
            </a:endParaRP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a:t>
            </a:r>
            <a:endParaRPr lang="it-IT" sz="2000" b="1">
              <a:solidFill>
                <a:srgbClr val="FF0000"/>
              </a:solidFill>
              <a:latin typeface="Courier New" panose="02070309020205020404" pitchFamily="49" charset="0"/>
            </a:endParaRPr>
          </a:p>
          <a:p>
            <a:pPr lvl="2" indent="0">
              <a:buClrTx/>
              <a:buFontTx/>
              <a:buNone/>
            </a:pPr>
            <a:r>
              <a:rPr lang="it-IT" sz="2000" b="1">
                <a:latin typeface="Courier New" panose="02070309020205020404" pitchFamily="49" charset="0"/>
              </a:rPr>
              <a:t>  return </a:t>
            </a:r>
            <a:r>
              <a:rPr lang="it-IT" sz="2000" b="1" smtClean="0">
                <a:latin typeface="Courier New" panose="02070309020205020404" pitchFamily="49" charset="0"/>
              </a:rPr>
              <a:t>0;</a:t>
            </a:r>
            <a:endParaRPr lang="it-IT" sz="2000" b="1">
              <a:latin typeface="Courier New" panose="02070309020205020404" pitchFamily="49" charset="0"/>
            </a:endParaRPr>
          </a:p>
          <a:p>
            <a:pPr lvl="2" indent="0">
              <a:buClrTx/>
              <a:buFontTx/>
              <a:buNone/>
            </a:pPr>
            <a:r>
              <a:rPr lang="it-IT" sz="2000" b="1">
                <a:latin typeface="Courier New" panose="02070309020205020404" pitchFamily="49" charset="0"/>
              </a:rPr>
              <a:t>}</a:t>
            </a:r>
          </a:p>
          <a:p>
            <a:pPr>
              <a:buClrTx/>
              <a:buFontTx/>
              <a:buNone/>
            </a:pPr>
            <a:endParaRPr lang="it-IT" b="1"/>
          </a:p>
        </p:txBody>
      </p:sp>
      <p:sp>
        <p:nvSpPr>
          <p:cNvPr id="5" name="Rectangle 4"/>
          <p:cNvSpPr/>
          <p:nvPr/>
        </p:nvSpPr>
        <p:spPr bwMode="auto">
          <a:xfrm>
            <a:off x="6300192" y="3068960"/>
            <a:ext cx="2016224"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bg1"/>
                </a:solidFill>
                <a:effectLst/>
                <a:latin typeface="Times New Roman" panose="02020603050405020304" pitchFamily="18" charset="0"/>
              </a:rPr>
              <a:t>stack</a:t>
            </a:r>
          </a:p>
        </p:txBody>
      </p:sp>
      <p:sp>
        <p:nvSpPr>
          <p:cNvPr id="6" name="Rectangle 5"/>
          <p:cNvSpPr/>
          <p:nvPr/>
        </p:nvSpPr>
        <p:spPr bwMode="auto">
          <a:xfrm>
            <a:off x="6300193" y="3776447"/>
            <a:ext cx="1989548" cy="644069"/>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4,5,6 ......</a:t>
            </a:r>
          </a:p>
        </p:txBody>
      </p:sp>
      <p:sp>
        <p:nvSpPr>
          <p:cNvPr id="10" name="Rectangle 9"/>
          <p:cNvSpPr/>
          <p:nvPr/>
        </p:nvSpPr>
        <p:spPr bwMode="auto">
          <a:xfrm>
            <a:off x="5941627" y="3797424"/>
            <a:ext cx="351656" cy="4236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5991053" y="4028577"/>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3" name="Rectangle 12"/>
          <p:cNvSpPr/>
          <p:nvPr/>
        </p:nvSpPr>
        <p:spPr bwMode="auto">
          <a:xfrm>
            <a:off x="8330229" y="403222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F50</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5" name="Rectangle 14"/>
          <p:cNvSpPr/>
          <p:nvPr/>
        </p:nvSpPr>
        <p:spPr bwMode="auto">
          <a:xfrm>
            <a:off x="8298082" y="467610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endParaRPr>
          </a:p>
        </p:txBody>
      </p:sp>
      <p:sp>
        <p:nvSpPr>
          <p:cNvPr id="17" name="Rectangle 16"/>
          <p:cNvSpPr/>
          <p:nvPr/>
        </p:nvSpPr>
        <p:spPr bwMode="auto">
          <a:xfrm>
            <a:off x="5693232" y="5120644"/>
            <a:ext cx="600687" cy="47892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b</a:t>
            </a:r>
            <a:endParaRPr kumimoji="0" lang="it-IT" sz="2400" b="0" i="0" u="none" strike="noStrike" cap="none" normalizeH="0" baseline="0" smtClean="0">
              <a:ln>
                <a:noFill/>
              </a:ln>
              <a:solidFill>
                <a:schemeClr val="tx1"/>
              </a:solidFill>
              <a:effectLst/>
            </a:endParaRPr>
          </a:p>
        </p:txBody>
      </p:sp>
      <p:sp>
        <p:nvSpPr>
          <p:cNvPr id="18" name="Rectangle 17"/>
          <p:cNvSpPr/>
          <p:nvPr/>
        </p:nvSpPr>
        <p:spPr bwMode="auto">
          <a:xfrm>
            <a:off x="8316415" y="5099768"/>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F00</a:t>
            </a:r>
            <a:endParaRPr kumimoji="0" lang="it-IT" sz="2400" b="0" i="0" u="none" strike="noStrike" cap="none" normalizeH="0" baseline="0" smtClean="0">
              <a:ln>
                <a:noFill/>
              </a:ln>
              <a:solidFill>
                <a:schemeClr val="tx1"/>
              </a:solidFill>
              <a:effectLst/>
            </a:endParaRPr>
          </a:p>
        </p:txBody>
      </p:sp>
      <p:sp>
        <p:nvSpPr>
          <p:cNvPr id="24" name="Rectangle 23"/>
          <p:cNvSpPr/>
          <p:nvPr/>
        </p:nvSpPr>
        <p:spPr bwMode="auto">
          <a:xfrm>
            <a:off x="6293920" y="4428296"/>
            <a:ext cx="1985830" cy="1075251"/>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7050813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57</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Array: lettura di una array da stdin</a:t>
            </a:r>
            <a:endParaRPr lang="it-IT"/>
          </a:p>
        </p:txBody>
      </p:sp>
      <p:sp>
        <p:nvSpPr>
          <p:cNvPr id="30722" name="Text Box 2"/>
          <p:cNvSpPr txBox="1">
            <a:spLocks noChangeArrowheads="1"/>
          </p:cNvSpPr>
          <p:nvPr/>
        </p:nvSpPr>
        <p:spPr bwMode="auto">
          <a:xfrm>
            <a:off x="395536" y="1003152"/>
            <a:ext cx="8959850" cy="5696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pPr>
            <a:r>
              <a:rPr lang="it-IT" sz="2000" b="1" smtClean="0">
                <a:latin typeface="Courier New" panose="02070309020205020404" pitchFamily="49" charset="0"/>
              </a:rPr>
              <a:t>#define N 10</a:t>
            </a:r>
          </a:p>
          <a:p>
            <a:pPr lvl="2" indent="0">
              <a:buClrTx/>
            </a:pPr>
            <a:r>
              <a:rPr lang="it-IT" sz="2000" b="1" smtClean="0">
                <a:latin typeface="Courier New" panose="02070309020205020404" pitchFamily="49" charset="0"/>
              </a:rPr>
              <a:t>#define M 20</a:t>
            </a:r>
            <a:endParaRPr lang="it-IT" sz="2000" b="1">
              <a:latin typeface="Courier New" panose="02070309020205020404" pitchFamily="49" charset="0"/>
            </a:endParaRPr>
          </a:p>
          <a:p>
            <a:pPr lvl="2" indent="0">
              <a:buClrTx/>
            </a:pPr>
            <a:r>
              <a:rPr lang="it-IT" sz="2000" b="1" smtClean="0">
                <a:solidFill>
                  <a:srgbClr val="FF0000"/>
                </a:solidFill>
                <a:latin typeface="Courier New" panose="02070309020205020404" pitchFamily="49" charset="0"/>
              </a:rPr>
              <a:t>void nuovo_array (double* a, int n) {</a:t>
            </a:r>
          </a:p>
          <a:p>
            <a:pPr lvl="2" indent="0">
              <a:buClrTx/>
            </a:pPr>
            <a:r>
              <a:rPr lang="it-IT" sz="2000" b="1" smtClean="0">
                <a:latin typeface="Courier New" panose="02070309020205020404" pitchFamily="49" charset="0"/>
              </a:rPr>
              <a:t>  </a:t>
            </a:r>
            <a:r>
              <a:rPr lang="it-IT" sz="2000" b="1" smtClean="0">
                <a:solidFill>
                  <a:schemeClr val="tx1"/>
                </a:solidFill>
                <a:latin typeface="Courier New" panose="02070309020205020404" pitchFamily="49" charset="0"/>
              </a:rPr>
              <a:t>int i;</a:t>
            </a:r>
          </a:p>
          <a:p>
            <a:pPr lvl="2" indent="0">
              <a:buClrTx/>
            </a:pPr>
            <a:r>
              <a:rPr lang="it-IT" sz="2000" b="1">
                <a:solidFill>
                  <a:schemeClr val="tx1"/>
                </a:solidFill>
                <a:latin typeface="Courier New" panose="02070309020205020404" pitchFamily="49" charset="0"/>
              </a:rPr>
              <a:t> </a:t>
            </a:r>
            <a:r>
              <a:rPr lang="it-IT" sz="2000" b="1" smtClean="0">
                <a:solidFill>
                  <a:schemeClr val="tx1"/>
                </a:solidFill>
                <a:latin typeface="Courier New" panose="02070309020205020404" pitchFamily="49" charset="0"/>
              </a:rPr>
              <a:t> for (i=0; i&lt; n; i++) </a:t>
            </a:r>
            <a:r>
              <a:rPr lang="it-IT" sz="2000" b="1">
                <a:solidFill>
                  <a:schemeClr val="tx1"/>
                </a:solidFill>
                <a:latin typeface="Courier New" panose="02070309020205020404" pitchFamily="49" charset="0"/>
              </a:rPr>
              <a:t>{</a:t>
            </a:r>
          </a:p>
          <a:p>
            <a:pPr lvl="2" indent="0">
              <a:buClrTx/>
              <a:buFontTx/>
              <a:buNone/>
            </a:pPr>
            <a:r>
              <a:rPr lang="it-IT" sz="2000" b="1" smtClean="0">
                <a:solidFill>
                  <a:schemeClr val="tx1"/>
                </a:solidFill>
                <a:latin typeface="Courier New" panose="02070309020205020404" pitchFamily="49" charset="0"/>
              </a:rPr>
              <a:t>     printf(“inserisci un numero: </a:t>
            </a:r>
            <a:r>
              <a:rPr lang="it-IT" sz="2000" b="1">
                <a:solidFill>
                  <a:schemeClr val="tx1"/>
                </a:solidFill>
                <a:latin typeface="Courier New" panose="02070309020205020404" pitchFamily="49" charset="0"/>
              </a:rPr>
              <a:t>\n</a:t>
            </a:r>
            <a:r>
              <a:rPr lang="it-IT" sz="2000" b="1" smtClean="0">
                <a:solidFill>
                  <a:schemeClr val="tx1"/>
                </a:solidFill>
                <a:latin typeface="Courier New" panose="02070309020205020404" pitchFamily="49" charset="0"/>
              </a:rPr>
              <a:t>”);</a:t>
            </a:r>
          </a:p>
          <a:p>
            <a:pPr lvl="2" indent="0">
              <a:buClrTx/>
              <a:buFontTx/>
              <a:buNone/>
            </a:pPr>
            <a:r>
              <a:rPr lang="it-IT" sz="2000" b="1" smtClean="0">
                <a:solidFill>
                  <a:schemeClr val="tx1"/>
                </a:solidFill>
                <a:latin typeface="Courier New" panose="02070309020205020404" pitchFamily="49" charset="0"/>
              </a:rPr>
              <a:t>     scanf("%lf",&amp;a[i]);</a:t>
            </a:r>
          </a:p>
          <a:p>
            <a:pPr lvl="2" indent="0">
              <a:buClrTx/>
              <a:buFontTx/>
              <a:buNone/>
            </a:pPr>
            <a:r>
              <a:rPr lang="it-IT" sz="2000" b="1" smtClean="0">
                <a:solidFill>
                  <a:schemeClr val="tx1"/>
                </a:solidFill>
                <a:latin typeface="Courier New" panose="02070309020205020404" pitchFamily="49" charset="0"/>
              </a:rPr>
              <a:t>    }</a:t>
            </a:r>
          </a:p>
          <a:p>
            <a:pPr lvl="2" indent="0">
              <a:buClrTx/>
              <a:buFontTx/>
              <a:buNone/>
            </a:pPr>
            <a:r>
              <a:rPr lang="it-IT" sz="2000" b="1" smtClean="0">
                <a:latin typeface="Courier New" panose="02070309020205020404" pitchFamily="49" charset="0"/>
              </a:rPr>
              <a:t>}</a:t>
            </a:r>
          </a:p>
          <a:p>
            <a:pPr lvl="2" indent="0">
              <a:buClrTx/>
              <a:buFontTx/>
              <a:buNone/>
            </a:pPr>
            <a:r>
              <a:rPr lang="it-IT" sz="2000" b="1" smtClean="0">
                <a:latin typeface="Courier New" panose="02070309020205020404" pitchFamily="49" charset="0"/>
              </a:rPr>
              <a:t>int </a:t>
            </a:r>
            <a:r>
              <a:rPr lang="it-IT" sz="2000" b="1">
                <a:latin typeface="Courier New" panose="02070309020205020404" pitchFamily="49" charset="0"/>
              </a:rPr>
              <a:t>main (void</a:t>
            </a:r>
            <a:r>
              <a:rPr lang="it-IT" sz="2000" b="1" smtClean="0">
                <a:latin typeface="Courier New" panose="02070309020205020404" pitchFamily="49" charset="0"/>
              </a:rPr>
              <a:t>){</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a:t>
            </a:r>
            <a:r>
              <a:rPr lang="it-IT" sz="2000" b="1" smtClean="0">
                <a:solidFill>
                  <a:srgbClr val="FF0000"/>
                </a:solidFill>
                <a:latin typeface="Courier New" panose="02070309020205020404" pitchFamily="49" charset="0"/>
              </a:rPr>
              <a:t>double a[N], b[M];</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a:t>
            </a:r>
            <a:r>
              <a:rPr lang="it-IT" sz="2000" b="1" smtClean="0">
                <a:solidFill>
                  <a:srgbClr val="FF0000"/>
                </a:solidFill>
                <a:latin typeface="Courier New" panose="02070309020205020404" pitchFamily="49" charset="0"/>
              </a:rPr>
              <a:t>nuovo_array(a,N);</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a:t>
            </a:r>
            <a:r>
              <a:rPr lang="it-IT" sz="2000" b="1" smtClean="0">
                <a:solidFill>
                  <a:srgbClr val="FF0000"/>
                </a:solidFill>
                <a:latin typeface="Courier New" panose="02070309020205020404" pitchFamily="49" charset="0"/>
              </a:rPr>
              <a:t>nuovo_array(b,M);</a:t>
            </a:r>
          </a:p>
          <a:p>
            <a:pPr lvl="2" indent="0">
              <a:buClrTx/>
              <a:buFontTx/>
              <a:buNone/>
            </a:pPr>
            <a:r>
              <a:rPr lang="it-IT" sz="2000" b="1" smtClean="0">
                <a:solidFill>
                  <a:srgbClr val="FF0000"/>
                </a:solidFill>
                <a:latin typeface="Courier New" panose="02070309020205020404" pitchFamily="49" charset="0"/>
              </a:rPr>
              <a:t>  </a:t>
            </a:r>
            <a:r>
              <a:rPr lang="it-IT" sz="2000" b="1" smtClean="0">
                <a:solidFill>
                  <a:schemeClr val="tx1"/>
                </a:solidFill>
                <a:latin typeface="Courier New" panose="02070309020205020404" pitchFamily="49" charset="0"/>
              </a:rPr>
              <a:t>/* resto ...*/</a:t>
            </a:r>
            <a:endParaRPr lang="it-IT" sz="2000" b="1">
              <a:solidFill>
                <a:schemeClr val="tx1"/>
              </a:solidFill>
              <a:latin typeface="Courier New" panose="02070309020205020404" pitchFamily="49" charset="0"/>
            </a:endParaRP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a:t>
            </a:r>
            <a:endParaRPr lang="it-IT" sz="2000" b="1">
              <a:solidFill>
                <a:srgbClr val="FF0000"/>
              </a:solidFill>
              <a:latin typeface="Courier New" panose="02070309020205020404" pitchFamily="49" charset="0"/>
            </a:endParaRPr>
          </a:p>
          <a:p>
            <a:pPr lvl="2" indent="0">
              <a:buClrTx/>
              <a:buFontTx/>
              <a:buNone/>
            </a:pPr>
            <a:r>
              <a:rPr lang="it-IT" sz="2000" b="1">
                <a:latin typeface="Courier New" panose="02070309020205020404" pitchFamily="49" charset="0"/>
              </a:rPr>
              <a:t>  return 0;</a:t>
            </a:r>
          </a:p>
          <a:p>
            <a:pPr lvl="2" indent="0">
              <a:buClrTx/>
              <a:buFontTx/>
              <a:buNone/>
            </a:pPr>
            <a:r>
              <a:rPr lang="it-IT" sz="2000" b="1">
                <a:latin typeface="Courier New" panose="02070309020205020404" pitchFamily="49" charset="0"/>
              </a:rPr>
              <a:t>}</a:t>
            </a:r>
          </a:p>
          <a:p>
            <a:pPr>
              <a:buClrTx/>
              <a:buFontTx/>
              <a:buNone/>
            </a:pPr>
            <a:endParaRPr lang="it-IT" b="1"/>
          </a:p>
        </p:txBody>
      </p:sp>
      <p:sp>
        <p:nvSpPr>
          <p:cNvPr id="5" name="Rectangle 4"/>
          <p:cNvSpPr/>
          <p:nvPr/>
        </p:nvSpPr>
        <p:spPr bwMode="auto">
          <a:xfrm>
            <a:off x="6300192" y="3068960"/>
            <a:ext cx="2016224"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bg1"/>
                </a:solidFill>
                <a:effectLst/>
                <a:latin typeface="Times New Roman" panose="02020603050405020304" pitchFamily="18" charset="0"/>
              </a:rPr>
              <a:t>stack</a:t>
            </a:r>
          </a:p>
        </p:txBody>
      </p:sp>
      <p:sp>
        <p:nvSpPr>
          <p:cNvPr id="6" name="Rectangle 5"/>
          <p:cNvSpPr/>
          <p:nvPr/>
        </p:nvSpPr>
        <p:spPr bwMode="auto">
          <a:xfrm>
            <a:off x="6300193" y="3776447"/>
            <a:ext cx="1989548" cy="644069"/>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4,5,6 ......</a:t>
            </a:r>
          </a:p>
        </p:txBody>
      </p:sp>
      <p:sp>
        <p:nvSpPr>
          <p:cNvPr id="10" name="Rectangle 9"/>
          <p:cNvSpPr/>
          <p:nvPr/>
        </p:nvSpPr>
        <p:spPr bwMode="auto">
          <a:xfrm>
            <a:off x="5941627" y="3797424"/>
            <a:ext cx="351656" cy="4236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5991053" y="4028577"/>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3" name="Rectangle 12"/>
          <p:cNvSpPr/>
          <p:nvPr/>
        </p:nvSpPr>
        <p:spPr bwMode="auto">
          <a:xfrm>
            <a:off x="8330229" y="403222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F50</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5" name="Rectangle 14"/>
          <p:cNvSpPr/>
          <p:nvPr/>
        </p:nvSpPr>
        <p:spPr bwMode="auto">
          <a:xfrm>
            <a:off x="8298082" y="467610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endParaRPr>
          </a:p>
        </p:txBody>
      </p:sp>
      <p:sp>
        <p:nvSpPr>
          <p:cNvPr id="17" name="Rectangle 16"/>
          <p:cNvSpPr/>
          <p:nvPr/>
        </p:nvSpPr>
        <p:spPr bwMode="auto">
          <a:xfrm>
            <a:off x="5693232" y="5120644"/>
            <a:ext cx="600687" cy="47892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b</a:t>
            </a:r>
            <a:endParaRPr kumimoji="0" lang="it-IT" sz="2400" b="0" i="0" u="none" strike="noStrike" cap="none" normalizeH="0" baseline="0" smtClean="0">
              <a:ln>
                <a:noFill/>
              </a:ln>
              <a:solidFill>
                <a:schemeClr val="tx1"/>
              </a:solidFill>
              <a:effectLst/>
            </a:endParaRPr>
          </a:p>
        </p:txBody>
      </p:sp>
      <p:sp>
        <p:nvSpPr>
          <p:cNvPr id="18" name="Rectangle 17"/>
          <p:cNvSpPr/>
          <p:nvPr/>
        </p:nvSpPr>
        <p:spPr bwMode="auto">
          <a:xfrm>
            <a:off x="8316415" y="5099768"/>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F00</a:t>
            </a:r>
            <a:endParaRPr kumimoji="0" lang="it-IT" sz="2400" b="0" i="0" u="none" strike="noStrike" cap="none" normalizeH="0" baseline="0" smtClean="0">
              <a:ln>
                <a:noFill/>
              </a:ln>
              <a:solidFill>
                <a:schemeClr val="tx1"/>
              </a:solidFill>
              <a:effectLst/>
            </a:endParaRPr>
          </a:p>
        </p:txBody>
      </p:sp>
      <p:sp>
        <p:nvSpPr>
          <p:cNvPr id="24" name="Rectangle 23"/>
          <p:cNvSpPr/>
          <p:nvPr/>
        </p:nvSpPr>
        <p:spPr bwMode="auto">
          <a:xfrm>
            <a:off x="6293920" y="4428296"/>
            <a:ext cx="1985830" cy="1075251"/>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4" name="Rectangle 13"/>
          <p:cNvSpPr/>
          <p:nvPr/>
        </p:nvSpPr>
        <p:spPr bwMode="auto">
          <a:xfrm>
            <a:off x="6293283" y="5498735"/>
            <a:ext cx="1986467" cy="477622"/>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F00</a:t>
            </a:r>
          </a:p>
        </p:txBody>
      </p:sp>
      <p:sp>
        <p:nvSpPr>
          <p:cNvPr id="16" name="Rectangle 15"/>
          <p:cNvSpPr/>
          <p:nvPr/>
        </p:nvSpPr>
        <p:spPr bwMode="auto">
          <a:xfrm>
            <a:off x="5946205" y="5508353"/>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9" name="Rectangle 18"/>
          <p:cNvSpPr/>
          <p:nvPr/>
        </p:nvSpPr>
        <p:spPr bwMode="auto">
          <a:xfrm>
            <a:off x="6301733" y="5986657"/>
            <a:ext cx="1986467" cy="477622"/>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2</a:t>
            </a:r>
            <a:r>
              <a:rPr kumimoji="0" lang="it-IT" sz="2400" b="0" i="0" u="none" strike="noStrike" cap="none" normalizeH="0" baseline="0" smtClean="0">
                <a:ln>
                  <a:noFill/>
                </a:ln>
                <a:solidFill>
                  <a:schemeClr val="tx1"/>
                </a:solidFill>
                <a:effectLst/>
                <a:latin typeface="Times New Roman" panose="02020603050405020304" pitchFamily="18" charset="0"/>
              </a:rPr>
              <a:t>0</a:t>
            </a:r>
          </a:p>
        </p:txBody>
      </p:sp>
      <p:sp>
        <p:nvSpPr>
          <p:cNvPr id="20" name="Rectangle 19"/>
          <p:cNvSpPr/>
          <p:nvPr/>
        </p:nvSpPr>
        <p:spPr bwMode="auto">
          <a:xfrm>
            <a:off x="5969826" y="6015227"/>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n</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6051987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58</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Array: lettura di una array da stdin</a:t>
            </a:r>
            <a:endParaRPr lang="it-IT"/>
          </a:p>
        </p:txBody>
      </p:sp>
      <p:sp>
        <p:nvSpPr>
          <p:cNvPr id="30722" name="Text Box 2"/>
          <p:cNvSpPr txBox="1">
            <a:spLocks noChangeArrowheads="1"/>
          </p:cNvSpPr>
          <p:nvPr/>
        </p:nvSpPr>
        <p:spPr bwMode="auto">
          <a:xfrm>
            <a:off x="395536" y="1003152"/>
            <a:ext cx="8959850" cy="5696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pPr>
            <a:r>
              <a:rPr lang="it-IT" sz="2000" b="1" smtClean="0">
                <a:latin typeface="Courier New" panose="02070309020205020404" pitchFamily="49" charset="0"/>
              </a:rPr>
              <a:t>#define N 10</a:t>
            </a:r>
          </a:p>
          <a:p>
            <a:pPr lvl="2" indent="0">
              <a:buClrTx/>
            </a:pPr>
            <a:r>
              <a:rPr lang="it-IT" sz="2000" b="1" smtClean="0">
                <a:latin typeface="Courier New" panose="02070309020205020404" pitchFamily="49" charset="0"/>
              </a:rPr>
              <a:t>#define M 20</a:t>
            </a:r>
            <a:endParaRPr lang="it-IT" sz="2000" b="1">
              <a:latin typeface="Courier New" panose="02070309020205020404" pitchFamily="49" charset="0"/>
            </a:endParaRPr>
          </a:p>
          <a:p>
            <a:pPr lvl="2" indent="0">
              <a:buClrTx/>
            </a:pPr>
            <a:r>
              <a:rPr lang="it-IT" sz="2000" b="1" smtClean="0">
                <a:solidFill>
                  <a:srgbClr val="FF0000"/>
                </a:solidFill>
                <a:latin typeface="Courier New" panose="02070309020205020404" pitchFamily="49" charset="0"/>
              </a:rPr>
              <a:t>void nuovo_array (double* a, int n) {</a:t>
            </a:r>
          </a:p>
          <a:p>
            <a:pPr lvl="2" indent="0">
              <a:buClrTx/>
            </a:pPr>
            <a:r>
              <a:rPr lang="it-IT" sz="2000" b="1" smtClean="0">
                <a:latin typeface="Courier New" panose="02070309020205020404" pitchFamily="49" charset="0"/>
              </a:rPr>
              <a:t>  </a:t>
            </a:r>
            <a:r>
              <a:rPr lang="it-IT" sz="2000" b="1">
                <a:solidFill>
                  <a:srgbClr val="FF0000"/>
                </a:solidFill>
                <a:latin typeface="Courier New" panose="02070309020205020404" pitchFamily="49" charset="0"/>
              </a:rPr>
              <a:t>int i;</a:t>
            </a:r>
          </a:p>
          <a:p>
            <a:pPr lvl="2" indent="0">
              <a:buClrTx/>
            </a:pPr>
            <a:r>
              <a:rPr lang="it-IT" sz="2000" b="1">
                <a:solidFill>
                  <a:srgbClr val="FF0000"/>
                </a:solidFill>
                <a:latin typeface="Courier New" panose="02070309020205020404" pitchFamily="49" charset="0"/>
              </a:rPr>
              <a:t>  for (i=0; i&lt; n; i++) {</a:t>
            </a:r>
          </a:p>
          <a:p>
            <a:pPr lvl="2" indent="0">
              <a:buClrTx/>
              <a:buFontTx/>
              <a:buNone/>
            </a:pPr>
            <a:r>
              <a:rPr lang="it-IT" sz="2000" b="1">
                <a:solidFill>
                  <a:srgbClr val="FF0000"/>
                </a:solidFill>
                <a:latin typeface="Courier New" panose="02070309020205020404" pitchFamily="49" charset="0"/>
              </a:rPr>
              <a:t>     printf(“inserisci un numero: \n”);</a:t>
            </a:r>
          </a:p>
          <a:p>
            <a:pPr lvl="2" indent="0">
              <a:buClrTx/>
              <a:buFontTx/>
              <a:buNone/>
            </a:pPr>
            <a:r>
              <a:rPr lang="it-IT" sz="2000" b="1">
                <a:solidFill>
                  <a:srgbClr val="FF0000"/>
                </a:solidFill>
                <a:latin typeface="Courier New" panose="02070309020205020404" pitchFamily="49" charset="0"/>
              </a:rPr>
              <a:t>     scanf("%lf",&amp;a[i]);</a:t>
            </a:r>
          </a:p>
          <a:p>
            <a:pPr lvl="2" indent="0">
              <a:buClrTx/>
              <a:buFontTx/>
              <a:buNone/>
            </a:pPr>
            <a:r>
              <a:rPr lang="it-IT" sz="2000" b="1" smtClean="0">
                <a:solidFill>
                  <a:schemeClr val="tx1"/>
                </a:solidFill>
                <a:latin typeface="Courier New" panose="02070309020205020404" pitchFamily="49" charset="0"/>
              </a:rPr>
              <a:t>    }</a:t>
            </a:r>
          </a:p>
          <a:p>
            <a:pPr lvl="2" indent="0">
              <a:buClrTx/>
              <a:buFontTx/>
              <a:buNone/>
            </a:pPr>
            <a:r>
              <a:rPr lang="it-IT" sz="2000" b="1" smtClean="0">
                <a:latin typeface="Courier New" panose="02070309020205020404" pitchFamily="49" charset="0"/>
              </a:rPr>
              <a:t>}</a:t>
            </a:r>
          </a:p>
          <a:p>
            <a:pPr lvl="2" indent="0">
              <a:buClrTx/>
              <a:buFontTx/>
              <a:buNone/>
            </a:pPr>
            <a:r>
              <a:rPr lang="it-IT" sz="2000" b="1" smtClean="0">
                <a:latin typeface="Courier New" panose="02070309020205020404" pitchFamily="49" charset="0"/>
              </a:rPr>
              <a:t>int </a:t>
            </a:r>
            <a:r>
              <a:rPr lang="it-IT" sz="2000" b="1">
                <a:latin typeface="Courier New" panose="02070309020205020404" pitchFamily="49" charset="0"/>
              </a:rPr>
              <a:t>main (void</a:t>
            </a:r>
            <a:r>
              <a:rPr lang="it-IT" sz="2000" b="1" smtClean="0">
                <a:latin typeface="Courier New" panose="02070309020205020404" pitchFamily="49" charset="0"/>
              </a:rPr>
              <a:t>){</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a:t>
            </a:r>
            <a:r>
              <a:rPr lang="it-IT" sz="2000" b="1" smtClean="0">
                <a:solidFill>
                  <a:srgbClr val="FF0000"/>
                </a:solidFill>
                <a:latin typeface="Courier New" panose="02070309020205020404" pitchFamily="49" charset="0"/>
              </a:rPr>
              <a:t>double a[N], b[M];</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a:t>
            </a:r>
            <a:r>
              <a:rPr lang="it-IT" sz="2000" b="1" smtClean="0">
                <a:solidFill>
                  <a:srgbClr val="FF0000"/>
                </a:solidFill>
                <a:latin typeface="Courier New" panose="02070309020205020404" pitchFamily="49" charset="0"/>
              </a:rPr>
              <a:t>nuovo_array(a,N);</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a:t>
            </a:r>
            <a:r>
              <a:rPr lang="it-IT" sz="2000" b="1" smtClean="0">
                <a:solidFill>
                  <a:srgbClr val="FF0000"/>
                </a:solidFill>
                <a:latin typeface="Courier New" panose="02070309020205020404" pitchFamily="49" charset="0"/>
              </a:rPr>
              <a:t>nuovo_array(b,M);</a:t>
            </a:r>
          </a:p>
          <a:p>
            <a:pPr lvl="2" indent="0">
              <a:buClrTx/>
              <a:buFontTx/>
              <a:buNone/>
            </a:pPr>
            <a:r>
              <a:rPr lang="it-IT" sz="2000" b="1" smtClean="0">
                <a:solidFill>
                  <a:srgbClr val="FF0000"/>
                </a:solidFill>
                <a:latin typeface="Courier New" panose="02070309020205020404" pitchFamily="49" charset="0"/>
              </a:rPr>
              <a:t>  </a:t>
            </a:r>
            <a:r>
              <a:rPr lang="it-IT" sz="2000" b="1" smtClean="0">
                <a:solidFill>
                  <a:schemeClr val="tx1"/>
                </a:solidFill>
                <a:latin typeface="Courier New" panose="02070309020205020404" pitchFamily="49" charset="0"/>
              </a:rPr>
              <a:t>/* resto ...*/</a:t>
            </a:r>
            <a:endParaRPr lang="it-IT" sz="2000" b="1">
              <a:solidFill>
                <a:schemeClr val="tx1"/>
              </a:solidFill>
              <a:latin typeface="Courier New" panose="02070309020205020404" pitchFamily="49" charset="0"/>
            </a:endParaRP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a:t>
            </a:r>
            <a:endParaRPr lang="it-IT" sz="2000" b="1">
              <a:solidFill>
                <a:srgbClr val="FF0000"/>
              </a:solidFill>
              <a:latin typeface="Courier New" panose="02070309020205020404" pitchFamily="49" charset="0"/>
            </a:endParaRPr>
          </a:p>
          <a:p>
            <a:pPr lvl="2" indent="0">
              <a:buClrTx/>
              <a:buFontTx/>
              <a:buNone/>
            </a:pPr>
            <a:r>
              <a:rPr lang="it-IT" sz="2000" b="1">
                <a:latin typeface="Courier New" panose="02070309020205020404" pitchFamily="49" charset="0"/>
              </a:rPr>
              <a:t>  return 0;</a:t>
            </a:r>
          </a:p>
          <a:p>
            <a:pPr lvl="2" indent="0">
              <a:buClrTx/>
              <a:buFontTx/>
              <a:buNone/>
            </a:pPr>
            <a:r>
              <a:rPr lang="it-IT" sz="2000" b="1">
                <a:latin typeface="Courier New" panose="02070309020205020404" pitchFamily="49" charset="0"/>
              </a:rPr>
              <a:t>}</a:t>
            </a:r>
          </a:p>
          <a:p>
            <a:pPr>
              <a:buClrTx/>
              <a:buFontTx/>
              <a:buNone/>
            </a:pPr>
            <a:endParaRPr lang="it-IT" b="1"/>
          </a:p>
        </p:txBody>
      </p:sp>
      <p:sp>
        <p:nvSpPr>
          <p:cNvPr id="5" name="Rectangle 4"/>
          <p:cNvSpPr/>
          <p:nvPr/>
        </p:nvSpPr>
        <p:spPr bwMode="auto">
          <a:xfrm>
            <a:off x="6300192" y="3068960"/>
            <a:ext cx="2016224"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bg1"/>
                </a:solidFill>
                <a:effectLst/>
                <a:latin typeface="Times New Roman" panose="02020603050405020304" pitchFamily="18" charset="0"/>
              </a:rPr>
              <a:t>stack</a:t>
            </a:r>
          </a:p>
        </p:txBody>
      </p:sp>
      <p:sp>
        <p:nvSpPr>
          <p:cNvPr id="6" name="Rectangle 5"/>
          <p:cNvSpPr/>
          <p:nvPr/>
        </p:nvSpPr>
        <p:spPr bwMode="auto">
          <a:xfrm>
            <a:off x="6300193" y="3776447"/>
            <a:ext cx="1989548" cy="644069"/>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4,5,6 ......</a:t>
            </a:r>
          </a:p>
        </p:txBody>
      </p:sp>
      <p:sp>
        <p:nvSpPr>
          <p:cNvPr id="10" name="Rectangle 9"/>
          <p:cNvSpPr/>
          <p:nvPr/>
        </p:nvSpPr>
        <p:spPr bwMode="auto">
          <a:xfrm>
            <a:off x="5941627" y="3797424"/>
            <a:ext cx="351656" cy="4236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5991053" y="4028577"/>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3" name="Rectangle 12"/>
          <p:cNvSpPr/>
          <p:nvPr/>
        </p:nvSpPr>
        <p:spPr bwMode="auto">
          <a:xfrm>
            <a:off x="8330229" y="403222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F50</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5" name="Rectangle 14"/>
          <p:cNvSpPr/>
          <p:nvPr/>
        </p:nvSpPr>
        <p:spPr bwMode="auto">
          <a:xfrm>
            <a:off x="8298082" y="467610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endParaRPr>
          </a:p>
        </p:txBody>
      </p:sp>
      <p:sp>
        <p:nvSpPr>
          <p:cNvPr id="17" name="Rectangle 16"/>
          <p:cNvSpPr/>
          <p:nvPr/>
        </p:nvSpPr>
        <p:spPr bwMode="auto">
          <a:xfrm>
            <a:off x="5693232" y="5120644"/>
            <a:ext cx="600687" cy="47892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b</a:t>
            </a:r>
            <a:endParaRPr kumimoji="0" lang="it-IT" sz="2400" b="0" i="0" u="none" strike="noStrike" cap="none" normalizeH="0" baseline="0" smtClean="0">
              <a:ln>
                <a:noFill/>
              </a:ln>
              <a:solidFill>
                <a:schemeClr val="tx1"/>
              </a:solidFill>
              <a:effectLst/>
            </a:endParaRPr>
          </a:p>
        </p:txBody>
      </p:sp>
      <p:sp>
        <p:nvSpPr>
          <p:cNvPr id="18" name="Rectangle 17"/>
          <p:cNvSpPr/>
          <p:nvPr/>
        </p:nvSpPr>
        <p:spPr bwMode="auto">
          <a:xfrm>
            <a:off x="8316415" y="5099768"/>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F00</a:t>
            </a:r>
            <a:endParaRPr kumimoji="0" lang="it-IT" sz="2400" b="0" i="0" u="none" strike="noStrike" cap="none" normalizeH="0" baseline="0" smtClean="0">
              <a:ln>
                <a:noFill/>
              </a:ln>
              <a:solidFill>
                <a:schemeClr val="tx1"/>
              </a:solidFill>
              <a:effectLst/>
            </a:endParaRPr>
          </a:p>
        </p:txBody>
      </p:sp>
      <p:sp>
        <p:nvSpPr>
          <p:cNvPr id="24" name="Rectangle 23"/>
          <p:cNvSpPr/>
          <p:nvPr/>
        </p:nvSpPr>
        <p:spPr bwMode="auto">
          <a:xfrm>
            <a:off x="6293920" y="4428296"/>
            <a:ext cx="1985830" cy="1075251"/>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3,7,8,9,8,90,..</a:t>
            </a:r>
          </a:p>
        </p:txBody>
      </p:sp>
      <p:sp>
        <p:nvSpPr>
          <p:cNvPr id="14" name="Rectangle 13"/>
          <p:cNvSpPr/>
          <p:nvPr/>
        </p:nvSpPr>
        <p:spPr bwMode="auto">
          <a:xfrm>
            <a:off x="6293283" y="5498735"/>
            <a:ext cx="1986467" cy="477622"/>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F00</a:t>
            </a:r>
          </a:p>
        </p:txBody>
      </p:sp>
      <p:sp>
        <p:nvSpPr>
          <p:cNvPr id="16" name="Rectangle 15"/>
          <p:cNvSpPr/>
          <p:nvPr/>
        </p:nvSpPr>
        <p:spPr bwMode="auto">
          <a:xfrm>
            <a:off x="5946205" y="5508353"/>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9" name="Rectangle 18"/>
          <p:cNvSpPr/>
          <p:nvPr/>
        </p:nvSpPr>
        <p:spPr bwMode="auto">
          <a:xfrm>
            <a:off x="6301733" y="5986657"/>
            <a:ext cx="1986467" cy="477622"/>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2</a:t>
            </a:r>
            <a:r>
              <a:rPr kumimoji="0" lang="it-IT" sz="2400" b="0" i="0" u="none" strike="noStrike" cap="none" normalizeH="0" baseline="0" smtClean="0">
                <a:ln>
                  <a:noFill/>
                </a:ln>
                <a:solidFill>
                  <a:schemeClr val="tx1"/>
                </a:solidFill>
                <a:effectLst/>
                <a:latin typeface="Times New Roman" panose="02020603050405020304" pitchFamily="18" charset="0"/>
              </a:rPr>
              <a:t>0</a:t>
            </a:r>
          </a:p>
        </p:txBody>
      </p:sp>
      <p:sp>
        <p:nvSpPr>
          <p:cNvPr id="20" name="Rectangle 19"/>
          <p:cNvSpPr/>
          <p:nvPr/>
        </p:nvSpPr>
        <p:spPr bwMode="auto">
          <a:xfrm>
            <a:off x="5969826" y="6015227"/>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n</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688869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59</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Array: lettura di una array da stdin</a:t>
            </a:r>
            <a:endParaRPr lang="it-IT"/>
          </a:p>
        </p:txBody>
      </p:sp>
      <p:sp>
        <p:nvSpPr>
          <p:cNvPr id="30722" name="Text Box 2"/>
          <p:cNvSpPr txBox="1">
            <a:spLocks noChangeArrowheads="1"/>
          </p:cNvSpPr>
          <p:nvPr/>
        </p:nvSpPr>
        <p:spPr bwMode="auto">
          <a:xfrm>
            <a:off x="395536" y="1003152"/>
            <a:ext cx="8959850" cy="5696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pPr>
            <a:r>
              <a:rPr lang="it-IT" sz="2000" b="1" smtClean="0">
                <a:latin typeface="Courier New" panose="02070309020205020404" pitchFamily="49" charset="0"/>
              </a:rPr>
              <a:t>#define N 10</a:t>
            </a:r>
          </a:p>
          <a:p>
            <a:pPr lvl="2" indent="0">
              <a:buClrTx/>
            </a:pPr>
            <a:r>
              <a:rPr lang="it-IT" sz="2000" b="1" smtClean="0">
                <a:latin typeface="Courier New" panose="02070309020205020404" pitchFamily="49" charset="0"/>
              </a:rPr>
              <a:t>#define M 20</a:t>
            </a:r>
            <a:endParaRPr lang="it-IT" sz="2000" b="1">
              <a:latin typeface="Courier New" panose="02070309020205020404" pitchFamily="49" charset="0"/>
            </a:endParaRPr>
          </a:p>
          <a:p>
            <a:pPr lvl="2" indent="0">
              <a:buClrTx/>
            </a:pPr>
            <a:r>
              <a:rPr lang="it-IT" sz="2000" b="1" smtClean="0">
                <a:solidFill>
                  <a:srgbClr val="FF0000"/>
                </a:solidFill>
                <a:latin typeface="Courier New" panose="02070309020205020404" pitchFamily="49" charset="0"/>
              </a:rPr>
              <a:t>void nuovo_array (double* a, int n) {</a:t>
            </a:r>
          </a:p>
          <a:p>
            <a:pPr lvl="2" indent="0">
              <a:buClrTx/>
            </a:pPr>
            <a:r>
              <a:rPr lang="it-IT" sz="2000" b="1" smtClean="0">
                <a:latin typeface="Courier New" panose="02070309020205020404" pitchFamily="49" charset="0"/>
              </a:rPr>
              <a:t>  </a:t>
            </a:r>
            <a:r>
              <a:rPr lang="it-IT" sz="2000" b="1">
                <a:solidFill>
                  <a:srgbClr val="FF0000"/>
                </a:solidFill>
                <a:latin typeface="Courier New" panose="02070309020205020404" pitchFamily="49" charset="0"/>
              </a:rPr>
              <a:t>int i;</a:t>
            </a:r>
          </a:p>
          <a:p>
            <a:pPr lvl="2" indent="0">
              <a:buClrTx/>
            </a:pPr>
            <a:r>
              <a:rPr lang="it-IT" sz="2000" b="1">
                <a:solidFill>
                  <a:srgbClr val="FF0000"/>
                </a:solidFill>
                <a:latin typeface="Courier New" panose="02070309020205020404" pitchFamily="49" charset="0"/>
              </a:rPr>
              <a:t>  for (i=0; i&lt; n; i++) {</a:t>
            </a:r>
          </a:p>
          <a:p>
            <a:pPr lvl="2" indent="0">
              <a:buClrTx/>
              <a:buFontTx/>
              <a:buNone/>
            </a:pPr>
            <a:r>
              <a:rPr lang="it-IT" sz="2000" b="1">
                <a:solidFill>
                  <a:srgbClr val="FF0000"/>
                </a:solidFill>
                <a:latin typeface="Courier New" panose="02070309020205020404" pitchFamily="49" charset="0"/>
              </a:rPr>
              <a:t>     printf(“inserisci un numero: \n”);</a:t>
            </a:r>
          </a:p>
          <a:p>
            <a:pPr lvl="2" indent="0">
              <a:buClrTx/>
              <a:buFontTx/>
              <a:buNone/>
            </a:pPr>
            <a:r>
              <a:rPr lang="it-IT" sz="2000" b="1">
                <a:solidFill>
                  <a:srgbClr val="FF0000"/>
                </a:solidFill>
                <a:latin typeface="Courier New" panose="02070309020205020404" pitchFamily="49" charset="0"/>
              </a:rPr>
              <a:t>     scanf("%lf",&amp;a[i]);</a:t>
            </a:r>
          </a:p>
          <a:p>
            <a:pPr lvl="2" indent="0">
              <a:buClrTx/>
              <a:buFontTx/>
              <a:buNone/>
            </a:pPr>
            <a:r>
              <a:rPr lang="it-IT" sz="2000" b="1" smtClean="0">
                <a:solidFill>
                  <a:schemeClr val="tx1"/>
                </a:solidFill>
                <a:latin typeface="Courier New" panose="02070309020205020404" pitchFamily="49" charset="0"/>
              </a:rPr>
              <a:t>    </a:t>
            </a:r>
            <a:r>
              <a:rPr lang="it-IT" sz="2000" b="1" smtClean="0">
                <a:solidFill>
                  <a:srgbClr val="FF0000"/>
                </a:solidFill>
                <a:latin typeface="Courier New" panose="02070309020205020404" pitchFamily="49" charset="0"/>
              </a:rPr>
              <a:t>}</a:t>
            </a:r>
          </a:p>
          <a:p>
            <a:pPr lvl="2" indent="0">
              <a:buClrTx/>
              <a:buFontTx/>
              <a:buNone/>
            </a:pPr>
            <a:r>
              <a:rPr lang="it-IT" sz="2000" b="1" smtClean="0">
                <a:solidFill>
                  <a:srgbClr val="FF0000"/>
                </a:solidFill>
                <a:latin typeface="Courier New" panose="02070309020205020404" pitchFamily="49" charset="0"/>
              </a:rPr>
              <a:t>}</a:t>
            </a:r>
          </a:p>
          <a:p>
            <a:pPr lvl="2" indent="0">
              <a:buClrTx/>
              <a:buFontTx/>
              <a:buNone/>
            </a:pPr>
            <a:r>
              <a:rPr lang="it-IT" sz="2000" b="1" smtClean="0">
                <a:latin typeface="Courier New" panose="02070309020205020404" pitchFamily="49" charset="0"/>
              </a:rPr>
              <a:t>int </a:t>
            </a:r>
            <a:r>
              <a:rPr lang="it-IT" sz="2000" b="1">
                <a:latin typeface="Courier New" panose="02070309020205020404" pitchFamily="49" charset="0"/>
              </a:rPr>
              <a:t>main (void</a:t>
            </a:r>
            <a:r>
              <a:rPr lang="it-IT" sz="2000" b="1" smtClean="0">
                <a:latin typeface="Courier New" panose="02070309020205020404" pitchFamily="49" charset="0"/>
              </a:rPr>
              <a:t>){</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a:t>
            </a:r>
            <a:r>
              <a:rPr lang="it-IT" sz="2000" b="1" smtClean="0">
                <a:solidFill>
                  <a:srgbClr val="FF0000"/>
                </a:solidFill>
                <a:latin typeface="Courier New" panose="02070309020205020404" pitchFamily="49" charset="0"/>
              </a:rPr>
              <a:t>double a[N], b[M];</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a:t>
            </a:r>
            <a:r>
              <a:rPr lang="it-IT" sz="2000" b="1" smtClean="0">
                <a:solidFill>
                  <a:srgbClr val="FF0000"/>
                </a:solidFill>
                <a:latin typeface="Courier New" panose="02070309020205020404" pitchFamily="49" charset="0"/>
              </a:rPr>
              <a:t>nuovo_array(a,N);</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a:t>
            </a:r>
            <a:r>
              <a:rPr lang="it-IT" sz="2000" b="1" smtClean="0">
                <a:solidFill>
                  <a:srgbClr val="FF0000"/>
                </a:solidFill>
                <a:latin typeface="Courier New" panose="02070309020205020404" pitchFamily="49" charset="0"/>
              </a:rPr>
              <a:t>nuovo_array(b,M);</a:t>
            </a:r>
          </a:p>
          <a:p>
            <a:pPr lvl="2" indent="0">
              <a:buClrTx/>
              <a:buFontTx/>
              <a:buNone/>
            </a:pPr>
            <a:r>
              <a:rPr lang="it-IT" sz="2000" b="1" smtClean="0">
                <a:solidFill>
                  <a:srgbClr val="FF0000"/>
                </a:solidFill>
                <a:latin typeface="Courier New" panose="02070309020205020404" pitchFamily="49" charset="0"/>
              </a:rPr>
              <a:t>  </a:t>
            </a:r>
            <a:r>
              <a:rPr lang="it-IT" sz="2000" b="1" smtClean="0">
                <a:solidFill>
                  <a:schemeClr val="tx1"/>
                </a:solidFill>
                <a:latin typeface="Courier New" panose="02070309020205020404" pitchFamily="49" charset="0"/>
              </a:rPr>
              <a:t>/* resto ...*/</a:t>
            </a:r>
            <a:endParaRPr lang="it-IT" sz="2000" b="1">
              <a:solidFill>
                <a:schemeClr val="tx1"/>
              </a:solidFill>
              <a:latin typeface="Courier New" panose="02070309020205020404" pitchFamily="49" charset="0"/>
            </a:endParaRP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a:t>
            </a:r>
            <a:endParaRPr lang="it-IT" sz="2000" b="1">
              <a:solidFill>
                <a:srgbClr val="FF0000"/>
              </a:solidFill>
              <a:latin typeface="Courier New" panose="02070309020205020404" pitchFamily="49" charset="0"/>
            </a:endParaRPr>
          </a:p>
          <a:p>
            <a:pPr lvl="2" indent="0">
              <a:buClrTx/>
              <a:buFontTx/>
              <a:buNone/>
            </a:pPr>
            <a:r>
              <a:rPr lang="it-IT" sz="2000" b="1">
                <a:latin typeface="Courier New" panose="02070309020205020404" pitchFamily="49" charset="0"/>
              </a:rPr>
              <a:t>  return 0;</a:t>
            </a:r>
          </a:p>
          <a:p>
            <a:pPr lvl="2" indent="0">
              <a:buClrTx/>
              <a:buFontTx/>
              <a:buNone/>
            </a:pPr>
            <a:r>
              <a:rPr lang="it-IT" sz="2000" b="1">
                <a:latin typeface="Courier New" panose="02070309020205020404" pitchFamily="49" charset="0"/>
              </a:rPr>
              <a:t>}</a:t>
            </a:r>
          </a:p>
          <a:p>
            <a:pPr>
              <a:buClrTx/>
              <a:buFontTx/>
              <a:buNone/>
            </a:pPr>
            <a:endParaRPr lang="it-IT" b="1"/>
          </a:p>
        </p:txBody>
      </p:sp>
      <p:sp>
        <p:nvSpPr>
          <p:cNvPr id="5" name="Rectangle 4"/>
          <p:cNvSpPr/>
          <p:nvPr/>
        </p:nvSpPr>
        <p:spPr bwMode="auto">
          <a:xfrm>
            <a:off x="6300192" y="3068960"/>
            <a:ext cx="2016224"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bg1"/>
                </a:solidFill>
                <a:effectLst/>
                <a:latin typeface="Times New Roman" panose="02020603050405020304" pitchFamily="18" charset="0"/>
              </a:rPr>
              <a:t>stack</a:t>
            </a:r>
          </a:p>
        </p:txBody>
      </p:sp>
      <p:sp>
        <p:nvSpPr>
          <p:cNvPr id="6" name="Rectangle 5"/>
          <p:cNvSpPr/>
          <p:nvPr/>
        </p:nvSpPr>
        <p:spPr bwMode="auto">
          <a:xfrm>
            <a:off x="6300193" y="3776447"/>
            <a:ext cx="1989548" cy="644069"/>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4,5,6 ......</a:t>
            </a:r>
          </a:p>
        </p:txBody>
      </p:sp>
      <p:sp>
        <p:nvSpPr>
          <p:cNvPr id="10" name="Rectangle 9"/>
          <p:cNvSpPr/>
          <p:nvPr/>
        </p:nvSpPr>
        <p:spPr bwMode="auto">
          <a:xfrm>
            <a:off x="5941627" y="3797424"/>
            <a:ext cx="351656" cy="42366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5991053" y="4028577"/>
            <a:ext cx="330366" cy="4204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a</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3" name="Rectangle 12"/>
          <p:cNvSpPr/>
          <p:nvPr/>
        </p:nvSpPr>
        <p:spPr bwMode="auto">
          <a:xfrm>
            <a:off x="8330229" y="403222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F50</a:t>
            </a:r>
            <a:endParaRPr kumimoji="0" lang="it-IT" sz="2400" b="0" i="0" u="none" strike="noStrike" cap="none" normalizeH="0" baseline="0" smtClean="0">
              <a:ln>
                <a:noFill/>
              </a:ln>
              <a:solidFill>
                <a:schemeClr val="tx1"/>
              </a:solidFill>
              <a:effectLst/>
              <a:latin typeface="Times New Roman" panose="02020603050405020304" pitchFamily="18" charset="0"/>
            </a:endParaRPr>
          </a:p>
        </p:txBody>
      </p:sp>
      <p:sp>
        <p:nvSpPr>
          <p:cNvPr id="15" name="Rectangle 14"/>
          <p:cNvSpPr/>
          <p:nvPr/>
        </p:nvSpPr>
        <p:spPr bwMode="auto">
          <a:xfrm>
            <a:off x="8298082" y="4676104"/>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tx1"/>
              </a:solidFill>
              <a:effectLst/>
            </a:endParaRPr>
          </a:p>
        </p:txBody>
      </p:sp>
      <p:sp>
        <p:nvSpPr>
          <p:cNvPr id="17" name="Rectangle 16"/>
          <p:cNvSpPr/>
          <p:nvPr/>
        </p:nvSpPr>
        <p:spPr bwMode="auto">
          <a:xfrm>
            <a:off x="5693232" y="5120644"/>
            <a:ext cx="600687" cy="478921"/>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a:solidFill>
                  <a:schemeClr val="tx1"/>
                </a:solidFill>
              </a:rPr>
              <a:t>b</a:t>
            </a:r>
            <a:endParaRPr kumimoji="0" lang="it-IT" sz="2400" b="0" i="0" u="none" strike="noStrike" cap="none" normalizeH="0" baseline="0" smtClean="0">
              <a:ln>
                <a:noFill/>
              </a:ln>
              <a:solidFill>
                <a:schemeClr val="tx1"/>
              </a:solidFill>
              <a:effectLst/>
            </a:endParaRPr>
          </a:p>
        </p:txBody>
      </p:sp>
      <p:sp>
        <p:nvSpPr>
          <p:cNvPr id="18" name="Rectangle 17"/>
          <p:cNvSpPr/>
          <p:nvPr/>
        </p:nvSpPr>
        <p:spPr bwMode="auto">
          <a:xfrm>
            <a:off x="8316415" y="5099768"/>
            <a:ext cx="813771" cy="4320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lang="it-IT" smtClean="0">
                <a:solidFill>
                  <a:schemeClr val="tx1"/>
                </a:solidFill>
              </a:rPr>
              <a:t>F00</a:t>
            </a:r>
            <a:endParaRPr kumimoji="0" lang="it-IT" sz="2400" b="0" i="0" u="none" strike="noStrike" cap="none" normalizeH="0" baseline="0" smtClean="0">
              <a:ln>
                <a:noFill/>
              </a:ln>
              <a:solidFill>
                <a:schemeClr val="tx1"/>
              </a:solidFill>
              <a:effectLst/>
            </a:endParaRPr>
          </a:p>
        </p:txBody>
      </p:sp>
      <p:sp>
        <p:nvSpPr>
          <p:cNvPr id="24" name="Rectangle 23"/>
          <p:cNvSpPr/>
          <p:nvPr/>
        </p:nvSpPr>
        <p:spPr bwMode="auto">
          <a:xfrm>
            <a:off x="6293920" y="4428296"/>
            <a:ext cx="1985830" cy="1075251"/>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3,7,8,9,8,90,..</a:t>
            </a:r>
          </a:p>
        </p:txBody>
      </p:sp>
    </p:spTree>
    <p:extLst>
      <p:ext uri="{BB962C8B-B14F-4D97-AF65-F5344CB8AC3E}">
        <p14:creationId xmlns:p14="http://schemas.microsoft.com/office/powerpoint/2010/main" val="15897509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FE1B3F9-A462-4B34-B6F1-F20C9E1DD657}" type="slidenum">
              <a:rPr lang="en-US"/>
              <a:pPr/>
              <a:t>6</a:t>
            </a:fld>
            <a:endParaRPr lang="en-US"/>
          </a:p>
        </p:txBody>
      </p:sp>
      <p:sp>
        <p:nvSpPr>
          <p:cNvPr id="144386" name="Rectangle 2"/>
          <p:cNvSpPr>
            <a:spLocks noGrp="1" noChangeArrowheads="1"/>
          </p:cNvSpPr>
          <p:nvPr>
            <p:ph type="title"/>
          </p:nvPr>
        </p:nvSpPr>
        <p:spPr>
          <a:xfrm>
            <a:off x="0" y="0"/>
            <a:ext cx="8966200" cy="1295400"/>
          </a:xfrm>
        </p:spPr>
        <p:txBody>
          <a:bodyPr/>
          <a:lstStyle/>
          <a:p>
            <a:r>
              <a:rPr lang="it-IT"/>
              <a:t>Puntatori : idea</a:t>
            </a:r>
            <a:r>
              <a:rPr lang="en-US"/>
              <a:t> di base</a:t>
            </a:r>
            <a:endParaRPr lang="it-IT"/>
          </a:p>
        </p:txBody>
      </p:sp>
      <p:sp>
        <p:nvSpPr>
          <p:cNvPr id="144387" name="Rectangle 3"/>
          <p:cNvSpPr>
            <a:spLocks noGrp="1" noChangeArrowheads="1"/>
          </p:cNvSpPr>
          <p:nvPr>
            <p:ph type="body" idx="1"/>
          </p:nvPr>
        </p:nvSpPr>
        <p:spPr>
          <a:xfrm>
            <a:off x="0" y="1052736"/>
            <a:ext cx="9144000" cy="5105400"/>
          </a:xfrm>
        </p:spPr>
        <p:txBody>
          <a:bodyPr/>
          <a:lstStyle/>
          <a:p>
            <a:pPr marL="457200" indent="-457200">
              <a:buFont typeface="Arial" panose="020B0604020202020204" pitchFamily="34" charset="0"/>
              <a:buChar char="•"/>
            </a:pPr>
            <a:r>
              <a:rPr lang="it-IT" sz="2800" smtClean="0"/>
              <a:t>Sono variabili come tutte le altre e possiamo assegnare loro degli indirizzi (del tipo giusto!)</a:t>
            </a:r>
            <a:endParaRPr lang="it-IT" sz="2800"/>
          </a:p>
          <a:p>
            <a:pPr lvl="2"/>
            <a:r>
              <a:rPr lang="it-IT"/>
              <a:t>es :</a:t>
            </a:r>
          </a:p>
          <a:p>
            <a:pPr lvl="2">
              <a:buFontTx/>
              <a:buNone/>
            </a:pPr>
            <a:r>
              <a:rPr lang="it-IT" b="1">
                <a:latin typeface="Courier New" panose="02070309020205020404" pitchFamily="49" charset="0"/>
              </a:rPr>
              <a:t>int a = 50; /* una var intera </a:t>
            </a:r>
            <a:r>
              <a:rPr lang="it-IT" b="1" smtClean="0">
                <a:latin typeface="Courier New" panose="02070309020205020404" pitchFamily="49" charset="0"/>
              </a:rPr>
              <a:t>*/</a:t>
            </a:r>
          </a:p>
          <a:p>
            <a:pPr lvl="2">
              <a:buFontTx/>
              <a:buNone/>
            </a:pPr>
            <a:r>
              <a:rPr lang="it-IT" b="1">
                <a:latin typeface="Courier New" panose="02070309020205020404" pitchFamily="49" charset="0"/>
              </a:rPr>
              <a:t>i</a:t>
            </a:r>
            <a:r>
              <a:rPr lang="it-IT" b="1" smtClean="0">
                <a:latin typeface="Courier New" panose="02070309020205020404" pitchFamily="49" charset="0"/>
              </a:rPr>
              <a:t>nt * b; /* variabile puntatore a intero*/</a:t>
            </a:r>
          </a:p>
          <a:p>
            <a:pPr lvl="2">
              <a:buFontTx/>
              <a:buNone/>
            </a:pPr>
            <a:endParaRPr lang="it-IT" b="1">
              <a:latin typeface="Courier New" panose="02070309020205020404" pitchFamily="49" charset="0"/>
            </a:endParaRPr>
          </a:p>
          <a:p>
            <a:pPr lvl="2">
              <a:buFontTx/>
              <a:buNone/>
            </a:pPr>
            <a:r>
              <a:rPr lang="it-IT" b="1">
                <a:latin typeface="Courier New" panose="02070309020205020404" pitchFamily="49" charset="0"/>
              </a:rPr>
              <a:t>b</a:t>
            </a:r>
            <a:r>
              <a:rPr lang="it-IT" b="1" smtClean="0">
                <a:latin typeface="Courier New" panose="02070309020205020404" pitchFamily="49" charset="0"/>
              </a:rPr>
              <a:t> = &amp;a; /* b  vale 0xA50 */</a:t>
            </a:r>
            <a:endParaRPr lang="it-IT" b="1">
              <a:latin typeface="Courier New" panose="02070309020205020404" pitchFamily="49" charset="0"/>
            </a:endParaRPr>
          </a:p>
        </p:txBody>
      </p:sp>
      <p:sp>
        <p:nvSpPr>
          <p:cNvPr id="5"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50   </a:t>
            </a:r>
            <a:r>
              <a:rPr lang="it-IT" smtClean="0">
                <a:latin typeface="Times New Roman" panose="02020603050405020304" pitchFamily="18" charset="0"/>
              </a:rPr>
              <a:t>    </a:t>
            </a:r>
            <a:r>
              <a:rPr lang="it-IT" b="1" smtClean="0"/>
              <a:t>5</a:t>
            </a:r>
            <a:endParaRPr lang="it-IT">
              <a:latin typeface="Times New Roman" panose="02020603050405020304" pitchFamily="18" charset="0"/>
            </a:endParaRPr>
          </a:p>
        </p:txBody>
      </p:sp>
      <p:sp>
        <p:nvSpPr>
          <p:cNvPr id="7" name="Text Box 4"/>
          <p:cNvSpPr txBox="1">
            <a:spLocks noChangeArrowheads="1"/>
          </p:cNvSpPr>
          <p:nvPr/>
        </p:nvSpPr>
        <p:spPr bwMode="auto">
          <a:xfrm>
            <a:off x="6181725" y="5388842"/>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atin typeface="Times New Roman" panose="02020603050405020304" pitchFamily="18" charset="0"/>
              </a:rPr>
              <a:t>      </a:t>
            </a:r>
            <a:r>
              <a:rPr lang="it-IT" smtClean="0">
                <a:solidFill>
                  <a:schemeClr val="tx1"/>
                </a:solidFill>
              </a:rPr>
              <a:t>0xA50</a:t>
            </a:r>
            <a:r>
              <a:rPr lang="it-IT" smtClean="0">
                <a:solidFill>
                  <a:schemeClr val="tx1"/>
                </a:solidFill>
                <a:latin typeface="Times New Roman" panose="02020603050405020304" pitchFamily="18" charset="0"/>
              </a:rPr>
              <a:t> </a:t>
            </a:r>
            <a:endParaRPr lang="it-IT">
              <a:latin typeface="Times New Roman" panose="02020603050405020304" pitchFamily="18" charset="0"/>
            </a:endParaRPr>
          </a:p>
        </p:txBody>
      </p:sp>
      <p:cxnSp>
        <p:nvCxnSpPr>
          <p:cNvPr id="6" name="Straight Arrow Connector 5"/>
          <p:cNvCxnSpPr/>
          <p:nvPr/>
        </p:nvCxnSpPr>
        <p:spPr bwMode="auto">
          <a:xfrm>
            <a:off x="1547664" y="4221088"/>
            <a:ext cx="4176464" cy="1167753"/>
          </a:xfrm>
          <a:prstGeom prst="straightConnector1">
            <a:avLst/>
          </a:prstGeom>
          <a:solidFill>
            <a:srgbClr val="00B8FF"/>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p:cNvSpPr/>
          <p:nvPr/>
        </p:nvSpPr>
        <p:spPr bwMode="auto">
          <a:xfrm>
            <a:off x="7909797" y="4105274"/>
            <a:ext cx="1050925" cy="461666"/>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0xA50</a:t>
            </a:r>
          </a:p>
        </p:txBody>
      </p:sp>
      <p:sp>
        <p:nvSpPr>
          <p:cNvPr id="12" name="Rectangle 11"/>
          <p:cNvSpPr/>
          <p:nvPr/>
        </p:nvSpPr>
        <p:spPr bwMode="auto">
          <a:xfrm>
            <a:off x="7909797" y="5431487"/>
            <a:ext cx="1050925" cy="461666"/>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0xB22</a:t>
            </a:r>
          </a:p>
        </p:txBody>
      </p:sp>
    </p:spTree>
    <p:extLst>
      <p:ext uri="{BB962C8B-B14F-4D97-AF65-F5344CB8AC3E}">
        <p14:creationId xmlns:p14="http://schemas.microsoft.com/office/powerpoint/2010/main" val="7677097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Passare gli array a una funzione</a:t>
            </a:r>
            <a:endParaRPr lang="it-IT"/>
          </a:p>
        </p:txBody>
      </p:sp>
      <p:sp>
        <p:nvSpPr>
          <p:cNvPr id="3" name="Content Placeholder 2"/>
          <p:cNvSpPr>
            <a:spLocks noGrp="1"/>
          </p:cNvSpPr>
          <p:nvPr>
            <p:ph idx="1"/>
          </p:nvPr>
        </p:nvSpPr>
        <p:spPr>
          <a:xfrm>
            <a:off x="467544" y="1159785"/>
            <a:ext cx="7770813" cy="4113213"/>
          </a:xfrm>
        </p:spPr>
        <p:txBody>
          <a:bodyPr/>
          <a:lstStyle/>
          <a:p>
            <a:pPr marL="0" indent="0"/>
            <a:r>
              <a:rPr lang="it-IT" sz="2800" smtClean="0"/>
              <a:t>Quindi per array unidimensionali </a:t>
            </a:r>
          </a:p>
          <a:p>
            <a:pPr marL="857250" lvl="1" indent="-457200">
              <a:buFont typeface="Arial" panose="020B0604020202020204" pitchFamily="34" charset="0"/>
              <a:buChar char="•"/>
            </a:pPr>
            <a:r>
              <a:rPr lang="it-IT" sz="2400" smtClean="0"/>
              <a:t>È fondamentale anche fare buon uso della lunghezza per evitare di uscire dai limiti dell'array, controllando di non generare indirizzi oltre il limite</a:t>
            </a:r>
          </a:p>
          <a:p>
            <a:pPr marL="857250" lvl="1" indent="-457200">
              <a:buFont typeface="Arial" panose="020B0604020202020204" pitchFamily="34" charset="0"/>
              <a:buChar char="•"/>
            </a:pPr>
            <a:endParaRPr lang="it-IT" sz="2400" smtClean="0"/>
          </a:p>
          <a:p>
            <a:pPr marL="400050" lvl="1" indent="0"/>
            <a:r>
              <a:rPr lang="it-IT" sz="2400" b="1">
                <a:solidFill>
                  <a:srgbClr val="FF0000"/>
                </a:solidFill>
                <a:latin typeface="Courier New" panose="02070309020205020404" pitchFamily="49" charset="0"/>
              </a:rPr>
              <a:t>a</a:t>
            </a:r>
            <a:r>
              <a:rPr lang="it-IT" sz="2400" b="1" smtClean="0">
                <a:solidFill>
                  <a:srgbClr val="FF0000"/>
                </a:solidFill>
                <a:latin typeface="Courier New" panose="02070309020205020404" pitchFamily="49" charset="0"/>
              </a:rPr>
              <a:t>[i] </a:t>
            </a:r>
            <a:r>
              <a:rPr lang="it-IT" sz="2400" smtClean="0">
                <a:solidFill>
                  <a:schemeClr val="tx1"/>
                </a:solidFill>
              </a:rPr>
              <a:t>viene</a:t>
            </a:r>
            <a:r>
              <a:rPr lang="it-IT" sz="2400" smtClean="0">
                <a:solidFill>
                  <a:srgbClr val="FF0000"/>
                </a:solidFill>
              </a:rPr>
              <a:t> sempre </a:t>
            </a:r>
            <a:r>
              <a:rPr lang="it-IT" sz="2400" smtClean="0">
                <a:solidFill>
                  <a:schemeClr val="tx1"/>
                </a:solidFill>
              </a:rPr>
              <a:t>trasformato in </a:t>
            </a:r>
            <a:r>
              <a:rPr lang="it-IT" sz="2400" b="1" smtClean="0">
                <a:solidFill>
                  <a:srgbClr val="FF0000"/>
                </a:solidFill>
                <a:latin typeface="Courier New" panose="02070309020205020404" pitchFamily="49" charset="0"/>
              </a:rPr>
              <a:t>*(a+i) </a:t>
            </a:r>
          </a:p>
          <a:p>
            <a:pPr marL="400050" lvl="1" indent="0"/>
            <a:r>
              <a:rPr lang="it-IT" sz="2400" smtClean="0">
                <a:solidFill>
                  <a:schemeClr val="tx1"/>
                </a:solidFill>
              </a:rPr>
              <a:t>anche se i=100 e l'array ha solo 10 elementi</a:t>
            </a:r>
          </a:p>
          <a:p>
            <a:pPr marL="400050" lvl="1" indent="0"/>
            <a:endParaRPr lang="it-IT" sz="2400" smtClean="0">
              <a:solidFill>
                <a:schemeClr val="tx1"/>
              </a:solidFill>
            </a:endParaRPr>
          </a:p>
          <a:p>
            <a:pPr marL="1257300" lvl="2" indent="-457200">
              <a:buFont typeface="Arial" panose="020B0604020202020204" pitchFamily="34" charset="0"/>
              <a:buChar char="•"/>
            </a:pPr>
            <a:r>
              <a:rPr lang="it-IT" smtClean="0"/>
              <a:t>Questo è estremamente pericoloso, potete accedere ad altre parti della memoria e leggere e scrivere questa memoria in modo incontrollato</a:t>
            </a:r>
          </a:p>
          <a:p>
            <a:pPr marL="400050" lvl="1" indent="0"/>
            <a:endParaRPr lang="it-IT" sz="2000" b="1">
              <a:solidFill>
                <a:schemeClr val="tx1"/>
              </a:solidFill>
              <a:latin typeface="Courier New" panose="02070309020205020404" pitchFamily="49" charset="0"/>
            </a:endParaRPr>
          </a:p>
          <a:p>
            <a:pPr marL="400050" lvl="1" indent="0"/>
            <a:endParaRPr lang="it-IT" sz="2400" b="1">
              <a:solidFill>
                <a:schemeClr val="tx1"/>
              </a:solidFill>
              <a:latin typeface="Courier New" panose="02070309020205020404" pitchFamily="49" charset="0"/>
            </a:endParaRPr>
          </a:p>
          <a:p>
            <a:pPr marL="857250" lvl="1" indent="-457200">
              <a:buFont typeface="Arial" panose="020B0604020202020204" pitchFamily="34" charset="0"/>
              <a:buChar char="•"/>
            </a:pPr>
            <a:endParaRPr lang="it-IT"/>
          </a:p>
        </p:txBody>
      </p:sp>
    </p:spTree>
    <p:extLst>
      <p:ext uri="{BB962C8B-B14F-4D97-AF65-F5344CB8AC3E}">
        <p14:creationId xmlns:p14="http://schemas.microsoft.com/office/powerpoint/2010/main" val="118628400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idx="12"/>
          </p:nvPr>
        </p:nvSpPr>
        <p:spPr/>
        <p:txBody>
          <a:bodyPr/>
          <a:lstStyle/>
          <a:p>
            <a:fld id="{BAB8DB47-7286-42BF-85CF-5239752F3D35}" type="slidenum">
              <a:rPr lang="en-US"/>
              <a:pPr/>
              <a:t>61</a:t>
            </a:fld>
            <a:endParaRPr lang="en-US"/>
          </a:p>
        </p:txBody>
      </p:sp>
      <p:sp>
        <p:nvSpPr>
          <p:cNvPr id="30721" name="Rectangle 1"/>
          <p:cNvSpPr>
            <a:spLocks noGrp="1" noChangeArrowheads="1"/>
          </p:cNvSpPr>
          <p:nvPr>
            <p:ph type="title"/>
          </p:nvPr>
        </p:nvSpPr>
        <p:spPr>
          <a:xfrm>
            <a:off x="0" y="0"/>
            <a:ext cx="8966200" cy="1295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Array: lettura di una array da stdin</a:t>
            </a:r>
            <a:endParaRPr lang="it-IT"/>
          </a:p>
        </p:txBody>
      </p:sp>
      <p:sp>
        <p:nvSpPr>
          <p:cNvPr id="30722" name="Text Box 2"/>
          <p:cNvSpPr txBox="1">
            <a:spLocks noChangeArrowheads="1"/>
          </p:cNvSpPr>
          <p:nvPr/>
        </p:nvSpPr>
        <p:spPr bwMode="auto">
          <a:xfrm>
            <a:off x="61997" y="1052736"/>
            <a:ext cx="8959850" cy="6003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2pPr>
            <a:lvl3pPr marL="9144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sz="2400">
                <a:solidFill>
                  <a:srgbClr val="000000"/>
                </a:solidFill>
                <a:latin typeface="Times New Roman" panose="02020603050405020304" pitchFamily="18" charset="0"/>
                <a:ea typeface="Droid Sans Fallback" charset="0"/>
                <a:cs typeface="Droid Sans Fallback" charset="0"/>
              </a:defRPr>
            </a:lvl9pPr>
          </a:lstStyle>
          <a:p>
            <a:pPr lvl="2" indent="0">
              <a:buClrTx/>
            </a:pPr>
            <a:r>
              <a:rPr lang="it-IT" sz="2000" b="1" smtClean="0">
                <a:latin typeface="Courier New" panose="02070309020205020404" pitchFamily="49" charset="0"/>
              </a:rPr>
              <a:t>#define N 10</a:t>
            </a:r>
          </a:p>
          <a:p>
            <a:pPr lvl="2" indent="0">
              <a:buClrTx/>
            </a:pPr>
            <a:r>
              <a:rPr lang="it-IT" sz="2000" b="1" smtClean="0">
                <a:latin typeface="Courier New" panose="02070309020205020404" pitchFamily="49" charset="0"/>
              </a:rPr>
              <a:t>#define M 20</a:t>
            </a:r>
            <a:endParaRPr lang="it-IT" sz="2000" b="1">
              <a:latin typeface="Courier New" panose="02070309020205020404" pitchFamily="49" charset="0"/>
            </a:endParaRPr>
          </a:p>
          <a:p>
            <a:pPr lvl="2" indent="0">
              <a:buClrTx/>
            </a:pPr>
            <a:r>
              <a:rPr lang="it-IT" sz="2000" b="1" smtClean="0">
                <a:latin typeface="Courier New" panose="02070309020205020404" pitchFamily="49" charset="0"/>
              </a:rPr>
              <a:t>void nuovo_array (double* a, int n) {</a:t>
            </a:r>
          </a:p>
          <a:p>
            <a:pPr lvl="2" indent="0">
              <a:buClrTx/>
            </a:pPr>
            <a:r>
              <a:rPr lang="it-IT" sz="2000" b="1" smtClean="0">
                <a:latin typeface="Courier New" panose="02070309020205020404" pitchFamily="49" charset="0"/>
              </a:rPr>
              <a:t>  int i;</a:t>
            </a:r>
          </a:p>
          <a:p>
            <a:pPr lvl="2" indent="0">
              <a:buClrTx/>
            </a:pPr>
            <a:r>
              <a:rPr lang="it-IT" sz="2000" b="1">
                <a:latin typeface="Courier New" panose="02070309020205020404" pitchFamily="49" charset="0"/>
              </a:rPr>
              <a:t> </a:t>
            </a:r>
            <a:r>
              <a:rPr lang="it-IT" sz="2000" b="1" smtClean="0">
                <a:latin typeface="Courier New" panose="02070309020205020404" pitchFamily="49" charset="0"/>
              </a:rPr>
              <a:t> for (i=0; i&lt; </a:t>
            </a:r>
            <a:r>
              <a:rPr lang="it-IT" sz="2000" b="1">
                <a:solidFill>
                  <a:srgbClr val="FF0000"/>
                </a:solidFill>
                <a:latin typeface="Courier New" panose="02070309020205020404" pitchFamily="49" charset="0"/>
              </a:rPr>
              <a:t>N</a:t>
            </a:r>
            <a:r>
              <a:rPr lang="it-IT" sz="2000" b="1" smtClean="0">
                <a:solidFill>
                  <a:srgbClr val="FF0000"/>
                </a:solidFill>
                <a:latin typeface="Courier New" panose="02070309020205020404" pitchFamily="49" charset="0"/>
              </a:rPr>
              <a:t>+2</a:t>
            </a:r>
            <a:r>
              <a:rPr lang="it-IT" sz="2000" b="1" smtClean="0">
                <a:latin typeface="Courier New" panose="02070309020205020404" pitchFamily="49" charset="0"/>
              </a:rPr>
              <a:t>; i++) </a:t>
            </a:r>
            <a:r>
              <a:rPr lang="it-IT" sz="2000" b="1">
                <a:latin typeface="Courier New" panose="02070309020205020404" pitchFamily="49" charset="0"/>
              </a:rPr>
              <a:t>{</a:t>
            </a:r>
          </a:p>
          <a:p>
            <a:pPr lvl="2" indent="0">
              <a:buClrTx/>
              <a:buFontTx/>
              <a:buNone/>
            </a:pPr>
            <a:r>
              <a:rPr lang="it-IT" sz="2000" b="1" smtClean="0">
                <a:solidFill>
                  <a:srgbClr val="FF0000"/>
                </a:solidFill>
                <a:latin typeface="Courier New" panose="02070309020205020404" pitchFamily="49" charset="0"/>
              </a:rPr>
              <a:t>     </a:t>
            </a:r>
            <a:r>
              <a:rPr lang="it-IT" sz="2000" b="1" smtClean="0">
                <a:solidFill>
                  <a:schemeClr val="tx1"/>
                </a:solidFill>
                <a:latin typeface="Courier New" panose="02070309020205020404" pitchFamily="49" charset="0"/>
              </a:rPr>
              <a:t>printf(“inserisci un numero: </a:t>
            </a:r>
            <a:r>
              <a:rPr lang="it-IT" sz="2000" b="1">
                <a:solidFill>
                  <a:schemeClr val="tx1"/>
                </a:solidFill>
                <a:latin typeface="Courier New" panose="02070309020205020404" pitchFamily="49" charset="0"/>
              </a:rPr>
              <a:t>\n</a:t>
            </a:r>
            <a:r>
              <a:rPr lang="it-IT" sz="2000" b="1" smtClean="0">
                <a:solidFill>
                  <a:schemeClr val="tx1"/>
                </a:solidFill>
                <a:latin typeface="Courier New" panose="02070309020205020404" pitchFamily="49" charset="0"/>
              </a:rPr>
              <a:t>”);</a:t>
            </a:r>
          </a:p>
          <a:p>
            <a:pPr lvl="2" indent="0">
              <a:buClrTx/>
              <a:buFontTx/>
              <a:buNone/>
            </a:pPr>
            <a:r>
              <a:rPr lang="it-IT" sz="2000" b="1" smtClean="0">
                <a:solidFill>
                  <a:schemeClr val="tx1"/>
                </a:solidFill>
                <a:latin typeface="Courier New" panose="02070309020205020404" pitchFamily="49" charset="0"/>
              </a:rPr>
              <a:t>     scanf("%lf",&amp;a[i]);</a:t>
            </a:r>
          </a:p>
          <a:p>
            <a:pPr lvl="2" indent="0">
              <a:buClrTx/>
              <a:buFontTx/>
              <a:buNone/>
            </a:pPr>
            <a:r>
              <a:rPr lang="it-IT" sz="2000" b="1" smtClean="0">
                <a:latin typeface="Courier New" panose="02070309020205020404" pitchFamily="49" charset="0"/>
              </a:rPr>
              <a:t>    }</a:t>
            </a:r>
            <a:endParaRPr lang="it-IT" sz="2000" b="1" smtClean="0">
              <a:solidFill>
                <a:schemeClr val="tx1"/>
              </a:solidFill>
              <a:latin typeface="Courier New" panose="02070309020205020404" pitchFamily="49" charset="0"/>
            </a:endParaRPr>
          </a:p>
          <a:p>
            <a:pPr lvl="2" indent="0">
              <a:buClrTx/>
              <a:buFontTx/>
              <a:buNone/>
            </a:pPr>
            <a:r>
              <a:rPr lang="it-IT" sz="2000" b="1" smtClean="0">
                <a:latin typeface="Courier New" panose="02070309020205020404" pitchFamily="49" charset="0"/>
              </a:rPr>
              <a:t>}</a:t>
            </a:r>
          </a:p>
          <a:p>
            <a:pPr lvl="2" indent="0">
              <a:buClrTx/>
              <a:buFontTx/>
              <a:buNone/>
            </a:pPr>
            <a:r>
              <a:rPr lang="it-IT" sz="2000" b="1" smtClean="0">
                <a:latin typeface="Courier New" panose="02070309020205020404" pitchFamily="49" charset="0"/>
              </a:rPr>
              <a:t>int </a:t>
            </a:r>
            <a:r>
              <a:rPr lang="it-IT" sz="2000" b="1">
                <a:latin typeface="Courier New" panose="02070309020205020404" pitchFamily="49" charset="0"/>
              </a:rPr>
              <a:t>main (void</a:t>
            </a:r>
            <a:r>
              <a:rPr lang="it-IT" sz="2000" b="1" smtClean="0">
                <a:latin typeface="Courier New" panose="02070309020205020404" pitchFamily="49" charset="0"/>
              </a:rPr>
              <a:t>){</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double a[N], b[M];</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nuovo_array(a,N);</a:t>
            </a: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 nuovo_array(b,M);</a:t>
            </a:r>
          </a:p>
          <a:p>
            <a:pPr lvl="2" indent="0">
              <a:buClrTx/>
              <a:buFontTx/>
              <a:buNone/>
            </a:pPr>
            <a:r>
              <a:rPr lang="it-IT" sz="2000" b="1" smtClean="0">
                <a:solidFill>
                  <a:srgbClr val="FF0000"/>
                </a:solidFill>
                <a:latin typeface="Courier New" panose="02070309020205020404" pitchFamily="49" charset="0"/>
              </a:rPr>
              <a:t>  </a:t>
            </a:r>
            <a:r>
              <a:rPr lang="it-IT" sz="2000" b="1" smtClean="0">
                <a:solidFill>
                  <a:schemeClr val="tx1"/>
                </a:solidFill>
                <a:latin typeface="Courier New" panose="02070309020205020404" pitchFamily="49" charset="0"/>
              </a:rPr>
              <a:t>/* resto del programma i valoro letti sono in a e b */</a:t>
            </a:r>
            <a:endParaRPr lang="it-IT" sz="2000" b="1">
              <a:solidFill>
                <a:schemeClr val="tx1"/>
              </a:solidFill>
              <a:latin typeface="Courier New" panose="02070309020205020404" pitchFamily="49" charset="0"/>
            </a:endParaRPr>
          </a:p>
          <a:p>
            <a:pPr lvl="2" indent="0">
              <a:buClrTx/>
              <a:buFontTx/>
              <a:buNone/>
            </a:pPr>
            <a:r>
              <a:rPr lang="it-IT" sz="2000" b="1">
                <a:latin typeface="Courier New" panose="02070309020205020404" pitchFamily="49" charset="0"/>
              </a:rPr>
              <a:t>  </a:t>
            </a:r>
            <a:r>
              <a:rPr lang="it-IT" sz="2000" b="1" smtClean="0">
                <a:latin typeface="Courier New" panose="02070309020205020404" pitchFamily="49" charset="0"/>
              </a:rPr>
              <a:t>....</a:t>
            </a:r>
            <a:endParaRPr lang="it-IT" sz="2000" b="1">
              <a:solidFill>
                <a:srgbClr val="FF0000"/>
              </a:solidFill>
              <a:latin typeface="Courier New" panose="02070309020205020404" pitchFamily="49" charset="0"/>
            </a:endParaRPr>
          </a:p>
          <a:p>
            <a:pPr lvl="2" indent="0">
              <a:buClrTx/>
              <a:buFontTx/>
              <a:buNone/>
            </a:pPr>
            <a:r>
              <a:rPr lang="it-IT" sz="2000" b="1">
                <a:latin typeface="Courier New" panose="02070309020205020404" pitchFamily="49" charset="0"/>
              </a:rPr>
              <a:t>  return 0;</a:t>
            </a:r>
          </a:p>
          <a:p>
            <a:pPr lvl="2" indent="0">
              <a:buClrTx/>
              <a:buFontTx/>
              <a:buNone/>
            </a:pPr>
            <a:r>
              <a:rPr lang="it-IT" sz="2000" b="1">
                <a:latin typeface="Courier New" panose="02070309020205020404" pitchFamily="49" charset="0"/>
              </a:rPr>
              <a:t>}</a:t>
            </a:r>
          </a:p>
          <a:p>
            <a:pPr>
              <a:buClrTx/>
              <a:buFontTx/>
              <a:buNone/>
            </a:pPr>
            <a:endParaRPr lang="it-IT" b="1"/>
          </a:p>
        </p:txBody>
      </p:sp>
      <p:cxnSp>
        <p:nvCxnSpPr>
          <p:cNvPr id="3" name="Straight Arrow Connector 2"/>
          <p:cNvCxnSpPr/>
          <p:nvPr/>
        </p:nvCxnSpPr>
        <p:spPr bwMode="auto">
          <a:xfrm flipH="1" flipV="1">
            <a:off x="3851920" y="2564904"/>
            <a:ext cx="2376264" cy="886747"/>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Box 4"/>
          <p:cNvSpPr txBox="1"/>
          <p:nvPr/>
        </p:nvSpPr>
        <p:spPr>
          <a:xfrm>
            <a:off x="4873413" y="3451651"/>
            <a:ext cx="4092787" cy="830997"/>
          </a:xfrm>
          <a:prstGeom prst="rect">
            <a:avLst/>
          </a:prstGeom>
          <a:noFill/>
        </p:spPr>
        <p:txBody>
          <a:bodyPr wrap="none" rtlCol="0">
            <a:spAutoFit/>
          </a:bodyPr>
          <a:lstStyle/>
          <a:p>
            <a:r>
              <a:rPr lang="it-IT" smtClean="0">
                <a:solidFill>
                  <a:srgbClr val="FF0000"/>
                </a:solidFill>
              </a:rPr>
              <a:t>Scorretto ma il compilatore non</a:t>
            </a:r>
          </a:p>
          <a:p>
            <a:r>
              <a:rPr lang="it-IT">
                <a:solidFill>
                  <a:srgbClr val="FF0000"/>
                </a:solidFill>
              </a:rPr>
              <a:t>l</a:t>
            </a:r>
            <a:r>
              <a:rPr lang="it-IT" smtClean="0">
                <a:solidFill>
                  <a:srgbClr val="FF0000"/>
                </a:solidFill>
              </a:rPr>
              <a:t>o rileva</a:t>
            </a:r>
            <a:endParaRPr lang="it-IT">
              <a:solidFill>
                <a:srgbClr val="FF0000"/>
              </a:solidFill>
            </a:endParaRPr>
          </a:p>
        </p:txBody>
      </p:sp>
    </p:spTree>
    <p:extLst>
      <p:ext uri="{BB962C8B-B14F-4D97-AF65-F5344CB8AC3E}">
        <p14:creationId xmlns:p14="http://schemas.microsoft.com/office/powerpoint/2010/main" val="39787539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Passare array bidimensionali</a:t>
            </a:r>
            <a:endParaRPr lang="it-IT"/>
          </a:p>
        </p:txBody>
      </p:sp>
      <p:sp>
        <p:nvSpPr>
          <p:cNvPr id="3" name="Content Placeholder 2"/>
          <p:cNvSpPr>
            <a:spLocks noGrp="1"/>
          </p:cNvSpPr>
          <p:nvPr>
            <p:ph idx="1"/>
          </p:nvPr>
        </p:nvSpPr>
        <p:spPr>
          <a:xfrm>
            <a:off x="467544" y="1159785"/>
            <a:ext cx="7770813" cy="5077527"/>
          </a:xfrm>
        </p:spPr>
        <p:txBody>
          <a:bodyPr/>
          <a:lstStyle/>
          <a:p>
            <a:pPr marL="457200" indent="-457200">
              <a:buFont typeface="Arial" panose="020B0604020202020204" pitchFamily="34" charset="0"/>
              <a:buChar char="•"/>
            </a:pPr>
            <a:r>
              <a:rPr lang="it-IT" sz="2800" smtClean="0"/>
              <a:t>Per gli array con più di una dimensione il passaggio appena descritto non funziona</a:t>
            </a:r>
          </a:p>
          <a:p>
            <a:pPr marL="457200" indent="-457200">
              <a:buFont typeface="Arial" panose="020B0604020202020204" pitchFamily="34" charset="0"/>
              <a:buChar char="•"/>
            </a:pPr>
            <a:r>
              <a:rPr lang="it-IT" sz="2800" smtClean="0"/>
              <a:t>Vediamo perchè su una matrice :</a:t>
            </a:r>
          </a:p>
          <a:p>
            <a:pPr marL="457200" indent="-457200">
              <a:buFont typeface="Arial" panose="020B0604020202020204" pitchFamily="34" charset="0"/>
              <a:buChar char="•"/>
            </a:pPr>
            <a:endParaRPr lang="it-IT" sz="2800" smtClean="0"/>
          </a:p>
        </p:txBody>
      </p:sp>
    </p:spTree>
    <p:extLst>
      <p:ext uri="{BB962C8B-B14F-4D97-AF65-F5344CB8AC3E}">
        <p14:creationId xmlns:p14="http://schemas.microsoft.com/office/powerpoint/2010/main" val="42432719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1124743"/>
          </a:xfrm>
        </p:spPr>
        <p:txBody>
          <a:bodyPr/>
          <a:lstStyle/>
          <a:p>
            <a:r>
              <a:rPr lang="it-IT" smtClean="0"/>
              <a:t>Esempio: due dimensioni ...</a:t>
            </a:r>
            <a:endParaRPr lang="it-IT"/>
          </a:p>
        </p:txBody>
      </p:sp>
      <p:sp>
        <p:nvSpPr>
          <p:cNvPr id="3" name="Content Placeholder 2"/>
          <p:cNvSpPr>
            <a:spLocks noGrp="1"/>
          </p:cNvSpPr>
          <p:nvPr>
            <p:ph idx="1"/>
          </p:nvPr>
        </p:nvSpPr>
        <p:spPr>
          <a:xfrm>
            <a:off x="28525" y="1348031"/>
            <a:ext cx="5765980" cy="4817273"/>
          </a:xfrm>
        </p:spPr>
        <p:txBody>
          <a:bodyPr/>
          <a:lstStyle/>
          <a:p>
            <a:pPr marL="800100" lvl="2" indent="0"/>
            <a:r>
              <a:rPr lang="it-IT" b="1" smtClean="0">
                <a:latin typeface="Courier New" panose="02070309020205020404" pitchFamily="49" charset="0"/>
                <a:cs typeface="Courier New" panose="02070309020205020404" pitchFamily="49" charset="0"/>
              </a:rPr>
              <a:t>#define N 2</a:t>
            </a:r>
          </a:p>
          <a:p>
            <a:pPr marL="800100" lvl="2" indent="0"/>
            <a:r>
              <a:rPr lang="it-IT" b="1">
                <a:latin typeface="Courier New" panose="02070309020205020404" pitchFamily="49" charset="0"/>
                <a:cs typeface="Courier New" panose="02070309020205020404" pitchFamily="49" charset="0"/>
              </a:rPr>
              <a:t>#define </a:t>
            </a:r>
            <a:r>
              <a:rPr lang="it-IT" b="1" smtClean="0">
                <a:latin typeface="Courier New" panose="02070309020205020404" pitchFamily="49" charset="0"/>
                <a:cs typeface="Courier New" panose="02070309020205020404" pitchFamily="49" charset="0"/>
              </a:rPr>
              <a:t>M 3</a:t>
            </a:r>
            <a:endParaRPr lang="it-IT" b="1">
              <a:latin typeface="Courier New" panose="02070309020205020404" pitchFamily="49" charset="0"/>
              <a:cs typeface="Courier New" panose="02070309020205020404" pitchFamily="49" charset="0"/>
            </a:endParaRPr>
          </a:p>
          <a:p>
            <a:pPr marL="800100" lvl="2" indent="0"/>
            <a:r>
              <a:rPr lang="it-IT" b="1" smtClean="0">
                <a:latin typeface="Courier New" panose="02070309020205020404" pitchFamily="49" charset="0"/>
                <a:cs typeface="Courier New" panose="02070309020205020404" pitchFamily="49" charset="0"/>
              </a:rPr>
              <a:t>double A[N][M] ;</a:t>
            </a:r>
          </a:p>
          <a:p>
            <a:pPr marL="800100" lvl="2" indent="0"/>
            <a:endParaRPr lang="it-IT" b="1">
              <a:latin typeface="Courier New" panose="02070309020205020404" pitchFamily="49" charset="0"/>
              <a:cs typeface="Courier New" panose="02070309020205020404" pitchFamily="49" charset="0"/>
            </a:endParaRPr>
          </a:p>
          <a:p>
            <a:pPr marL="800100" lvl="2" indent="0"/>
            <a:r>
              <a:rPr lang="it-IT" b="1" smtClean="0">
                <a:latin typeface="Courier New" panose="02070309020205020404" pitchFamily="49" charset="0"/>
                <a:cs typeface="Courier New" panose="02070309020205020404" pitchFamily="49" charset="0"/>
              </a:rPr>
              <a:t>&amp;A[1][2] = A + </a:t>
            </a:r>
            <a:r>
              <a:rPr lang="it-IT" b="1" smtClean="0">
                <a:solidFill>
                  <a:srgbClr val="FF0000"/>
                </a:solidFill>
                <a:latin typeface="Courier New" panose="02070309020205020404" pitchFamily="49" charset="0"/>
                <a:cs typeface="Courier New" panose="02070309020205020404" pitchFamily="49" charset="0"/>
              </a:rPr>
              <a:t>M</a:t>
            </a:r>
            <a:r>
              <a:rPr lang="it-IT" b="1" smtClean="0">
                <a:latin typeface="Courier New" panose="02070309020205020404" pitchFamily="49" charset="0"/>
                <a:cs typeface="Courier New" panose="02070309020205020404" pitchFamily="49" charset="0"/>
              </a:rPr>
              <a:t> * 1 + 2    </a:t>
            </a:r>
          </a:p>
        </p:txBody>
      </p:sp>
      <p:sp>
        <p:nvSpPr>
          <p:cNvPr id="7" name="Rectangle 6"/>
          <p:cNvSpPr/>
          <p:nvPr/>
        </p:nvSpPr>
        <p:spPr bwMode="auto">
          <a:xfrm>
            <a:off x="4067944" y="4544069"/>
            <a:ext cx="1923306" cy="305493"/>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it-IT" sz="1800" b="1" smtClean="0">
                <a:solidFill>
                  <a:srgbClr val="FF0000"/>
                </a:solidFill>
              </a:rPr>
              <a:t>?</a:t>
            </a:r>
            <a:endParaRPr lang="it-IT" sz="1800" b="1">
              <a:solidFill>
                <a:srgbClr val="FF0000"/>
              </a:solidFill>
            </a:endParaRPr>
          </a:p>
          <a:p>
            <a:pPr algn="ctr"/>
            <a:endParaRPr lang="it-IT" sz="1800">
              <a:solidFill>
                <a:schemeClr val="tx1"/>
              </a:solidFill>
            </a:endParaRPr>
          </a:p>
        </p:txBody>
      </p:sp>
      <p:sp>
        <p:nvSpPr>
          <p:cNvPr id="19" name="Rectangle 18"/>
          <p:cNvSpPr/>
          <p:nvPr/>
        </p:nvSpPr>
        <p:spPr bwMode="auto">
          <a:xfrm>
            <a:off x="4067944" y="4198434"/>
            <a:ext cx="1923306" cy="330200"/>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it-IT" sz="1800" b="1" smtClean="0">
                <a:solidFill>
                  <a:srgbClr val="FF0000"/>
                </a:solidFill>
              </a:rPr>
              <a:t>?</a:t>
            </a:r>
            <a:endParaRPr lang="it-IT" sz="1800" b="1">
              <a:solidFill>
                <a:srgbClr val="FF0000"/>
              </a:solidFill>
            </a:endParaRPr>
          </a:p>
        </p:txBody>
      </p:sp>
      <p:sp>
        <p:nvSpPr>
          <p:cNvPr id="9" name="TextBox 8"/>
          <p:cNvSpPr txBox="1"/>
          <p:nvPr/>
        </p:nvSpPr>
        <p:spPr>
          <a:xfrm>
            <a:off x="2771800" y="4198434"/>
            <a:ext cx="1296144" cy="1938992"/>
          </a:xfrm>
          <a:prstGeom prst="rect">
            <a:avLst/>
          </a:prstGeom>
          <a:noFill/>
        </p:spPr>
        <p:txBody>
          <a:bodyPr wrap="square" rtlCol="0">
            <a:spAutoFit/>
          </a:bodyPr>
          <a:lstStyle/>
          <a:p>
            <a:r>
              <a:rPr lang="it-IT" sz="2000" b="1">
                <a:solidFill>
                  <a:schemeClr val="tx1"/>
                </a:solidFill>
                <a:latin typeface="Courier New" panose="02070309020205020404" pitchFamily="49" charset="0"/>
                <a:cs typeface="Courier New" panose="02070309020205020404" pitchFamily="49" charset="0"/>
              </a:rPr>
              <a:t>A</a:t>
            </a:r>
            <a:r>
              <a:rPr lang="it-IT" sz="2000" b="1" smtClean="0">
                <a:solidFill>
                  <a:schemeClr val="tx1"/>
                </a:solidFill>
                <a:latin typeface="Courier New" panose="02070309020205020404" pitchFamily="49" charset="0"/>
                <a:cs typeface="Courier New" panose="02070309020205020404" pitchFamily="49" charset="0"/>
              </a:rPr>
              <a:t>[0][0]</a:t>
            </a:r>
          </a:p>
          <a:p>
            <a:r>
              <a:rPr lang="it-IT" sz="2000" b="1" smtClean="0">
                <a:solidFill>
                  <a:schemeClr val="tx1"/>
                </a:solidFill>
                <a:latin typeface="Courier New" panose="02070309020205020404" pitchFamily="49" charset="0"/>
                <a:cs typeface="Courier New" panose="02070309020205020404" pitchFamily="49" charset="0"/>
              </a:rPr>
              <a:t>A[0][1]</a:t>
            </a:r>
            <a:endParaRPr lang="it-IT" sz="2000" b="1">
              <a:solidFill>
                <a:schemeClr val="tx1"/>
              </a:solidFill>
              <a:latin typeface="Courier New" panose="02070309020205020404" pitchFamily="49" charset="0"/>
              <a:cs typeface="Courier New" panose="02070309020205020404" pitchFamily="49" charset="0"/>
            </a:endParaRPr>
          </a:p>
          <a:p>
            <a:r>
              <a:rPr lang="it-IT" sz="2000" b="1" smtClean="0">
                <a:solidFill>
                  <a:schemeClr val="tx1"/>
                </a:solidFill>
                <a:latin typeface="Courier New" panose="02070309020205020404" pitchFamily="49" charset="0"/>
                <a:cs typeface="Courier New" panose="02070309020205020404" pitchFamily="49" charset="0"/>
              </a:rPr>
              <a:t>A[0][2]</a:t>
            </a:r>
            <a:endParaRPr lang="it-IT" sz="2000" b="1">
              <a:solidFill>
                <a:schemeClr val="tx1"/>
              </a:solidFill>
              <a:latin typeface="Courier New" panose="02070309020205020404" pitchFamily="49" charset="0"/>
              <a:cs typeface="Courier New" panose="02070309020205020404" pitchFamily="49" charset="0"/>
            </a:endParaRPr>
          </a:p>
          <a:p>
            <a:r>
              <a:rPr lang="it-IT" sz="2000" b="1">
                <a:solidFill>
                  <a:schemeClr val="tx1"/>
                </a:solidFill>
                <a:latin typeface="Courier New" panose="02070309020205020404" pitchFamily="49" charset="0"/>
                <a:cs typeface="Courier New" panose="02070309020205020404" pitchFamily="49" charset="0"/>
              </a:rPr>
              <a:t>A</a:t>
            </a:r>
            <a:r>
              <a:rPr lang="it-IT" sz="2000" b="1" smtClean="0">
                <a:solidFill>
                  <a:schemeClr val="tx1"/>
                </a:solidFill>
                <a:latin typeface="Courier New" panose="02070309020205020404" pitchFamily="49" charset="0"/>
                <a:cs typeface="Courier New" panose="02070309020205020404" pitchFamily="49" charset="0"/>
              </a:rPr>
              <a:t>[1][0]</a:t>
            </a:r>
            <a:endParaRPr lang="it-IT" sz="2000" b="1">
              <a:solidFill>
                <a:schemeClr val="tx1"/>
              </a:solidFill>
              <a:latin typeface="Courier New" panose="02070309020205020404" pitchFamily="49" charset="0"/>
              <a:cs typeface="Courier New" panose="02070309020205020404" pitchFamily="49" charset="0"/>
            </a:endParaRPr>
          </a:p>
          <a:p>
            <a:r>
              <a:rPr lang="it-IT" sz="2000" b="1">
                <a:solidFill>
                  <a:schemeClr val="tx1"/>
                </a:solidFill>
                <a:latin typeface="Courier New" panose="02070309020205020404" pitchFamily="49" charset="0"/>
                <a:cs typeface="Courier New" panose="02070309020205020404" pitchFamily="49" charset="0"/>
              </a:rPr>
              <a:t>A</a:t>
            </a:r>
            <a:r>
              <a:rPr lang="it-IT" sz="2000" b="1" smtClean="0">
                <a:solidFill>
                  <a:schemeClr val="tx1"/>
                </a:solidFill>
                <a:latin typeface="Courier New" panose="02070309020205020404" pitchFamily="49" charset="0"/>
                <a:cs typeface="Courier New" panose="02070309020205020404" pitchFamily="49" charset="0"/>
              </a:rPr>
              <a:t>[1][1]</a:t>
            </a:r>
            <a:endParaRPr lang="it-IT" sz="2000" b="1">
              <a:solidFill>
                <a:schemeClr val="tx1"/>
              </a:solidFill>
              <a:latin typeface="Courier New" panose="02070309020205020404" pitchFamily="49" charset="0"/>
              <a:cs typeface="Courier New" panose="02070309020205020404" pitchFamily="49" charset="0"/>
            </a:endParaRPr>
          </a:p>
          <a:p>
            <a:r>
              <a:rPr lang="it-IT" sz="2000" b="1">
                <a:solidFill>
                  <a:schemeClr val="tx1"/>
                </a:solidFill>
                <a:latin typeface="Courier New" panose="02070309020205020404" pitchFamily="49" charset="0"/>
                <a:cs typeface="Courier New" panose="02070309020205020404" pitchFamily="49" charset="0"/>
              </a:rPr>
              <a:t>A</a:t>
            </a:r>
            <a:r>
              <a:rPr lang="it-IT" sz="2000" b="1" smtClean="0">
                <a:solidFill>
                  <a:schemeClr val="tx1"/>
                </a:solidFill>
                <a:latin typeface="Courier New" panose="02070309020205020404" pitchFamily="49" charset="0"/>
                <a:cs typeface="Courier New" panose="02070309020205020404" pitchFamily="49" charset="0"/>
              </a:rPr>
              <a:t>[1][2]</a:t>
            </a:r>
            <a:endParaRPr lang="it-IT" sz="2000" b="1">
              <a:solidFill>
                <a:schemeClr val="tx1"/>
              </a:solidFill>
              <a:latin typeface="Courier New" panose="02070309020205020404" pitchFamily="49" charset="0"/>
              <a:cs typeface="Courier New" panose="02070309020205020404" pitchFamily="49" charset="0"/>
            </a:endParaRPr>
          </a:p>
        </p:txBody>
      </p:sp>
      <p:sp>
        <p:nvSpPr>
          <p:cNvPr id="22" name="Rectangle 21"/>
          <p:cNvSpPr/>
          <p:nvPr/>
        </p:nvSpPr>
        <p:spPr bwMode="auto">
          <a:xfrm>
            <a:off x="4067944" y="4849562"/>
            <a:ext cx="1923306" cy="305493"/>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it-IT" sz="1800" b="1" smtClean="0">
                <a:solidFill>
                  <a:srgbClr val="FF0000"/>
                </a:solidFill>
              </a:rPr>
              <a:t>?</a:t>
            </a:r>
            <a:endParaRPr lang="it-IT" sz="1800" b="1">
              <a:solidFill>
                <a:srgbClr val="FF0000"/>
              </a:solidFill>
            </a:endParaRPr>
          </a:p>
        </p:txBody>
      </p:sp>
      <p:sp>
        <p:nvSpPr>
          <p:cNvPr id="23" name="Rectangle 22"/>
          <p:cNvSpPr/>
          <p:nvPr/>
        </p:nvSpPr>
        <p:spPr bwMode="auto">
          <a:xfrm>
            <a:off x="4067944" y="5155055"/>
            <a:ext cx="1923306" cy="305493"/>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it-IT" sz="1800" b="1" smtClean="0">
                <a:solidFill>
                  <a:srgbClr val="FF0000"/>
                </a:solidFill>
              </a:rPr>
              <a:t>?</a:t>
            </a:r>
            <a:endParaRPr lang="it-IT" sz="1800" b="1">
              <a:solidFill>
                <a:srgbClr val="FF0000"/>
              </a:solidFill>
            </a:endParaRPr>
          </a:p>
        </p:txBody>
      </p:sp>
      <p:sp>
        <p:nvSpPr>
          <p:cNvPr id="24" name="Rectangle 23"/>
          <p:cNvSpPr/>
          <p:nvPr/>
        </p:nvSpPr>
        <p:spPr bwMode="auto">
          <a:xfrm>
            <a:off x="4066313" y="5465758"/>
            <a:ext cx="1923306" cy="305493"/>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it-IT" sz="1800" b="1" smtClean="0">
                <a:solidFill>
                  <a:srgbClr val="FF0000"/>
                </a:solidFill>
              </a:rPr>
              <a:t>?</a:t>
            </a:r>
            <a:endParaRPr lang="it-IT" sz="1800" b="1">
              <a:solidFill>
                <a:srgbClr val="FF0000"/>
              </a:solidFill>
            </a:endParaRPr>
          </a:p>
        </p:txBody>
      </p:sp>
      <p:sp>
        <p:nvSpPr>
          <p:cNvPr id="25" name="Rectangle 24"/>
          <p:cNvSpPr/>
          <p:nvPr/>
        </p:nvSpPr>
        <p:spPr bwMode="auto">
          <a:xfrm>
            <a:off x="4066313" y="5784990"/>
            <a:ext cx="1923306" cy="305493"/>
          </a:xfrm>
          <a:prstGeom prst="rect">
            <a:avLst/>
          </a:prstGeom>
          <a:solidFill>
            <a:srgbClr val="00B0F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it-IT" sz="1800" b="1" smtClean="0">
                <a:solidFill>
                  <a:srgbClr val="FF0000"/>
                </a:solidFill>
              </a:rPr>
              <a:t>?</a:t>
            </a:r>
            <a:endParaRPr lang="it-IT" sz="1800" b="1">
              <a:solidFill>
                <a:srgbClr val="FF0000"/>
              </a:solidFill>
            </a:endParaRPr>
          </a:p>
        </p:txBody>
      </p:sp>
      <p:sp>
        <p:nvSpPr>
          <p:cNvPr id="11" name="TextBox 10"/>
          <p:cNvSpPr txBox="1"/>
          <p:nvPr/>
        </p:nvSpPr>
        <p:spPr>
          <a:xfrm>
            <a:off x="5989619" y="4185559"/>
            <a:ext cx="1294513" cy="1938992"/>
          </a:xfrm>
          <a:prstGeom prst="rect">
            <a:avLst/>
          </a:prstGeom>
          <a:noFill/>
        </p:spPr>
        <p:txBody>
          <a:bodyPr wrap="square" rtlCol="0">
            <a:spAutoFit/>
          </a:bodyPr>
          <a:lstStyle/>
          <a:p>
            <a:r>
              <a:rPr lang="it-IT" sz="2000" smtClean="0">
                <a:solidFill>
                  <a:schemeClr val="tx1"/>
                </a:solidFill>
                <a:latin typeface="+mn-lt"/>
                <a:cs typeface="Courier New" panose="02070309020205020404" pitchFamily="49" charset="0"/>
              </a:rPr>
              <a:t>0xAA000</a:t>
            </a:r>
          </a:p>
          <a:p>
            <a:r>
              <a:rPr lang="it-IT" sz="2000" smtClean="0">
                <a:solidFill>
                  <a:schemeClr val="tx1"/>
                </a:solidFill>
                <a:cs typeface="Courier New" panose="02070309020205020404" pitchFamily="49" charset="0"/>
              </a:rPr>
              <a:t>0xAA004</a:t>
            </a:r>
          </a:p>
          <a:p>
            <a:r>
              <a:rPr lang="it-IT" sz="2000" smtClean="0">
                <a:solidFill>
                  <a:schemeClr val="tx1"/>
                </a:solidFill>
                <a:cs typeface="Courier New" panose="02070309020205020404" pitchFamily="49" charset="0"/>
              </a:rPr>
              <a:t>0xAA008</a:t>
            </a:r>
          </a:p>
          <a:p>
            <a:r>
              <a:rPr lang="it-IT" sz="2000" smtClean="0">
                <a:solidFill>
                  <a:schemeClr val="tx1"/>
                </a:solidFill>
                <a:cs typeface="Courier New" panose="02070309020205020404" pitchFamily="49" charset="0"/>
              </a:rPr>
              <a:t>0xAA00C</a:t>
            </a:r>
            <a:endParaRPr lang="it-IT" sz="2000">
              <a:solidFill>
                <a:schemeClr val="tx1"/>
              </a:solidFill>
              <a:cs typeface="Courier New" panose="02070309020205020404" pitchFamily="49" charset="0"/>
            </a:endParaRPr>
          </a:p>
          <a:p>
            <a:r>
              <a:rPr lang="it-IT" sz="2000" smtClean="0">
                <a:solidFill>
                  <a:schemeClr val="tx1"/>
                </a:solidFill>
                <a:cs typeface="Courier New" panose="02070309020205020404" pitchFamily="49" charset="0"/>
              </a:rPr>
              <a:t>0xAA010</a:t>
            </a:r>
            <a:endParaRPr lang="it-IT" sz="2000">
              <a:solidFill>
                <a:schemeClr val="tx1"/>
              </a:solidFill>
              <a:cs typeface="Courier New" panose="02070309020205020404" pitchFamily="49" charset="0"/>
            </a:endParaRPr>
          </a:p>
          <a:p>
            <a:r>
              <a:rPr lang="it-IT" sz="2000" smtClean="0">
                <a:solidFill>
                  <a:schemeClr val="tx1"/>
                </a:solidFill>
                <a:cs typeface="Courier New" panose="02070309020205020404" pitchFamily="49" charset="0"/>
              </a:rPr>
              <a:t>0xAA014</a:t>
            </a:r>
            <a:endParaRPr lang="it-IT" sz="2000">
              <a:solidFill>
                <a:schemeClr val="tx1"/>
              </a:solidFill>
              <a:cs typeface="Courier New" panose="02070309020205020404" pitchFamily="49" charset="0"/>
            </a:endParaRPr>
          </a:p>
        </p:txBody>
      </p:sp>
    </p:spTree>
    <p:extLst>
      <p:ext uri="{BB962C8B-B14F-4D97-AF65-F5344CB8AC3E}">
        <p14:creationId xmlns:p14="http://schemas.microsoft.com/office/powerpoint/2010/main" val="405125290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Passare array bidimensionali</a:t>
            </a:r>
            <a:endParaRPr lang="it-IT"/>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67544" y="1159785"/>
                <a:ext cx="7770813" cy="5077527"/>
              </a:xfrm>
            </p:spPr>
            <p:txBody>
              <a:bodyPr/>
              <a:lstStyle/>
              <a:p>
                <a:pPr marL="457200" indent="-457200">
                  <a:buFont typeface="Arial" panose="020B0604020202020204" pitchFamily="34" charset="0"/>
                  <a:buChar char="•"/>
                </a:pPr>
                <a:r>
                  <a:rPr lang="it-IT" sz="2800" smtClean="0"/>
                  <a:t>In generale:</a:t>
                </a:r>
              </a:p>
              <a:p>
                <a:pPr marL="857250" lvl="1" indent="-457200">
                  <a:buFont typeface="Arial" panose="020B0604020202020204" pitchFamily="34" charset="0"/>
                  <a:buChar char="•"/>
                </a:pPr>
                <a:r>
                  <a:rPr lang="it-IT" sz="2400" smtClean="0"/>
                  <a:t>L'indirizzo di </a:t>
                </a:r>
                <a:r>
                  <a:rPr lang="it-IT" sz="2400" b="1" smtClean="0">
                    <a:latin typeface="Courier New" panose="02070309020205020404" pitchFamily="49" charset="0"/>
                    <a:cs typeface="Courier New" panose="02070309020205020404" pitchFamily="49" charset="0"/>
                  </a:rPr>
                  <a:t>a[i][j] </a:t>
                </a:r>
                <a:r>
                  <a:rPr lang="it-IT" sz="2400" smtClean="0"/>
                  <a:t>è </a:t>
                </a:r>
                <a:endParaRPr lang="it-IT" sz="2400" b="0" i="1" smtClean="0">
                  <a:latin typeface="Cambria Math" panose="02040503050406030204" pitchFamily="18" charset="0"/>
                </a:endParaRPr>
              </a:p>
              <a:p>
                <a:pPr marL="400050" lvl="1" indent="0"/>
                <a14:m>
                  <m:oMathPara xmlns:m="http://schemas.openxmlformats.org/officeDocument/2006/math">
                    <m:oMathParaPr>
                      <m:jc m:val="centerGroup"/>
                    </m:oMathParaPr>
                    <m:oMath xmlns:m="http://schemas.openxmlformats.org/officeDocument/2006/math">
                      <m:r>
                        <a:rPr lang="it-IT" sz="2400" b="0" i="1" smtClean="0">
                          <a:latin typeface="Cambria Math" panose="02040503050406030204" pitchFamily="18" charset="0"/>
                        </a:rPr>
                        <m:t>𝑎</m:t>
                      </m:r>
                      <m:r>
                        <a:rPr lang="it-IT" sz="2400" b="0" i="1" smtClean="0">
                          <a:latin typeface="Cambria Math" panose="02040503050406030204" pitchFamily="18" charset="0"/>
                        </a:rPr>
                        <m:t>+</m:t>
                      </m:r>
                      <m:r>
                        <a:rPr lang="it-IT" sz="2400" b="0" i="1" smtClean="0">
                          <a:latin typeface="Cambria Math" panose="02040503050406030204" pitchFamily="18" charset="0"/>
                        </a:rPr>
                        <m:t>𝑚</m:t>
                      </m:r>
                      <m:r>
                        <a:rPr lang="it-IT" sz="2400" b="0" i="1" smtClean="0">
                          <a:latin typeface="Cambria Math" panose="02040503050406030204" pitchFamily="18" charset="0"/>
                        </a:rPr>
                        <m:t>∗</m:t>
                      </m:r>
                      <m:r>
                        <a:rPr lang="it-IT" sz="2400" b="0" i="1" smtClean="0">
                          <a:latin typeface="Cambria Math" panose="02040503050406030204" pitchFamily="18" charset="0"/>
                        </a:rPr>
                        <m:t>𝑖</m:t>
                      </m:r>
                      <m:r>
                        <a:rPr lang="it-IT" sz="2400" b="0" i="1" smtClean="0">
                          <a:latin typeface="Cambria Math" panose="02040503050406030204" pitchFamily="18" charset="0"/>
                        </a:rPr>
                        <m:t>+</m:t>
                      </m:r>
                      <m:r>
                        <a:rPr lang="it-IT" sz="2400" b="0" i="1" smtClean="0">
                          <a:latin typeface="Cambria Math" panose="02040503050406030204" pitchFamily="18" charset="0"/>
                        </a:rPr>
                        <m:t>𝑗</m:t>
                      </m:r>
                    </m:oMath>
                  </m:oMathPara>
                </a14:m>
                <a:endParaRPr lang="it-IT" sz="2400" smtClean="0"/>
              </a:p>
              <a:p>
                <a:pPr marL="400050" lvl="1" indent="0"/>
                <a:r>
                  <a:rPr lang="it-IT" sz="2400" smtClean="0"/>
                  <a:t>Quindi per essere in grado di calcolarlo dentro una funzione devo conoscere il valore di </a:t>
                </a:r>
                <a:r>
                  <a:rPr lang="it-IT" sz="2400" i="1" smtClean="0"/>
                  <a:t>m</a:t>
                </a:r>
                <a:r>
                  <a:rPr lang="it-IT" sz="2400" smtClean="0"/>
                  <a:t>, ovvero il numero di colonne della matrice</a:t>
                </a:r>
              </a:p>
              <a:p>
                <a:pPr marL="457200" indent="-457200">
                  <a:buFont typeface="Arial" panose="020B0604020202020204" pitchFamily="34" charset="0"/>
                  <a:buChar char="•"/>
                </a:pPr>
                <a:r>
                  <a:rPr lang="it-IT" sz="2800" smtClean="0"/>
                  <a:t>Questo significa che devo specificare il numero delle colonne esplicitamente con una </a:t>
                </a:r>
                <a:r>
                  <a:rPr lang="it-IT" sz="2800" smtClean="0">
                    <a:solidFill>
                      <a:srgbClr val="FF0000"/>
                    </a:solidFill>
                  </a:rPr>
                  <a:t>costante </a:t>
                </a:r>
                <a:r>
                  <a:rPr lang="it-IT" sz="2800" smtClean="0"/>
                  <a:t>nota a tempo di compilazione quando dichiaro la funzione</a:t>
                </a:r>
              </a:p>
              <a:p>
                <a:pPr marL="800100" lvl="2" indent="0"/>
                <a:r>
                  <a:rPr lang="sv-SE" b="1">
                    <a:latin typeface="Courier New" panose="02070309020205020404" pitchFamily="49" charset="0"/>
                    <a:cs typeface="Courier New" panose="02070309020205020404" pitchFamily="49" charset="0"/>
                  </a:rPr>
                  <a:t>void stampa(int mat[][5], int righe</a:t>
                </a:r>
                <a:r>
                  <a:rPr lang="sv-SE" b="1" smtClean="0">
                    <a:latin typeface="Courier New" panose="02070309020205020404" pitchFamily="49" charset="0"/>
                    <a:cs typeface="Courier New" panose="02070309020205020404" pitchFamily="49" charset="0"/>
                  </a:rPr>
                  <a:t>){ ...}</a:t>
                </a:r>
                <a:endParaRPr lang="it-IT" sz="2400"/>
              </a:p>
              <a:p>
                <a:pPr marL="857250" lvl="1" indent="-457200">
                  <a:buFont typeface="Arial" panose="020B0604020202020204" pitchFamily="34" charset="0"/>
                  <a:buChar char="•"/>
                </a:pPr>
                <a:endParaRPr lang="it-IT" sz="2400" smtClean="0"/>
              </a:p>
              <a:p>
                <a:pPr marL="857250" lvl="1" indent="-457200">
                  <a:buFont typeface="Arial" panose="020B0604020202020204" pitchFamily="34" charset="0"/>
                  <a:buChar char="•"/>
                </a:pPr>
                <a:endParaRPr lang="it-IT" sz="2400"/>
              </a:p>
              <a:p>
                <a:pPr marL="400050" lvl="1" indent="0"/>
                <a:endParaRPr lang="it-IT" sz="2400" b="1">
                  <a:solidFill>
                    <a:schemeClr val="tx1"/>
                  </a:solidFill>
                  <a:latin typeface="Courier New" panose="02070309020205020404" pitchFamily="49" charset="0"/>
                </a:endParaRPr>
              </a:p>
              <a:p>
                <a:pPr marL="857250" lvl="1" indent="-457200">
                  <a:buFont typeface="Arial" panose="020B0604020202020204" pitchFamily="34" charset="0"/>
                  <a:buChar char="•"/>
                </a:pPr>
                <a:endParaRPr lang="it-IT"/>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67544" y="1159785"/>
                <a:ext cx="7770813" cy="5077527"/>
              </a:xfrm>
              <a:blipFill rotWithShape="0">
                <a:blip r:embed="rId2"/>
                <a:stretch>
                  <a:fillRect l="-1491" t="-1200" r="-3140" b="-4082"/>
                </a:stretch>
              </a:blipFill>
            </p:spPr>
            <p:txBody>
              <a:bodyPr/>
              <a:lstStyle/>
              <a:p>
                <a:r>
                  <a:rPr lang="it-IT">
                    <a:noFill/>
                  </a:rPr>
                  <a:t> </a:t>
                </a:r>
              </a:p>
            </p:txBody>
          </p:sp>
        </mc:Fallback>
      </mc:AlternateContent>
    </p:spTree>
    <p:extLst>
      <p:ext uri="{BB962C8B-B14F-4D97-AF65-F5344CB8AC3E}">
        <p14:creationId xmlns:p14="http://schemas.microsoft.com/office/powerpoint/2010/main" val="363797408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Passare array &gt;= 3 dimensioni ?</a:t>
            </a:r>
            <a:endParaRPr lang="it-IT"/>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67544" y="1159785"/>
                <a:ext cx="7770813" cy="5077527"/>
              </a:xfrm>
            </p:spPr>
            <p:txBody>
              <a:bodyPr/>
              <a:lstStyle/>
              <a:p>
                <a:pPr marL="457200" indent="-457200">
                  <a:buFont typeface="Arial" panose="020B0604020202020204" pitchFamily="34" charset="0"/>
                  <a:buChar char="•"/>
                </a:pPr>
                <a:r>
                  <a:rPr lang="it-IT" sz="2800" smtClean="0"/>
                  <a:t>Funziona esattamente allo stesso modo, devo specificare i valori di tutte le dimensioni eccetto la prima:</a:t>
                </a:r>
              </a:p>
              <a:p>
                <a:pPr marL="857250" lvl="1" indent="-457200">
                  <a:buFont typeface="Arial" panose="020B0604020202020204" pitchFamily="34" charset="0"/>
                  <a:buChar char="•"/>
                </a:pPr>
                <a:r>
                  <a:rPr lang="it-IT" sz="2400" smtClean="0"/>
                  <a:t>Esempio in 3 dimensioni</a:t>
                </a:r>
              </a:p>
              <a:p>
                <a:pPr marL="800100" lvl="2" indent="0"/>
                <a:r>
                  <a:rPr lang="sv-SE" sz="2000" b="1">
                    <a:latin typeface="Courier New" panose="02070309020205020404" pitchFamily="49" charset="0"/>
                    <a:cs typeface="Courier New" panose="02070309020205020404" pitchFamily="49" charset="0"/>
                  </a:rPr>
                  <a:t>void stampa(int mat[][</a:t>
                </a:r>
                <a:r>
                  <a:rPr lang="sv-SE" sz="2000" b="1" smtClean="0">
                    <a:latin typeface="Courier New" panose="02070309020205020404" pitchFamily="49" charset="0"/>
                    <a:cs typeface="Courier New" panose="02070309020205020404" pitchFamily="49" charset="0"/>
                  </a:rPr>
                  <a:t>5][3], </a:t>
                </a:r>
                <a:r>
                  <a:rPr lang="sv-SE" sz="2000" b="1">
                    <a:latin typeface="Courier New" panose="02070309020205020404" pitchFamily="49" charset="0"/>
                    <a:cs typeface="Courier New" panose="02070309020205020404" pitchFamily="49" charset="0"/>
                  </a:rPr>
                  <a:t>int righe){ ...}</a:t>
                </a:r>
                <a:endParaRPr lang="it-IT" sz="2000"/>
              </a:p>
              <a:p>
                <a:pPr marL="400050" lvl="1" indent="0"/>
                <a:r>
                  <a:rPr lang="it-IT" sz="2400" smtClean="0"/>
                  <a:t>L'indirizzo di </a:t>
                </a:r>
                <a:r>
                  <a:rPr lang="it-IT" sz="2400" b="1" smtClean="0">
                    <a:latin typeface="Courier New" panose="02070309020205020404" pitchFamily="49" charset="0"/>
                    <a:cs typeface="Courier New" panose="02070309020205020404" pitchFamily="49" charset="0"/>
                  </a:rPr>
                  <a:t>mat[i][j][k] </a:t>
                </a:r>
                <a:r>
                  <a:rPr lang="it-IT" sz="2400" smtClean="0"/>
                  <a:t>è </a:t>
                </a:r>
                <a:endParaRPr lang="it-IT" sz="2400" b="0" i="1" smtClean="0">
                  <a:latin typeface="Cambria Math" panose="02040503050406030204" pitchFamily="18" charset="0"/>
                </a:endParaRPr>
              </a:p>
              <a:p>
                <a:pPr marL="400050" lvl="1" indent="0"/>
                <a14:m>
                  <m:oMathPara xmlns:m="http://schemas.openxmlformats.org/officeDocument/2006/math">
                    <m:oMathParaPr>
                      <m:jc m:val="centerGroup"/>
                    </m:oMathParaPr>
                    <m:oMath xmlns:m="http://schemas.openxmlformats.org/officeDocument/2006/math">
                      <m:r>
                        <a:rPr lang="it-IT" sz="2400" b="0" i="1" smtClean="0">
                          <a:latin typeface="Cambria Math" panose="02040503050406030204" pitchFamily="18" charset="0"/>
                        </a:rPr>
                        <m:t>𝑚𝑎𝑡</m:t>
                      </m:r>
                      <m:r>
                        <a:rPr lang="it-IT" sz="2400" b="0" i="1" smtClean="0">
                          <a:latin typeface="Cambria Math" panose="02040503050406030204" pitchFamily="18" charset="0"/>
                        </a:rPr>
                        <m:t>+5∗3∗</m:t>
                      </m:r>
                      <m:r>
                        <a:rPr lang="it-IT" sz="2400" b="0" i="1" smtClean="0">
                          <a:latin typeface="Cambria Math" panose="02040503050406030204" pitchFamily="18" charset="0"/>
                        </a:rPr>
                        <m:t>𝑖</m:t>
                      </m:r>
                      <m:r>
                        <a:rPr lang="it-IT" sz="2400" b="0" i="1" smtClean="0">
                          <a:latin typeface="Cambria Math" panose="02040503050406030204" pitchFamily="18" charset="0"/>
                        </a:rPr>
                        <m:t>+3∗</m:t>
                      </m:r>
                      <m:r>
                        <a:rPr lang="it-IT" sz="2400" b="0" i="1" smtClean="0">
                          <a:latin typeface="Cambria Math" panose="02040503050406030204" pitchFamily="18" charset="0"/>
                        </a:rPr>
                        <m:t>𝑗</m:t>
                      </m:r>
                      <m:r>
                        <a:rPr lang="it-IT" sz="2400" b="0" i="1" smtClean="0">
                          <a:latin typeface="Cambria Math" panose="02040503050406030204" pitchFamily="18" charset="0"/>
                        </a:rPr>
                        <m:t>+</m:t>
                      </m:r>
                      <m:r>
                        <a:rPr lang="it-IT" sz="2400" b="0" i="1" smtClean="0">
                          <a:latin typeface="Cambria Math" panose="02040503050406030204" pitchFamily="18" charset="0"/>
                        </a:rPr>
                        <m:t>𝑘</m:t>
                      </m:r>
                    </m:oMath>
                  </m:oMathPara>
                </a14:m>
                <a:endParaRPr lang="it-IT" sz="2400" smtClean="0"/>
              </a:p>
              <a:p>
                <a:pPr marL="457200" indent="-457200">
                  <a:buFont typeface="Arial" panose="020B0604020202020204" pitchFamily="34" charset="0"/>
                  <a:buChar char="•"/>
                </a:pPr>
                <a:r>
                  <a:rPr lang="it-IT" sz="2800" smtClean="0"/>
                  <a:t>Questo ha come effetto spiacevole che devo definire una funzione diversa per ogni combinazione di valori ....</a:t>
                </a:r>
              </a:p>
              <a:p>
                <a:pPr marL="857250" lvl="1" indent="-457200">
                  <a:buFont typeface="Arial" panose="020B0604020202020204" pitchFamily="34" charset="0"/>
                  <a:buChar char="•"/>
                </a:pPr>
                <a:r>
                  <a:rPr lang="it-IT" sz="2400" smtClean="0"/>
                  <a:t>Altrimenti il compilatore non ce la fa a generare il codice corretto</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67544" y="1159785"/>
                <a:ext cx="7770813" cy="5077527"/>
              </a:xfrm>
              <a:blipFill rotWithShape="0">
                <a:blip r:embed="rId2"/>
                <a:stretch>
                  <a:fillRect l="-1491" t="-1200" b="-11765"/>
                </a:stretch>
              </a:blipFill>
            </p:spPr>
            <p:txBody>
              <a:bodyPr/>
              <a:lstStyle/>
              <a:p>
                <a:r>
                  <a:rPr lang="it-IT">
                    <a:noFill/>
                  </a:rPr>
                  <a:t> </a:t>
                </a:r>
              </a:p>
            </p:txBody>
          </p:sp>
        </mc:Fallback>
      </mc:AlternateContent>
    </p:spTree>
    <p:extLst>
      <p:ext uri="{BB962C8B-B14F-4D97-AF65-F5344CB8AC3E}">
        <p14:creationId xmlns:p14="http://schemas.microsoft.com/office/powerpoint/2010/main" val="58037830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1159785"/>
          </a:xfrm>
        </p:spPr>
        <p:txBody>
          <a:bodyPr/>
          <a:lstStyle/>
          <a:p>
            <a:r>
              <a:rPr lang="it-IT" smtClean="0"/>
              <a:t>Array multidimensionali, che fare ?</a:t>
            </a:r>
            <a:endParaRPr lang="it-IT"/>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67544" y="1159785"/>
                <a:ext cx="7770813" cy="5077527"/>
              </a:xfrm>
            </p:spPr>
            <p:txBody>
              <a:bodyPr/>
              <a:lstStyle/>
              <a:p>
                <a:pPr marL="457200" indent="-457200">
                  <a:buFont typeface="Arial" panose="020B0604020202020204" pitchFamily="34" charset="0"/>
                  <a:buChar char="•"/>
                </a:pPr>
                <a:r>
                  <a:rPr lang="it-IT" sz="2800" smtClean="0"/>
                  <a:t>Per passare un array multidimensionale ad una funzione in modo meno rigido ci sono varie strategie:</a:t>
                </a:r>
              </a:p>
              <a:p>
                <a:pPr marL="857250" lvl="1" indent="-457200">
                  <a:buFont typeface="Arial" panose="020B0604020202020204" pitchFamily="34" charset="0"/>
                  <a:buChar char="•"/>
                </a:pPr>
                <a:r>
                  <a:rPr lang="it-IT" sz="2400" smtClean="0">
                    <a:solidFill>
                      <a:srgbClr val="FF0000"/>
                    </a:solidFill>
                  </a:rPr>
                  <a:t>Collassarlo in un array unidimensionale</a:t>
                </a:r>
                <a:r>
                  <a:rPr lang="it-IT" sz="2400" smtClean="0"/>
                  <a:t>, in questo caso avrei</a:t>
                </a:r>
              </a:p>
              <a:p>
                <a:pPr marL="800100" lvl="2" indent="0"/>
                <a:r>
                  <a:rPr lang="sv-SE" sz="2000" b="1">
                    <a:latin typeface="Courier New" panose="02070309020205020404" pitchFamily="49" charset="0"/>
                    <a:cs typeface="Courier New" panose="02070309020205020404" pitchFamily="49" charset="0"/>
                  </a:rPr>
                  <a:t>void stampa(int </a:t>
                </a:r>
                <a:r>
                  <a:rPr lang="sv-SE" sz="2000" b="1" smtClean="0">
                    <a:latin typeface="Courier New" panose="02070309020205020404" pitchFamily="49" charset="0"/>
                    <a:cs typeface="Courier New" panose="02070309020205020404" pitchFamily="49" charset="0"/>
                  </a:rPr>
                  <a:t>mat_1*, </a:t>
                </a:r>
                <a:r>
                  <a:rPr lang="sv-SE" sz="2000" b="1">
                    <a:latin typeface="Courier New" panose="02070309020205020404" pitchFamily="49" charset="0"/>
                    <a:cs typeface="Courier New" panose="02070309020205020404" pitchFamily="49" charset="0"/>
                  </a:rPr>
                  <a:t>int </a:t>
                </a:r>
                <a:r>
                  <a:rPr lang="sv-SE" sz="2000" b="1" smtClean="0">
                    <a:latin typeface="Courier New" panose="02070309020205020404" pitchFamily="49" charset="0"/>
                    <a:cs typeface="Courier New" panose="02070309020205020404" pitchFamily="49" charset="0"/>
                  </a:rPr>
                  <a:t>nrow, int ncol){ </a:t>
                </a:r>
                <a:r>
                  <a:rPr lang="sv-SE" sz="2000" b="1">
                    <a:latin typeface="Courier New" panose="02070309020205020404" pitchFamily="49" charset="0"/>
                    <a:cs typeface="Courier New" panose="02070309020205020404" pitchFamily="49" charset="0"/>
                  </a:rPr>
                  <a:t>...}</a:t>
                </a:r>
                <a:endParaRPr lang="it-IT" sz="2000"/>
              </a:p>
              <a:p>
                <a:pPr marL="400050" lvl="1" indent="0"/>
                <a:r>
                  <a:rPr lang="it-IT" sz="2400" smtClean="0"/>
                  <a:t>Ma in questo caso ogni volta che accedo ad un elemento devo calcolarmi esplicitamente l'indice, ad esempio per calcolare l'elemento </a:t>
                </a:r>
                <a:r>
                  <a:rPr lang="it-IT" sz="2400" b="1">
                    <a:latin typeface="Courier New" panose="02070309020205020404" pitchFamily="49" charset="0"/>
                    <a:cs typeface="Courier New" panose="02070309020205020404" pitchFamily="49" charset="0"/>
                  </a:rPr>
                  <a:t>mat[</a:t>
                </a:r>
                <a:r>
                  <a:rPr lang="it-IT" sz="2400" b="1" smtClean="0">
                    <a:latin typeface="Courier New" panose="02070309020205020404" pitchFamily="49" charset="0"/>
                    <a:cs typeface="Courier New" panose="02070309020205020404" pitchFamily="49" charset="0"/>
                  </a:rPr>
                  <a:t>i][j] </a:t>
                </a:r>
                <a:r>
                  <a:rPr lang="it-IT" sz="2400" smtClean="0"/>
                  <a:t>calcolo prima l'indice  </a:t>
                </a:r>
                <a:endParaRPr lang="it-IT" sz="2400" b="0" i="1" smtClean="0">
                  <a:latin typeface="Cambria Math" panose="02040503050406030204" pitchFamily="18" charset="0"/>
                </a:endParaRPr>
              </a:p>
              <a:p>
                <a:pPr marL="400050" lvl="1" indent="0"/>
                <a14:m>
                  <m:oMathPara xmlns:m="http://schemas.openxmlformats.org/officeDocument/2006/math">
                    <m:oMathParaPr>
                      <m:jc m:val="centerGroup"/>
                    </m:oMathParaPr>
                    <m:oMath xmlns:m="http://schemas.openxmlformats.org/officeDocument/2006/math">
                      <m:r>
                        <a:rPr lang="it-IT" sz="2400" b="0" i="1" smtClean="0">
                          <a:latin typeface="Cambria Math" panose="02040503050406030204" pitchFamily="18" charset="0"/>
                        </a:rPr>
                        <m:t>𝑘</m:t>
                      </m:r>
                      <m:r>
                        <a:rPr lang="it-IT" sz="2400" b="0" i="1" smtClean="0">
                          <a:latin typeface="Cambria Math" panose="02040503050406030204" pitchFamily="18" charset="0"/>
                        </a:rPr>
                        <m:t>=</m:t>
                      </m:r>
                      <m:r>
                        <a:rPr lang="it-IT" sz="2400" b="0" i="1" smtClean="0">
                          <a:latin typeface="Cambria Math" panose="02040503050406030204" pitchFamily="18" charset="0"/>
                        </a:rPr>
                        <m:t>𝑛𝑐𝑜𝑙</m:t>
                      </m:r>
                      <m:r>
                        <a:rPr lang="it-IT" sz="2400" b="0" i="1" smtClean="0">
                          <a:latin typeface="Cambria Math" panose="02040503050406030204" pitchFamily="18" charset="0"/>
                        </a:rPr>
                        <m:t>∗</m:t>
                      </m:r>
                      <m:r>
                        <a:rPr lang="it-IT" sz="2400" b="0" i="1" smtClean="0">
                          <a:latin typeface="Cambria Math" panose="02040503050406030204" pitchFamily="18" charset="0"/>
                        </a:rPr>
                        <m:t>𝑖</m:t>
                      </m:r>
                      <m:r>
                        <a:rPr lang="it-IT" sz="2400" b="0" i="1" smtClean="0">
                          <a:latin typeface="Cambria Math" panose="02040503050406030204" pitchFamily="18" charset="0"/>
                        </a:rPr>
                        <m:t>+</m:t>
                      </m:r>
                      <m:r>
                        <a:rPr lang="it-IT" sz="2400" b="0" i="1" smtClean="0">
                          <a:latin typeface="Cambria Math" panose="02040503050406030204" pitchFamily="18" charset="0"/>
                        </a:rPr>
                        <m:t>𝑗</m:t>
                      </m:r>
                    </m:oMath>
                  </m:oMathPara>
                </a14:m>
                <a:endParaRPr lang="it-IT" sz="2400" smtClean="0"/>
              </a:p>
              <a:p>
                <a:pPr marL="400050" lvl="1" indent="0"/>
                <a:r>
                  <a:rPr lang="it-IT" sz="2400" smtClean="0"/>
                  <a:t>E poi accedo a </a:t>
                </a:r>
                <a:r>
                  <a:rPr lang="it-IT" sz="2400" b="1" smtClean="0">
                    <a:latin typeface="Courier New" panose="02070309020205020404" pitchFamily="49" charset="0"/>
                    <a:cs typeface="Courier New" panose="02070309020205020404" pitchFamily="49" charset="0"/>
                  </a:rPr>
                  <a:t>mat_1[k]</a:t>
                </a:r>
                <a:endParaRPr lang="it-IT" sz="2000" b="1" smtClean="0">
                  <a:latin typeface="Courier New" panose="02070309020205020404" pitchFamily="49" charset="0"/>
                  <a:cs typeface="Courier New" panose="02070309020205020404" pitchFamily="49"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67544" y="1159785"/>
                <a:ext cx="7770813" cy="5077527"/>
              </a:xfrm>
              <a:blipFill rotWithShape="0">
                <a:blip r:embed="rId2"/>
                <a:stretch>
                  <a:fillRect l="-1491" t="-1200" r="-2276"/>
                </a:stretch>
              </a:blipFill>
            </p:spPr>
            <p:txBody>
              <a:bodyPr/>
              <a:lstStyle/>
              <a:p>
                <a:r>
                  <a:rPr lang="it-IT">
                    <a:noFill/>
                  </a:rPr>
                  <a:t> </a:t>
                </a:r>
              </a:p>
            </p:txBody>
          </p:sp>
        </mc:Fallback>
      </mc:AlternateContent>
    </p:spTree>
    <p:extLst>
      <p:ext uri="{BB962C8B-B14F-4D97-AF65-F5344CB8AC3E}">
        <p14:creationId xmlns:p14="http://schemas.microsoft.com/office/powerpoint/2010/main" val="282079199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1159785"/>
          </a:xfrm>
        </p:spPr>
        <p:txBody>
          <a:bodyPr/>
          <a:lstStyle/>
          <a:p>
            <a:r>
              <a:rPr lang="it-IT" smtClean="0"/>
              <a:t>Array multidimensionali, che fare ?</a:t>
            </a:r>
            <a:endParaRPr lang="it-IT"/>
          </a:p>
        </p:txBody>
      </p:sp>
      <p:sp>
        <p:nvSpPr>
          <p:cNvPr id="3" name="Content Placeholder 2"/>
          <p:cNvSpPr>
            <a:spLocks noGrp="1"/>
          </p:cNvSpPr>
          <p:nvPr>
            <p:ph idx="1"/>
          </p:nvPr>
        </p:nvSpPr>
        <p:spPr>
          <a:xfrm>
            <a:off x="467544" y="1159785"/>
            <a:ext cx="7770813" cy="5077527"/>
          </a:xfrm>
        </p:spPr>
        <p:txBody>
          <a:bodyPr/>
          <a:lstStyle/>
          <a:p>
            <a:pPr marL="457200" indent="-457200">
              <a:buFont typeface="Arial" panose="020B0604020202020204" pitchFamily="34" charset="0"/>
              <a:buChar char="•"/>
            </a:pPr>
            <a:r>
              <a:rPr lang="it-IT" sz="2800" smtClean="0"/>
              <a:t>Per passare un array multidimensionale ad una funzione in modo meno rigido ci sono varie strategie:</a:t>
            </a:r>
          </a:p>
          <a:p>
            <a:pPr marL="857250" lvl="1" indent="-457200">
              <a:buFont typeface="Arial" panose="020B0604020202020204" pitchFamily="34" charset="0"/>
              <a:buChar char="•"/>
            </a:pPr>
            <a:r>
              <a:rPr lang="it-IT" sz="2400" smtClean="0">
                <a:solidFill>
                  <a:srgbClr val="FF0000"/>
                </a:solidFill>
              </a:rPr>
              <a:t>Dichiararlo globale</a:t>
            </a:r>
            <a:r>
              <a:rPr lang="it-IT" sz="2400" smtClean="0"/>
              <a:t>, in questo caso avrei</a:t>
            </a:r>
          </a:p>
          <a:p>
            <a:pPr marL="800100" lvl="2" indent="0"/>
            <a:r>
              <a:rPr lang="it-IT" sz="2000" b="1">
                <a:latin typeface="Courier New" panose="02070309020205020404" pitchFamily="49" charset="0"/>
                <a:cs typeface="Courier New" panose="02070309020205020404" pitchFamily="49" charset="0"/>
              </a:rPr>
              <a:t>#define N 2</a:t>
            </a:r>
          </a:p>
          <a:p>
            <a:pPr marL="800100" lvl="2" indent="0"/>
            <a:r>
              <a:rPr lang="it-IT" sz="2000" b="1">
                <a:latin typeface="Courier New" panose="02070309020205020404" pitchFamily="49" charset="0"/>
                <a:cs typeface="Courier New" panose="02070309020205020404" pitchFamily="49" charset="0"/>
              </a:rPr>
              <a:t>#define M 3</a:t>
            </a:r>
          </a:p>
          <a:p>
            <a:pPr marL="800100" lvl="2" indent="0"/>
            <a:r>
              <a:rPr lang="it-IT" sz="2000" b="1">
                <a:latin typeface="Courier New" panose="02070309020205020404" pitchFamily="49" charset="0"/>
                <a:cs typeface="Courier New" panose="02070309020205020404" pitchFamily="49" charset="0"/>
              </a:rPr>
              <a:t>double A[N][M] ;</a:t>
            </a:r>
          </a:p>
          <a:p>
            <a:pPr marL="857250" lvl="1" indent="-457200">
              <a:buFont typeface="Arial" panose="020B0604020202020204" pitchFamily="34" charset="0"/>
              <a:buChar char="•"/>
            </a:pPr>
            <a:endParaRPr lang="it-IT" sz="2400" smtClean="0"/>
          </a:p>
          <a:p>
            <a:pPr marL="800100" lvl="2" indent="0"/>
            <a:r>
              <a:rPr lang="sv-SE" sz="2000" b="1">
                <a:latin typeface="Courier New" panose="02070309020205020404" pitchFamily="49" charset="0"/>
                <a:cs typeface="Courier New" panose="02070309020205020404" pitchFamily="49" charset="0"/>
              </a:rPr>
              <a:t>void </a:t>
            </a:r>
            <a:r>
              <a:rPr lang="sv-SE" sz="2000" b="1" smtClean="0">
                <a:latin typeface="Courier New" panose="02070309020205020404" pitchFamily="49" charset="0"/>
                <a:cs typeface="Courier New" panose="02070309020205020404" pitchFamily="49" charset="0"/>
              </a:rPr>
              <a:t>stampa(void){ extern A; ...}</a:t>
            </a:r>
            <a:endParaRPr lang="it-IT" sz="2000"/>
          </a:p>
          <a:p>
            <a:pPr marL="400050" lvl="1" indent="0"/>
            <a:r>
              <a:rPr lang="it-IT" sz="2400" smtClean="0"/>
              <a:t>Ma in questo caso la funzione lavora sempre sulla stessa matrice A, non posso passare più matrici diverse come parametro in diverse attivazioni!</a:t>
            </a:r>
          </a:p>
        </p:txBody>
      </p:sp>
    </p:spTree>
    <p:extLst>
      <p:ext uri="{BB962C8B-B14F-4D97-AF65-F5344CB8AC3E}">
        <p14:creationId xmlns:p14="http://schemas.microsoft.com/office/powerpoint/2010/main" val="306613904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1159785"/>
          </a:xfrm>
        </p:spPr>
        <p:txBody>
          <a:bodyPr/>
          <a:lstStyle/>
          <a:p>
            <a:r>
              <a:rPr lang="it-IT" smtClean="0"/>
              <a:t>Array multidimensionali, che fare ?</a:t>
            </a:r>
            <a:endParaRPr lang="it-IT"/>
          </a:p>
        </p:txBody>
      </p:sp>
      <p:sp>
        <p:nvSpPr>
          <p:cNvPr id="3" name="Content Placeholder 2"/>
          <p:cNvSpPr>
            <a:spLocks noGrp="1"/>
          </p:cNvSpPr>
          <p:nvPr>
            <p:ph idx="1"/>
          </p:nvPr>
        </p:nvSpPr>
        <p:spPr>
          <a:xfrm>
            <a:off x="467544" y="1159785"/>
            <a:ext cx="7770813" cy="5077527"/>
          </a:xfrm>
        </p:spPr>
        <p:txBody>
          <a:bodyPr/>
          <a:lstStyle/>
          <a:p>
            <a:pPr marL="457200" indent="-457200">
              <a:buFont typeface="Arial" panose="020B0604020202020204" pitchFamily="34" charset="0"/>
              <a:buChar char="•"/>
            </a:pPr>
            <a:r>
              <a:rPr lang="it-IT" sz="2800" smtClean="0"/>
              <a:t>È però possibile costruire una rappresentazione interna </a:t>
            </a:r>
            <a:r>
              <a:rPr lang="it-IT" sz="2800" smtClean="0">
                <a:solidFill>
                  <a:srgbClr val="FF0000"/>
                </a:solidFill>
              </a:rPr>
              <a:t>non contigua </a:t>
            </a:r>
            <a:r>
              <a:rPr lang="it-IT" sz="2800" smtClean="0"/>
              <a:t>che permette di passare solo il puntatore</a:t>
            </a:r>
          </a:p>
          <a:p>
            <a:pPr marL="857250" lvl="1" indent="-457200">
              <a:buFont typeface="Arial" panose="020B0604020202020204" pitchFamily="34" charset="0"/>
              <a:buChar char="•"/>
            </a:pPr>
            <a:r>
              <a:rPr lang="it-IT" sz="2400" smtClean="0"/>
              <a:t>Ne parleremo quando discuteremo l'allocazione dinamica degli array con le varie funzioni della famiglia malloc()</a:t>
            </a:r>
          </a:p>
          <a:p>
            <a:pPr marL="400050" lvl="1" indent="0"/>
            <a:r>
              <a:rPr lang="it-IT" sz="2400" smtClean="0"/>
              <a:t>      ......</a:t>
            </a:r>
          </a:p>
        </p:txBody>
      </p:sp>
    </p:spTree>
    <p:extLst>
      <p:ext uri="{BB962C8B-B14F-4D97-AF65-F5344CB8AC3E}">
        <p14:creationId xmlns:p14="http://schemas.microsoft.com/office/powerpoint/2010/main" val="93919196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t-IT" smtClean="0"/>
              <a:t>Algoritmi di ordinamento</a:t>
            </a:r>
            <a:endParaRPr lang="it-IT"/>
          </a:p>
        </p:txBody>
      </p:sp>
      <p:sp>
        <p:nvSpPr>
          <p:cNvPr id="5" name="Subtitle 4"/>
          <p:cNvSpPr>
            <a:spLocks noGrp="1"/>
          </p:cNvSpPr>
          <p:nvPr>
            <p:ph type="subTitle" idx="1"/>
          </p:nvPr>
        </p:nvSpPr>
        <p:spPr/>
        <p:txBody>
          <a:bodyPr/>
          <a:lstStyle/>
          <a:p>
            <a:endParaRPr lang="it-IT"/>
          </a:p>
        </p:txBody>
      </p:sp>
    </p:spTree>
    <p:extLst>
      <p:ext uri="{BB962C8B-B14F-4D97-AF65-F5344CB8AC3E}">
        <p14:creationId xmlns:p14="http://schemas.microsoft.com/office/powerpoint/2010/main" val="173948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FE1B3F9-A462-4B34-B6F1-F20C9E1DD657}" type="slidenum">
              <a:rPr lang="en-US"/>
              <a:pPr/>
              <a:t>7</a:t>
            </a:fld>
            <a:endParaRPr lang="en-US"/>
          </a:p>
        </p:txBody>
      </p:sp>
      <p:sp>
        <p:nvSpPr>
          <p:cNvPr id="144386" name="Rectangle 2"/>
          <p:cNvSpPr>
            <a:spLocks noGrp="1" noChangeArrowheads="1"/>
          </p:cNvSpPr>
          <p:nvPr>
            <p:ph type="title"/>
          </p:nvPr>
        </p:nvSpPr>
        <p:spPr>
          <a:xfrm>
            <a:off x="0" y="0"/>
            <a:ext cx="8966200" cy="1295400"/>
          </a:xfrm>
        </p:spPr>
        <p:txBody>
          <a:bodyPr/>
          <a:lstStyle/>
          <a:p>
            <a:r>
              <a:rPr lang="it-IT"/>
              <a:t>Puntatori : idea</a:t>
            </a:r>
            <a:r>
              <a:rPr lang="en-US"/>
              <a:t> di base</a:t>
            </a:r>
            <a:endParaRPr lang="it-IT"/>
          </a:p>
        </p:txBody>
      </p:sp>
      <p:sp>
        <p:nvSpPr>
          <p:cNvPr id="144387" name="Rectangle 3"/>
          <p:cNvSpPr>
            <a:spLocks noGrp="1" noChangeArrowheads="1"/>
          </p:cNvSpPr>
          <p:nvPr>
            <p:ph type="body" idx="1"/>
          </p:nvPr>
        </p:nvSpPr>
        <p:spPr>
          <a:xfrm>
            <a:off x="0" y="1052736"/>
            <a:ext cx="9144000" cy="5105400"/>
          </a:xfrm>
        </p:spPr>
        <p:txBody>
          <a:bodyPr/>
          <a:lstStyle/>
          <a:p>
            <a:pPr marL="457200" indent="-457200">
              <a:buFont typeface="Arial" panose="020B0604020202020204" pitchFamily="34" charset="0"/>
              <a:buChar char="•"/>
            </a:pPr>
            <a:r>
              <a:rPr lang="it-IT" sz="2800" smtClean="0"/>
              <a:t>Sono variabili come tutte le altre e possiamo assegnare loro degli indirizzi (del tipo giusto!)</a:t>
            </a:r>
            <a:endParaRPr lang="it-IT" sz="2800"/>
          </a:p>
          <a:p>
            <a:pPr lvl="2"/>
            <a:r>
              <a:rPr lang="it-IT"/>
              <a:t>es :</a:t>
            </a:r>
          </a:p>
          <a:p>
            <a:pPr lvl="2">
              <a:buFontTx/>
              <a:buNone/>
            </a:pPr>
            <a:r>
              <a:rPr lang="it-IT" b="1">
                <a:latin typeface="Courier New" panose="02070309020205020404" pitchFamily="49" charset="0"/>
              </a:rPr>
              <a:t>int a = 50; /* una var intera </a:t>
            </a:r>
            <a:r>
              <a:rPr lang="it-IT" b="1" smtClean="0">
                <a:latin typeface="Courier New" panose="02070309020205020404" pitchFamily="49" charset="0"/>
              </a:rPr>
              <a:t>*/</a:t>
            </a:r>
          </a:p>
          <a:p>
            <a:pPr lvl="2">
              <a:buFontTx/>
              <a:buNone/>
            </a:pPr>
            <a:r>
              <a:rPr lang="it-IT" b="1">
                <a:latin typeface="Courier New" panose="02070309020205020404" pitchFamily="49" charset="0"/>
              </a:rPr>
              <a:t>i</a:t>
            </a:r>
            <a:r>
              <a:rPr lang="it-IT" b="1" smtClean="0">
                <a:latin typeface="Courier New" panose="02070309020205020404" pitchFamily="49" charset="0"/>
              </a:rPr>
              <a:t>nt * b; /* variabile puntatore a intero*/</a:t>
            </a:r>
          </a:p>
          <a:p>
            <a:pPr lvl="2">
              <a:buFontTx/>
              <a:buNone/>
            </a:pPr>
            <a:endParaRPr lang="it-IT" b="1">
              <a:latin typeface="Courier New" panose="02070309020205020404" pitchFamily="49" charset="0"/>
            </a:endParaRPr>
          </a:p>
          <a:p>
            <a:pPr lvl="2">
              <a:buFontTx/>
              <a:buNone/>
            </a:pPr>
            <a:r>
              <a:rPr lang="it-IT" b="1">
                <a:latin typeface="Courier New" panose="02070309020205020404" pitchFamily="49" charset="0"/>
              </a:rPr>
              <a:t>b</a:t>
            </a:r>
            <a:r>
              <a:rPr lang="it-IT" b="1" smtClean="0">
                <a:latin typeface="Courier New" panose="02070309020205020404" pitchFamily="49" charset="0"/>
              </a:rPr>
              <a:t> = &amp;a; /* b  vale 0xA50 */</a:t>
            </a:r>
            <a:endParaRPr lang="it-IT" b="1">
              <a:latin typeface="Courier New" panose="02070309020205020404" pitchFamily="49" charset="0"/>
            </a:endParaRPr>
          </a:p>
        </p:txBody>
      </p:sp>
      <p:sp>
        <p:nvSpPr>
          <p:cNvPr id="5"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50   </a:t>
            </a:r>
            <a:r>
              <a:rPr lang="it-IT" smtClean="0">
                <a:latin typeface="Times New Roman" panose="02020603050405020304" pitchFamily="18" charset="0"/>
              </a:rPr>
              <a:t>    </a:t>
            </a:r>
            <a:r>
              <a:rPr lang="it-IT" b="1" smtClean="0"/>
              <a:t>5</a:t>
            </a:r>
            <a:endParaRPr lang="it-IT">
              <a:latin typeface="Times New Roman" panose="02020603050405020304" pitchFamily="18" charset="0"/>
            </a:endParaRPr>
          </a:p>
        </p:txBody>
      </p:sp>
      <p:sp>
        <p:nvSpPr>
          <p:cNvPr id="7" name="Text Box 4"/>
          <p:cNvSpPr txBox="1">
            <a:spLocks noChangeArrowheads="1"/>
          </p:cNvSpPr>
          <p:nvPr/>
        </p:nvSpPr>
        <p:spPr bwMode="auto">
          <a:xfrm>
            <a:off x="6181725" y="5388842"/>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atin typeface="Times New Roman" panose="02020603050405020304" pitchFamily="18" charset="0"/>
              </a:rPr>
              <a:t>      </a:t>
            </a:r>
            <a:r>
              <a:rPr lang="it-IT">
                <a:solidFill>
                  <a:schemeClr val="tx1"/>
                </a:solidFill>
              </a:rPr>
              <a:t>0xA50 </a:t>
            </a:r>
            <a:endParaRPr lang="it-IT"/>
          </a:p>
        </p:txBody>
      </p:sp>
      <p:cxnSp>
        <p:nvCxnSpPr>
          <p:cNvPr id="6" name="Straight Arrow Connector 5"/>
          <p:cNvCxnSpPr/>
          <p:nvPr/>
        </p:nvCxnSpPr>
        <p:spPr bwMode="auto">
          <a:xfrm>
            <a:off x="1868491" y="5695588"/>
            <a:ext cx="1255167" cy="13825"/>
          </a:xfrm>
          <a:prstGeom prst="straightConnector1">
            <a:avLst/>
          </a:prstGeom>
          <a:solidFill>
            <a:srgbClr val="00B8FF"/>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239695" y="4386984"/>
            <a:ext cx="5767926" cy="830997"/>
          </a:xfrm>
          <a:prstGeom prst="rect">
            <a:avLst/>
          </a:prstGeom>
          <a:noFill/>
        </p:spPr>
        <p:txBody>
          <a:bodyPr wrap="none" rtlCol="0">
            <a:spAutoFit/>
          </a:bodyPr>
          <a:lstStyle/>
          <a:p>
            <a:r>
              <a:rPr lang="it-IT" smtClean="0">
                <a:solidFill>
                  <a:srgbClr val="FF0000"/>
                </a:solidFill>
              </a:rPr>
              <a:t>In questo caso si dice che "b punta ad a"</a:t>
            </a:r>
          </a:p>
          <a:p>
            <a:r>
              <a:rPr lang="it-IT" smtClean="0">
                <a:solidFill>
                  <a:srgbClr val="FF0000"/>
                </a:solidFill>
              </a:rPr>
              <a:t>E si usa anche questa rappresentazione visiva</a:t>
            </a:r>
            <a:endParaRPr lang="it-IT">
              <a:solidFill>
                <a:srgbClr val="FF0000"/>
              </a:solidFill>
            </a:endParaRPr>
          </a:p>
        </p:txBody>
      </p:sp>
      <p:sp>
        <p:nvSpPr>
          <p:cNvPr id="11" name="Rectangle 10"/>
          <p:cNvSpPr/>
          <p:nvPr/>
        </p:nvSpPr>
        <p:spPr bwMode="auto">
          <a:xfrm>
            <a:off x="1475656" y="5388842"/>
            <a:ext cx="864096" cy="560438"/>
          </a:xfrm>
          <a:prstGeom prst="rect">
            <a:avLst/>
          </a:prstGeom>
          <a:no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bg1"/>
              </a:solidFill>
              <a:effectLst/>
              <a:latin typeface="Times New Roman" panose="02020603050405020304" pitchFamily="18" charset="0"/>
            </a:endParaRPr>
          </a:p>
        </p:txBody>
      </p:sp>
      <p:sp>
        <p:nvSpPr>
          <p:cNvPr id="14" name="Rectangle 13"/>
          <p:cNvSpPr/>
          <p:nvPr/>
        </p:nvSpPr>
        <p:spPr bwMode="auto">
          <a:xfrm>
            <a:off x="3147469" y="5402910"/>
            <a:ext cx="864096" cy="560438"/>
          </a:xfrm>
          <a:prstGeom prst="rect">
            <a:avLst/>
          </a:prstGeom>
          <a:no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endParaRPr kumimoji="0" lang="it-IT" sz="2400" b="0" i="0" u="none" strike="noStrike" cap="none" normalizeH="0" baseline="0" smtClean="0">
              <a:ln>
                <a:noFill/>
              </a:ln>
              <a:solidFill>
                <a:schemeClr val="bg1"/>
              </a:solidFill>
              <a:effectLst/>
              <a:latin typeface="Times New Roman" panose="02020603050405020304" pitchFamily="18" charset="0"/>
            </a:endParaRPr>
          </a:p>
        </p:txBody>
      </p:sp>
      <p:sp>
        <p:nvSpPr>
          <p:cNvPr id="15" name="Rectangle 14"/>
          <p:cNvSpPr/>
          <p:nvPr/>
        </p:nvSpPr>
        <p:spPr bwMode="auto">
          <a:xfrm>
            <a:off x="1619027" y="5956467"/>
            <a:ext cx="712049" cy="482970"/>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b</a:t>
            </a:r>
          </a:p>
        </p:txBody>
      </p:sp>
      <p:sp>
        <p:nvSpPr>
          <p:cNvPr id="16" name="Rectangle 15"/>
          <p:cNvSpPr/>
          <p:nvPr/>
        </p:nvSpPr>
        <p:spPr bwMode="auto">
          <a:xfrm>
            <a:off x="3238054" y="5991040"/>
            <a:ext cx="712049" cy="482970"/>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a</a:t>
            </a:r>
          </a:p>
        </p:txBody>
      </p:sp>
      <p:sp>
        <p:nvSpPr>
          <p:cNvPr id="17" name="Rectangle 16"/>
          <p:cNvSpPr/>
          <p:nvPr/>
        </p:nvSpPr>
        <p:spPr bwMode="auto">
          <a:xfrm>
            <a:off x="7909797" y="4105274"/>
            <a:ext cx="1050925" cy="461666"/>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0xA50</a:t>
            </a:r>
          </a:p>
        </p:txBody>
      </p:sp>
      <p:sp>
        <p:nvSpPr>
          <p:cNvPr id="18" name="Rectangle 17"/>
          <p:cNvSpPr/>
          <p:nvPr/>
        </p:nvSpPr>
        <p:spPr bwMode="auto">
          <a:xfrm>
            <a:off x="7909797" y="5431487"/>
            <a:ext cx="1050925" cy="461666"/>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0xB22</a:t>
            </a:r>
          </a:p>
        </p:txBody>
      </p:sp>
    </p:spTree>
    <p:extLst>
      <p:ext uri="{BB962C8B-B14F-4D97-AF65-F5344CB8AC3E}">
        <p14:creationId xmlns:p14="http://schemas.microsoft.com/office/powerpoint/2010/main" val="101778269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Il problema</a:t>
            </a:r>
            <a:endParaRPr lang="it-IT"/>
          </a:p>
        </p:txBody>
      </p:sp>
      <p:sp>
        <p:nvSpPr>
          <p:cNvPr id="3" name="Content Placeholder 2"/>
          <p:cNvSpPr>
            <a:spLocks noGrp="1"/>
          </p:cNvSpPr>
          <p:nvPr>
            <p:ph idx="1"/>
          </p:nvPr>
        </p:nvSpPr>
        <p:spPr>
          <a:xfrm>
            <a:off x="0" y="1916832"/>
            <a:ext cx="9144000" cy="4177581"/>
          </a:xfrm>
        </p:spPr>
        <p:txBody>
          <a:bodyPr/>
          <a:lstStyle/>
          <a:p>
            <a:pPr marL="457200" indent="-457200">
              <a:buFont typeface="Arial" panose="020B0604020202020204" pitchFamily="34" charset="0"/>
              <a:buChar char="•"/>
            </a:pPr>
            <a:r>
              <a:rPr lang="it-IT" smtClean="0"/>
              <a:t>Vogliamo ordinare un array monodimensionale in base in modo crescente </a:t>
            </a:r>
          </a:p>
          <a:p>
            <a:pPr marL="857250" lvl="1" indent="-457200">
              <a:buFont typeface="Arial" panose="020B0604020202020204" pitchFamily="34" charset="0"/>
              <a:buChar char="•"/>
            </a:pPr>
            <a:r>
              <a:rPr lang="it-IT" smtClean="0"/>
              <a:t>per il caso decrescente valgono le stesse considerazioni</a:t>
            </a:r>
          </a:p>
          <a:p>
            <a:pPr marL="457200" indent="-457200">
              <a:buFont typeface="Arial" panose="020B0604020202020204" pitchFamily="34" charset="0"/>
              <a:buChar char="•"/>
            </a:pPr>
            <a:r>
              <a:rPr lang="it-IT" smtClean="0"/>
              <a:t>Vari algoritmi possibili</a:t>
            </a:r>
          </a:p>
          <a:p>
            <a:pPr marL="857250" lvl="1" indent="-457200">
              <a:buFont typeface="Arial" panose="020B0604020202020204" pitchFamily="34" charset="0"/>
              <a:buChar char="•"/>
            </a:pPr>
            <a:r>
              <a:rPr lang="it-IT" smtClean="0"/>
              <a:t>Diverse caratteristiche di complessità computazionale</a:t>
            </a:r>
            <a:endParaRPr lang="it-IT"/>
          </a:p>
        </p:txBody>
      </p:sp>
    </p:spTree>
    <p:extLst>
      <p:ext uri="{BB962C8B-B14F-4D97-AF65-F5344CB8AC3E}">
        <p14:creationId xmlns:p14="http://schemas.microsoft.com/office/powerpoint/2010/main" val="10978310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712967" cy="1268760"/>
          </a:xfrm>
        </p:spPr>
        <p:txBody>
          <a:bodyPr/>
          <a:lstStyle/>
          <a:p>
            <a:r>
              <a:rPr lang="it-IT" smtClean="0"/>
              <a:t>Un primo algoritmo: selection sort</a:t>
            </a:r>
            <a:endParaRPr lang="it-IT"/>
          </a:p>
        </p:txBody>
      </p:sp>
      <p:sp>
        <p:nvSpPr>
          <p:cNvPr id="3" name="Content Placeholder 2"/>
          <p:cNvSpPr>
            <a:spLocks noGrp="1"/>
          </p:cNvSpPr>
          <p:nvPr>
            <p:ph idx="1"/>
          </p:nvPr>
        </p:nvSpPr>
        <p:spPr>
          <a:xfrm>
            <a:off x="0" y="1981201"/>
            <a:ext cx="9144000" cy="3968079"/>
          </a:xfrm>
        </p:spPr>
        <p:txBody>
          <a:bodyPr/>
          <a:lstStyle/>
          <a:p>
            <a:pPr marL="457200" indent="-457200">
              <a:buFont typeface="Arial" panose="020B0604020202020204" pitchFamily="34" charset="0"/>
              <a:buChar char="•"/>
            </a:pPr>
            <a:r>
              <a:rPr lang="it-IT" smtClean="0"/>
              <a:t>Abbiamo un array a di lunghezza N</a:t>
            </a:r>
          </a:p>
          <a:p>
            <a:pPr marL="857250" lvl="1" indent="-457200">
              <a:buFont typeface="Arial" panose="020B0604020202020204" pitchFamily="34" charset="0"/>
              <a:buChar char="•"/>
            </a:pPr>
            <a:r>
              <a:rPr lang="it-IT" smtClean="0"/>
              <a:t>Al primo passo scegliamo il valore minimo fra tutti quelli presenti nell'array e lo spostiamo nella posizione 0</a:t>
            </a:r>
          </a:p>
          <a:p>
            <a:pPr marL="857250" lvl="1" indent="-457200">
              <a:buFont typeface="Arial" panose="020B0604020202020204" pitchFamily="34" charset="0"/>
              <a:buChar char="•"/>
            </a:pPr>
            <a:r>
              <a:rPr lang="it-IT" smtClean="0"/>
              <a:t>Al passo 1 scegliamo il minimo fra tutti i valori in posizione </a:t>
            </a:r>
            <a:r>
              <a:rPr lang="it-IT" i="1" smtClean="0"/>
              <a:t>1,2, N-1 </a:t>
            </a:r>
            <a:r>
              <a:rPr lang="it-IT" smtClean="0"/>
              <a:t>e lo scambiamo con il valore in posizione 1</a:t>
            </a:r>
          </a:p>
          <a:p>
            <a:pPr marL="857250" lvl="1" indent="-457200">
              <a:buFont typeface="Arial" panose="020B0604020202020204" pitchFamily="34" charset="0"/>
              <a:buChar char="•"/>
            </a:pPr>
            <a:r>
              <a:rPr lang="it-IT" smtClean="0"/>
              <a:t>Al passo </a:t>
            </a:r>
            <a:r>
              <a:rPr lang="it-IT" i="1" smtClean="0"/>
              <a:t>i</a:t>
            </a:r>
            <a:r>
              <a:rPr lang="it-IT" smtClean="0"/>
              <a:t> scegliamo il minimo fra tutte le posizioni </a:t>
            </a:r>
          </a:p>
          <a:p>
            <a:pPr marL="400050" lvl="1" indent="0" algn="ctr"/>
            <a:r>
              <a:rPr lang="it-IT" i="1" smtClean="0"/>
              <a:t>i, i+1, ...,N-1 </a:t>
            </a:r>
          </a:p>
          <a:p>
            <a:pPr marL="400050" lvl="1" indent="0"/>
            <a:r>
              <a:rPr lang="it-IT" smtClean="0"/>
              <a:t>e lo scambiamo con il valore in posizione </a:t>
            </a:r>
            <a:r>
              <a:rPr lang="it-IT" i="1" smtClean="0"/>
              <a:t>i</a:t>
            </a:r>
          </a:p>
        </p:txBody>
      </p:sp>
    </p:spTree>
    <p:extLst>
      <p:ext uri="{BB962C8B-B14F-4D97-AF65-F5344CB8AC3E}">
        <p14:creationId xmlns:p14="http://schemas.microsoft.com/office/powerpoint/2010/main" val="19556955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Selection sort: esempio</a:t>
            </a:r>
            <a:endParaRPr lang="it-IT"/>
          </a:p>
        </p:txBody>
      </p:sp>
      <p:sp>
        <p:nvSpPr>
          <p:cNvPr id="3" name="Content Placeholder 2"/>
          <p:cNvSpPr>
            <a:spLocks noGrp="1"/>
          </p:cNvSpPr>
          <p:nvPr>
            <p:ph idx="1"/>
          </p:nvPr>
        </p:nvSpPr>
        <p:spPr/>
        <p:txBody>
          <a:bodyPr/>
          <a:lstStyle/>
          <a:p>
            <a:pPr algn="ctr"/>
            <a:r>
              <a:rPr lang="it-IT" b="1">
                <a:solidFill>
                  <a:schemeClr val="tx1"/>
                </a:solidFill>
                <a:latin typeface="Courier New" panose="02070309020205020404" pitchFamily="49" charset="0"/>
                <a:cs typeface="Courier New" panose="02070309020205020404" pitchFamily="49" charset="0"/>
              </a:rPr>
              <a:t>5 2 4 6 </a:t>
            </a:r>
            <a:r>
              <a:rPr lang="it-IT" b="1">
                <a:solidFill>
                  <a:schemeClr val="accent2"/>
                </a:solidFill>
                <a:latin typeface="Courier New" panose="02070309020205020404" pitchFamily="49" charset="0"/>
                <a:cs typeface="Courier New" panose="02070309020205020404" pitchFamily="49" charset="0"/>
              </a:rPr>
              <a:t>1</a:t>
            </a:r>
            <a:r>
              <a:rPr lang="it-IT" b="1">
                <a:solidFill>
                  <a:schemeClr val="tx1"/>
                </a:solidFill>
                <a:latin typeface="Courier New" panose="02070309020205020404" pitchFamily="49" charset="0"/>
                <a:cs typeface="Courier New" panose="02070309020205020404" pitchFamily="49" charset="0"/>
              </a:rPr>
              <a:t> 3</a:t>
            </a:r>
          </a:p>
          <a:p>
            <a:pPr algn="ctr"/>
            <a:r>
              <a:rPr lang="it-IT" b="1" smtClean="0">
                <a:solidFill>
                  <a:srgbClr val="FF0000"/>
                </a:solidFill>
                <a:latin typeface="Courier New" panose="02070309020205020404" pitchFamily="49" charset="0"/>
                <a:cs typeface="Courier New" panose="02070309020205020404" pitchFamily="49" charset="0"/>
              </a:rPr>
              <a:t>1</a:t>
            </a:r>
            <a:r>
              <a:rPr lang="it-IT" b="1" smtClean="0">
                <a:solidFill>
                  <a:schemeClr val="tx1"/>
                </a:solidFill>
                <a:latin typeface="Courier New" panose="02070309020205020404" pitchFamily="49" charset="0"/>
                <a:cs typeface="Courier New" panose="02070309020205020404" pitchFamily="49" charset="0"/>
              </a:rPr>
              <a:t> </a:t>
            </a:r>
            <a:r>
              <a:rPr lang="it-IT" b="1">
                <a:solidFill>
                  <a:schemeClr val="accent2"/>
                </a:solidFill>
                <a:latin typeface="Courier New" panose="02070309020205020404" pitchFamily="49" charset="0"/>
                <a:cs typeface="Courier New" panose="02070309020205020404" pitchFamily="49" charset="0"/>
              </a:rPr>
              <a:t>2</a:t>
            </a:r>
            <a:r>
              <a:rPr lang="it-IT" b="1">
                <a:solidFill>
                  <a:schemeClr val="tx1"/>
                </a:solidFill>
                <a:latin typeface="Courier New" panose="02070309020205020404" pitchFamily="49" charset="0"/>
                <a:cs typeface="Courier New" panose="02070309020205020404" pitchFamily="49" charset="0"/>
              </a:rPr>
              <a:t> 4 6 </a:t>
            </a:r>
            <a:r>
              <a:rPr lang="it-IT" b="1" smtClean="0">
                <a:solidFill>
                  <a:schemeClr val="tx1"/>
                </a:solidFill>
                <a:latin typeface="Courier New" panose="02070309020205020404" pitchFamily="49" charset="0"/>
                <a:cs typeface="Courier New" panose="02070309020205020404" pitchFamily="49" charset="0"/>
              </a:rPr>
              <a:t>5 </a:t>
            </a:r>
            <a:r>
              <a:rPr lang="it-IT" b="1">
                <a:solidFill>
                  <a:schemeClr val="tx1"/>
                </a:solidFill>
                <a:latin typeface="Courier New" panose="02070309020205020404" pitchFamily="49" charset="0"/>
                <a:cs typeface="Courier New" panose="02070309020205020404" pitchFamily="49" charset="0"/>
              </a:rPr>
              <a:t>3</a:t>
            </a:r>
          </a:p>
          <a:p>
            <a:pPr algn="ctr"/>
            <a:r>
              <a:rPr lang="it-IT" b="1" smtClean="0">
                <a:solidFill>
                  <a:srgbClr val="FF0000"/>
                </a:solidFill>
                <a:latin typeface="Courier New" panose="02070309020205020404" pitchFamily="49" charset="0"/>
                <a:cs typeface="Courier New" panose="02070309020205020404" pitchFamily="49" charset="0"/>
              </a:rPr>
              <a:t>1 2</a:t>
            </a:r>
            <a:r>
              <a:rPr lang="it-IT" b="1" smtClean="0">
                <a:solidFill>
                  <a:schemeClr val="tx1"/>
                </a:solidFill>
                <a:latin typeface="Courier New" panose="02070309020205020404" pitchFamily="49" charset="0"/>
                <a:cs typeface="Courier New" panose="02070309020205020404" pitchFamily="49" charset="0"/>
              </a:rPr>
              <a:t> </a:t>
            </a:r>
            <a:r>
              <a:rPr lang="it-IT" b="1">
                <a:solidFill>
                  <a:schemeClr val="tx1"/>
                </a:solidFill>
                <a:latin typeface="Courier New" panose="02070309020205020404" pitchFamily="49" charset="0"/>
                <a:cs typeface="Courier New" panose="02070309020205020404" pitchFamily="49" charset="0"/>
              </a:rPr>
              <a:t>4 6 </a:t>
            </a:r>
            <a:r>
              <a:rPr lang="it-IT" b="1" smtClean="0">
                <a:solidFill>
                  <a:schemeClr val="tx1"/>
                </a:solidFill>
                <a:latin typeface="Courier New" panose="02070309020205020404" pitchFamily="49" charset="0"/>
                <a:cs typeface="Courier New" panose="02070309020205020404" pitchFamily="49" charset="0"/>
              </a:rPr>
              <a:t>5 </a:t>
            </a:r>
            <a:r>
              <a:rPr lang="it-IT" b="1">
                <a:solidFill>
                  <a:schemeClr val="accent2"/>
                </a:solidFill>
                <a:latin typeface="Courier New" panose="02070309020205020404" pitchFamily="49" charset="0"/>
                <a:cs typeface="Courier New" panose="02070309020205020404" pitchFamily="49" charset="0"/>
              </a:rPr>
              <a:t>3</a:t>
            </a:r>
          </a:p>
          <a:p>
            <a:pPr algn="ctr"/>
            <a:r>
              <a:rPr lang="it-IT" b="1" smtClean="0">
                <a:solidFill>
                  <a:srgbClr val="FF0000"/>
                </a:solidFill>
                <a:latin typeface="Courier New" panose="02070309020205020404" pitchFamily="49" charset="0"/>
                <a:cs typeface="Courier New" panose="02070309020205020404" pitchFamily="49" charset="0"/>
              </a:rPr>
              <a:t>1 2 3 </a:t>
            </a:r>
            <a:r>
              <a:rPr lang="it-IT" b="1">
                <a:solidFill>
                  <a:schemeClr val="tx1"/>
                </a:solidFill>
                <a:latin typeface="Courier New" panose="02070309020205020404" pitchFamily="49" charset="0"/>
                <a:cs typeface="Courier New" panose="02070309020205020404" pitchFamily="49" charset="0"/>
              </a:rPr>
              <a:t>6 </a:t>
            </a:r>
            <a:r>
              <a:rPr lang="it-IT" b="1" smtClean="0">
                <a:solidFill>
                  <a:schemeClr val="tx1"/>
                </a:solidFill>
                <a:latin typeface="Courier New" panose="02070309020205020404" pitchFamily="49" charset="0"/>
                <a:cs typeface="Courier New" panose="02070309020205020404" pitchFamily="49" charset="0"/>
              </a:rPr>
              <a:t>5 </a:t>
            </a:r>
            <a:r>
              <a:rPr lang="it-IT" b="1" smtClean="0">
                <a:solidFill>
                  <a:schemeClr val="accent2"/>
                </a:solidFill>
                <a:latin typeface="Courier New" panose="02070309020205020404" pitchFamily="49" charset="0"/>
                <a:cs typeface="Courier New" panose="02070309020205020404" pitchFamily="49" charset="0"/>
              </a:rPr>
              <a:t>4</a:t>
            </a:r>
            <a:endParaRPr lang="it-IT" b="1">
              <a:solidFill>
                <a:schemeClr val="accent2"/>
              </a:solidFill>
              <a:latin typeface="Courier New" panose="02070309020205020404" pitchFamily="49" charset="0"/>
              <a:cs typeface="Courier New" panose="02070309020205020404" pitchFamily="49" charset="0"/>
            </a:endParaRPr>
          </a:p>
          <a:p>
            <a:pPr algn="ctr"/>
            <a:r>
              <a:rPr lang="it-IT" b="1" smtClean="0">
                <a:solidFill>
                  <a:srgbClr val="FF0000"/>
                </a:solidFill>
                <a:latin typeface="Courier New" panose="02070309020205020404" pitchFamily="49" charset="0"/>
                <a:cs typeface="Courier New" panose="02070309020205020404" pitchFamily="49" charset="0"/>
              </a:rPr>
              <a:t>1 2 3 4 </a:t>
            </a:r>
            <a:r>
              <a:rPr lang="it-IT" b="1" smtClean="0">
                <a:solidFill>
                  <a:schemeClr val="accent2"/>
                </a:solidFill>
                <a:latin typeface="Courier New" panose="02070309020205020404" pitchFamily="49" charset="0"/>
                <a:cs typeface="Courier New" panose="02070309020205020404" pitchFamily="49" charset="0"/>
              </a:rPr>
              <a:t>5</a:t>
            </a:r>
            <a:r>
              <a:rPr lang="it-IT" b="1" smtClean="0">
                <a:solidFill>
                  <a:schemeClr val="tx1"/>
                </a:solidFill>
                <a:latin typeface="Courier New" panose="02070309020205020404" pitchFamily="49" charset="0"/>
                <a:cs typeface="Courier New" panose="02070309020205020404" pitchFamily="49" charset="0"/>
              </a:rPr>
              <a:t> 6</a:t>
            </a:r>
            <a:endParaRPr lang="it-IT" b="1">
              <a:solidFill>
                <a:schemeClr val="tx1"/>
              </a:solidFill>
              <a:latin typeface="Courier New" panose="02070309020205020404" pitchFamily="49" charset="0"/>
              <a:cs typeface="Courier New" panose="02070309020205020404" pitchFamily="49" charset="0"/>
            </a:endParaRPr>
          </a:p>
          <a:p>
            <a:pPr algn="ctr"/>
            <a:r>
              <a:rPr lang="it-IT" b="1">
                <a:solidFill>
                  <a:srgbClr val="FF0000"/>
                </a:solidFill>
                <a:latin typeface="Courier New" panose="02070309020205020404" pitchFamily="49" charset="0"/>
                <a:cs typeface="Courier New" panose="02070309020205020404" pitchFamily="49" charset="0"/>
              </a:rPr>
              <a:t>1 2 </a:t>
            </a:r>
            <a:r>
              <a:rPr lang="it-IT" b="1" smtClean="0">
                <a:solidFill>
                  <a:srgbClr val="FF0000"/>
                </a:solidFill>
                <a:latin typeface="Courier New" panose="02070309020205020404" pitchFamily="49" charset="0"/>
                <a:cs typeface="Courier New" panose="02070309020205020404" pitchFamily="49" charset="0"/>
              </a:rPr>
              <a:t>3 4 5 </a:t>
            </a:r>
            <a:r>
              <a:rPr lang="it-IT" b="1" smtClean="0">
                <a:solidFill>
                  <a:schemeClr val="accent2"/>
                </a:solidFill>
                <a:latin typeface="Courier New" panose="02070309020205020404" pitchFamily="49" charset="0"/>
                <a:cs typeface="Courier New" panose="02070309020205020404" pitchFamily="49" charset="0"/>
              </a:rPr>
              <a:t>6</a:t>
            </a:r>
            <a:endParaRPr lang="it-IT" b="1">
              <a:solidFill>
                <a:schemeClr val="accent2"/>
              </a:solidFill>
              <a:latin typeface="Courier New" panose="02070309020205020404" pitchFamily="49" charset="0"/>
              <a:cs typeface="Courier New" panose="02070309020205020404" pitchFamily="49" charset="0"/>
            </a:endParaRPr>
          </a:p>
          <a:p>
            <a:pPr algn="ctr"/>
            <a:r>
              <a:rPr lang="it-IT" b="1">
                <a:solidFill>
                  <a:srgbClr val="FF0000"/>
                </a:solidFill>
                <a:latin typeface="Courier New" panose="02070309020205020404" pitchFamily="49" charset="0"/>
                <a:cs typeface="Courier New" panose="02070309020205020404" pitchFamily="49" charset="0"/>
              </a:rPr>
              <a:t>1 2 3 4 5 6</a:t>
            </a:r>
          </a:p>
        </p:txBody>
      </p:sp>
    </p:spTree>
    <p:extLst>
      <p:ext uri="{BB962C8B-B14F-4D97-AF65-F5344CB8AC3E}">
        <p14:creationId xmlns:p14="http://schemas.microsoft.com/office/powerpoint/2010/main" val="27990499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Selection sort: codifica</a:t>
            </a:r>
            <a:endParaRPr lang="it-IT"/>
          </a:p>
        </p:txBody>
      </p:sp>
      <p:sp>
        <p:nvSpPr>
          <p:cNvPr id="3" name="Content Placeholder 2"/>
          <p:cNvSpPr>
            <a:spLocks noGrp="1"/>
          </p:cNvSpPr>
          <p:nvPr>
            <p:ph idx="1"/>
          </p:nvPr>
        </p:nvSpPr>
        <p:spPr>
          <a:xfrm>
            <a:off x="251520" y="980728"/>
            <a:ext cx="8892480" cy="5256583"/>
          </a:xfrm>
        </p:spPr>
        <p:txBody>
          <a:bodyPr/>
          <a:lstStyle/>
          <a:p>
            <a:r>
              <a:rPr lang="it-IT" sz="2000" b="1">
                <a:solidFill>
                  <a:srgbClr val="FF0000"/>
                </a:solidFill>
                <a:latin typeface="Courier New" panose="02070309020205020404" pitchFamily="49" charset="0"/>
                <a:cs typeface="Courier New" panose="02070309020205020404" pitchFamily="49" charset="0"/>
              </a:rPr>
              <a:t>/* calcola la posizione del minimo elemento di</a:t>
            </a:r>
          </a:p>
          <a:p>
            <a:r>
              <a:rPr lang="it-IT" sz="2000" b="1">
                <a:solidFill>
                  <a:srgbClr val="FF0000"/>
                </a:solidFill>
                <a:latin typeface="Courier New" panose="02070309020205020404" pitchFamily="49" charset="0"/>
                <a:cs typeface="Courier New" panose="02070309020205020404" pitchFamily="49" charset="0"/>
              </a:rPr>
              <a:t>v nella porzione [from,to] */</a:t>
            </a:r>
          </a:p>
          <a:p>
            <a:r>
              <a:rPr lang="en-US" sz="2000" b="1" smtClean="0">
                <a:solidFill>
                  <a:schemeClr val="tx1"/>
                </a:solidFill>
                <a:latin typeface="Courier New" panose="02070309020205020404" pitchFamily="49" charset="0"/>
                <a:cs typeface="Courier New" panose="02070309020205020404" pitchFamily="49" charset="0"/>
              </a:rPr>
              <a:t>int </a:t>
            </a:r>
            <a:r>
              <a:rPr lang="en-US" sz="2000" b="1">
                <a:solidFill>
                  <a:schemeClr val="tx1"/>
                </a:solidFill>
                <a:latin typeface="Courier New" panose="02070309020205020404" pitchFamily="49" charset="0"/>
                <a:cs typeface="Courier New" panose="02070309020205020404" pitchFamily="49" charset="0"/>
              </a:rPr>
              <a:t>minPos(int </a:t>
            </a:r>
            <a:r>
              <a:rPr lang="en-US" sz="2000" b="1" smtClean="0">
                <a:solidFill>
                  <a:schemeClr val="tx1"/>
                </a:solidFill>
                <a:latin typeface="Courier New" panose="02070309020205020404" pitchFamily="49" charset="0"/>
                <a:cs typeface="Courier New" panose="02070309020205020404" pitchFamily="49" charset="0"/>
              </a:rPr>
              <a:t>* v, </a:t>
            </a:r>
            <a:r>
              <a:rPr lang="en-US" sz="2000" b="1">
                <a:solidFill>
                  <a:schemeClr val="tx1"/>
                </a:solidFill>
                <a:latin typeface="Courier New" panose="02070309020205020404" pitchFamily="49" charset="0"/>
                <a:cs typeface="Courier New" panose="02070309020205020404" pitchFamily="49" charset="0"/>
              </a:rPr>
              <a:t>int from, int to);</a:t>
            </a:r>
          </a:p>
          <a:p>
            <a:r>
              <a:rPr lang="it-IT" sz="2000" b="1">
                <a:solidFill>
                  <a:srgbClr val="FF0000"/>
                </a:solidFill>
                <a:latin typeface="Courier New" panose="02070309020205020404" pitchFamily="49" charset="0"/>
                <a:cs typeface="Courier New" panose="02070309020205020404" pitchFamily="49" charset="0"/>
              </a:rPr>
              <a:t>/* scambia </a:t>
            </a:r>
            <a:r>
              <a:rPr lang="it-IT" sz="2000" b="1" smtClean="0">
                <a:solidFill>
                  <a:srgbClr val="FF0000"/>
                </a:solidFill>
                <a:latin typeface="Courier New" panose="02070309020205020404" pitchFamily="49" charset="0"/>
                <a:cs typeface="Courier New" panose="02070309020205020404" pitchFamily="49" charset="0"/>
              </a:rPr>
              <a:t>il valore delle </a:t>
            </a:r>
            <a:r>
              <a:rPr lang="it-IT" sz="2000" b="1">
                <a:solidFill>
                  <a:srgbClr val="FF0000"/>
                </a:solidFill>
                <a:latin typeface="Courier New" panose="02070309020205020404" pitchFamily="49" charset="0"/>
                <a:cs typeface="Courier New" panose="02070309020205020404" pitchFamily="49" charset="0"/>
              </a:rPr>
              <a:t>variabili puntate da p e q */</a:t>
            </a:r>
          </a:p>
          <a:p>
            <a:r>
              <a:rPr lang="it-IT" sz="2000" b="1" smtClean="0">
                <a:solidFill>
                  <a:schemeClr val="tx1"/>
                </a:solidFill>
                <a:latin typeface="Courier New" panose="02070309020205020404" pitchFamily="49" charset="0"/>
                <a:cs typeface="Courier New" panose="02070309020205020404" pitchFamily="49" charset="0"/>
              </a:rPr>
              <a:t>void </a:t>
            </a:r>
            <a:r>
              <a:rPr lang="it-IT" sz="2000" b="1">
                <a:solidFill>
                  <a:schemeClr val="tx1"/>
                </a:solidFill>
                <a:latin typeface="Courier New" panose="02070309020205020404" pitchFamily="49" charset="0"/>
                <a:cs typeface="Courier New" panose="02070309020205020404" pitchFamily="49" charset="0"/>
              </a:rPr>
              <a:t>swap(int *p, int *q);</a:t>
            </a:r>
          </a:p>
          <a:p>
            <a:r>
              <a:rPr lang="it-IT" sz="2000" b="1" smtClean="0">
                <a:solidFill>
                  <a:schemeClr val="tx1"/>
                </a:solidFill>
                <a:latin typeface="Courier New" panose="02070309020205020404" pitchFamily="49" charset="0"/>
                <a:cs typeface="Courier New" panose="02070309020205020404" pitchFamily="49" charset="0"/>
              </a:rPr>
              <a:t>void selection</a:t>
            </a:r>
            <a:r>
              <a:rPr lang="it-IT" sz="2000" b="1">
                <a:solidFill>
                  <a:schemeClr val="tx1"/>
                </a:solidFill>
                <a:latin typeface="Courier New" panose="02070309020205020404" pitchFamily="49" charset="0"/>
                <a:cs typeface="Courier New" panose="02070309020205020404" pitchFamily="49" charset="0"/>
              </a:rPr>
              <a:t>S</a:t>
            </a:r>
            <a:r>
              <a:rPr lang="it-IT" sz="2000" b="1" smtClean="0">
                <a:solidFill>
                  <a:schemeClr val="tx1"/>
                </a:solidFill>
                <a:latin typeface="Courier New" panose="02070309020205020404" pitchFamily="49" charset="0"/>
                <a:cs typeface="Courier New" panose="02070309020205020404" pitchFamily="49" charset="0"/>
              </a:rPr>
              <a:t>ort(int * v, </a:t>
            </a:r>
            <a:r>
              <a:rPr lang="it-IT" sz="2000" b="1">
                <a:solidFill>
                  <a:schemeClr val="tx1"/>
                </a:solidFill>
                <a:latin typeface="Courier New" panose="02070309020205020404" pitchFamily="49" charset="0"/>
                <a:cs typeface="Courier New" panose="02070309020205020404" pitchFamily="49" charset="0"/>
              </a:rPr>
              <a:t>int dim</a:t>
            </a:r>
            <a:r>
              <a:rPr lang="it-IT" sz="2000" b="1" smtClean="0">
                <a:solidFill>
                  <a:schemeClr val="tx1"/>
                </a:solidFill>
                <a:latin typeface="Courier New" panose="02070309020205020404" pitchFamily="49" charset="0"/>
                <a:cs typeface="Courier New" panose="02070309020205020404" pitchFamily="49" charset="0"/>
              </a:rPr>
              <a:t>) {</a:t>
            </a:r>
            <a:endParaRPr lang="it-IT" sz="2000" b="1">
              <a:solidFill>
                <a:schemeClr val="tx1"/>
              </a:solidFill>
              <a:latin typeface="Courier New" panose="02070309020205020404" pitchFamily="49" charset="0"/>
              <a:cs typeface="Courier New" panose="02070309020205020404" pitchFamily="49" charset="0"/>
            </a:endParaRPr>
          </a:p>
          <a:p>
            <a:r>
              <a:rPr lang="it-IT" sz="2000" b="1" smtClean="0">
                <a:solidFill>
                  <a:schemeClr val="tx1"/>
                </a:solidFill>
                <a:latin typeface="Courier New" panose="02070309020205020404" pitchFamily="49" charset="0"/>
                <a:cs typeface="Courier New" panose="02070309020205020404" pitchFamily="49" charset="0"/>
              </a:rPr>
              <a:t>  int </a:t>
            </a:r>
            <a:r>
              <a:rPr lang="it-IT" sz="2000" b="1">
                <a:solidFill>
                  <a:schemeClr val="tx1"/>
                </a:solidFill>
                <a:latin typeface="Courier New" panose="02070309020205020404" pitchFamily="49" charset="0"/>
                <a:cs typeface="Courier New" panose="02070309020205020404" pitchFamily="49" charset="0"/>
              </a:rPr>
              <a:t>i, min;</a:t>
            </a:r>
          </a:p>
          <a:p>
            <a:r>
              <a:rPr lang="it-IT" sz="2000" b="1" smtClean="0">
                <a:solidFill>
                  <a:schemeClr val="tx1"/>
                </a:solidFill>
                <a:latin typeface="Courier New" panose="02070309020205020404" pitchFamily="49" charset="0"/>
                <a:cs typeface="Courier New" panose="02070309020205020404" pitchFamily="49" charset="0"/>
              </a:rPr>
              <a:t>  for(i=0</a:t>
            </a:r>
            <a:r>
              <a:rPr lang="it-IT" sz="2000" b="1">
                <a:solidFill>
                  <a:schemeClr val="tx1"/>
                </a:solidFill>
                <a:latin typeface="Courier New" panose="02070309020205020404" pitchFamily="49" charset="0"/>
                <a:cs typeface="Courier New" panose="02070309020205020404" pitchFamily="49" charset="0"/>
              </a:rPr>
              <a:t>; i&lt;dim-1; i</a:t>
            </a:r>
            <a:r>
              <a:rPr lang="it-IT" sz="2000" b="1" smtClean="0">
                <a:solidFill>
                  <a:schemeClr val="tx1"/>
                </a:solidFill>
                <a:latin typeface="Courier New" panose="02070309020205020404" pitchFamily="49" charset="0"/>
                <a:cs typeface="Courier New" panose="02070309020205020404" pitchFamily="49" charset="0"/>
              </a:rPr>
              <a:t>++){</a:t>
            </a:r>
            <a:endParaRPr lang="it-IT" sz="2000" b="1">
              <a:solidFill>
                <a:schemeClr val="tx1"/>
              </a:solidFill>
              <a:latin typeface="Courier New" panose="02070309020205020404" pitchFamily="49" charset="0"/>
              <a:cs typeface="Courier New" panose="02070309020205020404" pitchFamily="49" charset="0"/>
            </a:endParaRPr>
          </a:p>
          <a:p>
            <a:r>
              <a:rPr lang="it-IT" sz="2000" b="1" smtClean="0">
                <a:solidFill>
                  <a:schemeClr val="tx1"/>
                </a:solidFill>
                <a:latin typeface="Courier New" panose="02070309020205020404" pitchFamily="49" charset="0"/>
                <a:cs typeface="Courier New" panose="02070309020205020404" pitchFamily="49" charset="0"/>
              </a:rPr>
              <a:t>    min </a:t>
            </a:r>
            <a:r>
              <a:rPr lang="it-IT" sz="2000" b="1">
                <a:solidFill>
                  <a:schemeClr val="tx1"/>
                </a:solidFill>
                <a:latin typeface="Courier New" panose="02070309020205020404" pitchFamily="49" charset="0"/>
                <a:cs typeface="Courier New" panose="02070309020205020404" pitchFamily="49" charset="0"/>
              </a:rPr>
              <a:t>= minPos(v, i, dim-1);</a:t>
            </a:r>
          </a:p>
          <a:p>
            <a:r>
              <a:rPr lang="it-IT" sz="2000" b="1" smtClean="0">
                <a:solidFill>
                  <a:schemeClr val="tx1"/>
                </a:solidFill>
                <a:latin typeface="Courier New" panose="02070309020205020404" pitchFamily="49" charset="0"/>
                <a:cs typeface="Courier New" panose="02070309020205020404" pitchFamily="49" charset="0"/>
              </a:rPr>
              <a:t>    swap(v+i</a:t>
            </a:r>
            <a:r>
              <a:rPr lang="it-IT" sz="2000" b="1">
                <a:solidFill>
                  <a:schemeClr val="tx1"/>
                </a:solidFill>
                <a:latin typeface="Courier New" panose="02070309020205020404" pitchFamily="49" charset="0"/>
                <a:cs typeface="Courier New" panose="02070309020205020404" pitchFamily="49" charset="0"/>
              </a:rPr>
              <a:t>, v+min);</a:t>
            </a:r>
          </a:p>
          <a:p>
            <a:r>
              <a:rPr lang="it-IT" sz="2000" b="1" smtClean="0">
                <a:solidFill>
                  <a:schemeClr val="tx1"/>
                </a:solidFill>
                <a:latin typeface="Courier New" panose="02070309020205020404" pitchFamily="49" charset="0"/>
                <a:cs typeface="Courier New" panose="02070309020205020404" pitchFamily="49" charset="0"/>
              </a:rPr>
              <a:t>  }</a:t>
            </a:r>
            <a:endParaRPr lang="it-IT" sz="2000" b="1">
              <a:solidFill>
                <a:schemeClr val="tx1"/>
              </a:solidFill>
              <a:latin typeface="Courier New" panose="02070309020205020404" pitchFamily="49" charset="0"/>
              <a:cs typeface="Courier New" panose="02070309020205020404" pitchFamily="49" charset="0"/>
            </a:endParaRPr>
          </a:p>
          <a:p>
            <a:r>
              <a:rPr lang="it-IT" sz="2000" b="1" smtClean="0">
                <a:solidFill>
                  <a:schemeClr val="tx1"/>
                </a:solidFill>
                <a:latin typeface="Courier New" panose="02070309020205020404" pitchFamily="49" charset="0"/>
                <a:cs typeface="Courier New" panose="02070309020205020404" pitchFamily="49" charset="0"/>
              </a:rPr>
              <a:t>}</a:t>
            </a:r>
          </a:p>
          <a:p>
            <a:r>
              <a:rPr lang="it-IT" sz="2000" b="1" smtClean="0">
                <a:solidFill>
                  <a:srgbClr val="FF0000"/>
                </a:solidFill>
                <a:latin typeface="Courier New" panose="02070309020205020404" pitchFamily="49" charset="0"/>
                <a:cs typeface="Courier New" panose="02070309020205020404" pitchFamily="49" charset="0"/>
              </a:rPr>
              <a:t>/* swap, minPos le implementiamo in laboratorio */</a:t>
            </a:r>
            <a:endParaRPr lang="it-IT" sz="2000" b="1">
              <a:solidFill>
                <a:srgbClr val="FF0000"/>
              </a:solidFill>
              <a:latin typeface="Courier New" panose="02070309020205020404" pitchFamily="49" charset="0"/>
              <a:cs typeface="Courier New" panose="02070309020205020404" pitchFamily="49" charset="0"/>
            </a:endParaRPr>
          </a:p>
          <a:p>
            <a:endParaRPr lang="it-IT" sz="2000" b="1">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197047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1340768"/>
          </a:xfrm>
        </p:spPr>
        <p:txBody>
          <a:bodyPr/>
          <a:lstStyle/>
          <a:p>
            <a:r>
              <a:rPr lang="it-IT" smtClean="0"/>
              <a:t>Altro algoritmo: bubblesort</a:t>
            </a:r>
            <a:endParaRPr lang="it-IT"/>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it-IT" sz="2800"/>
              <a:t>Si fanno salire gli elementi piu piccoli </a:t>
            </a:r>
            <a:r>
              <a:rPr lang="it-IT" sz="2800" smtClean="0"/>
              <a:t>(piu </a:t>
            </a:r>
            <a:r>
              <a:rPr lang="it-IT" sz="2800" i="1" smtClean="0"/>
              <a:t>leggeri</a:t>
            </a:r>
            <a:r>
              <a:rPr lang="it-IT" sz="2800" smtClean="0"/>
              <a:t>) </a:t>
            </a:r>
            <a:r>
              <a:rPr lang="it-IT" sz="2800"/>
              <a:t>verso l'inizio </a:t>
            </a:r>
            <a:r>
              <a:rPr lang="it-IT" sz="2800" smtClean="0"/>
              <a:t>del vettore (</a:t>
            </a:r>
            <a:r>
              <a:rPr lang="it-IT" sz="2800" i="1" smtClean="0"/>
              <a:t>verso l'alto</a:t>
            </a:r>
            <a:r>
              <a:rPr lang="it-IT" sz="2800" smtClean="0"/>
              <a:t>), </a:t>
            </a:r>
            <a:r>
              <a:rPr lang="it-IT" sz="2800"/>
              <a:t>scambiandoli con quelli </a:t>
            </a:r>
            <a:r>
              <a:rPr lang="it-IT" sz="2800" smtClean="0"/>
              <a:t>adiacenti</a:t>
            </a:r>
          </a:p>
          <a:p>
            <a:pPr marL="457200" indent="-457200">
              <a:buFont typeface="Arial" panose="020B0604020202020204" pitchFamily="34" charset="0"/>
              <a:buChar char="•"/>
            </a:pPr>
            <a:r>
              <a:rPr lang="it-IT" sz="2800"/>
              <a:t>L'ordinamento e suddiviso in </a:t>
            </a:r>
            <a:r>
              <a:rPr lang="it-IT" sz="2800" i="1" smtClean="0"/>
              <a:t>N-1</a:t>
            </a:r>
            <a:r>
              <a:rPr lang="it-IT" sz="2800" smtClean="0"/>
              <a:t> </a:t>
            </a:r>
            <a:r>
              <a:rPr lang="it-IT" sz="2800"/>
              <a:t>fasi:</a:t>
            </a:r>
            <a:endParaRPr lang="it-IT" sz="2800" i="1"/>
          </a:p>
        </p:txBody>
      </p:sp>
    </p:spTree>
    <p:extLst>
      <p:ext uri="{BB962C8B-B14F-4D97-AF65-F5344CB8AC3E}">
        <p14:creationId xmlns:p14="http://schemas.microsoft.com/office/powerpoint/2010/main" val="16687962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bubblesort: esempio</a:t>
            </a:r>
            <a:endParaRPr lang="it-IT"/>
          </a:p>
        </p:txBody>
      </p:sp>
      <p:sp>
        <p:nvSpPr>
          <p:cNvPr id="3" name="Content Placeholder 2"/>
          <p:cNvSpPr>
            <a:spLocks noGrp="1"/>
          </p:cNvSpPr>
          <p:nvPr>
            <p:ph idx="1"/>
          </p:nvPr>
        </p:nvSpPr>
        <p:spPr>
          <a:xfrm>
            <a:off x="657225" y="1412776"/>
            <a:ext cx="7770813" cy="4113213"/>
          </a:xfrm>
        </p:spPr>
        <p:txBody>
          <a:bodyPr/>
          <a:lstStyle/>
          <a:p>
            <a:pPr algn="ctr"/>
            <a:r>
              <a:rPr lang="it-IT" b="1">
                <a:solidFill>
                  <a:schemeClr val="tx1"/>
                </a:solidFill>
                <a:latin typeface="Courier New" panose="02070309020205020404" pitchFamily="49" charset="0"/>
                <a:cs typeface="Courier New" panose="02070309020205020404" pitchFamily="49" charset="0"/>
              </a:rPr>
              <a:t>5 2 4 6 </a:t>
            </a:r>
            <a:r>
              <a:rPr lang="it-IT" b="1">
                <a:solidFill>
                  <a:schemeClr val="accent2"/>
                </a:solidFill>
                <a:latin typeface="Courier New" panose="02070309020205020404" pitchFamily="49" charset="0"/>
                <a:cs typeface="Courier New" panose="02070309020205020404" pitchFamily="49" charset="0"/>
              </a:rPr>
              <a:t>1</a:t>
            </a:r>
            <a:r>
              <a:rPr lang="it-IT" b="1" smtClean="0">
                <a:solidFill>
                  <a:schemeClr val="tx1"/>
                </a:solidFill>
                <a:latin typeface="Courier New" panose="02070309020205020404" pitchFamily="49" charset="0"/>
                <a:cs typeface="Courier New" panose="02070309020205020404" pitchFamily="49" charset="0"/>
              </a:rPr>
              <a:t> 3</a:t>
            </a:r>
          </a:p>
          <a:p>
            <a:pPr algn="ctr"/>
            <a:r>
              <a:rPr lang="it-IT" sz="2000" b="1">
                <a:solidFill>
                  <a:schemeClr val="tx1"/>
                </a:solidFill>
                <a:latin typeface="Courier New" panose="02070309020205020404" pitchFamily="49" charset="0"/>
                <a:cs typeface="Courier New" panose="02070309020205020404" pitchFamily="49" charset="0"/>
              </a:rPr>
              <a:t>5 2 4 6 </a:t>
            </a:r>
            <a:r>
              <a:rPr lang="it-IT" sz="2000" b="1">
                <a:solidFill>
                  <a:schemeClr val="accent2"/>
                </a:solidFill>
                <a:latin typeface="Courier New" panose="02070309020205020404" pitchFamily="49" charset="0"/>
                <a:cs typeface="Courier New" panose="02070309020205020404" pitchFamily="49" charset="0"/>
              </a:rPr>
              <a:t>1</a:t>
            </a:r>
            <a:r>
              <a:rPr lang="it-IT" sz="2000" b="1">
                <a:solidFill>
                  <a:schemeClr val="tx1"/>
                </a:solidFill>
                <a:latin typeface="Courier New" panose="02070309020205020404" pitchFamily="49" charset="0"/>
                <a:cs typeface="Courier New" panose="02070309020205020404" pitchFamily="49" charset="0"/>
              </a:rPr>
              <a:t> </a:t>
            </a:r>
            <a:r>
              <a:rPr lang="it-IT" sz="2000" b="1" smtClean="0">
                <a:solidFill>
                  <a:schemeClr val="tx1"/>
                </a:solidFill>
                <a:latin typeface="Courier New" panose="02070309020205020404" pitchFamily="49" charset="0"/>
                <a:cs typeface="Courier New" panose="02070309020205020404" pitchFamily="49" charset="0"/>
              </a:rPr>
              <a:t>3</a:t>
            </a:r>
          </a:p>
          <a:p>
            <a:pPr algn="ctr"/>
            <a:r>
              <a:rPr lang="it-IT" sz="2000" b="1" smtClean="0">
                <a:solidFill>
                  <a:schemeClr val="tx1"/>
                </a:solidFill>
                <a:latin typeface="Courier New" panose="02070309020205020404" pitchFamily="49" charset="0"/>
                <a:cs typeface="Courier New" panose="02070309020205020404" pitchFamily="49" charset="0"/>
              </a:rPr>
              <a:t>5 2 4 </a:t>
            </a:r>
            <a:r>
              <a:rPr lang="it-IT" sz="2000" b="1" smtClean="0">
                <a:solidFill>
                  <a:schemeClr val="accent2"/>
                </a:solidFill>
                <a:latin typeface="Courier New" panose="02070309020205020404" pitchFamily="49" charset="0"/>
                <a:cs typeface="Courier New" panose="02070309020205020404" pitchFamily="49" charset="0"/>
              </a:rPr>
              <a:t>1</a:t>
            </a:r>
            <a:r>
              <a:rPr lang="it-IT" sz="2000" b="1" smtClean="0">
                <a:solidFill>
                  <a:schemeClr val="tx1"/>
                </a:solidFill>
                <a:latin typeface="Courier New" panose="02070309020205020404" pitchFamily="49" charset="0"/>
                <a:cs typeface="Courier New" panose="02070309020205020404" pitchFamily="49" charset="0"/>
              </a:rPr>
              <a:t> 6 3</a:t>
            </a:r>
          </a:p>
          <a:p>
            <a:pPr algn="ctr"/>
            <a:r>
              <a:rPr lang="it-IT" sz="2000" b="1">
                <a:solidFill>
                  <a:schemeClr val="tx1"/>
                </a:solidFill>
                <a:latin typeface="Courier New" panose="02070309020205020404" pitchFamily="49" charset="0"/>
                <a:cs typeface="Courier New" panose="02070309020205020404" pitchFamily="49" charset="0"/>
              </a:rPr>
              <a:t>5 2 </a:t>
            </a:r>
            <a:r>
              <a:rPr lang="it-IT" sz="2000" b="1" smtClean="0">
                <a:solidFill>
                  <a:schemeClr val="accent2"/>
                </a:solidFill>
                <a:latin typeface="Courier New" panose="02070309020205020404" pitchFamily="49" charset="0"/>
                <a:cs typeface="Courier New" panose="02070309020205020404" pitchFamily="49" charset="0"/>
              </a:rPr>
              <a:t>1</a:t>
            </a:r>
            <a:r>
              <a:rPr lang="it-IT" sz="2000" b="1" smtClean="0">
                <a:solidFill>
                  <a:schemeClr val="tx1"/>
                </a:solidFill>
                <a:latin typeface="Courier New" panose="02070309020205020404" pitchFamily="49" charset="0"/>
                <a:cs typeface="Courier New" panose="02070309020205020404" pitchFamily="49" charset="0"/>
              </a:rPr>
              <a:t> 4 </a:t>
            </a:r>
            <a:r>
              <a:rPr lang="it-IT" sz="2000" b="1">
                <a:solidFill>
                  <a:schemeClr val="tx1"/>
                </a:solidFill>
                <a:latin typeface="Courier New" panose="02070309020205020404" pitchFamily="49" charset="0"/>
                <a:cs typeface="Courier New" panose="02070309020205020404" pitchFamily="49" charset="0"/>
              </a:rPr>
              <a:t>6 3</a:t>
            </a:r>
          </a:p>
          <a:p>
            <a:pPr algn="ctr"/>
            <a:r>
              <a:rPr lang="it-IT" sz="2000" b="1">
                <a:solidFill>
                  <a:schemeClr val="tx1"/>
                </a:solidFill>
                <a:latin typeface="Courier New" panose="02070309020205020404" pitchFamily="49" charset="0"/>
                <a:cs typeface="Courier New" panose="02070309020205020404" pitchFamily="49" charset="0"/>
              </a:rPr>
              <a:t>5 </a:t>
            </a:r>
            <a:r>
              <a:rPr lang="it-IT" sz="2000" b="1" smtClean="0">
                <a:solidFill>
                  <a:schemeClr val="accent2"/>
                </a:solidFill>
                <a:latin typeface="Courier New" panose="02070309020205020404" pitchFamily="49" charset="0"/>
                <a:cs typeface="Courier New" panose="02070309020205020404" pitchFamily="49" charset="0"/>
              </a:rPr>
              <a:t>1</a:t>
            </a:r>
            <a:r>
              <a:rPr lang="it-IT" sz="2000" b="1" smtClean="0">
                <a:solidFill>
                  <a:schemeClr val="tx1"/>
                </a:solidFill>
                <a:latin typeface="Courier New" panose="02070309020205020404" pitchFamily="49" charset="0"/>
                <a:cs typeface="Courier New" panose="02070309020205020404" pitchFamily="49" charset="0"/>
              </a:rPr>
              <a:t> 2 4 </a:t>
            </a:r>
            <a:r>
              <a:rPr lang="it-IT" sz="2000" b="1">
                <a:solidFill>
                  <a:schemeClr val="tx1"/>
                </a:solidFill>
                <a:latin typeface="Courier New" panose="02070309020205020404" pitchFamily="49" charset="0"/>
                <a:cs typeface="Courier New" panose="02070309020205020404" pitchFamily="49" charset="0"/>
              </a:rPr>
              <a:t>6 </a:t>
            </a:r>
            <a:r>
              <a:rPr lang="it-IT" sz="2000" b="1" smtClean="0">
                <a:solidFill>
                  <a:schemeClr val="tx1"/>
                </a:solidFill>
                <a:latin typeface="Courier New" panose="02070309020205020404" pitchFamily="49" charset="0"/>
                <a:cs typeface="Courier New" panose="02070309020205020404" pitchFamily="49" charset="0"/>
              </a:rPr>
              <a:t>3</a:t>
            </a:r>
            <a:endParaRPr lang="it-IT" sz="2000" b="1">
              <a:solidFill>
                <a:schemeClr val="tx1"/>
              </a:solidFill>
              <a:latin typeface="Courier New" panose="02070309020205020404" pitchFamily="49" charset="0"/>
              <a:cs typeface="Courier New" panose="02070309020205020404" pitchFamily="49" charset="0"/>
            </a:endParaRPr>
          </a:p>
          <a:p>
            <a:pPr algn="ctr"/>
            <a:r>
              <a:rPr lang="it-IT" b="1" smtClean="0">
                <a:solidFill>
                  <a:srgbClr val="FF0000"/>
                </a:solidFill>
                <a:latin typeface="Courier New" panose="02070309020205020404" pitchFamily="49" charset="0"/>
                <a:cs typeface="Courier New" panose="02070309020205020404" pitchFamily="49" charset="0"/>
              </a:rPr>
              <a:t>1</a:t>
            </a:r>
            <a:r>
              <a:rPr lang="it-IT" b="1" smtClean="0">
                <a:solidFill>
                  <a:schemeClr val="tx1"/>
                </a:solidFill>
                <a:latin typeface="Courier New" panose="02070309020205020404" pitchFamily="49" charset="0"/>
                <a:cs typeface="Courier New" panose="02070309020205020404" pitchFamily="49" charset="0"/>
              </a:rPr>
              <a:t> 5 </a:t>
            </a:r>
            <a:r>
              <a:rPr lang="it-IT" b="1" smtClean="0">
                <a:solidFill>
                  <a:schemeClr val="accent2"/>
                </a:solidFill>
                <a:latin typeface="Courier New" panose="02070309020205020404" pitchFamily="49" charset="0"/>
                <a:cs typeface="Courier New" panose="02070309020205020404" pitchFamily="49" charset="0"/>
              </a:rPr>
              <a:t>2</a:t>
            </a:r>
            <a:r>
              <a:rPr lang="it-IT" b="1" smtClean="0">
                <a:solidFill>
                  <a:schemeClr val="tx1"/>
                </a:solidFill>
                <a:latin typeface="Courier New" panose="02070309020205020404" pitchFamily="49" charset="0"/>
                <a:cs typeface="Courier New" panose="02070309020205020404" pitchFamily="49" charset="0"/>
              </a:rPr>
              <a:t> 4 6 3</a:t>
            </a:r>
          </a:p>
          <a:p>
            <a:pPr algn="ctr"/>
            <a:r>
              <a:rPr lang="it-IT" sz="2000" b="1" smtClean="0">
                <a:solidFill>
                  <a:srgbClr val="FF0000"/>
                </a:solidFill>
                <a:latin typeface="Courier New" panose="02070309020205020404" pitchFamily="49" charset="0"/>
                <a:cs typeface="Courier New" panose="02070309020205020404" pitchFamily="49" charset="0"/>
              </a:rPr>
              <a:t>1</a:t>
            </a:r>
            <a:r>
              <a:rPr lang="it-IT" sz="2000" b="1" smtClean="0">
                <a:solidFill>
                  <a:schemeClr val="tx1"/>
                </a:solidFill>
                <a:latin typeface="Courier New" panose="02070309020205020404" pitchFamily="49" charset="0"/>
                <a:cs typeface="Courier New" panose="02070309020205020404" pitchFamily="49" charset="0"/>
              </a:rPr>
              <a:t> 5 </a:t>
            </a:r>
            <a:r>
              <a:rPr lang="it-IT" sz="2000" b="1" smtClean="0">
                <a:solidFill>
                  <a:schemeClr val="accent2"/>
                </a:solidFill>
                <a:latin typeface="Courier New" panose="02070309020205020404" pitchFamily="49" charset="0"/>
                <a:cs typeface="Courier New" panose="02070309020205020404" pitchFamily="49" charset="0"/>
              </a:rPr>
              <a:t>2</a:t>
            </a:r>
            <a:r>
              <a:rPr lang="it-IT" sz="2000" b="1" smtClean="0">
                <a:solidFill>
                  <a:schemeClr val="tx1"/>
                </a:solidFill>
                <a:latin typeface="Courier New" panose="02070309020205020404" pitchFamily="49" charset="0"/>
                <a:cs typeface="Courier New" panose="02070309020205020404" pitchFamily="49" charset="0"/>
              </a:rPr>
              <a:t> </a:t>
            </a:r>
            <a:r>
              <a:rPr lang="it-IT" sz="2000" b="1">
                <a:solidFill>
                  <a:schemeClr val="tx1"/>
                </a:solidFill>
                <a:latin typeface="Courier New" panose="02070309020205020404" pitchFamily="49" charset="0"/>
                <a:cs typeface="Courier New" panose="02070309020205020404" pitchFamily="49" charset="0"/>
              </a:rPr>
              <a:t>4</a:t>
            </a:r>
            <a:r>
              <a:rPr lang="it-IT" sz="2000" b="1" smtClean="0">
                <a:solidFill>
                  <a:schemeClr val="tx1"/>
                </a:solidFill>
                <a:latin typeface="Courier New" panose="02070309020205020404" pitchFamily="49" charset="0"/>
                <a:cs typeface="Courier New" panose="02070309020205020404" pitchFamily="49" charset="0"/>
              </a:rPr>
              <a:t> 3 6</a:t>
            </a:r>
          </a:p>
          <a:p>
            <a:pPr algn="ctr"/>
            <a:r>
              <a:rPr lang="it-IT" sz="2000" b="1" smtClean="0">
                <a:solidFill>
                  <a:srgbClr val="FF0000"/>
                </a:solidFill>
                <a:latin typeface="Courier New" panose="02070309020205020404" pitchFamily="49" charset="0"/>
                <a:cs typeface="Courier New" panose="02070309020205020404" pitchFamily="49" charset="0"/>
              </a:rPr>
              <a:t>1</a:t>
            </a:r>
            <a:r>
              <a:rPr lang="it-IT" sz="2000" b="1" smtClean="0">
                <a:solidFill>
                  <a:schemeClr val="tx1"/>
                </a:solidFill>
                <a:latin typeface="Courier New" panose="02070309020205020404" pitchFamily="49" charset="0"/>
                <a:cs typeface="Courier New" panose="02070309020205020404" pitchFamily="49" charset="0"/>
              </a:rPr>
              <a:t> 5 </a:t>
            </a:r>
            <a:r>
              <a:rPr lang="it-IT" sz="2000" b="1" smtClean="0">
                <a:solidFill>
                  <a:schemeClr val="accent2"/>
                </a:solidFill>
                <a:latin typeface="Courier New" panose="02070309020205020404" pitchFamily="49" charset="0"/>
                <a:cs typeface="Courier New" panose="02070309020205020404" pitchFamily="49" charset="0"/>
              </a:rPr>
              <a:t>2</a:t>
            </a:r>
            <a:r>
              <a:rPr lang="it-IT" sz="2000" b="1" smtClean="0">
                <a:solidFill>
                  <a:schemeClr val="tx1"/>
                </a:solidFill>
                <a:latin typeface="Courier New" panose="02070309020205020404" pitchFamily="49" charset="0"/>
                <a:cs typeface="Courier New" panose="02070309020205020404" pitchFamily="49" charset="0"/>
              </a:rPr>
              <a:t> 3 4 6</a:t>
            </a:r>
            <a:endParaRPr lang="it-IT" sz="2000" b="1">
              <a:solidFill>
                <a:schemeClr val="tx1"/>
              </a:solidFill>
              <a:latin typeface="Courier New" panose="02070309020205020404" pitchFamily="49" charset="0"/>
              <a:cs typeface="Courier New" panose="02070309020205020404" pitchFamily="49" charset="0"/>
            </a:endParaRPr>
          </a:p>
          <a:p>
            <a:pPr algn="ctr"/>
            <a:r>
              <a:rPr lang="it-IT" sz="2000" b="1">
                <a:solidFill>
                  <a:srgbClr val="FF0000"/>
                </a:solidFill>
                <a:latin typeface="Courier New" panose="02070309020205020404" pitchFamily="49" charset="0"/>
                <a:cs typeface="Courier New" panose="02070309020205020404" pitchFamily="49" charset="0"/>
              </a:rPr>
              <a:t>1</a:t>
            </a:r>
            <a:r>
              <a:rPr lang="it-IT" sz="2000" b="1">
                <a:solidFill>
                  <a:schemeClr val="tx1"/>
                </a:solidFill>
                <a:latin typeface="Courier New" panose="02070309020205020404" pitchFamily="49" charset="0"/>
                <a:cs typeface="Courier New" panose="02070309020205020404" pitchFamily="49" charset="0"/>
              </a:rPr>
              <a:t> 5 </a:t>
            </a:r>
            <a:r>
              <a:rPr lang="it-IT" sz="2000" b="1">
                <a:solidFill>
                  <a:schemeClr val="accent2"/>
                </a:solidFill>
                <a:latin typeface="Courier New" panose="02070309020205020404" pitchFamily="49" charset="0"/>
                <a:cs typeface="Courier New" panose="02070309020205020404" pitchFamily="49" charset="0"/>
              </a:rPr>
              <a:t>2</a:t>
            </a:r>
            <a:r>
              <a:rPr lang="it-IT" sz="2000" b="1">
                <a:solidFill>
                  <a:schemeClr val="tx1"/>
                </a:solidFill>
                <a:latin typeface="Courier New" panose="02070309020205020404" pitchFamily="49" charset="0"/>
                <a:cs typeface="Courier New" panose="02070309020205020404" pitchFamily="49" charset="0"/>
              </a:rPr>
              <a:t> 3 </a:t>
            </a:r>
            <a:r>
              <a:rPr lang="it-IT" sz="2000" b="1" smtClean="0">
                <a:solidFill>
                  <a:schemeClr val="tx1"/>
                </a:solidFill>
                <a:latin typeface="Courier New" panose="02070309020205020404" pitchFamily="49" charset="0"/>
                <a:cs typeface="Courier New" panose="02070309020205020404" pitchFamily="49" charset="0"/>
              </a:rPr>
              <a:t>4 6</a:t>
            </a:r>
          </a:p>
          <a:p>
            <a:pPr algn="ctr"/>
            <a:r>
              <a:rPr lang="it-IT" b="1" smtClean="0">
                <a:solidFill>
                  <a:srgbClr val="FF0000"/>
                </a:solidFill>
                <a:latin typeface="Courier New" panose="02070309020205020404" pitchFamily="49" charset="0"/>
                <a:cs typeface="Courier New" panose="02070309020205020404" pitchFamily="49" charset="0"/>
              </a:rPr>
              <a:t>1 2</a:t>
            </a:r>
            <a:r>
              <a:rPr lang="it-IT" b="1" smtClean="0">
                <a:solidFill>
                  <a:schemeClr val="tx1"/>
                </a:solidFill>
                <a:latin typeface="Courier New" panose="02070309020205020404" pitchFamily="49" charset="0"/>
                <a:cs typeface="Courier New" panose="02070309020205020404" pitchFamily="49" charset="0"/>
              </a:rPr>
              <a:t> 5 </a:t>
            </a:r>
            <a:r>
              <a:rPr lang="it-IT" b="1">
                <a:solidFill>
                  <a:schemeClr val="tx1"/>
                </a:solidFill>
                <a:latin typeface="Courier New" panose="02070309020205020404" pitchFamily="49" charset="0"/>
                <a:cs typeface="Courier New" panose="02070309020205020404" pitchFamily="49" charset="0"/>
              </a:rPr>
              <a:t>3 4 6</a:t>
            </a:r>
          </a:p>
          <a:p>
            <a:pPr algn="ctr"/>
            <a:endParaRPr lang="it-IT" b="1">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1756200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bubblesort: esempio</a:t>
            </a:r>
            <a:endParaRPr lang="it-IT"/>
          </a:p>
        </p:txBody>
      </p:sp>
      <p:sp>
        <p:nvSpPr>
          <p:cNvPr id="3" name="Content Placeholder 2"/>
          <p:cNvSpPr>
            <a:spLocks noGrp="1"/>
          </p:cNvSpPr>
          <p:nvPr>
            <p:ph idx="1"/>
          </p:nvPr>
        </p:nvSpPr>
        <p:spPr>
          <a:xfrm>
            <a:off x="657225" y="1412776"/>
            <a:ext cx="7770813" cy="4113213"/>
          </a:xfrm>
        </p:spPr>
        <p:txBody>
          <a:bodyPr/>
          <a:lstStyle/>
          <a:p>
            <a:pPr algn="ctr"/>
            <a:r>
              <a:rPr lang="it-IT" b="1" smtClean="0">
                <a:solidFill>
                  <a:srgbClr val="FF0000"/>
                </a:solidFill>
                <a:latin typeface="Courier New" panose="02070309020205020404" pitchFamily="49" charset="0"/>
                <a:cs typeface="Courier New" panose="02070309020205020404" pitchFamily="49" charset="0"/>
              </a:rPr>
              <a:t>1 2</a:t>
            </a:r>
            <a:r>
              <a:rPr lang="it-IT" b="1" smtClean="0">
                <a:solidFill>
                  <a:schemeClr val="tx1"/>
                </a:solidFill>
                <a:latin typeface="Courier New" panose="02070309020205020404" pitchFamily="49" charset="0"/>
                <a:cs typeface="Courier New" panose="02070309020205020404" pitchFamily="49" charset="0"/>
              </a:rPr>
              <a:t> 5 </a:t>
            </a:r>
            <a:r>
              <a:rPr lang="it-IT" b="1">
                <a:solidFill>
                  <a:schemeClr val="accent2"/>
                </a:solidFill>
                <a:latin typeface="Courier New" panose="02070309020205020404" pitchFamily="49" charset="0"/>
                <a:cs typeface="Courier New" panose="02070309020205020404" pitchFamily="49" charset="0"/>
              </a:rPr>
              <a:t>3</a:t>
            </a:r>
            <a:r>
              <a:rPr lang="it-IT" b="1">
                <a:solidFill>
                  <a:schemeClr val="tx1"/>
                </a:solidFill>
                <a:latin typeface="Courier New" panose="02070309020205020404" pitchFamily="49" charset="0"/>
                <a:cs typeface="Courier New" panose="02070309020205020404" pitchFamily="49" charset="0"/>
              </a:rPr>
              <a:t> 4 6</a:t>
            </a:r>
          </a:p>
          <a:p>
            <a:pPr algn="ctr"/>
            <a:r>
              <a:rPr lang="it-IT" sz="2400" b="1">
                <a:solidFill>
                  <a:srgbClr val="FF0000"/>
                </a:solidFill>
                <a:latin typeface="Courier New" panose="02070309020205020404" pitchFamily="49" charset="0"/>
                <a:cs typeface="Courier New" panose="02070309020205020404" pitchFamily="49" charset="0"/>
              </a:rPr>
              <a:t>1 2</a:t>
            </a:r>
            <a:r>
              <a:rPr lang="it-IT" sz="2400" b="1">
                <a:solidFill>
                  <a:schemeClr val="tx1"/>
                </a:solidFill>
                <a:latin typeface="Courier New" panose="02070309020205020404" pitchFamily="49" charset="0"/>
                <a:cs typeface="Courier New" panose="02070309020205020404" pitchFamily="49" charset="0"/>
              </a:rPr>
              <a:t> 5 </a:t>
            </a:r>
            <a:r>
              <a:rPr lang="it-IT" sz="2400" b="1">
                <a:solidFill>
                  <a:schemeClr val="accent2"/>
                </a:solidFill>
                <a:latin typeface="Courier New" panose="02070309020205020404" pitchFamily="49" charset="0"/>
                <a:cs typeface="Courier New" panose="02070309020205020404" pitchFamily="49" charset="0"/>
              </a:rPr>
              <a:t>3</a:t>
            </a:r>
            <a:r>
              <a:rPr lang="it-IT" sz="2400" b="1">
                <a:solidFill>
                  <a:schemeClr val="tx1"/>
                </a:solidFill>
                <a:latin typeface="Courier New" panose="02070309020205020404" pitchFamily="49" charset="0"/>
                <a:cs typeface="Courier New" panose="02070309020205020404" pitchFamily="49" charset="0"/>
              </a:rPr>
              <a:t> 4 6</a:t>
            </a:r>
          </a:p>
          <a:p>
            <a:pPr algn="ctr"/>
            <a:r>
              <a:rPr lang="it-IT" sz="2400" b="1">
                <a:solidFill>
                  <a:srgbClr val="FF0000"/>
                </a:solidFill>
                <a:latin typeface="Courier New" panose="02070309020205020404" pitchFamily="49" charset="0"/>
                <a:cs typeface="Courier New" panose="02070309020205020404" pitchFamily="49" charset="0"/>
              </a:rPr>
              <a:t>1 2</a:t>
            </a:r>
            <a:r>
              <a:rPr lang="it-IT" sz="2400" b="1">
                <a:solidFill>
                  <a:schemeClr val="tx1"/>
                </a:solidFill>
                <a:latin typeface="Courier New" panose="02070309020205020404" pitchFamily="49" charset="0"/>
                <a:cs typeface="Courier New" panose="02070309020205020404" pitchFamily="49" charset="0"/>
              </a:rPr>
              <a:t> 5 </a:t>
            </a:r>
            <a:r>
              <a:rPr lang="it-IT" sz="2400" b="1">
                <a:solidFill>
                  <a:schemeClr val="accent2"/>
                </a:solidFill>
                <a:latin typeface="Courier New" panose="02070309020205020404" pitchFamily="49" charset="0"/>
                <a:cs typeface="Courier New" panose="02070309020205020404" pitchFamily="49" charset="0"/>
              </a:rPr>
              <a:t>3</a:t>
            </a:r>
            <a:r>
              <a:rPr lang="it-IT" sz="2400" b="1">
                <a:solidFill>
                  <a:schemeClr val="tx1"/>
                </a:solidFill>
                <a:latin typeface="Courier New" panose="02070309020205020404" pitchFamily="49" charset="0"/>
                <a:cs typeface="Courier New" panose="02070309020205020404" pitchFamily="49" charset="0"/>
              </a:rPr>
              <a:t> 4 6</a:t>
            </a:r>
          </a:p>
          <a:p>
            <a:pPr algn="ctr"/>
            <a:r>
              <a:rPr lang="it-IT" b="1">
                <a:solidFill>
                  <a:srgbClr val="FF0000"/>
                </a:solidFill>
                <a:latin typeface="Courier New" panose="02070309020205020404" pitchFamily="49" charset="0"/>
                <a:cs typeface="Courier New" panose="02070309020205020404" pitchFamily="49" charset="0"/>
              </a:rPr>
              <a:t>1 2</a:t>
            </a:r>
            <a:r>
              <a:rPr lang="it-IT" b="1">
                <a:solidFill>
                  <a:schemeClr val="tx1"/>
                </a:solidFill>
                <a:latin typeface="Courier New" panose="02070309020205020404" pitchFamily="49" charset="0"/>
                <a:cs typeface="Courier New" panose="02070309020205020404" pitchFamily="49" charset="0"/>
              </a:rPr>
              <a:t> </a:t>
            </a:r>
            <a:r>
              <a:rPr lang="it-IT" b="1" smtClean="0">
                <a:solidFill>
                  <a:srgbClr val="FF0000"/>
                </a:solidFill>
                <a:latin typeface="Courier New" panose="02070309020205020404" pitchFamily="49" charset="0"/>
                <a:cs typeface="Courier New" panose="02070309020205020404" pitchFamily="49" charset="0"/>
              </a:rPr>
              <a:t>3</a:t>
            </a:r>
            <a:r>
              <a:rPr lang="it-IT" b="1" smtClean="0">
                <a:solidFill>
                  <a:schemeClr val="tx1"/>
                </a:solidFill>
                <a:latin typeface="Courier New" panose="02070309020205020404" pitchFamily="49" charset="0"/>
                <a:cs typeface="Courier New" panose="02070309020205020404" pitchFamily="49" charset="0"/>
              </a:rPr>
              <a:t> </a:t>
            </a:r>
            <a:r>
              <a:rPr lang="it-IT" b="1">
                <a:solidFill>
                  <a:schemeClr val="tx1"/>
                </a:solidFill>
                <a:latin typeface="Courier New" panose="02070309020205020404" pitchFamily="49" charset="0"/>
                <a:cs typeface="Courier New" panose="02070309020205020404" pitchFamily="49" charset="0"/>
              </a:rPr>
              <a:t>5</a:t>
            </a:r>
            <a:r>
              <a:rPr lang="it-IT" b="1" smtClean="0">
                <a:solidFill>
                  <a:schemeClr val="tx1"/>
                </a:solidFill>
                <a:latin typeface="Courier New" panose="02070309020205020404" pitchFamily="49" charset="0"/>
                <a:cs typeface="Courier New" panose="02070309020205020404" pitchFamily="49" charset="0"/>
              </a:rPr>
              <a:t> </a:t>
            </a:r>
            <a:r>
              <a:rPr lang="it-IT" b="1">
                <a:solidFill>
                  <a:schemeClr val="accent2"/>
                </a:solidFill>
                <a:latin typeface="Courier New" panose="02070309020205020404" pitchFamily="49" charset="0"/>
                <a:cs typeface="Courier New" panose="02070309020205020404" pitchFamily="49" charset="0"/>
              </a:rPr>
              <a:t>4</a:t>
            </a:r>
            <a:r>
              <a:rPr lang="it-IT" b="1">
                <a:solidFill>
                  <a:schemeClr val="tx1"/>
                </a:solidFill>
                <a:latin typeface="Courier New" panose="02070309020205020404" pitchFamily="49" charset="0"/>
                <a:cs typeface="Courier New" panose="02070309020205020404" pitchFamily="49" charset="0"/>
              </a:rPr>
              <a:t> 6</a:t>
            </a:r>
          </a:p>
          <a:p>
            <a:pPr algn="ctr"/>
            <a:r>
              <a:rPr lang="it-IT" sz="2400" b="1">
                <a:solidFill>
                  <a:srgbClr val="FF0000"/>
                </a:solidFill>
                <a:latin typeface="Courier New" panose="02070309020205020404" pitchFamily="49" charset="0"/>
                <a:cs typeface="Courier New" panose="02070309020205020404" pitchFamily="49" charset="0"/>
              </a:rPr>
              <a:t>1 2</a:t>
            </a:r>
            <a:r>
              <a:rPr lang="it-IT" sz="2400" b="1">
                <a:solidFill>
                  <a:schemeClr val="tx1"/>
                </a:solidFill>
                <a:latin typeface="Courier New" panose="02070309020205020404" pitchFamily="49" charset="0"/>
                <a:cs typeface="Courier New" panose="02070309020205020404" pitchFamily="49" charset="0"/>
              </a:rPr>
              <a:t> </a:t>
            </a:r>
            <a:r>
              <a:rPr lang="it-IT" sz="2400" b="1" smtClean="0">
                <a:solidFill>
                  <a:schemeClr val="tx1"/>
                </a:solidFill>
                <a:latin typeface="Courier New" panose="02070309020205020404" pitchFamily="49" charset="0"/>
                <a:cs typeface="Courier New" panose="02070309020205020404" pitchFamily="49" charset="0"/>
              </a:rPr>
              <a:t>3 5 </a:t>
            </a:r>
            <a:r>
              <a:rPr lang="it-IT" sz="2400" b="1">
                <a:solidFill>
                  <a:schemeClr val="accent2"/>
                </a:solidFill>
                <a:latin typeface="Courier New" panose="02070309020205020404" pitchFamily="49" charset="0"/>
                <a:cs typeface="Courier New" panose="02070309020205020404" pitchFamily="49" charset="0"/>
              </a:rPr>
              <a:t>4</a:t>
            </a:r>
            <a:r>
              <a:rPr lang="it-IT" sz="2400" b="1">
                <a:solidFill>
                  <a:schemeClr val="tx1"/>
                </a:solidFill>
                <a:latin typeface="Courier New" panose="02070309020205020404" pitchFamily="49" charset="0"/>
                <a:cs typeface="Courier New" panose="02070309020205020404" pitchFamily="49" charset="0"/>
              </a:rPr>
              <a:t> 6</a:t>
            </a:r>
          </a:p>
          <a:p>
            <a:pPr algn="ctr"/>
            <a:r>
              <a:rPr lang="it-IT" b="1">
                <a:solidFill>
                  <a:srgbClr val="FF0000"/>
                </a:solidFill>
                <a:latin typeface="Courier New" panose="02070309020205020404" pitchFamily="49" charset="0"/>
                <a:cs typeface="Courier New" panose="02070309020205020404" pitchFamily="49" charset="0"/>
              </a:rPr>
              <a:t>1 2</a:t>
            </a:r>
            <a:r>
              <a:rPr lang="it-IT" b="1">
                <a:solidFill>
                  <a:schemeClr val="tx1"/>
                </a:solidFill>
                <a:latin typeface="Courier New" panose="02070309020205020404" pitchFamily="49" charset="0"/>
                <a:cs typeface="Courier New" panose="02070309020205020404" pitchFamily="49" charset="0"/>
              </a:rPr>
              <a:t> </a:t>
            </a:r>
            <a:r>
              <a:rPr lang="it-IT" b="1">
                <a:solidFill>
                  <a:srgbClr val="FF0000"/>
                </a:solidFill>
                <a:latin typeface="Courier New" panose="02070309020205020404" pitchFamily="49" charset="0"/>
                <a:cs typeface="Courier New" panose="02070309020205020404" pitchFamily="49" charset="0"/>
              </a:rPr>
              <a:t>3</a:t>
            </a:r>
            <a:r>
              <a:rPr lang="it-IT" b="1">
                <a:solidFill>
                  <a:schemeClr val="tx1"/>
                </a:solidFill>
                <a:latin typeface="Courier New" panose="02070309020205020404" pitchFamily="49" charset="0"/>
                <a:cs typeface="Courier New" panose="02070309020205020404" pitchFamily="49" charset="0"/>
              </a:rPr>
              <a:t> </a:t>
            </a:r>
            <a:r>
              <a:rPr lang="it-IT" b="1">
                <a:solidFill>
                  <a:srgbClr val="FF0000"/>
                </a:solidFill>
                <a:latin typeface="Courier New" panose="02070309020205020404" pitchFamily="49" charset="0"/>
                <a:cs typeface="Courier New" panose="02070309020205020404" pitchFamily="49" charset="0"/>
              </a:rPr>
              <a:t>4</a:t>
            </a:r>
            <a:r>
              <a:rPr lang="it-IT" b="1" smtClean="0">
                <a:solidFill>
                  <a:schemeClr val="tx1"/>
                </a:solidFill>
                <a:latin typeface="Courier New" panose="02070309020205020404" pitchFamily="49" charset="0"/>
                <a:cs typeface="Courier New" panose="02070309020205020404" pitchFamily="49" charset="0"/>
              </a:rPr>
              <a:t> </a:t>
            </a:r>
            <a:r>
              <a:rPr lang="it-IT" b="1" smtClean="0">
                <a:solidFill>
                  <a:schemeClr val="accent2"/>
                </a:solidFill>
                <a:latin typeface="Courier New" panose="02070309020205020404" pitchFamily="49" charset="0"/>
                <a:cs typeface="Courier New" panose="02070309020205020404" pitchFamily="49" charset="0"/>
              </a:rPr>
              <a:t>5</a:t>
            </a:r>
            <a:r>
              <a:rPr lang="it-IT" b="1" smtClean="0">
                <a:solidFill>
                  <a:schemeClr val="tx1"/>
                </a:solidFill>
                <a:latin typeface="Courier New" panose="02070309020205020404" pitchFamily="49" charset="0"/>
                <a:cs typeface="Courier New" panose="02070309020205020404" pitchFamily="49" charset="0"/>
              </a:rPr>
              <a:t> </a:t>
            </a:r>
            <a:r>
              <a:rPr lang="it-IT" b="1">
                <a:solidFill>
                  <a:schemeClr val="tx1"/>
                </a:solidFill>
                <a:latin typeface="Courier New" panose="02070309020205020404" pitchFamily="49" charset="0"/>
                <a:cs typeface="Courier New" panose="02070309020205020404" pitchFamily="49" charset="0"/>
              </a:rPr>
              <a:t>6</a:t>
            </a:r>
          </a:p>
          <a:p>
            <a:pPr algn="ctr"/>
            <a:r>
              <a:rPr lang="it-IT" b="1">
                <a:solidFill>
                  <a:srgbClr val="FF0000"/>
                </a:solidFill>
                <a:latin typeface="Courier New" panose="02070309020205020404" pitchFamily="49" charset="0"/>
                <a:cs typeface="Courier New" panose="02070309020205020404" pitchFamily="49" charset="0"/>
              </a:rPr>
              <a:t>1 2</a:t>
            </a:r>
            <a:r>
              <a:rPr lang="it-IT" b="1">
                <a:solidFill>
                  <a:schemeClr val="tx1"/>
                </a:solidFill>
                <a:latin typeface="Courier New" panose="02070309020205020404" pitchFamily="49" charset="0"/>
                <a:cs typeface="Courier New" panose="02070309020205020404" pitchFamily="49" charset="0"/>
              </a:rPr>
              <a:t> </a:t>
            </a:r>
            <a:r>
              <a:rPr lang="it-IT" b="1">
                <a:solidFill>
                  <a:srgbClr val="FF0000"/>
                </a:solidFill>
                <a:latin typeface="Courier New" panose="02070309020205020404" pitchFamily="49" charset="0"/>
                <a:cs typeface="Courier New" panose="02070309020205020404" pitchFamily="49" charset="0"/>
              </a:rPr>
              <a:t>3</a:t>
            </a:r>
            <a:r>
              <a:rPr lang="it-IT" b="1">
                <a:solidFill>
                  <a:schemeClr val="tx1"/>
                </a:solidFill>
                <a:latin typeface="Courier New" panose="02070309020205020404" pitchFamily="49" charset="0"/>
                <a:cs typeface="Courier New" panose="02070309020205020404" pitchFamily="49" charset="0"/>
              </a:rPr>
              <a:t> </a:t>
            </a:r>
            <a:r>
              <a:rPr lang="it-IT" b="1">
                <a:solidFill>
                  <a:srgbClr val="FF0000"/>
                </a:solidFill>
                <a:latin typeface="Courier New" panose="02070309020205020404" pitchFamily="49" charset="0"/>
                <a:cs typeface="Courier New" panose="02070309020205020404" pitchFamily="49" charset="0"/>
              </a:rPr>
              <a:t>4</a:t>
            </a:r>
            <a:r>
              <a:rPr lang="it-IT" b="1">
                <a:solidFill>
                  <a:schemeClr val="tx1"/>
                </a:solidFill>
                <a:latin typeface="Courier New" panose="02070309020205020404" pitchFamily="49" charset="0"/>
                <a:cs typeface="Courier New" panose="02070309020205020404" pitchFamily="49" charset="0"/>
              </a:rPr>
              <a:t> </a:t>
            </a:r>
            <a:r>
              <a:rPr lang="it-IT" b="1">
                <a:solidFill>
                  <a:srgbClr val="FF0000"/>
                </a:solidFill>
                <a:latin typeface="Courier New" panose="02070309020205020404" pitchFamily="49" charset="0"/>
                <a:cs typeface="Courier New" panose="02070309020205020404" pitchFamily="49" charset="0"/>
              </a:rPr>
              <a:t>5</a:t>
            </a:r>
            <a:r>
              <a:rPr lang="it-IT" b="1">
                <a:solidFill>
                  <a:schemeClr val="tx1"/>
                </a:solidFill>
                <a:latin typeface="Courier New" panose="02070309020205020404" pitchFamily="49" charset="0"/>
                <a:cs typeface="Courier New" panose="02070309020205020404" pitchFamily="49" charset="0"/>
              </a:rPr>
              <a:t> </a:t>
            </a:r>
            <a:r>
              <a:rPr lang="it-IT" b="1">
                <a:solidFill>
                  <a:schemeClr val="accent2"/>
                </a:solidFill>
                <a:latin typeface="Courier New" panose="02070309020205020404" pitchFamily="49" charset="0"/>
                <a:cs typeface="Courier New" panose="02070309020205020404" pitchFamily="49" charset="0"/>
              </a:rPr>
              <a:t>6</a:t>
            </a:r>
          </a:p>
          <a:p>
            <a:pPr algn="ctr"/>
            <a:r>
              <a:rPr lang="it-IT" b="1">
                <a:solidFill>
                  <a:srgbClr val="FF0000"/>
                </a:solidFill>
                <a:latin typeface="Courier New" panose="02070309020205020404" pitchFamily="49" charset="0"/>
                <a:cs typeface="Courier New" panose="02070309020205020404" pitchFamily="49" charset="0"/>
              </a:rPr>
              <a:t>1 2</a:t>
            </a:r>
            <a:r>
              <a:rPr lang="it-IT" b="1">
                <a:solidFill>
                  <a:schemeClr val="tx1"/>
                </a:solidFill>
                <a:latin typeface="Courier New" panose="02070309020205020404" pitchFamily="49" charset="0"/>
                <a:cs typeface="Courier New" panose="02070309020205020404" pitchFamily="49" charset="0"/>
              </a:rPr>
              <a:t> </a:t>
            </a:r>
            <a:r>
              <a:rPr lang="it-IT" b="1">
                <a:solidFill>
                  <a:srgbClr val="FF0000"/>
                </a:solidFill>
                <a:latin typeface="Courier New" panose="02070309020205020404" pitchFamily="49" charset="0"/>
                <a:cs typeface="Courier New" panose="02070309020205020404" pitchFamily="49" charset="0"/>
              </a:rPr>
              <a:t>3 4</a:t>
            </a:r>
            <a:r>
              <a:rPr lang="it-IT" b="1">
                <a:solidFill>
                  <a:schemeClr val="tx1"/>
                </a:solidFill>
                <a:latin typeface="Courier New" panose="02070309020205020404" pitchFamily="49" charset="0"/>
                <a:cs typeface="Courier New" panose="02070309020205020404" pitchFamily="49" charset="0"/>
              </a:rPr>
              <a:t> </a:t>
            </a:r>
            <a:r>
              <a:rPr lang="it-IT" b="1">
                <a:solidFill>
                  <a:srgbClr val="FF0000"/>
                </a:solidFill>
                <a:latin typeface="Courier New" panose="02070309020205020404" pitchFamily="49" charset="0"/>
                <a:cs typeface="Courier New" panose="02070309020205020404" pitchFamily="49" charset="0"/>
              </a:rPr>
              <a:t>5 6</a:t>
            </a:r>
          </a:p>
          <a:p>
            <a:pPr algn="ctr"/>
            <a:endParaRPr lang="it-IT" b="1">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5026731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bubblesort: codifica</a:t>
            </a:r>
            <a:endParaRPr lang="it-IT"/>
          </a:p>
        </p:txBody>
      </p:sp>
      <p:sp>
        <p:nvSpPr>
          <p:cNvPr id="3" name="Content Placeholder 2"/>
          <p:cNvSpPr>
            <a:spLocks noGrp="1"/>
          </p:cNvSpPr>
          <p:nvPr>
            <p:ph idx="1"/>
          </p:nvPr>
        </p:nvSpPr>
        <p:spPr>
          <a:xfrm>
            <a:off x="251520" y="980728"/>
            <a:ext cx="8892480" cy="5256583"/>
          </a:xfrm>
        </p:spPr>
        <p:txBody>
          <a:bodyPr/>
          <a:lstStyle/>
          <a:p>
            <a:r>
              <a:rPr lang="it-IT" sz="2000" b="1">
                <a:solidFill>
                  <a:srgbClr val="FF0000"/>
                </a:solidFill>
                <a:latin typeface="Courier New" panose="02070309020205020404" pitchFamily="49" charset="0"/>
                <a:cs typeface="Courier New" panose="02070309020205020404" pitchFamily="49" charset="0"/>
              </a:rPr>
              <a:t>/* scambia il valore delle variabili puntate da p e q */</a:t>
            </a:r>
          </a:p>
          <a:p>
            <a:r>
              <a:rPr lang="it-IT" sz="2000" b="1">
                <a:solidFill>
                  <a:schemeClr val="tx1"/>
                </a:solidFill>
                <a:latin typeface="Courier New" panose="02070309020205020404" pitchFamily="49" charset="0"/>
                <a:cs typeface="Courier New" panose="02070309020205020404" pitchFamily="49" charset="0"/>
              </a:rPr>
              <a:t>void swap(int *p, int *q);</a:t>
            </a:r>
          </a:p>
          <a:p>
            <a:endParaRPr lang="it-IT" sz="2000" b="1" smtClean="0">
              <a:solidFill>
                <a:schemeClr val="tx1"/>
              </a:solidFill>
              <a:latin typeface="Courier New" panose="02070309020205020404" pitchFamily="49" charset="0"/>
              <a:cs typeface="Courier New" panose="02070309020205020404" pitchFamily="49" charset="0"/>
            </a:endParaRPr>
          </a:p>
          <a:p>
            <a:r>
              <a:rPr lang="it-IT" sz="2000" b="1" smtClean="0">
                <a:solidFill>
                  <a:schemeClr val="tx1"/>
                </a:solidFill>
                <a:latin typeface="Courier New" panose="02070309020205020404" pitchFamily="49" charset="0"/>
                <a:cs typeface="Courier New" panose="02070309020205020404" pitchFamily="49" charset="0"/>
              </a:rPr>
              <a:t>void bubbleSort(int * v, </a:t>
            </a:r>
            <a:r>
              <a:rPr lang="it-IT" sz="2000" b="1">
                <a:solidFill>
                  <a:schemeClr val="tx1"/>
                </a:solidFill>
                <a:latin typeface="Courier New" panose="02070309020205020404" pitchFamily="49" charset="0"/>
                <a:cs typeface="Courier New" panose="02070309020205020404" pitchFamily="49" charset="0"/>
              </a:rPr>
              <a:t>int dim</a:t>
            </a:r>
            <a:r>
              <a:rPr lang="it-IT" sz="2000" b="1" smtClean="0">
                <a:solidFill>
                  <a:schemeClr val="tx1"/>
                </a:solidFill>
                <a:latin typeface="Courier New" panose="02070309020205020404" pitchFamily="49" charset="0"/>
                <a:cs typeface="Courier New" panose="02070309020205020404" pitchFamily="49" charset="0"/>
              </a:rPr>
              <a:t>) {</a:t>
            </a:r>
            <a:endParaRPr lang="it-IT" sz="2000" b="1">
              <a:solidFill>
                <a:schemeClr val="tx1"/>
              </a:solidFill>
              <a:latin typeface="Courier New" panose="02070309020205020404" pitchFamily="49" charset="0"/>
              <a:cs typeface="Courier New" panose="02070309020205020404" pitchFamily="49" charset="0"/>
            </a:endParaRPr>
          </a:p>
          <a:p>
            <a:r>
              <a:rPr lang="it-IT" sz="2000" b="1" smtClean="0">
                <a:solidFill>
                  <a:schemeClr val="tx1"/>
                </a:solidFill>
                <a:latin typeface="Courier New" panose="02070309020205020404" pitchFamily="49" charset="0"/>
                <a:cs typeface="Courier New" panose="02070309020205020404" pitchFamily="49" charset="0"/>
              </a:rPr>
              <a:t>  int </a:t>
            </a:r>
            <a:r>
              <a:rPr lang="it-IT" sz="2000" b="1">
                <a:solidFill>
                  <a:schemeClr val="tx1"/>
                </a:solidFill>
                <a:latin typeface="Courier New" panose="02070309020205020404" pitchFamily="49" charset="0"/>
                <a:cs typeface="Courier New" panose="02070309020205020404" pitchFamily="49" charset="0"/>
              </a:rPr>
              <a:t>temp,i,j;</a:t>
            </a:r>
          </a:p>
          <a:p>
            <a:r>
              <a:rPr lang="it-IT" sz="2000" b="1" smtClean="0">
                <a:solidFill>
                  <a:schemeClr val="tx1"/>
                </a:solidFill>
                <a:latin typeface="Courier New" panose="02070309020205020404" pitchFamily="49" charset="0"/>
                <a:cs typeface="Courier New" panose="02070309020205020404" pitchFamily="49" charset="0"/>
              </a:rPr>
              <a:t>  for </a:t>
            </a:r>
            <a:r>
              <a:rPr lang="it-IT" sz="2000" b="1">
                <a:solidFill>
                  <a:schemeClr val="tx1"/>
                </a:solidFill>
                <a:latin typeface="Courier New" panose="02070309020205020404" pitchFamily="49" charset="0"/>
                <a:cs typeface="Courier New" panose="02070309020205020404" pitchFamily="49" charset="0"/>
              </a:rPr>
              <a:t>(i = 0; i &lt; dim-1; i++) /* fase i-esima </a:t>
            </a:r>
            <a:r>
              <a:rPr lang="it-IT" sz="2000" b="1" smtClean="0">
                <a:solidFill>
                  <a:schemeClr val="tx1"/>
                </a:solidFill>
                <a:latin typeface="Courier New" panose="02070309020205020404" pitchFamily="49" charset="0"/>
                <a:cs typeface="Courier New" panose="02070309020205020404" pitchFamily="49" charset="0"/>
              </a:rPr>
              <a:t>*/</a:t>
            </a:r>
          </a:p>
          <a:p>
            <a:r>
              <a:rPr lang="it-IT" sz="2000" b="1" smtClean="0">
                <a:solidFill>
                  <a:schemeClr val="tx1"/>
                </a:solidFill>
                <a:latin typeface="Courier New" panose="02070309020205020404" pitchFamily="49" charset="0"/>
                <a:cs typeface="Courier New" panose="02070309020205020404" pitchFamily="49" charset="0"/>
              </a:rPr>
              <a:t>  /* </a:t>
            </a:r>
            <a:r>
              <a:rPr lang="it-IT" sz="2000" b="1">
                <a:solidFill>
                  <a:schemeClr val="tx1"/>
                </a:solidFill>
                <a:latin typeface="Courier New" panose="02070309020205020404" pitchFamily="49" charset="0"/>
                <a:cs typeface="Courier New" panose="02070309020205020404" pitchFamily="49" charset="0"/>
              </a:rPr>
              <a:t>bolla piu' leggera in posizione i </a:t>
            </a:r>
            <a:r>
              <a:rPr lang="it-IT" sz="2000" b="1" smtClean="0">
                <a:solidFill>
                  <a:schemeClr val="tx1"/>
                </a:solidFill>
                <a:latin typeface="Courier New" panose="02070309020205020404" pitchFamily="49" charset="0"/>
                <a:cs typeface="Courier New" panose="02070309020205020404" pitchFamily="49" charset="0"/>
              </a:rPr>
              <a:t>*/</a:t>
            </a:r>
            <a:endParaRPr lang="it-IT" sz="2000" b="1">
              <a:solidFill>
                <a:schemeClr val="tx1"/>
              </a:solidFill>
              <a:latin typeface="Courier New" panose="02070309020205020404" pitchFamily="49" charset="0"/>
              <a:cs typeface="Courier New" panose="02070309020205020404" pitchFamily="49" charset="0"/>
            </a:endParaRPr>
          </a:p>
          <a:p>
            <a:r>
              <a:rPr lang="it-IT" sz="2000" b="1" smtClean="0">
                <a:solidFill>
                  <a:schemeClr val="tx1"/>
                </a:solidFill>
                <a:latin typeface="Courier New" panose="02070309020205020404" pitchFamily="49" charset="0"/>
                <a:cs typeface="Courier New" panose="02070309020205020404" pitchFamily="49" charset="0"/>
              </a:rPr>
              <a:t>    for </a:t>
            </a:r>
            <a:r>
              <a:rPr lang="it-IT" sz="2000" b="1">
                <a:solidFill>
                  <a:schemeClr val="tx1"/>
                </a:solidFill>
                <a:latin typeface="Courier New" panose="02070309020205020404" pitchFamily="49" charset="0"/>
                <a:cs typeface="Courier New" panose="02070309020205020404" pitchFamily="49" charset="0"/>
              </a:rPr>
              <a:t>(j = dim-1; j &gt; i; j--) </a:t>
            </a:r>
            <a:endParaRPr lang="it-IT" sz="2000" b="1" smtClean="0">
              <a:solidFill>
                <a:schemeClr val="tx1"/>
              </a:solidFill>
              <a:latin typeface="Courier New" panose="02070309020205020404" pitchFamily="49" charset="0"/>
              <a:cs typeface="Courier New" panose="02070309020205020404" pitchFamily="49" charset="0"/>
            </a:endParaRPr>
          </a:p>
          <a:p>
            <a:r>
              <a:rPr lang="it-IT" sz="2000" b="1">
                <a:solidFill>
                  <a:schemeClr val="tx1"/>
                </a:solidFill>
                <a:latin typeface="Courier New" panose="02070309020205020404" pitchFamily="49" charset="0"/>
                <a:cs typeface="Courier New" panose="02070309020205020404" pitchFamily="49" charset="0"/>
              </a:rPr>
              <a:t> </a:t>
            </a:r>
            <a:r>
              <a:rPr lang="it-IT" sz="2000" b="1" smtClean="0">
                <a:solidFill>
                  <a:schemeClr val="tx1"/>
                </a:solidFill>
                <a:latin typeface="Courier New" panose="02070309020205020404" pitchFamily="49" charset="0"/>
                <a:cs typeface="Courier New" panose="02070309020205020404" pitchFamily="49" charset="0"/>
              </a:rPr>
              <a:t>     if </a:t>
            </a:r>
            <a:r>
              <a:rPr lang="it-IT" sz="2000" b="1">
                <a:solidFill>
                  <a:schemeClr val="tx1"/>
                </a:solidFill>
                <a:latin typeface="Courier New" panose="02070309020205020404" pitchFamily="49" charset="0"/>
                <a:cs typeface="Courier New" panose="02070309020205020404" pitchFamily="49" charset="0"/>
              </a:rPr>
              <a:t>(v[j] &lt; v[j-1</a:t>
            </a:r>
            <a:r>
              <a:rPr lang="it-IT" sz="2000" b="1" smtClean="0">
                <a:solidFill>
                  <a:schemeClr val="tx1"/>
                </a:solidFill>
                <a:latin typeface="Courier New" panose="02070309020205020404" pitchFamily="49" charset="0"/>
                <a:cs typeface="Courier New" panose="02070309020205020404" pitchFamily="49" charset="0"/>
              </a:rPr>
              <a:t>]) swap(v+j</a:t>
            </a:r>
            <a:r>
              <a:rPr lang="it-IT" sz="2000" b="1">
                <a:solidFill>
                  <a:schemeClr val="tx1"/>
                </a:solidFill>
                <a:latin typeface="Courier New" panose="02070309020205020404" pitchFamily="49" charset="0"/>
                <a:cs typeface="Courier New" panose="02070309020205020404" pitchFamily="49" charset="0"/>
              </a:rPr>
              <a:t>, v+j-1);</a:t>
            </a:r>
          </a:p>
          <a:p>
            <a:r>
              <a:rPr lang="it-IT" sz="2000" b="1">
                <a:solidFill>
                  <a:schemeClr val="tx1"/>
                </a:solidFill>
                <a:latin typeface="Courier New" panose="02070309020205020404" pitchFamily="49" charset="0"/>
                <a:cs typeface="Courier New" panose="02070309020205020404" pitchFamily="49" charset="0"/>
              </a:rPr>
              <a:t>}</a:t>
            </a:r>
          </a:p>
          <a:p>
            <a:r>
              <a:rPr lang="it-IT" sz="2000" b="1" smtClean="0">
                <a:solidFill>
                  <a:srgbClr val="FF0000"/>
                </a:solidFill>
                <a:latin typeface="Courier New" panose="02070309020205020404" pitchFamily="49" charset="0"/>
                <a:cs typeface="Courier New" panose="02070309020205020404" pitchFamily="49" charset="0"/>
              </a:rPr>
              <a:t>/* lo implementiamo in laboratorio */</a:t>
            </a:r>
            <a:endParaRPr lang="it-IT" sz="2000" b="1">
              <a:solidFill>
                <a:srgbClr val="FF0000"/>
              </a:solidFill>
              <a:latin typeface="Courier New" panose="02070309020205020404" pitchFamily="49" charset="0"/>
              <a:cs typeface="Courier New" panose="02070309020205020404" pitchFamily="49" charset="0"/>
            </a:endParaRPr>
          </a:p>
          <a:p>
            <a:endParaRPr lang="it-IT" sz="2000" b="1">
              <a:solidFill>
                <a:srgbClr val="FF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6344858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Selection sort ricorsivo</a:t>
            </a:r>
            <a:endParaRPr lang="it-IT"/>
          </a:p>
        </p:txBody>
      </p:sp>
      <p:sp>
        <p:nvSpPr>
          <p:cNvPr id="3" name="Content Placeholder 2"/>
          <p:cNvSpPr>
            <a:spLocks noGrp="1"/>
          </p:cNvSpPr>
          <p:nvPr>
            <p:ph idx="1"/>
          </p:nvPr>
        </p:nvSpPr>
        <p:spPr>
          <a:xfrm>
            <a:off x="0" y="1484784"/>
            <a:ext cx="9144000" cy="4040087"/>
          </a:xfrm>
        </p:spPr>
        <p:txBody>
          <a:bodyPr/>
          <a:lstStyle/>
          <a:p>
            <a:r>
              <a:rPr lang="it-IT" smtClean="0"/>
              <a:t>Il </a:t>
            </a:r>
            <a:r>
              <a:rPr lang="it-IT"/>
              <a:t>metodo del selection sort puo essere facilmente realizzato in modo </a:t>
            </a:r>
            <a:r>
              <a:rPr lang="it-IT" smtClean="0"/>
              <a:t>ricorsivo:</a:t>
            </a:r>
            <a:endParaRPr lang="it-IT"/>
          </a:p>
          <a:p>
            <a:pPr marL="914400" lvl="1" indent="-457200">
              <a:buFont typeface="Arial" panose="020B0604020202020204" pitchFamily="34" charset="0"/>
              <a:buChar char="•"/>
            </a:pPr>
            <a:r>
              <a:rPr lang="it-IT" sz="2400" smtClean="0"/>
              <a:t>si definisce </a:t>
            </a:r>
            <a:r>
              <a:rPr lang="it-IT" sz="2400"/>
              <a:t>una </a:t>
            </a:r>
            <a:r>
              <a:rPr lang="it-IT" sz="2400" smtClean="0"/>
              <a:t>funzione </a:t>
            </a:r>
            <a:r>
              <a:rPr lang="it-IT" sz="2400"/>
              <a:t>che ordina (ricorsivamente) la porzione di </a:t>
            </a:r>
            <a:r>
              <a:rPr lang="it-IT" sz="2400" smtClean="0"/>
              <a:t>array individuata </a:t>
            </a:r>
            <a:r>
              <a:rPr lang="it-IT" sz="2400"/>
              <a:t>da due indici </a:t>
            </a:r>
            <a:r>
              <a:rPr lang="it-IT" sz="2400" b="1">
                <a:latin typeface="Courier New" panose="02070309020205020404" pitchFamily="49" charset="0"/>
                <a:cs typeface="Courier New" panose="02070309020205020404" pitchFamily="49" charset="0"/>
              </a:rPr>
              <a:t>from</a:t>
            </a:r>
            <a:r>
              <a:rPr lang="it-IT" sz="2400"/>
              <a:t> e </a:t>
            </a:r>
            <a:r>
              <a:rPr lang="it-IT" sz="2400" b="1" smtClean="0">
                <a:latin typeface="Courier New" panose="02070309020205020404" pitchFamily="49" charset="0"/>
                <a:cs typeface="Courier New" panose="02070309020205020404" pitchFamily="49" charset="0"/>
              </a:rPr>
              <a:t>to</a:t>
            </a:r>
          </a:p>
          <a:p>
            <a:pPr marL="914400" lvl="1" indent="-457200">
              <a:buFont typeface="Arial" panose="020B0604020202020204" pitchFamily="34" charset="0"/>
              <a:buChar char="•"/>
            </a:pPr>
            <a:r>
              <a:rPr lang="it-IT" sz="2400" smtClean="0"/>
              <a:t>il </a:t>
            </a:r>
            <a:r>
              <a:rPr lang="it-IT" sz="2400"/>
              <a:t>minimo </a:t>
            </a:r>
            <a:r>
              <a:rPr lang="it-IT" sz="2400" smtClean="0"/>
              <a:t>della </a:t>
            </a:r>
            <a:r>
              <a:rPr lang="it-IT" sz="2400"/>
              <a:t>porzione viene messo in posizione </a:t>
            </a:r>
            <a:r>
              <a:rPr lang="it-IT" sz="2400" b="1" smtClean="0">
                <a:latin typeface="Courier New" panose="02070309020205020404" pitchFamily="49" charset="0"/>
                <a:cs typeface="Courier New" panose="02070309020205020404" pitchFamily="49" charset="0"/>
              </a:rPr>
              <a:t>from</a:t>
            </a:r>
          </a:p>
          <a:p>
            <a:pPr marL="914400" lvl="1" indent="-457200">
              <a:buFont typeface="Arial" panose="020B0604020202020204" pitchFamily="34" charset="0"/>
              <a:buChar char="•"/>
            </a:pPr>
            <a:r>
              <a:rPr lang="it-IT" sz="2400"/>
              <a:t>Poi si </a:t>
            </a:r>
            <a:r>
              <a:rPr lang="it-IT" sz="2400" smtClean="0"/>
              <a:t>ordina</a:t>
            </a:r>
            <a:r>
              <a:rPr lang="it-IT" sz="2400"/>
              <a:t> </a:t>
            </a:r>
            <a:r>
              <a:rPr lang="it-IT" sz="2400" smtClean="0"/>
              <a:t>ricorsivamente </a:t>
            </a:r>
            <a:r>
              <a:rPr lang="it-IT" sz="2400"/>
              <a:t>la porzione tra </a:t>
            </a:r>
            <a:r>
              <a:rPr lang="it-IT" sz="2400" b="1" smtClean="0">
                <a:latin typeface="Courier New" panose="02070309020205020404" pitchFamily="49" charset="0"/>
                <a:cs typeface="Courier New" panose="02070309020205020404" pitchFamily="49" charset="0"/>
              </a:rPr>
              <a:t>from+1</a:t>
            </a:r>
            <a:r>
              <a:rPr lang="it-IT" sz="2400" smtClean="0"/>
              <a:t> </a:t>
            </a:r>
            <a:r>
              <a:rPr lang="it-IT" sz="2400"/>
              <a:t>e </a:t>
            </a:r>
            <a:r>
              <a:rPr lang="it-IT" sz="2400" b="1">
                <a:latin typeface="Courier New" panose="02070309020205020404" pitchFamily="49" charset="0"/>
                <a:cs typeface="Courier New" panose="02070309020205020404" pitchFamily="49" charset="0"/>
              </a:rPr>
              <a:t>to</a:t>
            </a:r>
          </a:p>
          <a:p>
            <a:pPr marL="914400" lvl="1" indent="-457200">
              <a:buFont typeface="Arial" panose="020B0604020202020204" pitchFamily="34" charset="0"/>
              <a:buChar char="•"/>
            </a:pPr>
            <a:r>
              <a:rPr lang="it-IT" sz="2400" smtClean="0"/>
              <a:t>Il </a:t>
            </a:r>
            <a:r>
              <a:rPr lang="it-IT" sz="2400"/>
              <a:t>caso base corrisponde all'ordinamento di una porzione fatta da un </a:t>
            </a:r>
            <a:r>
              <a:rPr lang="it-IT" sz="2400" smtClean="0"/>
              <a:t>solo elemento (è </a:t>
            </a:r>
            <a:r>
              <a:rPr lang="it-IT" sz="2400"/>
              <a:t>gia </a:t>
            </a:r>
            <a:r>
              <a:rPr lang="it-IT" sz="2400" smtClean="0"/>
              <a:t>ordinata!)</a:t>
            </a:r>
            <a:endParaRPr lang="it-IT" sz="2400"/>
          </a:p>
        </p:txBody>
      </p:sp>
    </p:spTree>
    <p:extLst>
      <p:ext uri="{BB962C8B-B14F-4D97-AF65-F5344CB8AC3E}">
        <p14:creationId xmlns:p14="http://schemas.microsoft.com/office/powerpoint/2010/main" val="30416492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Selection sort rec: codifica</a:t>
            </a:r>
            <a:endParaRPr lang="it-IT"/>
          </a:p>
        </p:txBody>
      </p:sp>
      <p:sp>
        <p:nvSpPr>
          <p:cNvPr id="3" name="Content Placeholder 2"/>
          <p:cNvSpPr>
            <a:spLocks noGrp="1"/>
          </p:cNvSpPr>
          <p:nvPr>
            <p:ph idx="1"/>
          </p:nvPr>
        </p:nvSpPr>
        <p:spPr>
          <a:xfrm>
            <a:off x="251520" y="980728"/>
            <a:ext cx="8892480" cy="5256583"/>
          </a:xfrm>
        </p:spPr>
        <p:txBody>
          <a:bodyPr/>
          <a:lstStyle/>
          <a:p>
            <a:endParaRPr lang="it-IT" sz="2000" b="1">
              <a:solidFill>
                <a:schemeClr val="tx1"/>
              </a:solidFill>
              <a:latin typeface="Courier New" panose="02070309020205020404" pitchFamily="49" charset="0"/>
              <a:cs typeface="Courier New" panose="02070309020205020404" pitchFamily="49" charset="0"/>
            </a:endParaRPr>
          </a:p>
          <a:p>
            <a:r>
              <a:rPr lang="en-US" sz="2000" b="1" smtClean="0">
                <a:solidFill>
                  <a:schemeClr val="tx1"/>
                </a:solidFill>
                <a:latin typeface="Courier New" panose="02070309020205020404" pitchFamily="49" charset="0"/>
                <a:cs typeface="Courier New" panose="02070309020205020404" pitchFamily="49" charset="0"/>
              </a:rPr>
              <a:t>void selectionSort_r (int* v, </a:t>
            </a:r>
            <a:r>
              <a:rPr lang="en-US" sz="2000" b="1">
                <a:solidFill>
                  <a:schemeClr val="tx1"/>
                </a:solidFill>
                <a:latin typeface="Courier New" panose="02070309020205020404" pitchFamily="49" charset="0"/>
                <a:cs typeface="Courier New" panose="02070309020205020404" pitchFamily="49" charset="0"/>
              </a:rPr>
              <a:t>int from, int to){</a:t>
            </a:r>
          </a:p>
          <a:p>
            <a:r>
              <a:rPr lang="it-IT" sz="2000" b="1" smtClean="0">
                <a:solidFill>
                  <a:schemeClr val="tx1"/>
                </a:solidFill>
                <a:latin typeface="Courier New" panose="02070309020205020404" pitchFamily="49" charset="0"/>
                <a:cs typeface="Courier New" panose="02070309020205020404" pitchFamily="49" charset="0"/>
              </a:rPr>
              <a:t>  if </a:t>
            </a:r>
            <a:r>
              <a:rPr lang="it-IT" sz="2000" b="1">
                <a:solidFill>
                  <a:schemeClr val="tx1"/>
                </a:solidFill>
                <a:latin typeface="Courier New" panose="02070309020205020404" pitchFamily="49" charset="0"/>
                <a:cs typeface="Courier New" panose="02070309020205020404" pitchFamily="49" charset="0"/>
              </a:rPr>
              <a:t>(from &lt; to) </a:t>
            </a:r>
            <a:r>
              <a:rPr lang="it-IT" sz="2000" b="1" smtClean="0">
                <a:solidFill>
                  <a:schemeClr val="tx1"/>
                </a:solidFill>
                <a:latin typeface="Courier New" panose="02070309020205020404" pitchFamily="49" charset="0"/>
                <a:cs typeface="Courier New" panose="02070309020205020404" pitchFamily="49" charset="0"/>
              </a:rPr>
              <a:t>{ </a:t>
            </a:r>
          </a:p>
          <a:p>
            <a:r>
              <a:rPr lang="it-IT" sz="2000" b="1">
                <a:solidFill>
                  <a:schemeClr val="tx1"/>
                </a:solidFill>
                <a:latin typeface="Courier New" panose="02070309020205020404" pitchFamily="49" charset="0"/>
                <a:cs typeface="Courier New" panose="02070309020205020404" pitchFamily="49" charset="0"/>
              </a:rPr>
              <a:t> </a:t>
            </a:r>
            <a:r>
              <a:rPr lang="it-IT" sz="2000" b="1" smtClean="0">
                <a:solidFill>
                  <a:schemeClr val="tx1"/>
                </a:solidFill>
                <a:latin typeface="Courier New" panose="02070309020205020404" pitchFamily="49" charset="0"/>
                <a:cs typeface="Courier New" panose="02070309020205020404" pitchFamily="49" charset="0"/>
              </a:rPr>
              <a:t>  int </a:t>
            </a:r>
            <a:r>
              <a:rPr lang="it-IT" sz="2000" b="1">
                <a:solidFill>
                  <a:schemeClr val="tx1"/>
                </a:solidFill>
                <a:latin typeface="Courier New" panose="02070309020205020404" pitchFamily="49" charset="0"/>
                <a:cs typeface="Courier New" panose="02070309020205020404" pitchFamily="49" charset="0"/>
              </a:rPr>
              <a:t>min = minPos(v,from,to);</a:t>
            </a:r>
          </a:p>
          <a:p>
            <a:r>
              <a:rPr lang="it-IT" sz="2000" b="1" smtClean="0">
                <a:solidFill>
                  <a:schemeClr val="tx1"/>
                </a:solidFill>
                <a:latin typeface="Courier New" panose="02070309020205020404" pitchFamily="49" charset="0"/>
                <a:cs typeface="Courier New" panose="02070309020205020404" pitchFamily="49" charset="0"/>
              </a:rPr>
              <a:t>   swap(v+from</a:t>
            </a:r>
            <a:r>
              <a:rPr lang="it-IT" sz="2000" b="1">
                <a:solidFill>
                  <a:schemeClr val="tx1"/>
                </a:solidFill>
                <a:latin typeface="Courier New" panose="02070309020205020404" pitchFamily="49" charset="0"/>
                <a:cs typeface="Courier New" panose="02070309020205020404" pitchFamily="49" charset="0"/>
              </a:rPr>
              <a:t>, v+min);</a:t>
            </a:r>
          </a:p>
          <a:p>
            <a:r>
              <a:rPr lang="it-IT" sz="2000" b="1" smtClean="0">
                <a:solidFill>
                  <a:schemeClr val="tx1"/>
                </a:solidFill>
                <a:latin typeface="Courier New" panose="02070309020205020404" pitchFamily="49" charset="0"/>
                <a:cs typeface="Courier New" panose="02070309020205020404" pitchFamily="49" charset="0"/>
              </a:rPr>
              <a:t>   selectionSort_r (v</a:t>
            </a:r>
            <a:r>
              <a:rPr lang="it-IT" sz="2000" b="1">
                <a:solidFill>
                  <a:schemeClr val="tx1"/>
                </a:solidFill>
                <a:latin typeface="Courier New" panose="02070309020205020404" pitchFamily="49" charset="0"/>
                <a:cs typeface="Courier New" panose="02070309020205020404" pitchFamily="49" charset="0"/>
              </a:rPr>
              <a:t>, from+1, to);</a:t>
            </a:r>
          </a:p>
          <a:p>
            <a:r>
              <a:rPr lang="it-IT" sz="2000" b="1" smtClean="0">
                <a:solidFill>
                  <a:schemeClr val="tx1"/>
                </a:solidFill>
                <a:latin typeface="Courier New" panose="02070309020205020404" pitchFamily="49" charset="0"/>
                <a:cs typeface="Courier New" panose="02070309020205020404" pitchFamily="49" charset="0"/>
              </a:rPr>
              <a:t>  } </a:t>
            </a:r>
          </a:p>
          <a:p>
            <a:r>
              <a:rPr lang="it-IT" sz="2000" b="1" smtClean="0">
                <a:solidFill>
                  <a:schemeClr val="tx1"/>
                </a:solidFill>
                <a:latin typeface="Courier New" panose="02070309020205020404" pitchFamily="49" charset="0"/>
                <a:cs typeface="Courier New" panose="02070309020205020404" pitchFamily="49" charset="0"/>
              </a:rPr>
              <a:t>}</a:t>
            </a:r>
            <a:endParaRPr lang="it-IT" sz="2000" b="1">
              <a:solidFill>
                <a:schemeClr val="tx1"/>
              </a:solidFill>
              <a:latin typeface="Courier New" panose="02070309020205020404" pitchFamily="49" charset="0"/>
              <a:cs typeface="Courier New" panose="02070309020205020404" pitchFamily="49" charset="0"/>
            </a:endParaRPr>
          </a:p>
          <a:p>
            <a:r>
              <a:rPr lang="it-IT" sz="2000" b="1">
                <a:solidFill>
                  <a:schemeClr val="tx1"/>
                </a:solidFill>
                <a:latin typeface="Courier New" panose="02070309020205020404" pitchFamily="49" charset="0"/>
                <a:cs typeface="Courier New" panose="02070309020205020404" pitchFamily="49" charset="0"/>
              </a:rPr>
              <a:t>void </a:t>
            </a:r>
            <a:r>
              <a:rPr lang="it-IT" sz="2000" b="1" smtClean="0">
                <a:solidFill>
                  <a:schemeClr val="tx1"/>
                </a:solidFill>
                <a:latin typeface="Courier New" panose="02070309020205020404" pitchFamily="49" charset="0"/>
                <a:cs typeface="Courier New" panose="02070309020205020404" pitchFamily="49" charset="0"/>
              </a:rPr>
              <a:t>selectionSort (int </a:t>
            </a:r>
            <a:r>
              <a:rPr lang="it-IT" sz="2000" b="1">
                <a:solidFill>
                  <a:schemeClr val="tx1"/>
                </a:solidFill>
                <a:latin typeface="Courier New" panose="02070309020205020404" pitchFamily="49" charset="0"/>
                <a:cs typeface="Courier New" panose="02070309020205020404" pitchFamily="49" charset="0"/>
              </a:rPr>
              <a:t>v[], int dim) {</a:t>
            </a:r>
          </a:p>
          <a:p>
            <a:r>
              <a:rPr lang="it-IT" sz="2000" b="1" smtClean="0">
                <a:solidFill>
                  <a:schemeClr val="tx1"/>
                </a:solidFill>
                <a:latin typeface="Courier New" panose="02070309020205020404" pitchFamily="49" charset="0"/>
                <a:cs typeface="Courier New" panose="02070309020205020404" pitchFamily="49" charset="0"/>
              </a:rPr>
              <a:t>   selectionSort_r (v,0,dim-1</a:t>
            </a:r>
            <a:r>
              <a:rPr lang="it-IT" sz="2000" b="1">
                <a:solidFill>
                  <a:schemeClr val="tx1"/>
                </a:solidFill>
                <a:latin typeface="Courier New" panose="02070309020205020404" pitchFamily="49" charset="0"/>
                <a:cs typeface="Courier New" panose="02070309020205020404" pitchFamily="49" charset="0"/>
              </a:rPr>
              <a:t>);</a:t>
            </a:r>
          </a:p>
          <a:p>
            <a:r>
              <a:rPr lang="it-IT" sz="2000" b="1">
                <a:solidFill>
                  <a:schemeClr val="tx1"/>
                </a:solidFill>
                <a:latin typeface="Courier New" panose="02070309020205020404" pitchFamily="49" charset="0"/>
                <a:cs typeface="Courier New" panose="02070309020205020404" pitchFamily="49" charset="0"/>
              </a:rPr>
              <a:t>}</a:t>
            </a:r>
          </a:p>
          <a:p>
            <a:r>
              <a:rPr lang="it-IT" sz="2000" b="1" smtClean="0">
                <a:solidFill>
                  <a:srgbClr val="FF0000"/>
                </a:solidFill>
                <a:latin typeface="Courier New" panose="02070309020205020404" pitchFamily="49" charset="0"/>
                <a:cs typeface="Courier New" panose="02070309020205020404" pitchFamily="49" charset="0"/>
              </a:rPr>
              <a:t>/* lo implementiamo in laboratorio */</a:t>
            </a:r>
            <a:endParaRPr lang="it-IT" sz="2000" b="1">
              <a:solidFill>
                <a:srgbClr val="FF0000"/>
              </a:solidFill>
              <a:latin typeface="Courier New" panose="02070309020205020404" pitchFamily="49" charset="0"/>
              <a:cs typeface="Courier New" panose="02070309020205020404" pitchFamily="49" charset="0"/>
            </a:endParaRPr>
          </a:p>
          <a:p>
            <a:endParaRPr lang="it-IT" sz="2000" b="1">
              <a:solidFill>
                <a:srgbClr val="FF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029629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FE1B3F9-A462-4B34-B6F1-F20C9E1DD657}" type="slidenum">
              <a:rPr lang="en-US"/>
              <a:pPr/>
              <a:t>8</a:t>
            </a:fld>
            <a:endParaRPr lang="en-US"/>
          </a:p>
        </p:txBody>
      </p:sp>
      <p:sp>
        <p:nvSpPr>
          <p:cNvPr id="144386" name="Rectangle 2"/>
          <p:cNvSpPr>
            <a:spLocks noGrp="1" noChangeArrowheads="1"/>
          </p:cNvSpPr>
          <p:nvPr>
            <p:ph type="title"/>
          </p:nvPr>
        </p:nvSpPr>
        <p:spPr>
          <a:xfrm>
            <a:off x="0" y="0"/>
            <a:ext cx="8966200" cy="1295400"/>
          </a:xfrm>
        </p:spPr>
        <p:txBody>
          <a:bodyPr/>
          <a:lstStyle/>
          <a:p>
            <a:r>
              <a:rPr lang="it-IT"/>
              <a:t>Puntatori : idea</a:t>
            </a:r>
            <a:r>
              <a:rPr lang="en-US"/>
              <a:t> di base</a:t>
            </a:r>
            <a:endParaRPr lang="it-IT"/>
          </a:p>
        </p:txBody>
      </p:sp>
      <p:sp>
        <p:nvSpPr>
          <p:cNvPr id="144387" name="Rectangle 3"/>
          <p:cNvSpPr>
            <a:spLocks noGrp="1" noChangeArrowheads="1"/>
          </p:cNvSpPr>
          <p:nvPr>
            <p:ph type="body" idx="1"/>
          </p:nvPr>
        </p:nvSpPr>
        <p:spPr>
          <a:xfrm>
            <a:off x="0" y="1052736"/>
            <a:ext cx="9144000" cy="5105400"/>
          </a:xfrm>
        </p:spPr>
        <p:txBody>
          <a:bodyPr/>
          <a:lstStyle/>
          <a:p>
            <a:pPr marL="457200" indent="-457200">
              <a:buFont typeface="Arial" panose="020B0604020202020204" pitchFamily="34" charset="0"/>
              <a:buChar char="•"/>
            </a:pPr>
            <a:r>
              <a:rPr lang="it-IT" sz="2800" smtClean="0"/>
              <a:t>Inoltre conscendo l'indirizzo di una variabile e' possibile conoscerne il valore e modificarlo! Con l'operatore di dereferenziazione (*)</a:t>
            </a:r>
            <a:endParaRPr lang="it-IT" sz="2800"/>
          </a:p>
          <a:p>
            <a:pPr lvl="2"/>
            <a:r>
              <a:rPr lang="it-IT"/>
              <a:t>es :</a:t>
            </a:r>
          </a:p>
          <a:p>
            <a:pPr lvl="2">
              <a:buFontTx/>
              <a:buNone/>
            </a:pPr>
            <a:r>
              <a:rPr lang="it-IT" b="1">
                <a:latin typeface="Courier New" panose="02070309020205020404" pitchFamily="49" charset="0"/>
              </a:rPr>
              <a:t>int a = 50; /* una var intera </a:t>
            </a:r>
            <a:r>
              <a:rPr lang="it-IT" b="1" smtClean="0">
                <a:latin typeface="Courier New" panose="02070309020205020404" pitchFamily="49" charset="0"/>
              </a:rPr>
              <a:t>*/</a:t>
            </a:r>
          </a:p>
          <a:p>
            <a:pPr lvl="2">
              <a:buFontTx/>
              <a:buNone/>
            </a:pPr>
            <a:r>
              <a:rPr lang="it-IT" b="1">
                <a:latin typeface="Courier New" panose="02070309020205020404" pitchFamily="49" charset="0"/>
              </a:rPr>
              <a:t>i</a:t>
            </a:r>
            <a:r>
              <a:rPr lang="it-IT" b="1" smtClean="0">
                <a:latin typeface="Courier New" panose="02070309020205020404" pitchFamily="49" charset="0"/>
              </a:rPr>
              <a:t>nt * b; /* variabile puntatore a intero*/</a:t>
            </a:r>
          </a:p>
          <a:p>
            <a:pPr lvl="2">
              <a:buFontTx/>
              <a:buNone/>
            </a:pPr>
            <a:endParaRPr lang="it-IT" b="1">
              <a:latin typeface="Courier New" panose="02070309020205020404" pitchFamily="49" charset="0"/>
            </a:endParaRPr>
          </a:p>
          <a:p>
            <a:pPr lvl="2">
              <a:buFontTx/>
              <a:buNone/>
            </a:pPr>
            <a:r>
              <a:rPr lang="it-IT" b="1">
                <a:latin typeface="Courier New" panose="02070309020205020404" pitchFamily="49" charset="0"/>
              </a:rPr>
              <a:t>b</a:t>
            </a:r>
            <a:r>
              <a:rPr lang="it-IT" b="1" smtClean="0">
                <a:latin typeface="Courier New" panose="02070309020205020404" pitchFamily="49" charset="0"/>
              </a:rPr>
              <a:t> = &amp;a; /* b  vale 0xA50 */</a:t>
            </a:r>
          </a:p>
          <a:p>
            <a:pPr lvl="2">
              <a:buFontTx/>
              <a:buNone/>
            </a:pPr>
            <a:r>
              <a:rPr lang="it-IT" b="1" smtClean="0">
                <a:latin typeface="Courier New" panose="02070309020205020404" pitchFamily="49" charset="0"/>
              </a:rPr>
              <a:t>printf("%d %d",a, </a:t>
            </a:r>
            <a:r>
              <a:rPr lang="it-IT" b="1" smtClean="0">
                <a:solidFill>
                  <a:srgbClr val="FF0000"/>
                </a:solidFill>
                <a:latin typeface="Courier New" panose="02070309020205020404" pitchFamily="49" charset="0"/>
              </a:rPr>
              <a:t>*b+1</a:t>
            </a:r>
            <a:r>
              <a:rPr lang="it-IT" b="1" smtClean="0">
                <a:latin typeface="Courier New" panose="02070309020205020404" pitchFamily="49" charset="0"/>
              </a:rPr>
              <a:t>); </a:t>
            </a:r>
          </a:p>
          <a:p>
            <a:pPr lvl="2">
              <a:buFontTx/>
              <a:buNone/>
            </a:pPr>
            <a:r>
              <a:rPr lang="it-IT" b="1" smtClean="0">
                <a:latin typeface="Courier New" panose="02070309020205020404" pitchFamily="49" charset="0"/>
              </a:rPr>
              <a:t>/* stampa "</a:t>
            </a:r>
            <a:r>
              <a:rPr lang="it-IT" b="1" smtClean="0">
                <a:solidFill>
                  <a:srgbClr val="FF0000"/>
                </a:solidFill>
                <a:latin typeface="Courier New" panose="02070309020205020404" pitchFamily="49" charset="0"/>
              </a:rPr>
              <a:t>50 51</a:t>
            </a:r>
            <a:r>
              <a:rPr lang="it-IT" b="1" smtClean="0">
                <a:latin typeface="Courier New" panose="02070309020205020404" pitchFamily="49" charset="0"/>
              </a:rPr>
              <a:t>" */</a:t>
            </a:r>
            <a:endParaRPr lang="it-IT" b="1">
              <a:latin typeface="Courier New" panose="02070309020205020404" pitchFamily="49" charset="0"/>
            </a:endParaRPr>
          </a:p>
        </p:txBody>
      </p:sp>
      <p:sp>
        <p:nvSpPr>
          <p:cNvPr id="5"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50   </a:t>
            </a:r>
            <a:r>
              <a:rPr lang="it-IT" smtClean="0">
                <a:latin typeface="Times New Roman" panose="02020603050405020304" pitchFamily="18" charset="0"/>
              </a:rPr>
              <a:t>    </a:t>
            </a:r>
            <a:r>
              <a:rPr lang="it-IT" b="1" smtClean="0"/>
              <a:t>5</a:t>
            </a:r>
            <a:endParaRPr lang="it-IT">
              <a:latin typeface="Times New Roman" panose="02020603050405020304" pitchFamily="18" charset="0"/>
            </a:endParaRPr>
          </a:p>
        </p:txBody>
      </p:sp>
      <p:sp>
        <p:nvSpPr>
          <p:cNvPr id="7" name="Rectangle 6"/>
          <p:cNvSpPr/>
          <p:nvPr/>
        </p:nvSpPr>
        <p:spPr bwMode="auto">
          <a:xfrm>
            <a:off x="7915275" y="4105275"/>
            <a:ext cx="1050925" cy="461666"/>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0xA50</a:t>
            </a:r>
          </a:p>
        </p:txBody>
      </p:sp>
      <p:sp>
        <p:nvSpPr>
          <p:cNvPr id="8" name="Text Box 4"/>
          <p:cNvSpPr txBox="1">
            <a:spLocks noChangeArrowheads="1"/>
          </p:cNvSpPr>
          <p:nvPr/>
        </p:nvSpPr>
        <p:spPr bwMode="auto">
          <a:xfrm>
            <a:off x="6181725" y="5388842"/>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atin typeface="Times New Roman" panose="02020603050405020304" pitchFamily="18" charset="0"/>
              </a:rPr>
              <a:t>      </a:t>
            </a:r>
            <a:r>
              <a:rPr lang="it-IT">
                <a:solidFill>
                  <a:schemeClr val="tx1"/>
                </a:solidFill>
              </a:rPr>
              <a:t>0xA50 </a:t>
            </a:r>
            <a:endParaRPr lang="it-IT"/>
          </a:p>
        </p:txBody>
      </p:sp>
      <p:sp>
        <p:nvSpPr>
          <p:cNvPr id="9" name="Rectangle 8"/>
          <p:cNvSpPr/>
          <p:nvPr/>
        </p:nvSpPr>
        <p:spPr bwMode="auto">
          <a:xfrm>
            <a:off x="7909797" y="5431487"/>
            <a:ext cx="1050925" cy="461666"/>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0xB22</a:t>
            </a:r>
          </a:p>
        </p:txBody>
      </p:sp>
    </p:spTree>
    <p:extLst>
      <p:ext uri="{BB962C8B-B14F-4D97-AF65-F5344CB8AC3E}">
        <p14:creationId xmlns:p14="http://schemas.microsoft.com/office/powerpoint/2010/main" val="370387037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Algoritmo Merge-Sort</a:t>
            </a:r>
            <a:endParaRPr lang="it-IT"/>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it-IT" smtClean="0"/>
              <a:t>Utilizza uno schema di soluzione </a:t>
            </a:r>
            <a:r>
              <a:rPr lang="it-IT" i="1" smtClean="0"/>
              <a:t>divide et impera</a:t>
            </a:r>
          </a:p>
          <a:p>
            <a:pPr marL="857250" lvl="1" indent="-457200">
              <a:buFont typeface="Arial" panose="020B0604020202020204" pitchFamily="34" charset="0"/>
              <a:buChar char="•"/>
            </a:pPr>
            <a:r>
              <a:rPr lang="it-IT" i="1" smtClean="0"/>
              <a:t>Decomposizione</a:t>
            </a:r>
            <a:r>
              <a:rPr lang="it-IT" smtClean="0"/>
              <a:t>: Si divide il problema in piu' sottoproblemi</a:t>
            </a:r>
          </a:p>
          <a:p>
            <a:pPr marL="857250" lvl="1" indent="-457200">
              <a:buFont typeface="Arial" panose="020B0604020202020204" pitchFamily="34" charset="0"/>
              <a:buChar char="•"/>
            </a:pPr>
            <a:r>
              <a:rPr lang="it-IT" i="1" smtClean="0"/>
              <a:t>Ricorsione</a:t>
            </a:r>
            <a:r>
              <a:rPr lang="it-IT" smtClean="0"/>
              <a:t>: Si risolvono i sottoproblemi </a:t>
            </a:r>
          </a:p>
          <a:p>
            <a:pPr marL="857250" lvl="1" indent="-457200">
              <a:buFont typeface="Arial" panose="020B0604020202020204" pitchFamily="34" charset="0"/>
              <a:buChar char="•"/>
            </a:pPr>
            <a:r>
              <a:rPr lang="it-IT" i="1" smtClean="0"/>
              <a:t>Combinazione</a:t>
            </a:r>
            <a:r>
              <a:rPr lang="it-IT" smtClean="0"/>
              <a:t>: Si combina la soluzione dei sottoproblemi nella soluzione complessiva del problema di partenza</a:t>
            </a:r>
            <a:endParaRPr lang="it-IT"/>
          </a:p>
        </p:txBody>
      </p:sp>
    </p:spTree>
    <p:extLst>
      <p:ext uri="{BB962C8B-B14F-4D97-AF65-F5344CB8AC3E}">
        <p14:creationId xmlns:p14="http://schemas.microsoft.com/office/powerpoint/2010/main" val="6920060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Algoritmo Merge-Sort</a:t>
            </a:r>
            <a:endParaRPr lang="it-IT"/>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it-IT" smtClean="0"/>
              <a:t>Per l'ordinamento di un array</a:t>
            </a:r>
            <a:endParaRPr lang="it-IT" i="1" smtClean="0"/>
          </a:p>
          <a:p>
            <a:pPr marL="857250" lvl="1" indent="-457200">
              <a:buFont typeface="Arial" panose="020B0604020202020204" pitchFamily="34" charset="0"/>
              <a:buChar char="•"/>
            </a:pPr>
            <a:r>
              <a:rPr lang="it-IT" i="1" smtClean="0"/>
              <a:t>Decomposizione</a:t>
            </a:r>
            <a:r>
              <a:rPr lang="it-IT" smtClean="0"/>
              <a:t>: Si divide l'array in due parti di lunghezza simile</a:t>
            </a:r>
          </a:p>
          <a:p>
            <a:pPr marL="857250" lvl="1" indent="-457200">
              <a:buFont typeface="Arial" panose="020B0604020202020204" pitchFamily="34" charset="0"/>
              <a:buChar char="•"/>
            </a:pPr>
            <a:r>
              <a:rPr lang="it-IT" i="1" smtClean="0"/>
              <a:t>Ricorsione</a:t>
            </a:r>
            <a:r>
              <a:rPr lang="it-IT" smtClean="0"/>
              <a:t>: Si ordinano le due parti</a:t>
            </a:r>
          </a:p>
          <a:p>
            <a:pPr marL="857250" lvl="1" indent="-457200">
              <a:buFont typeface="Arial" panose="020B0604020202020204" pitchFamily="34" charset="0"/>
              <a:buChar char="•"/>
            </a:pPr>
            <a:r>
              <a:rPr lang="it-IT" i="1" smtClean="0"/>
              <a:t>Combinazione</a:t>
            </a:r>
            <a:r>
              <a:rPr lang="it-IT" smtClean="0"/>
              <a:t>: Si combinano i due array ordinati</a:t>
            </a:r>
            <a:endParaRPr lang="it-IT"/>
          </a:p>
        </p:txBody>
      </p:sp>
    </p:spTree>
    <p:extLst>
      <p:ext uri="{BB962C8B-B14F-4D97-AF65-F5344CB8AC3E}">
        <p14:creationId xmlns:p14="http://schemas.microsoft.com/office/powerpoint/2010/main" val="22920115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Algoritmo Merge-Sort</a:t>
            </a:r>
            <a:endParaRPr lang="it-IT"/>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it-IT" smtClean="0"/>
              <a:t>Per l'ordinamento di un array</a:t>
            </a:r>
            <a:endParaRPr lang="it-IT" i="1" smtClean="0"/>
          </a:p>
          <a:p>
            <a:pPr marL="857250" lvl="1" indent="-457200">
              <a:buFont typeface="Arial" panose="020B0604020202020204" pitchFamily="34" charset="0"/>
              <a:buChar char="•"/>
            </a:pPr>
            <a:r>
              <a:rPr lang="it-IT" i="1" smtClean="0"/>
              <a:t>Decomposizione</a:t>
            </a:r>
            <a:r>
              <a:rPr lang="it-IT" smtClean="0"/>
              <a:t>: Si divide l'array in due parti di lunghezza simile</a:t>
            </a:r>
          </a:p>
          <a:p>
            <a:pPr marL="857250" lvl="1" indent="-457200">
              <a:buFont typeface="Arial" panose="020B0604020202020204" pitchFamily="34" charset="0"/>
              <a:buChar char="•"/>
            </a:pPr>
            <a:r>
              <a:rPr lang="it-IT" i="1" smtClean="0"/>
              <a:t>Ricorsione</a:t>
            </a:r>
            <a:r>
              <a:rPr lang="it-IT" smtClean="0"/>
              <a:t>: Si ordinano le due parti</a:t>
            </a:r>
          </a:p>
          <a:p>
            <a:pPr marL="857250" lvl="1" indent="-457200">
              <a:buFont typeface="Arial" panose="020B0604020202020204" pitchFamily="34" charset="0"/>
              <a:buChar char="•"/>
            </a:pPr>
            <a:r>
              <a:rPr lang="it-IT" i="1" smtClean="0"/>
              <a:t>Combinazione</a:t>
            </a:r>
            <a:r>
              <a:rPr lang="it-IT" smtClean="0"/>
              <a:t>: Si combinano i due array ordinati</a:t>
            </a:r>
            <a:endParaRPr lang="it-IT"/>
          </a:p>
        </p:txBody>
      </p:sp>
    </p:spTree>
    <p:extLst>
      <p:ext uri="{BB962C8B-B14F-4D97-AF65-F5344CB8AC3E}">
        <p14:creationId xmlns:p14="http://schemas.microsoft.com/office/powerpoint/2010/main" val="391827629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Merge sort: codifica</a:t>
            </a:r>
            <a:endParaRPr lang="it-IT"/>
          </a:p>
        </p:txBody>
      </p:sp>
      <p:sp>
        <p:nvSpPr>
          <p:cNvPr id="3" name="Content Placeholder 2"/>
          <p:cNvSpPr>
            <a:spLocks noGrp="1"/>
          </p:cNvSpPr>
          <p:nvPr>
            <p:ph idx="1"/>
          </p:nvPr>
        </p:nvSpPr>
        <p:spPr>
          <a:xfrm>
            <a:off x="251520" y="980728"/>
            <a:ext cx="8892480" cy="5256583"/>
          </a:xfrm>
        </p:spPr>
        <p:txBody>
          <a:bodyPr/>
          <a:lstStyle/>
          <a:p>
            <a:r>
              <a:rPr lang="en-US" sz="2000" b="1">
                <a:solidFill>
                  <a:schemeClr val="tx1"/>
                </a:solidFill>
                <a:latin typeface="Courier New" panose="02070309020205020404" pitchFamily="49" charset="0"/>
                <a:cs typeface="Courier New" panose="02070309020205020404" pitchFamily="49" charset="0"/>
              </a:rPr>
              <a:t>void </a:t>
            </a:r>
            <a:r>
              <a:rPr lang="en-US" sz="2000" b="1" smtClean="0">
                <a:solidFill>
                  <a:schemeClr val="tx1"/>
                </a:solidFill>
                <a:latin typeface="Courier New" panose="02070309020205020404" pitchFamily="49" charset="0"/>
                <a:cs typeface="Courier New" panose="02070309020205020404" pitchFamily="49" charset="0"/>
              </a:rPr>
              <a:t>mergeRicorsivo(int * a, </a:t>
            </a:r>
            <a:r>
              <a:rPr lang="en-US" sz="2000" b="1">
                <a:solidFill>
                  <a:schemeClr val="tx1"/>
                </a:solidFill>
                <a:latin typeface="Courier New" panose="02070309020205020404" pitchFamily="49" charset="0"/>
                <a:cs typeface="Courier New" panose="02070309020205020404" pitchFamily="49" charset="0"/>
              </a:rPr>
              <a:t>int from, int to</a:t>
            </a:r>
            <a:r>
              <a:rPr lang="en-US" sz="2000" b="1" smtClean="0">
                <a:solidFill>
                  <a:schemeClr val="tx1"/>
                </a:solidFill>
                <a:latin typeface="Courier New" panose="02070309020205020404" pitchFamily="49" charset="0"/>
                <a:cs typeface="Courier New" panose="02070309020205020404" pitchFamily="49" charset="0"/>
              </a:rPr>
              <a:t>) </a:t>
            </a:r>
            <a:r>
              <a:rPr lang="it-IT" sz="2000" b="1" smtClean="0">
                <a:solidFill>
                  <a:schemeClr val="tx1"/>
                </a:solidFill>
                <a:latin typeface="Courier New" panose="02070309020205020404" pitchFamily="49" charset="0"/>
                <a:cs typeface="Courier New" panose="02070309020205020404" pitchFamily="49" charset="0"/>
              </a:rPr>
              <a:t>{</a:t>
            </a:r>
            <a:endParaRPr lang="it-IT" sz="2000" b="1">
              <a:solidFill>
                <a:schemeClr val="tx1"/>
              </a:solidFill>
              <a:latin typeface="Courier New" panose="02070309020205020404" pitchFamily="49" charset="0"/>
              <a:cs typeface="Courier New" panose="02070309020205020404" pitchFamily="49" charset="0"/>
            </a:endParaRPr>
          </a:p>
          <a:p>
            <a:r>
              <a:rPr lang="it-IT" sz="2000" b="1" smtClean="0">
                <a:solidFill>
                  <a:schemeClr val="tx1"/>
                </a:solidFill>
                <a:latin typeface="Courier New" panose="02070309020205020404" pitchFamily="49" charset="0"/>
                <a:cs typeface="Courier New" panose="02070309020205020404" pitchFamily="49" charset="0"/>
              </a:rPr>
              <a:t>  int </a:t>
            </a:r>
            <a:r>
              <a:rPr lang="it-IT" sz="2000" b="1">
                <a:solidFill>
                  <a:schemeClr val="tx1"/>
                </a:solidFill>
                <a:latin typeface="Courier New" panose="02070309020205020404" pitchFamily="49" charset="0"/>
                <a:cs typeface="Courier New" panose="02070309020205020404" pitchFamily="49" charset="0"/>
              </a:rPr>
              <a:t>mid;</a:t>
            </a:r>
          </a:p>
          <a:p>
            <a:r>
              <a:rPr lang="it-IT" sz="2000" b="1" smtClean="0">
                <a:solidFill>
                  <a:schemeClr val="tx1"/>
                </a:solidFill>
                <a:latin typeface="Courier New" panose="02070309020205020404" pitchFamily="49" charset="0"/>
                <a:cs typeface="Courier New" panose="02070309020205020404" pitchFamily="49" charset="0"/>
              </a:rPr>
              <a:t>  if </a:t>
            </a:r>
            <a:r>
              <a:rPr lang="it-IT" sz="2000" b="1">
                <a:solidFill>
                  <a:schemeClr val="tx1"/>
                </a:solidFill>
                <a:latin typeface="Courier New" panose="02070309020205020404" pitchFamily="49" charset="0"/>
                <a:cs typeface="Courier New" panose="02070309020205020404" pitchFamily="49" charset="0"/>
              </a:rPr>
              <a:t>(from &lt; to) { </a:t>
            </a:r>
            <a:r>
              <a:rPr lang="it-IT" sz="2000" b="1">
                <a:solidFill>
                  <a:srgbClr val="FF0000"/>
                </a:solidFill>
                <a:latin typeface="Courier New" panose="02070309020205020404" pitchFamily="49" charset="0"/>
                <a:cs typeface="Courier New" panose="02070309020205020404" pitchFamily="49" charset="0"/>
              </a:rPr>
              <a:t>/* l'intervallo da mid a to, estremi</a:t>
            </a:r>
          </a:p>
          <a:p>
            <a:r>
              <a:rPr lang="it-IT" sz="2000" b="1" smtClean="0">
                <a:solidFill>
                  <a:srgbClr val="FF0000"/>
                </a:solidFill>
                <a:latin typeface="Courier New" panose="02070309020205020404" pitchFamily="49" charset="0"/>
                <a:cs typeface="Courier New" panose="02070309020205020404" pitchFamily="49" charset="0"/>
              </a:rPr>
              <a:t>    inclusi</a:t>
            </a:r>
            <a:r>
              <a:rPr lang="it-IT" sz="2000" b="1">
                <a:solidFill>
                  <a:srgbClr val="FF0000"/>
                </a:solidFill>
                <a:latin typeface="Courier New" panose="02070309020205020404" pitchFamily="49" charset="0"/>
                <a:cs typeface="Courier New" panose="02070309020205020404" pitchFamily="49" charset="0"/>
              </a:rPr>
              <a:t>, comprende almeno due elementi */</a:t>
            </a:r>
          </a:p>
          <a:p>
            <a:r>
              <a:rPr lang="it-IT" sz="2000" b="1" smtClean="0">
                <a:solidFill>
                  <a:schemeClr val="tx1"/>
                </a:solidFill>
                <a:latin typeface="Courier New" panose="02070309020205020404" pitchFamily="49" charset="0"/>
                <a:cs typeface="Courier New" panose="02070309020205020404" pitchFamily="49" charset="0"/>
              </a:rPr>
              <a:t>    mid </a:t>
            </a:r>
            <a:r>
              <a:rPr lang="it-IT" sz="2000" b="1">
                <a:solidFill>
                  <a:schemeClr val="tx1"/>
                </a:solidFill>
                <a:latin typeface="Courier New" panose="02070309020205020404" pitchFamily="49" charset="0"/>
                <a:cs typeface="Courier New" panose="02070309020205020404" pitchFamily="49" charset="0"/>
              </a:rPr>
              <a:t>= (from + to) / 2;</a:t>
            </a:r>
          </a:p>
          <a:p>
            <a:r>
              <a:rPr lang="it-IT" sz="2000" b="1" smtClean="0">
                <a:solidFill>
                  <a:schemeClr val="tx1"/>
                </a:solidFill>
                <a:latin typeface="Courier New" panose="02070309020205020404" pitchFamily="49" charset="0"/>
                <a:cs typeface="Courier New" panose="02070309020205020404" pitchFamily="49" charset="0"/>
              </a:rPr>
              <a:t>    mergeRicorsivo(a, </a:t>
            </a:r>
            <a:r>
              <a:rPr lang="it-IT" sz="2000" b="1">
                <a:solidFill>
                  <a:schemeClr val="tx1"/>
                </a:solidFill>
                <a:latin typeface="Courier New" panose="02070309020205020404" pitchFamily="49" charset="0"/>
                <a:cs typeface="Courier New" panose="02070309020205020404" pitchFamily="49" charset="0"/>
              </a:rPr>
              <a:t>from, mid);</a:t>
            </a:r>
          </a:p>
          <a:p>
            <a:r>
              <a:rPr lang="it-IT" sz="2000" b="1" smtClean="0">
                <a:solidFill>
                  <a:schemeClr val="tx1"/>
                </a:solidFill>
                <a:latin typeface="Courier New" panose="02070309020205020404" pitchFamily="49" charset="0"/>
                <a:cs typeface="Courier New" panose="02070309020205020404" pitchFamily="49" charset="0"/>
              </a:rPr>
              <a:t>    mergeRicorsivo(a, </a:t>
            </a:r>
            <a:r>
              <a:rPr lang="it-IT" sz="2000" b="1">
                <a:solidFill>
                  <a:schemeClr val="tx1"/>
                </a:solidFill>
                <a:latin typeface="Courier New" panose="02070309020205020404" pitchFamily="49" charset="0"/>
                <a:cs typeface="Courier New" panose="02070309020205020404" pitchFamily="49" charset="0"/>
              </a:rPr>
              <a:t>mid+1, to);</a:t>
            </a:r>
          </a:p>
          <a:p>
            <a:r>
              <a:rPr lang="it-IT" sz="2000" b="1" smtClean="0">
                <a:solidFill>
                  <a:schemeClr val="tx1"/>
                </a:solidFill>
                <a:latin typeface="Courier New" panose="02070309020205020404" pitchFamily="49" charset="0"/>
                <a:cs typeface="Courier New" panose="02070309020205020404" pitchFamily="49" charset="0"/>
              </a:rPr>
              <a:t>    merge(a, </a:t>
            </a:r>
            <a:r>
              <a:rPr lang="it-IT" sz="2000" b="1">
                <a:solidFill>
                  <a:schemeClr val="tx1"/>
                </a:solidFill>
                <a:latin typeface="Courier New" panose="02070309020205020404" pitchFamily="49" charset="0"/>
                <a:cs typeface="Courier New" panose="02070309020205020404" pitchFamily="49" charset="0"/>
              </a:rPr>
              <a:t>from, mid, to); </a:t>
            </a:r>
            <a:r>
              <a:rPr lang="it-IT" sz="2000" b="1">
                <a:solidFill>
                  <a:srgbClr val="FF0000"/>
                </a:solidFill>
                <a:latin typeface="Courier New" panose="02070309020205020404" pitchFamily="49" charset="0"/>
                <a:cs typeface="Courier New" panose="02070309020205020404" pitchFamily="49" charset="0"/>
              </a:rPr>
              <a:t>/* fonde le due </a:t>
            </a:r>
            <a:r>
              <a:rPr lang="it-IT" sz="2000" b="1" smtClean="0">
                <a:solidFill>
                  <a:srgbClr val="FF0000"/>
                </a:solidFill>
                <a:latin typeface="Courier New" panose="02070309020205020404" pitchFamily="49" charset="0"/>
                <a:cs typeface="Courier New" panose="02070309020205020404" pitchFamily="49" charset="0"/>
              </a:rPr>
              <a:t>porzioni ordinate </a:t>
            </a:r>
            <a:r>
              <a:rPr lang="it-IT" sz="2000" b="1">
                <a:solidFill>
                  <a:srgbClr val="FF0000"/>
                </a:solidFill>
                <a:latin typeface="Courier New" panose="02070309020205020404" pitchFamily="49" charset="0"/>
                <a:cs typeface="Courier New" panose="02070309020205020404" pitchFamily="49" charset="0"/>
              </a:rPr>
              <a:t>[from, mid</a:t>
            </a:r>
            <a:r>
              <a:rPr lang="it-IT" sz="2000" b="1" smtClean="0">
                <a:solidFill>
                  <a:srgbClr val="FF0000"/>
                </a:solidFill>
                <a:latin typeface="Courier New" panose="02070309020205020404" pitchFamily="49" charset="0"/>
                <a:cs typeface="Courier New" panose="02070309020205020404" pitchFamily="49" charset="0"/>
              </a:rPr>
              <a:t>],[</a:t>
            </a:r>
            <a:r>
              <a:rPr lang="it-IT" sz="2000" b="1">
                <a:solidFill>
                  <a:srgbClr val="FF0000"/>
                </a:solidFill>
                <a:latin typeface="Courier New" panose="02070309020205020404" pitchFamily="49" charset="0"/>
                <a:cs typeface="Courier New" panose="02070309020205020404" pitchFamily="49" charset="0"/>
              </a:rPr>
              <a:t>mid+1, to] nel sottovettore [from, to] */</a:t>
            </a:r>
          </a:p>
          <a:p>
            <a:r>
              <a:rPr lang="it-IT" sz="2000" b="1" smtClean="0">
                <a:solidFill>
                  <a:schemeClr val="tx1"/>
                </a:solidFill>
                <a:latin typeface="Courier New" panose="02070309020205020404" pitchFamily="49" charset="0"/>
                <a:cs typeface="Courier New" panose="02070309020205020404" pitchFamily="49" charset="0"/>
              </a:rPr>
              <a:t> }</a:t>
            </a:r>
            <a:endParaRPr lang="it-IT" sz="2000" b="1">
              <a:solidFill>
                <a:schemeClr val="tx1"/>
              </a:solidFill>
              <a:latin typeface="Courier New" panose="02070309020205020404" pitchFamily="49" charset="0"/>
              <a:cs typeface="Courier New" panose="02070309020205020404" pitchFamily="49" charset="0"/>
            </a:endParaRPr>
          </a:p>
          <a:p>
            <a:r>
              <a:rPr lang="it-IT" sz="2000" b="1" smtClean="0">
                <a:solidFill>
                  <a:schemeClr val="tx1"/>
                </a:solidFill>
                <a:latin typeface="Courier New" panose="02070309020205020404" pitchFamily="49" charset="0"/>
                <a:cs typeface="Courier New" panose="02070309020205020404" pitchFamily="49" charset="0"/>
              </a:rPr>
              <a:t>}</a:t>
            </a:r>
            <a:endParaRPr lang="it-IT" sz="2000" b="1">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4617941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Merge sort: codifica</a:t>
            </a:r>
            <a:endParaRPr lang="it-IT"/>
          </a:p>
        </p:txBody>
      </p:sp>
      <p:sp>
        <p:nvSpPr>
          <p:cNvPr id="3" name="Content Placeholder 2"/>
          <p:cNvSpPr>
            <a:spLocks noGrp="1"/>
          </p:cNvSpPr>
          <p:nvPr>
            <p:ph idx="1"/>
          </p:nvPr>
        </p:nvSpPr>
        <p:spPr>
          <a:xfrm>
            <a:off x="0" y="1141413"/>
            <a:ext cx="8892480" cy="5256583"/>
          </a:xfrm>
        </p:spPr>
        <p:txBody>
          <a:bodyPr/>
          <a:lstStyle/>
          <a:p>
            <a:r>
              <a:rPr lang="it-IT" sz="2000" b="1">
                <a:solidFill>
                  <a:schemeClr val="tx1"/>
                </a:solidFill>
                <a:latin typeface="Courier New" panose="02070309020205020404" pitchFamily="49" charset="0"/>
                <a:cs typeface="Courier New" panose="02070309020205020404" pitchFamily="49" charset="0"/>
              </a:rPr>
              <a:t>void sort(int </a:t>
            </a:r>
            <a:r>
              <a:rPr lang="it-IT" sz="2000" b="1" smtClean="0">
                <a:solidFill>
                  <a:schemeClr val="tx1"/>
                </a:solidFill>
                <a:latin typeface="Courier New" panose="02070309020205020404" pitchFamily="49" charset="0"/>
                <a:cs typeface="Courier New" panose="02070309020205020404" pitchFamily="49" charset="0"/>
              </a:rPr>
              <a:t>* v, </a:t>
            </a:r>
            <a:r>
              <a:rPr lang="it-IT" sz="2000" b="1">
                <a:solidFill>
                  <a:schemeClr val="tx1"/>
                </a:solidFill>
                <a:latin typeface="Courier New" panose="02070309020205020404" pitchFamily="49" charset="0"/>
                <a:cs typeface="Courier New" panose="02070309020205020404" pitchFamily="49" charset="0"/>
              </a:rPr>
              <a:t>int dim</a:t>
            </a:r>
            <a:r>
              <a:rPr lang="it-IT" sz="2000" b="1" smtClean="0">
                <a:solidFill>
                  <a:schemeClr val="tx1"/>
                </a:solidFill>
                <a:latin typeface="Courier New" panose="02070309020205020404" pitchFamily="49" charset="0"/>
                <a:cs typeface="Courier New" panose="02070309020205020404" pitchFamily="49" charset="0"/>
              </a:rPr>
              <a:t>) {</a:t>
            </a:r>
            <a:endParaRPr lang="it-IT" sz="2000" b="1">
              <a:solidFill>
                <a:schemeClr val="tx1"/>
              </a:solidFill>
              <a:latin typeface="Courier New" panose="02070309020205020404" pitchFamily="49" charset="0"/>
              <a:cs typeface="Courier New" panose="02070309020205020404" pitchFamily="49" charset="0"/>
            </a:endParaRPr>
          </a:p>
          <a:p>
            <a:r>
              <a:rPr lang="it-IT" sz="2000" b="1" smtClean="0">
                <a:solidFill>
                  <a:schemeClr val="tx1"/>
                </a:solidFill>
                <a:latin typeface="Courier New" panose="02070309020205020404" pitchFamily="49" charset="0"/>
                <a:cs typeface="Courier New" panose="02070309020205020404" pitchFamily="49" charset="0"/>
              </a:rPr>
              <a:t>    mergeRicorsivo(v</a:t>
            </a:r>
            <a:r>
              <a:rPr lang="it-IT" sz="2000" b="1">
                <a:solidFill>
                  <a:schemeClr val="tx1"/>
                </a:solidFill>
                <a:latin typeface="Courier New" panose="02070309020205020404" pitchFamily="49" charset="0"/>
                <a:cs typeface="Courier New" panose="02070309020205020404" pitchFamily="49" charset="0"/>
              </a:rPr>
              <a:t>, 0, dim-1);</a:t>
            </a:r>
          </a:p>
          <a:p>
            <a:r>
              <a:rPr lang="it-IT" sz="2000" b="1" smtClean="0">
                <a:solidFill>
                  <a:schemeClr val="tx1"/>
                </a:solidFill>
                <a:latin typeface="Courier New" panose="02070309020205020404" pitchFamily="49" charset="0"/>
                <a:cs typeface="Courier New" panose="02070309020205020404" pitchFamily="49" charset="0"/>
              </a:rPr>
              <a:t> }</a:t>
            </a:r>
            <a:endParaRPr lang="it-IT" sz="2000" b="1">
              <a:solidFill>
                <a:schemeClr val="tx1"/>
              </a:solidFill>
              <a:latin typeface="Courier New" panose="02070309020205020404" pitchFamily="49" charset="0"/>
              <a:cs typeface="Courier New" panose="02070309020205020404" pitchFamily="49" charset="0"/>
            </a:endParaRPr>
          </a:p>
          <a:p>
            <a:r>
              <a:rPr lang="it-IT" sz="2000" b="1">
                <a:solidFill>
                  <a:schemeClr val="tx1"/>
                </a:solidFill>
                <a:latin typeface="Courier New" panose="02070309020205020404" pitchFamily="49" charset="0"/>
                <a:cs typeface="Courier New" panose="02070309020205020404" pitchFamily="49" charset="0"/>
              </a:rPr>
              <a:t>Esempio</a:t>
            </a:r>
            <a:r>
              <a:rPr lang="it-IT" sz="2000" b="1" smtClean="0">
                <a:solidFill>
                  <a:schemeClr val="tx1"/>
                </a:solidFill>
                <a:latin typeface="Courier New" panose="02070309020205020404" pitchFamily="49" charset="0"/>
                <a:cs typeface="Courier New" panose="02070309020205020404" pitchFamily="49" charset="0"/>
              </a:rPr>
              <a:t>:</a:t>
            </a:r>
          </a:p>
          <a:p>
            <a:pPr algn="ctr"/>
            <a:r>
              <a:rPr lang="it-IT" sz="2000" b="1">
                <a:solidFill>
                  <a:schemeClr val="tx1"/>
                </a:solidFill>
                <a:latin typeface="Courier New" panose="02070309020205020404" pitchFamily="49" charset="0"/>
                <a:cs typeface="Courier New" panose="02070309020205020404" pitchFamily="49" charset="0"/>
              </a:rPr>
              <a:t>5 2 4 6 1 3</a:t>
            </a:r>
          </a:p>
          <a:p>
            <a:pPr algn="ctr"/>
            <a:r>
              <a:rPr lang="it-IT" sz="2000" b="1">
                <a:solidFill>
                  <a:schemeClr val="tx1"/>
                </a:solidFill>
                <a:latin typeface="Courier New" panose="02070309020205020404" pitchFamily="49" charset="0"/>
                <a:cs typeface="Courier New" panose="02070309020205020404" pitchFamily="49" charset="0"/>
              </a:rPr>
              <a:t>5 2 </a:t>
            </a:r>
            <a:r>
              <a:rPr lang="it-IT" sz="2000" b="1" smtClean="0">
                <a:solidFill>
                  <a:schemeClr val="tx1"/>
                </a:solidFill>
                <a:latin typeface="Courier New" panose="02070309020205020404" pitchFamily="49" charset="0"/>
                <a:cs typeface="Courier New" panose="02070309020205020404" pitchFamily="49" charset="0"/>
              </a:rPr>
              <a:t>4             </a:t>
            </a:r>
            <a:r>
              <a:rPr lang="it-IT" sz="2000" b="1">
                <a:solidFill>
                  <a:schemeClr val="tx1"/>
                </a:solidFill>
                <a:latin typeface="Courier New" panose="02070309020205020404" pitchFamily="49" charset="0"/>
                <a:cs typeface="Courier New" panose="02070309020205020404" pitchFamily="49" charset="0"/>
              </a:rPr>
              <a:t>6 1 </a:t>
            </a:r>
            <a:r>
              <a:rPr lang="it-IT" sz="2000" b="1" smtClean="0">
                <a:solidFill>
                  <a:schemeClr val="tx1"/>
                </a:solidFill>
                <a:latin typeface="Courier New" panose="02070309020205020404" pitchFamily="49" charset="0"/>
                <a:cs typeface="Courier New" panose="02070309020205020404" pitchFamily="49" charset="0"/>
              </a:rPr>
              <a:t>3</a:t>
            </a:r>
          </a:p>
          <a:p>
            <a:pPr algn="ctr"/>
            <a:r>
              <a:rPr lang="it-IT" sz="2000" b="1" smtClean="0">
                <a:solidFill>
                  <a:schemeClr val="tx1"/>
                </a:solidFill>
                <a:latin typeface="Courier New" panose="02070309020205020404" pitchFamily="49" charset="0"/>
                <a:cs typeface="Courier New" panose="02070309020205020404" pitchFamily="49" charset="0"/>
              </a:rPr>
              <a:t>5 2      4               </a:t>
            </a:r>
            <a:r>
              <a:rPr lang="it-IT" sz="2000" b="1">
                <a:solidFill>
                  <a:schemeClr val="tx1"/>
                </a:solidFill>
                <a:latin typeface="Courier New" panose="02070309020205020404" pitchFamily="49" charset="0"/>
                <a:cs typeface="Courier New" panose="02070309020205020404" pitchFamily="49" charset="0"/>
              </a:rPr>
              <a:t>1 </a:t>
            </a:r>
            <a:r>
              <a:rPr lang="it-IT" sz="2000" b="1" smtClean="0">
                <a:solidFill>
                  <a:schemeClr val="tx1"/>
                </a:solidFill>
                <a:latin typeface="Courier New" panose="02070309020205020404" pitchFamily="49" charset="0"/>
                <a:cs typeface="Courier New" panose="02070309020205020404" pitchFamily="49" charset="0"/>
              </a:rPr>
              <a:t>6         3</a:t>
            </a:r>
            <a:endParaRPr lang="it-IT" sz="2000" b="1">
              <a:solidFill>
                <a:schemeClr val="tx1"/>
              </a:solidFill>
              <a:latin typeface="Courier New" panose="02070309020205020404" pitchFamily="49" charset="0"/>
              <a:cs typeface="Courier New" panose="02070309020205020404" pitchFamily="49" charset="0"/>
            </a:endParaRPr>
          </a:p>
          <a:p>
            <a:r>
              <a:rPr lang="it-IT" sz="2000" b="1">
                <a:solidFill>
                  <a:schemeClr val="tx1"/>
                </a:solidFill>
                <a:latin typeface="Courier New" panose="02070309020205020404" pitchFamily="49" charset="0"/>
                <a:cs typeface="Courier New" panose="02070309020205020404" pitchFamily="49" charset="0"/>
              </a:rPr>
              <a:t> </a:t>
            </a:r>
            <a:r>
              <a:rPr lang="it-IT" sz="2000" b="1" smtClean="0">
                <a:solidFill>
                  <a:schemeClr val="tx1"/>
                </a:solidFill>
                <a:latin typeface="Courier New" panose="02070309020205020404" pitchFamily="49" charset="0"/>
                <a:cs typeface="Courier New" panose="02070309020205020404" pitchFamily="49" charset="0"/>
              </a:rPr>
              <a:t>         </a:t>
            </a:r>
            <a:r>
              <a:rPr lang="it-IT" sz="2000" b="1">
                <a:solidFill>
                  <a:srgbClr val="FF0000"/>
                </a:solidFill>
                <a:latin typeface="Courier New" panose="02070309020205020404" pitchFamily="49" charset="0"/>
                <a:cs typeface="Courier New" panose="02070309020205020404" pitchFamily="49" charset="0"/>
              </a:rPr>
              <a:t>2</a:t>
            </a:r>
            <a:r>
              <a:rPr lang="it-IT" sz="2000" b="1" smtClean="0">
                <a:solidFill>
                  <a:schemeClr val="tx1"/>
                </a:solidFill>
                <a:latin typeface="Courier New" panose="02070309020205020404" pitchFamily="49" charset="0"/>
                <a:cs typeface="Courier New" panose="02070309020205020404" pitchFamily="49" charset="0"/>
              </a:rPr>
              <a:t> </a:t>
            </a:r>
            <a:r>
              <a:rPr lang="it-IT" sz="2000" b="1">
                <a:solidFill>
                  <a:srgbClr val="FF0000"/>
                </a:solidFill>
                <a:latin typeface="Courier New" panose="02070309020205020404" pitchFamily="49" charset="0"/>
                <a:cs typeface="Courier New" panose="02070309020205020404" pitchFamily="49" charset="0"/>
              </a:rPr>
              <a:t>5 </a:t>
            </a:r>
            <a:r>
              <a:rPr lang="it-IT" sz="2000" b="1" smtClean="0">
                <a:solidFill>
                  <a:srgbClr val="FF0000"/>
                </a:solidFill>
                <a:latin typeface="Courier New" panose="02070309020205020404" pitchFamily="49" charset="0"/>
                <a:cs typeface="Courier New" panose="02070309020205020404" pitchFamily="49" charset="0"/>
              </a:rPr>
              <a:t>                     1   6 </a:t>
            </a:r>
          </a:p>
          <a:p>
            <a:r>
              <a:rPr lang="it-IT" sz="2000" b="1" smtClean="0">
                <a:solidFill>
                  <a:schemeClr val="accent6"/>
                </a:solidFill>
                <a:latin typeface="Courier New" panose="02070309020205020404" pitchFamily="49" charset="0"/>
                <a:cs typeface="Courier New" panose="02070309020205020404" pitchFamily="49" charset="0"/>
              </a:rPr>
              <a:t>                                    </a:t>
            </a:r>
          </a:p>
          <a:p>
            <a:pPr algn="ctr"/>
            <a:r>
              <a:rPr lang="it-IT" sz="2000" b="1" smtClean="0">
                <a:solidFill>
                  <a:schemeClr val="tx1"/>
                </a:solidFill>
                <a:latin typeface="Courier New" panose="02070309020205020404" pitchFamily="49" charset="0"/>
                <a:cs typeface="Courier New" panose="02070309020205020404" pitchFamily="49" charset="0"/>
              </a:rPr>
              <a:t>    </a:t>
            </a:r>
            <a:r>
              <a:rPr lang="it-IT" sz="2000" b="1">
                <a:solidFill>
                  <a:schemeClr val="accent6"/>
                </a:solidFill>
                <a:latin typeface="Courier New" panose="02070309020205020404" pitchFamily="49" charset="0"/>
                <a:cs typeface="Courier New" panose="02070309020205020404" pitchFamily="49" charset="0"/>
              </a:rPr>
              <a:t>2 </a:t>
            </a:r>
            <a:r>
              <a:rPr lang="it-IT" sz="2000" b="1" smtClean="0">
                <a:solidFill>
                  <a:schemeClr val="accent6"/>
                </a:solidFill>
                <a:latin typeface="Courier New" panose="02070309020205020404" pitchFamily="49" charset="0"/>
                <a:cs typeface="Courier New" panose="02070309020205020404" pitchFamily="49" charset="0"/>
              </a:rPr>
              <a:t>4 5</a:t>
            </a:r>
            <a:r>
              <a:rPr lang="it-IT" sz="2000" b="1" smtClean="0">
                <a:solidFill>
                  <a:schemeClr val="tx1"/>
                </a:solidFill>
                <a:latin typeface="Courier New" panose="02070309020205020404" pitchFamily="49" charset="0"/>
                <a:cs typeface="Courier New" panose="02070309020205020404" pitchFamily="49" charset="0"/>
              </a:rPr>
              <a:t>                            </a:t>
            </a:r>
            <a:r>
              <a:rPr lang="it-IT" sz="2000" b="1">
                <a:solidFill>
                  <a:schemeClr val="accent6"/>
                </a:solidFill>
                <a:latin typeface="Courier New" panose="02070309020205020404" pitchFamily="49" charset="0"/>
                <a:cs typeface="Courier New" panose="02070309020205020404" pitchFamily="49" charset="0"/>
              </a:rPr>
              <a:t>1 </a:t>
            </a:r>
            <a:r>
              <a:rPr lang="it-IT" sz="2000" b="1" smtClean="0">
                <a:solidFill>
                  <a:schemeClr val="accent6"/>
                </a:solidFill>
                <a:latin typeface="Courier New" panose="02070309020205020404" pitchFamily="49" charset="0"/>
                <a:cs typeface="Courier New" panose="02070309020205020404" pitchFamily="49" charset="0"/>
              </a:rPr>
              <a:t>3 </a:t>
            </a:r>
            <a:r>
              <a:rPr lang="it-IT" sz="2000" b="1">
                <a:solidFill>
                  <a:schemeClr val="accent6"/>
                </a:solidFill>
                <a:latin typeface="Courier New" panose="02070309020205020404" pitchFamily="49" charset="0"/>
                <a:cs typeface="Courier New" panose="02070309020205020404" pitchFamily="49" charset="0"/>
              </a:rPr>
              <a:t>6</a:t>
            </a:r>
          </a:p>
          <a:p>
            <a:pPr algn="ctr"/>
            <a:r>
              <a:rPr lang="it-IT" sz="2000" b="1" smtClean="0">
                <a:solidFill>
                  <a:schemeClr val="accent6"/>
                </a:solidFill>
                <a:latin typeface="Courier New" panose="02070309020205020404" pitchFamily="49" charset="0"/>
                <a:cs typeface="Courier New" panose="02070309020205020404" pitchFamily="49" charset="0"/>
              </a:rPr>
              <a:t>1 2 3 4 5 6</a:t>
            </a:r>
            <a:endParaRPr lang="it-IT" sz="2000" b="1">
              <a:solidFill>
                <a:schemeClr val="accent6"/>
              </a:solidFill>
              <a:latin typeface="Courier New" panose="02070309020205020404" pitchFamily="49" charset="0"/>
              <a:cs typeface="Courier New" panose="02070309020205020404" pitchFamily="49" charset="0"/>
            </a:endParaRPr>
          </a:p>
          <a:p>
            <a:endParaRPr lang="it-IT" sz="2000" b="1">
              <a:solidFill>
                <a:schemeClr val="tx1"/>
              </a:solidFill>
              <a:latin typeface="Courier New" panose="02070309020205020404" pitchFamily="49" charset="0"/>
              <a:cs typeface="Courier New" panose="02070309020205020404" pitchFamily="49" charset="0"/>
            </a:endParaRPr>
          </a:p>
        </p:txBody>
      </p:sp>
      <p:cxnSp>
        <p:nvCxnSpPr>
          <p:cNvPr id="5" name="Straight Arrow Connector 4"/>
          <p:cNvCxnSpPr/>
          <p:nvPr/>
        </p:nvCxnSpPr>
        <p:spPr bwMode="auto">
          <a:xfrm flipH="1">
            <a:off x="3635896" y="3212976"/>
            <a:ext cx="360040" cy="144016"/>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6"/>
          <p:cNvCxnSpPr/>
          <p:nvPr/>
        </p:nvCxnSpPr>
        <p:spPr bwMode="auto">
          <a:xfrm>
            <a:off x="4716016" y="3140968"/>
            <a:ext cx="576064" cy="216024"/>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Arrow Connector 7"/>
          <p:cNvCxnSpPr/>
          <p:nvPr/>
        </p:nvCxnSpPr>
        <p:spPr bwMode="auto">
          <a:xfrm>
            <a:off x="6444208" y="3376880"/>
            <a:ext cx="576064" cy="216024"/>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Arrow Connector 8"/>
          <p:cNvCxnSpPr/>
          <p:nvPr/>
        </p:nvCxnSpPr>
        <p:spPr bwMode="auto">
          <a:xfrm flipH="1">
            <a:off x="5409597" y="3485273"/>
            <a:ext cx="360040" cy="144016"/>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p:cNvCxnSpPr/>
          <p:nvPr/>
        </p:nvCxnSpPr>
        <p:spPr bwMode="auto">
          <a:xfrm flipH="1">
            <a:off x="1763688" y="3484892"/>
            <a:ext cx="666328" cy="117653"/>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p:cNvCxnSpPr/>
          <p:nvPr/>
        </p:nvCxnSpPr>
        <p:spPr bwMode="auto">
          <a:xfrm flipH="1">
            <a:off x="3247015" y="3592904"/>
            <a:ext cx="125760" cy="113575"/>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p:cNvCxnSpPr/>
          <p:nvPr/>
        </p:nvCxnSpPr>
        <p:spPr bwMode="auto">
          <a:xfrm flipH="1">
            <a:off x="2430016" y="3933056"/>
            <a:ext cx="542816" cy="88291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p:nvPr/>
        </p:nvCxnSpPr>
        <p:spPr bwMode="auto">
          <a:xfrm flipH="1">
            <a:off x="1527279" y="3913931"/>
            <a:ext cx="65390" cy="135233"/>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p:nvPr/>
        </p:nvCxnSpPr>
        <p:spPr bwMode="auto">
          <a:xfrm flipH="1">
            <a:off x="5417961" y="3913930"/>
            <a:ext cx="65390" cy="135233"/>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p:cNvCxnSpPr/>
          <p:nvPr/>
        </p:nvCxnSpPr>
        <p:spPr bwMode="auto">
          <a:xfrm>
            <a:off x="5796060" y="3905147"/>
            <a:ext cx="103574" cy="144016"/>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p:cNvCxnSpPr/>
          <p:nvPr/>
        </p:nvCxnSpPr>
        <p:spPr bwMode="auto">
          <a:xfrm>
            <a:off x="1907704" y="4509120"/>
            <a:ext cx="189148" cy="216024"/>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p:cNvCxnSpPr/>
          <p:nvPr/>
        </p:nvCxnSpPr>
        <p:spPr bwMode="auto">
          <a:xfrm flipH="1">
            <a:off x="7144802" y="4016169"/>
            <a:ext cx="62841" cy="788699"/>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p:cNvCxnSpPr/>
          <p:nvPr/>
        </p:nvCxnSpPr>
        <p:spPr bwMode="auto">
          <a:xfrm>
            <a:off x="2453784" y="5075603"/>
            <a:ext cx="1038096" cy="369621"/>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Arrow Connector 29"/>
          <p:cNvCxnSpPr/>
          <p:nvPr/>
        </p:nvCxnSpPr>
        <p:spPr bwMode="auto">
          <a:xfrm flipH="1">
            <a:off x="5436096" y="5096913"/>
            <a:ext cx="1606979" cy="348311"/>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p:nvPr/>
        </p:nvCxnSpPr>
        <p:spPr bwMode="auto">
          <a:xfrm flipH="1">
            <a:off x="1877690" y="3933056"/>
            <a:ext cx="65390" cy="135233"/>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961918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892480" cy="6669360"/>
          </a:xfrm>
        </p:spPr>
        <p:txBody>
          <a:bodyPr/>
          <a:lstStyle/>
          <a:p>
            <a:r>
              <a:rPr lang="en-US" sz="1800" b="1">
                <a:solidFill>
                  <a:schemeClr val="tx1"/>
                </a:solidFill>
                <a:latin typeface="Courier New" panose="02070309020205020404" pitchFamily="49" charset="0"/>
                <a:cs typeface="Courier New" panose="02070309020205020404" pitchFamily="49" charset="0"/>
              </a:rPr>
              <a:t>void </a:t>
            </a:r>
            <a:r>
              <a:rPr lang="en-US" sz="1800" b="1" smtClean="0">
                <a:solidFill>
                  <a:schemeClr val="tx1"/>
                </a:solidFill>
                <a:latin typeface="Courier New" panose="02070309020205020404" pitchFamily="49" charset="0"/>
                <a:cs typeface="Courier New" panose="02070309020205020404" pitchFamily="49" charset="0"/>
              </a:rPr>
              <a:t>merge(int* a, </a:t>
            </a:r>
            <a:r>
              <a:rPr lang="en-US" sz="1800" b="1">
                <a:solidFill>
                  <a:schemeClr val="tx1"/>
                </a:solidFill>
                <a:latin typeface="Courier New" panose="02070309020205020404" pitchFamily="49" charset="0"/>
                <a:cs typeface="Courier New" panose="02070309020205020404" pitchFamily="49" charset="0"/>
              </a:rPr>
              <a:t>int from, int mid, int to</a:t>
            </a:r>
            <a:r>
              <a:rPr lang="en-US" sz="1800" b="1" smtClean="0">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a:t>
            </a:r>
            <a:endParaRPr lang="it-IT" sz="1800" b="1">
              <a:solidFill>
                <a:schemeClr val="tx1"/>
              </a:solidFill>
              <a:latin typeface="Courier New" panose="02070309020205020404" pitchFamily="49" charset="0"/>
              <a:cs typeface="Courier New" panose="02070309020205020404" pitchFamily="49" charset="0"/>
            </a:endParaRPr>
          </a:p>
          <a:p>
            <a:r>
              <a:rPr lang="it-IT" sz="1800" b="1" smtClean="0">
                <a:solidFill>
                  <a:schemeClr val="tx1"/>
                </a:solidFill>
                <a:latin typeface="Courier New" panose="02070309020205020404" pitchFamily="49" charset="0"/>
                <a:cs typeface="Courier New" panose="02070309020205020404" pitchFamily="49" charset="0"/>
              </a:rPr>
              <a:t>  int </a:t>
            </a:r>
            <a:r>
              <a:rPr lang="it-IT" sz="1800" b="1">
                <a:solidFill>
                  <a:schemeClr val="tx1"/>
                </a:solidFill>
                <a:latin typeface="Courier New" panose="02070309020205020404" pitchFamily="49" charset="0"/>
                <a:cs typeface="Courier New" panose="02070309020205020404" pitchFamily="49" charset="0"/>
              </a:rPr>
              <a:t>b</a:t>
            </a:r>
            <a:r>
              <a:rPr lang="it-IT" sz="1800" b="1" smtClean="0">
                <a:solidFill>
                  <a:schemeClr val="tx1"/>
                </a:solidFill>
                <a:latin typeface="Courier New" panose="02070309020205020404" pitchFamily="49" charset="0"/>
                <a:cs typeface="Courier New" panose="02070309020205020404" pitchFamily="49" charset="0"/>
              </a:rPr>
              <a:t>[LUNG</a:t>
            </a:r>
            <a:r>
              <a:rPr lang="it-IT" sz="1800" b="1">
                <a:solidFill>
                  <a:schemeClr val="tx1"/>
                </a:solidFill>
                <a:latin typeface="Courier New" panose="02070309020205020404" pitchFamily="49" charset="0"/>
                <a:cs typeface="Courier New" panose="02070309020205020404" pitchFamily="49" charset="0"/>
              </a:rPr>
              <a:t>]; </a:t>
            </a:r>
            <a:r>
              <a:rPr lang="it-IT" sz="1800" b="1">
                <a:solidFill>
                  <a:srgbClr val="FF0000"/>
                </a:solidFill>
                <a:latin typeface="Courier New" panose="02070309020205020404" pitchFamily="49" charset="0"/>
                <a:cs typeface="Courier New" panose="02070309020205020404" pitchFamily="49" charset="0"/>
              </a:rPr>
              <a:t>/* vettore di appoggio */</a:t>
            </a:r>
          </a:p>
          <a:p>
            <a:r>
              <a:rPr lang="it-IT" sz="1800" b="1" smtClean="0">
                <a:solidFill>
                  <a:schemeClr val="tx1"/>
                </a:solidFill>
                <a:latin typeface="Courier New" panose="02070309020205020404" pitchFamily="49" charset="0"/>
                <a:cs typeface="Courier New" panose="02070309020205020404" pitchFamily="49" charset="0"/>
              </a:rPr>
              <a:t>  int i = from, j = mid + 1; /* scorrono la prima e la seconda parte di a */</a:t>
            </a:r>
            <a:endParaRPr lang="it-IT" sz="1800" b="1">
              <a:solidFill>
                <a:schemeClr val="tx1"/>
              </a:solidFill>
              <a:latin typeface="Courier New" panose="02070309020205020404" pitchFamily="49" charset="0"/>
              <a:cs typeface="Courier New" panose="02070309020205020404" pitchFamily="49" charset="0"/>
            </a:endParaRPr>
          </a:p>
          <a:p>
            <a:r>
              <a:rPr lang="it-IT" sz="1800" b="1" smtClean="0">
                <a:solidFill>
                  <a:schemeClr val="tx1"/>
                </a:solidFill>
                <a:latin typeface="Courier New" panose="02070309020205020404" pitchFamily="49" charset="0"/>
                <a:cs typeface="Courier New" panose="02070309020205020404" pitchFamily="49" charset="0"/>
              </a:rPr>
              <a:t>  int k= from; /* scorre b */</a:t>
            </a:r>
          </a:p>
          <a:p>
            <a:r>
              <a:rPr lang="it-IT" sz="1800" b="1" smtClean="0">
                <a:solidFill>
                  <a:schemeClr val="tx1"/>
                </a:solidFill>
                <a:latin typeface="Courier New" panose="02070309020205020404" pitchFamily="49" charset="0"/>
                <a:cs typeface="Courier New" panose="02070309020205020404" pitchFamily="49" charset="0"/>
              </a:rPr>
              <a:t>/* copio il minore dalla prima o dalla seconda porzione */</a:t>
            </a:r>
            <a:endParaRPr lang="it-IT" sz="1800" b="1">
              <a:solidFill>
                <a:schemeClr val="tx1"/>
              </a:solidFill>
              <a:latin typeface="Courier New" panose="02070309020205020404" pitchFamily="49" charset="0"/>
              <a:cs typeface="Courier New" panose="02070309020205020404" pitchFamily="49" charset="0"/>
            </a:endParaRPr>
          </a:p>
          <a:p>
            <a:r>
              <a:rPr lang="it-IT" sz="1800" b="1" smtClean="0">
                <a:solidFill>
                  <a:schemeClr val="tx1"/>
                </a:solidFill>
                <a:latin typeface="Courier New" panose="02070309020205020404" pitchFamily="49" charset="0"/>
                <a:cs typeface="Courier New" panose="02070309020205020404" pitchFamily="49" charset="0"/>
              </a:rPr>
              <a:t>while (i </a:t>
            </a:r>
            <a:r>
              <a:rPr lang="it-IT" sz="1800" b="1">
                <a:solidFill>
                  <a:schemeClr val="tx1"/>
                </a:solidFill>
                <a:latin typeface="Courier New" panose="02070309020205020404" pitchFamily="49" charset="0"/>
                <a:cs typeface="Courier New" panose="02070309020205020404" pitchFamily="49" charset="0"/>
              </a:rPr>
              <a:t>&lt;= mid &amp;&amp; </a:t>
            </a:r>
            <a:r>
              <a:rPr lang="it-IT" sz="1800" b="1" smtClean="0">
                <a:solidFill>
                  <a:schemeClr val="tx1"/>
                </a:solidFill>
                <a:latin typeface="Courier New" panose="02070309020205020404" pitchFamily="49" charset="0"/>
                <a:cs typeface="Courier New" panose="02070309020205020404" pitchFamily="49" charset="0"/>
              </a:rPr>
              <a:t>j </a:t>
            </a:r>
            <a:r>
              <a:rPr lang="it-IT" sz="1800" b="1">
                <a:solidFill>
                  <a:schemeClr val="tx1"/>
                </a:solidFill>
                <a:latin typeface="Courier New" panose="02070309020205020404" pitchFamily="49" charset="0"/>
                <a:cs typeface="Courier New" panose="02070309020205020404" pitchFamily="49" charset="0"/>
              </a:rPr>
              <a:t>&lt;= to) { </a:t>
            </a:r>
            <a:endParaRPr lang="it-IT" sz="1800" b="1">
              <a:solidFill>
                <a:srgbClr val="FF0000"/>
              </a:solidFill>
              <a:latin typeface="Courier New" panose="02070309020205020404" pitchFamily="49" charset="0"/>
              <a:cs typeface="Courier New" panose="02070309020205020404" pitchFamily="49" charset="0"/>
            </a:endParaRPr>
          </a:p>
          <a:p>
            <a:r>
              <a:rPr lang="it-IT" sz="1800" b="1" smtClean="0">
                <a:solidFill>
                  <a:schemeClr val="tx1"/>
                </a:solidFill>
                <a:latin typeface="Courier New" panose="02070309020205020404" pitchFamily="49" charset="0"/>
                <a:cs typeface="Courier New" panose="02070309020205020404" pitchFamily="49" charset="0"/>
              </a:rPr>
              <a:t>  if (a[i] &lt;= a[j]) {</a:t>
            </a:r>
          </a:p>
          <a:p>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     b[k] </a:t>
            </a:r>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a[i]; </a:t>
            </a:r>
          </a:p>
          <a:p>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     i++; /* copia dalla prima porzione ed avanza l'indice */ </a:t>
            </a:r>
            <a:r>
              <a:rPr lang="it-IT" sz="1800" b="1">
                <a:solidFill>
                  <a:schemeClr val="tx1"/>
                </a:solidFill>
                <a:latin typeface="Courier New" panose="02070309020205020404" pitchFamily="49" charset="0"/>
                <a:cs typeface="Courier New" panose="02070309020205020404" pitchFamily="49" charset="0"/>
              </a:rPr>
              <a:t>}</a:t>
            </a:r>
          </a:p>
          <a:p>
            <a:r>
              <a:rPr lang="it-IT" sz="1800" b="1" smtClean="0">
                <a:solidFill>
                  <a:schemeClr val="tx1"/>
                </a:solidFill>
                <a:latin typeface="Courier New" panose="02070309020205020404" pitchFamily="49" charset="0"/>
                <a:cs typeface="Courier New" panose="02070309020205020404" pitchFamily="49" charset="0"/>
              </a:rPr>
              <a:t>   else </a:t>
            </a:r>
            <a:r>
              <a:rPr lang="it-IT" sz="1800" b="1">
                <a:solidFill>
                  <a:schemeClr val="tx1"/>
                </a:solidFill>
                <a:latin typeface="Courier New" panose="02070309020205020404" pitchFamily="49" charset="0"/>
                <a:cs typeface="Courier New" panose="02070309020205020404" pitchFamily="49" charset="0"/>
              </a:rPr>
              <a:t>{</a:t>
            </a:r>
          </a:p>
          <a:p>
            <a:r>
              <a:rPr lang="it-IT" sz="1800" b="1" smtClean="0">
                <a:solidFill>
                  <a:schemeClr val="tx1"/>
                </a:solidFill>
                <a:latin typeface="Courier New" panose="02070309020205020404" pitchFamily="49" charset="0"/>
                <a:cs typeface="Courier New" panose="02070309020205020404" pitchFamily="49" charset="0"/>
              </a:rPr>
              <a:t>   b[k] = a[j] ; </a:t>
            </a:r>
          </a:p>
          <a:p>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  j++;</a:t>
            </a:r>
            <a:r>
              <a:rPr lang="it-IT" sz="1800" b="1">
                <a:solidFill>
                  <a:schemeClr val="tx1"/>
                </a:solidFill>
                <a:latin typeface="Courier New" panose="02070309020205020404" pitchFamily="49" charset="0"/>
                <a:cs typeface="Courier New" panose="02070309020205020404" pitchFamily="49" charset="0"/>
              </a:rPr>
              <a:t> /* copia dalla </a:t>
            </a:r>
            <a:r>
              <a:rPr lang="it-IT" sz="1800" b="1" smtClean="0">
                <a:solidFill>
                  <a:schemeClr val="tx1"/>
                </a:solidFill>
                <a:latin typeface="Courier New" panose="02070309020205020404" pitchFamily="49" charset="0"/>
                <a:cs typeface="Courier New" panose="02070309020205020404" pitchFamily="49" charset="0"/>
              </a:rPr>
              <a:t>seconda </a:t>
            </a:r>
            <a:r>
              <a:rPr lang="it-IT" sz="1800" b="1">
                <a:solidFill>
                  <a:schemeClr val="tx1"/>
                </a:solidFill>
                <a:latin typeface="Courier New" panose="02070309020205020404" pitchFamily="49" charset="0"/>
                <a:cs typeface="Courier New" panose="02070309020205020404" pitchFamily="49" charset="0"/>
              </a:rPr>
              <a:t>porzione ed avanza l'indice */ </a:t>
            </a:r>
            <a:endParaRPr lang="it-IT" sz="1800" b="1" smtClean="0">
              <a:solidFill>
                <a:schemeClr val="tx1"/>
              </a:solidFill>
              <a:latin typeface="Courier New" panose="02070309020205020404" pitchFamily="49" charset="0"/>
              <a:cs typeface="Courier New" panose="02070309020205020404" pitchFamily="49" charset="0"/>
            </a:endParaRPr>
          </a:p>
          <a:p>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  }</a:t>
            </a:r>
            <a:endParaRPr lang="it-IT" sz="1800" b="1">
              <a:solidFill>
                <a:schemeClr val="tx1"/>
              </a:solidFill>
              <a:latin typeface="Courier New" panose="02070309020205020404" pitchFamily="49" charset="0"/>
              <a:cs typeface="Courier New" panose="02070309020205020404" pitchFamily="49" charset="0"/>
            </a:endParaRPr>
          </a:p>
          <a:p>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 k++;</a:t>
            </a:r>
          </a:p>
          <a:p>
            <a:r>
              <a:rPr lang="it-IT" sz="1800" b="1" smtClean="0">
                <a:solidFill>
                  <a:schemeClr val="tx1"/>
                </a:solidFill>
                <a:latin typeface="Courier New" panose="02070309020205020404" pitchFamily="49" charset="0"/>
                <a:cs typeface="Courier New" panose="02070309020205020404" pitchFamily="49" charset="0"/>
              </a:rPr>
              <a:t> } /* fine while */              /* ... Segue ... */</a:t>
            </a:r>
            <a:endParaRPr lang="it-IT" sz="1800" b="1">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63593054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892480" cy="6669360"/>
          </a:xfrm>
        </p:spPr>
        <p:txBody>
          <a:bodyPr/>
          <a:lstStyle/>
          <a:p>
            <a:r>
              <a:rPr lang="en-US" sz="1800" b="1">
                <a:solidFill>
                  <a:schemeClr val="tx1"/>
                </a:solidFill>
                <a:latin typeface="Courier New" panose="02070309020205020404" pitchFamily="49" charset="0"/>
                <a:cs typeface="Courier New" panose="02070309020205020404" pitchFamily="49" charset="0"/>
              </a:rPr>
              <a:t>void </a:t>
            </a:r>
            <a:r>
              <a:rPr lang="en-US" sz="1800" b="1" smtClean="0">
                <a:solidFill>
                  <a:schemeClr val="tx1"/>
                </a:solidFill>
                <a:latin typeface="Courier New" panose="02070309020205020404" pitchFamily="49" charset="0"/>
                <a:cs typeface="Courier New" panose="02070309020205020404" pitchFamily="49" charset="0"/>
              </a:rPr>
              <a:t>merge(int* a, </a:t>
            </a:r>
            <a:r>
              <a:rPr lang="en-US" sz="1800" b="1">
                <a:solidFill>
                  <a:schemeClr val="tx1"/>
                </a:solidFill>
                <a:latin typeface="Courier New" panose="02070309020205020404" pitchFamily="49" charset="0"/>
                <a:cs typeface="Courier New" panose="02070309020205020404" pitchFamily="49" charset="0"/>
              </a:rPr>
              <a:t>int from, int mid, int to</a:t>
            </a:r>
            <a:r>
              <a:rPr lang="en-US" sz="1800" b="1" smtClean="0">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a:t>
            </a:r>
            <a:endParaRPr lang="it-IT" sz="1800" b="1">
              <a:solidFill>
                <a:schemeClr val="tx1"/>
              </a:solidFill>
              <a:latin typeface="Courier New" panose="02070309020205020404" pitchFamily="49" charset="0"/>
              <a:cs typeface="Courier New" panose="02070309020205020404" pitchFamily="49" charset="0"/>
            </a:endParaRPr>
          </a:p>
          <a:p>
            <a:r>
              <a:rPr lang="it-IT" sz="1800" b="1" smtClean="0">
                <a:solidFill>
                  <a:schemeClr val="tx1"/>
                </a:solidFill>
                <a:latin typeface="Courier New" panose="02070309020205020404" pitchFamily="49" charset="0"/>
                <a:cs typeface="Courier New" panose="02070309020205020404" pitchFamily="49" charset="0"/>
              </a:rPr>
              <a:t>   .....</a:t>
            </a:r>
          </a:p>
          <a:p>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  /* controllo quale porzione è finita prima e copio quello che rimane dell'altra nel vettore di appoggio */</a:t>
            </a:r>
          </a:p>
          <a:p>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 if ( i &gt; mid ) </a:t>
            </a:r>
          </a:p>
          <a:p>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   for ( ; j &lt;= to ; j++, k++ )</a:t>
            </a:r>
          </a:p>
          <a:p>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      b[k] = a[j] ;</a:t>
            </a:r>
          </a:p>
          <a:p>
            <a:r>
              <a:rPr lang="it-IT" sz="1800" b="1" smtClean="0">
                <a:solidFill>
                  <a:schemeClr val="tx1"/>
                </a:solidFill>
                <a:latin typeface="Courier New" panose="02070309020205020404" pitchFamily="49" charset="0"/>
                <a:cs typeface="Courier New" panose="02070309020205020404" pitchFamily="49" charset="0"/>
              </a:rPr>
              <a:t>  else</a:t>
            </a:r>
          </a:p>
          <a:p>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   </a:t>
            </a:r>
            <a:r>
              <a:rPr lang="it-IT" sz="1800" b="1">
                <a:solidFill>
                  <a:schemeClr val="tx1"/>
                </a:solidFill>
                <a:latin typeface="Courier New" panose="02070309020205020404" pitchFamily="49" charset="0"/>
                <a:cs typeface="Courier New" panose="02070309020205020404" pitchFamily="49" charset="0"/>
              </a:rPr>
              <a:t>for ( ; </a:t>
            </a:r>
            <a:r>
              <a:rPr lang="it-IT" sz="1800" b="1" smtClean="0">
                <a:solidFill>
                  <a:schemeClr val="tx1"/>
                </a:solidFill>
                <a:latin typeface="Courier New" panose="02070309020205020404" pitchFamily="49" charset="0"/>
                <a:cs typeface="Courier New" panose="02070309020205020404" pitchFamily="49" charset="0"/>
              </a:rPr>
              <a:t>i &lt;= mid </a:t>
            </a:r>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i++, </a:t>
            </a:r>
            <a:r>
              <a:rPr lang="it-IT" sz="1800" b="1">
                <a:solidFill>
                  <a:schemeClr val="tx1"/>
                </a:solidFill>
                <a:latin typeface="Courier New" panose="02070309020205020404" pitchFamily="49" charset="0"/>
                <a:cs typeface="Courier New" panose="02070309020205020404" pitchFamily="49" charset="0"/>
              </a:rPr>
              <a:t>k++ )</a:t>
            </a:r>
          </a:p>
          <a:p>
            <a:r>
              <a:rPr lang="it-IT" sz="1800" b="1">
                <a:solidFill>
                  <a:schemeClr val="tx1"/>
                </a:solidFill>
                <a:latin typeface="Courier New" panose="02070309020205020404" pitchFamily="49" charset="0"/>
                <a:cs typeface="Courier New" panose="02070309020205020404" pitchFamily="49" charset="0"/>
              </a:rPr>
              <a:t>       b[k] = </a:t>
            </a:r>
            <a:r>
              <a:rPr lang="it-IT" sz="1800" b="1" smtClean="0">
                <a:solidFill>
                  <a:schemeClr val="tx1"/>
                </a:solidFill>
                <a:latin typeface="Courier New" panose="02070309020205020404" pitchFamily="49" charset="0"/>
                <a:cs typeface="Courier New" panose="02070309020205020404" pitchFamily="49" charset="0"/>
              </a:rPr>
              <a:t>a[i] </a:t>
            </a:r>
            <a:r>
              <a:rPr lang="it-IT" sz="1800" b="1">
                <a:solidFill>
                  <a:schemeClr val="tx1"/>
                </a:solidFill>
                <a:latin typeface="Courier New" panose="02070309020205020404" pitchFamily="49" charset="0"/>
                <a:cs typeface="Courier New" panose="02070309020205020404" pitchFamily="49" charset="0"/>
              </a:rPr>
              <a:t>;</a:t>
            </a:r>
          </a:p>
          <a:p>
            <a:endParaRPr lang="it-IT" sz="1800" b="1" smtClean="0">
              <a:solidFill>
                <a:schemeClr val="tx1"/>
              </a:solidFill>
              <a:latin typeface="Courier New" panose="02070309020205020404" pitchFamily="49" charset="0"/>
              <a:cs typeface="Courier New" panose="02070309020205020404" pitchFamily="49" charset="0"/>
            </a:endParaRPr>
          </a:p>
          <a:p>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 /* ricopia tutti gli elementi ordinati da b ad a */</a:t>
            </a:r>
          </a:p>
          <a:p>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 </a:t>
            </a:r>
            <a:r>
              <a:rPr lang="it-IT" sz="1800" b="1">
                <a:solidFill>
                  <a:schemeClr val="tx1"/>
                </a:solidFill>
                <a:latin typeface="Courier New" panose="02070309020205020404" pitchFamily="49" charset="0"/>
                <a:cs typeface="Courier New" panose="02070309020205020404" pitchFamily="49" charset="0"/>
              </a:rPr>
              <a:t>for ( </a:t>
            </a:r>
            <a:r>
              <a:rPr lang="it-IT" sz="1800" b="1" smtClean="0">
                <a:solidFill>
                  <a:schemeClr val="tx1"/>
                </a:solidFill>
                <a:latin typeface="Courier New" panose="02070309020205020404" pitchFamily="49" charset="0"/>
                <a:cs typeface="Courier New" panose="02070309020205020404" pitchFamily="49" charset="0"/>
              </a:rPr>
              <a:t>k = from ; k </a:t>
            </a:r>
            <a:r>
              <a:rPr lang="it-IT" sz="1800" b="1">
                <a:solidFill>
                  <a:schemeClr val="tx1"/>
                </a:solidFill>
                <a:latin typeface="Courier New" panose="02070309020205020404" pitchFamily="49" charset="0"/>
                <a:cs typeface="Courier New" panose="02070309020205020404" pitchFamily="49" charset="0"/>
              </a:rPr>
              <a:t>&lt;= to ; </a:t>
            </a:r>
            <a:r>
              <a:rPr lang="it-IT" sz="1800" b="1" smtClean="0">
                <a:solidFill>
                  <a:schemeClr val="tx1"/>
                </a:solidFill>
                <a:latin typeface="Courier New" panose="02070309020205020404" pitchFamily="49" charset="0"/>
                <a:cs typeface="Courier New" panose="02070309020205020404" pitchFamily="49" charset="0"/>
              </a:rPr>
              <a:t>k</a:t>
            </a:r>
            <a:r>
              <a:rPr lang="it-IT" sz="1800" b="1">
                <a:solidFill>
                  <a:schemeClr val="tx1"/>
                </a:solidFill>
                <a:latin typeface="Courier New" panose="02070309020205020404" pitchFamily="49" charset="0"/>
                <a:cs typeface="Courier New" panose="02070309020205020404" pitchFamily="49" charset="0"/>
              </a:rPr>
              <a:t>++ )</a:t>
            </a:r>
          </a:p>
          <a:p>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a[k</a:t>
            </a:r>
            <a:r>
              <a:rPr lang="it-IT" sz="1800" b="1">
                <a:solidFill>
                  <a:schemeClr val="tx1"/>
                </a:solidFill>
                <a:latin typeface="Courier New" panose="02070309020205020404" pitchFamily="49" charset="0"/>
                <a:cs typeface="Courier New" panose="02070309020205020404" pitchFamily="49" charset="0"/>
              </a:rPr>
              <a:t>] = </a:t>
            </a:r>
            <a:r>
              <a:rPr lang="it-IT" sz="1800" b="1" smtClean="0">
                <a:solidFill>
                  <a:schemeClr val="tx1"/>
                </a:solidFill>
                <a:latin typeface="Courier New" panose="02070309020205020404" pitchFamily="49" charset="0"/>
                <a:cs typeface="Courier New" panose="02070309020205020404" pitchFamily="49" charset="0"/>
              </a:rPr>
              <a:t>b[k] </a:t>
            </a:r>
            <a:r>
              <a:rPr lang="it-IT" sz="1800" b="1">
                <a:solidFill>
                  <a:schemeClr val="tx1"/>
                </a:solidFill>
                <a:latin typeface="Courier New" panose="02070309020205020404" pitchFamily="49" charset="0"/>
                <a:cs typeface="Courier New" panose="02070309020205020404" pitchFamily="49" charset="0"/>
              </a:rPr>
              <a:t>;</a:t>
            </a:r>
          </a:p>
          <a:p>
            <a:r>
              <a:rPr lang="it-IT" sz="1800" b="1" smtClean="0">
                <a:solidFill>
                  <a:schemeClr val="tx1"/>
                </a:solidFill>
                <a:latin typeface="Courier New" panose="02070309020205020404" pitchFamily="49" charset="0"/>
                <a:cs typeface="Courier New" panose="02070309020205020404" pitchFamily="49" charset="0"/>
              </a:rPr>
              <a:t>} /* fine merge */</a:t>
            </a:r>
            <a:endParaRPr lang="it-IT" sz="1800" b="1">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6762688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892480" cy="6669360"/>
          </a:xfrm>
        </p:spPr>
        <p:txBody>
          <a:bodyPr/>
          <a:lstStyle/>
          <a:p>
            <a:r>
              <a:rPr lang="en-US" sz="1800" b="1" smtClean="0">
                <a:solidFill>
                  <a:schemeClr val="tx1"/>
                </a:solidFill>
                <a:latin typeface="Courier New" panose="02070309020205020404" pitchFamily="49" charset="0"/>
                <a:cs typeface="Courier New" panose="02070309020205020404" pitchFamily="49" charset="0"/>
              </a:rPr>
              <a:t>/* un possibile main  */</a:t>
            </a:r>
          </a:p>
          <a:p>
            <a:r>
              <a:rPr lang="en-US" sz="1800" b="1" smtClean="0">
                <a:solidFill>
                  <a:schemeClr val="tx1"/>
                </a:solidFill>
                <a:latin typeface="Courier New" panose="02070309020205020404" pitchFamily="49" charset="0"/>
                <a:cs typeface="Courier New" panose="02070309020205020404" pitchFamily="49" charset="0"/>
              </a:rPr>
              <a:t>#define LUNG 10</a:t>
            </a:r>
          </a:p>
          <a:p>
            <a:endParaRPr lang="en-US" sz="1800" b="1">
              <a:solidFill>
                <a:schemeClr val="tx1"/>
              </a:solidFill>
              <a:latin typeface="Courier New" panose="02070309020205020404" pitchFamily="49" charset="0"/>
              <a:cs typeface="Courier New" panose="02070309020205020404" pitchFamily="49" charset="0"/>
            </a:endParaRPr>
          </a:p>
          <a:p>
            <a:r>
              <a:rPr lang="en-US" sz="1800" b="1">
                <a:solidFill>
                  <a:schemeClr val="tx1"/>
                </a:solidFill>
                <a:latin typeface="Courier New" panose="02070309020205020404" pitchFamily="49" charset="0"/>
                <a:cs typeface="Courier New" panose="02070309020205020404" pitchFamily="49" charset="0"/>
              </a:rPr>
              <a:t>i</a:t>
            </a:r>
            <a:r>
              <a:rPr lang="en-US" sz="1800" b="1" smtClean="0">
                <a:solidFill>
                  <a:schemeClr val="tx1"/>
                </a:solidFill>
                <a:latin typeface="Courier New" panose="02070309020205020404" pitchFamily="49" charset="0"/>
                <a:cs typeface="Courier New" panose="02070309020205020404" pitchFamily="49" charset="0"/>
              </a:rPr>
              <a:t>nt main (void) </a:t>
            </a:r>
            <a:r>
              <a:rPr lang="it-IT" sz="1800" b="1" smtClean="0">
                <a:solidFill>
                  <a:schemeClr val="tx1"/>
                </a:solidFill>
                <a:latin typeface="Courier New" panose="02070309020205020404" pitchFamily="49" charset="0"/>
                <a:cs typeface="Courier New" panose="02070309020205020404" pitchFamily="49" charset="0"/>
              </a:rPr>
              <a:t>{</a:t>
            </a:r>
            <a:endParaRPr lang="it-IT" sz="1800" b="1">
              <a:solidFill>
                <a:schemeClr val="tx1"/>
              </a:solidFill>
              <a:latin typeface="Courier New" panose="02070309020205020404" pitchFamily="49" charset="0"/>
              <a:cs typeface="Courier New" panose="02070309020205020404" pitchFamily="49" charset="0"/>
            </a:endParaRPr>
          </a:p>
          <a:p>
            <a:r>
              <a:rPr lang="it-IT" sz="1800" b="1" smtClean="0">
                <a:solidFill>
                  <a:schemeClr val="tx1"/>
                </a:solidFill>
                <a:latin typeface="Courier New" panose="02070309020205020404" pitchFamily="49" charset="0"/>
                <a:cs typeface="Courier New" panose="02070309020205020404" pitchFamily="49" charset="0"/>
              </a:rPr>
              <a:t>   int a[LUNG];</a:t>
            </a:r>
          </a:p>
          <a:p>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  leggi(a, LUNG);</a:t>
            </a:r>
          </a:p>
          <a:p>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  mergeSort(a, LUNG);</a:t>
            </a:r>
          </a:p>
          <a:p>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  stampa(a,LUNG);</a:t>
            </a:r>
          </a:p>
          <a:p>
            <a:r>
              <a:rPr lang="it-IT" sz="1800" b="1">
                <a:solidFill>
                  <a:schemeClr val="tx1"/>
                </a:solidFill>
                <a:latin typeface="Courier New" panose="02070309020205020404" pitchFamily="49" charset="0"/>
                <a:cs typeface="Courier New" panose="02070309020205020404" pitchFamily="49" charset="0"/>
              </a:rPr>
              <a:t> </a:t>
            </a:r>
            <a:r>
              <a:rPr lang="it-IT" sz="1800" b="1" smtClean="0">
                <a:solidFill>
                  <a:schemeClr val="tx1"/>
                </a:solidFill>
                <a:latin typeface="Courier New" panose="02070309020205020404" pitchFamily="49" charset="0"/>
                <a:cs typeface="Courier New" panose="02070309020205020404" pitchFamily="49" charset="0"/>
              </a:rPr>
              <a:t>  return 0;</a:t>
            </a:r>
            <a:endParaRPr lang="it-IT" sz="1800" b="1">
              <a:solidFill>
                <a:schemeClr val="tx1"/>
              </a:solidFill>
              <a:latin typeface="Courier New" panose="02070309020205020404" pitchFamily="49" charset="0"/>
              <a:cs typeface="Courier New" panose="02070309020205020404" pitchFamily="49" charset="0"/>
            </a:endParaRPr>
          </a:p>
          <a:p>
            <a:r>
              <a:rPr lang="it-IT" sz="1800" b="1" smtClean="0">
                <a:solidFill>
                  <a:schemeClr val="tx1"/>
                </a:solidFill>
                <a:latin typeface="Courier New" panose="02070309020205020404" pitchFamily="49" charset="0"/>
                <a:cs typeface="Courier New" panose="02070309020205020404" pitchFamily="49" charset="0"/>
              </a:rPr>
              <a:t>} /* fine main */</a:t>
            </a:r>
            <a:endParaRPr lang="it-IT" sz="1800" b="1">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06324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FE1B3F9-A462-4B34-B6F1-F20C9E1DD657}" type="slidenum">
              <a:rPr lang="en-US"/>
              <a:pPr/>
              <a:t>9</a:t>
            </a:fld>
            <a:endParaRPr lang="en-US"/>
          </a:p>
        </p:txBody>
      </p:sp>
      <p:sp>
        <p:nvSpPr>
          <p:cNvPr id="144386" name="Rectangle 2"/>
          <p:cNvSpPr>
            <a:spLocks noGrp="1" noChangeArrowheads="1"/>
          </p:cNvSpPr>
          <p:nvPr>
            <p:ph type="title"/>
          </p:nvPr>
        </p:nvSpPr>
        <p:spPr>
          <a:xfrm>
            <a:off x="0" y="0"/>
            <a:ext cx="8966200" cy="1295400"/>
          </a:xfrm>
        </p:spPr>
        <p:txBody>
          <a:bodyPr/>
          <a:lstStyle/>
          <a:p>
            <a:r>
              <a:rPr lang="it-IT"/>
              <a:t>Puntatori : idea</a:t>
            </a:r>
            <a:r>
              <a:rPr lang="en-US"/>
              <a:t> di base</a:t>
            </a:r>
            <a:endParaRPr lang="it-IT"/>
          </a:p>
        </p:txBody>
      </p:sp>
      <p:sp>
        <p:nvSpPr>
          <p:cNvPr id="144387" name="Rectangle 3"/>
          <p:cNvSpPr>
            <a:spLocks noGrp="1" noChangeArrowheads="1"/>
          </p:cNvSpPr>
          <p:nvPr>
            <p:ph type="body" idx="1"/>
          </p:nvPr>
        </p:nvSpPr>
        <p:spPr>
          <a:xfrm>
            <a:off x="0" y="1052736"/>
            <a:ext cx="9144000" cy="5105400"/>
          </a:xfrm>
        </p:spPr>
        <p:txBody>
          <a:bodyPr/>
          <a:lstStyle/>
          <a:p>
            <a:pPr marL="457200" indent="-457200">
              <a:buFont typeface="Arial" panose="020B0604020202020204" pitchFamily="34" charset="0"/>
              <a:buChar char="•"/>
            </a:pPr>
            <a:r>
              <a:rPr lang="it-IT" sz="2800" smtClean="0"/>
              <a:t>Inoltre conoscendo l'indirizzo di una variabile e' possibile conoscerne il valore e modificarlo! Con l'operatore *</a:t>
            </a:r>
            <a:endParaRPr lang="it-IT" sz="2800"/>
          </a:p>
          <a:p>
            <a:pPr lvl="2"/>
            <a:r>
              <a:rPr lang="it-IT"/>
              <a:t>es :</a:t>
            </a:r>
          </a:p>
          <a:p>
            <a:pPr lvl="2">
              <a:buFontTx/>
              <a:buNone/>
            </a:pPr>
            <a:r>
              <a:rPr lang="it-IT" b="1">
                <a:latin typeface="Courier New" panose="02070309020205020404" pitchFamily="49" charset="0"/>
              </a:rPr>
              <a:t>int a = 50; /* una var intera </a:t>
            </a:r>
            <a:r>
              <a:rPr lang="it-IT" b="1" smtClean="0">
                <a:latin typeface="Courier New" panose="02070309020205020404" pitchFamily="49" charset="0"/>
              </a:rPr>
              <a:t>*/</a:t>
            </a:r>
          </a:p>
          <a:p>
            <a:pPr lvl="2">
              <a:buFontTx/>
              <a:buNone/>
            </a:pPr>
            <a:r>
              <a:rPr lang="it-IT" b="1">
                <a:latin typeface="Courier New" panose="02070309020205020404" pitchFamily="49" charset="0"/>
              </a:rPr>
              <a:t>i</a:t>
            </a:r>
            <a:r>
              <a:rPr lang="it-IT" b="1" smtClean="0">
                <a:latin typeface="Courier New" panose="02070309020205020404" pitchFamily="49" charset="0"/>
              </a:rPr>
              <a:t>nt * b; /* variabile puntatore a intero*/</a:t>
            </a:r>
          </a:p>
          <a:p>
            <a:pPr lvl="2">
              <a:buFontTx/>
              <a:buNone/>
            </a:pPr>
            <a:endParaRPr lang="it-IT" b="1">
              <a:latin typeface="Courier New" panose="02070309020205020404" pitchFamily="49" charset="0"/>
            </a:endParaRPr>
          </a:p>
          <a:p>
            <a:pPr lvl="2">
              <a:buFontTx/>
              <a:buNone/>
            </a:pPr>
            <a:r>
              <a:rPr lang="it-IT" b="1">
                <a:latin typeface="Courier New" panose="02070309020205020404" pitchFamily="49" charset="0"/>
              </a:rPr>
              <a:t>b</a:t>
            </a:r>
            <a:r>
              <a:rPr lang="it-IT" b="1" smtClean="0">
                <a:latin typeface="Courier New" panose="02070309020205020404" pitchFamily="49" charset="0"/>
              </a:rPr>
              <a:t> = &amp;a; /* b  vale 0xA50 */</a:t>
            </a:r>
          </a:p>
          <a:p>
            <a:pPr lvl="2">
              <a:buFontTx/>
              <a:buNone/>
            </a:pPr>
            <a:endParaRPr lang="it-IT" b="1">
              <a:latin typeface="Courier New" panose="02070309020205020404" pitchFamily="49" charset="0"/>
            </a:endParaRPr>
          </a:p>
          <a:p>
            <a:pPr lvl="2">
              <a:buFontTx/>
              <a:buNone/>
            </a:pPr>
            <a:r>
              <a:rPr lang="it-IT" b="1">
                <a:latin typeface="Courier New" panose="02070309020205020404" pitchFamily="49" charset="0"/>
              </a:rPr>
              <a:t>p</a:t>
            </a:r>
            <a:r>
              <a:rPr lang="it-IT" b="1" smtClean="0">
                <a:latin typeface="Courier New" panose="02070309020205020404" pitchFamily="49" charset="0"/>
              </a:rPr>
              <a:t>rintf("%d %d",a, </a:t>
            </a:r>
            <a:r>
              <a:rPr lang="it-IT" b="1" smtClean="0">
                <a:solidFill>
                  <a:srgbClr val="FF0000"/>
                </a:solidFill>
                <a:latin typeface="Courier New" panose="02070309020205020404" pitchFamily="49" charset="0"/>
              </a:rPr>
              <a:t>*b+1</a:t>
            </a:r>
            <a:r>
              <a:rPr lang="it-IT" b="1" smtClean="0">
                <a:latin typeface="Courier New" panose="02070309020205020404" pitchFamily="49" charset="0"/>
              </a:rPr>
              <a:t>); /* stampa 50 51 */</a:t>
            </a:r>
          </a:p>
          <a:p>
            <a:pPr marL="914400" lvl="2" indent="0"/>
            <a:r>
              <a:rPr lang="it-IT" b="1" smtClean="0">
                <a:solidFill>
                  <a:srgbClr val="FF0000"/>
                </a:solidFill>
                <a:latin typeface="Courier New" panose="02070309020205020404" pitchFamily="49" charset="0"/>
              </a:rPr>
              <a:t>*b= *b - 38;</a:t>
            </a:r>
          </a:p>
          <a:p>
            <a:pPr marL="914400" lvl="2" indent="0"/>
            <a:r>
              <a:rPr lang="it-IT" b="1">
                <a:latin typeface="Courier New" panose="02070309020205020404" pitchFamily="49" charset="0"/>
              </a:rPr>
              <a:t>printf("%d %d",a, </a:t>
            </a:r>
            <a:r>
              <a:rPr lang="it-IT" b="1">
                <a:solidFill>
                  <a:srgbClr val="FF0000"/>
                </a:solidFill>
                <a:latin typeface="Courier New" panose="02070309020205020404" pitchFamily="49" charset="0"/>
              </a:rPr>
              <a:t>*b</a:t>
            </a:r>
            <a:r>
              <a:rPr lang="it-IT" b="1" smtClean="0">
                <a:latin typeface="Courier New" panose="02070309020205020404" pitchFamily="49" charset="0"/>
              </a:rPr>
              <a:t>); </a:t>
            </a:r>
            <a:r>
              <a:rPr lang="it-IT" b="1">
                <a:latin typeface="Courier New" panose="02070309020205020404" pitchFamily="49" charset="0"/>
              </a:rPr>
              <a:t>/* stampa </a:t>
            </a:r>
            <a:r>
              <a:rPr lang="it-IT" b="1" smtClean="0">
                <a:latin typeface="Courier New" panose="02070309020205020404" pitchFamily="49" charset="0"/>
              </a:rPr>
              <a:t>12 12 </a:t>
            </a:r>
            <a:r>
              <a:rPr lang="it-IT" b="1">
                <a:latin typeface="Courier New" panose="02070309020205020404" pitchFamily="49" charset="0"/>
              </a:rPr>
              <a:t>*/</a:t>
            </a:r>
          </a:p>
          <a:p>
            <a:pPr marL="914400" lvl="2" indent="0"/>
            <a:endParaRPr lang="it-IT" b="1" smtClean="0">
              <a:solidFill>
                <a:srgbClr val="FF0000"/>
              </a:solidFill>
              <a:latin typeface="Courier New" panose="02070309020205020404" pitchFamily="49" charset="0"/>
            </a:endParaRPr>
          </a:p>
          <a:p>
            <a:pPr marL="914400" lvl="2" indent="0"/>
            <a:endParaRPr lang="it-IT" b="1">
              <a:solidFill>
                <a:srgbClr val="FF0000"/>
              </a:solidFill>
              <a:latin typeface="Courier New" panose="02070309020205020404" pitchFamily="49" charset="0"/>
            </a:endParaRPr>
          </a:p>
        </p:txBody>
      </p:sp>
      <p:sp>
        <p:nvSpPr>
          <p:cNvPr id="5" name="Text Box 4"/>
          <p:cNvSpPr txBox="1">
            <a:spLocks noChangeArrowheads="1"/>
          </p:cNvSpPr>
          <p:nvPr/>
        </p:nvSpPr>
        <p:spPr bwMode="auto">
          <a:xfrm>
            <a:off x="6181725" y="4105275"/>
            <a:ext cx="1733550" cy="461665"/>
          </a:xfrm>
          <a:prstGeom prst="rect">
            <a:avLst/>
          </a:prstGeom>
          <a:noFill/>
          <a:ln w="38100">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atin typeface="Times New Roman" panose="02020603050405020304" pitchFamily="18" charset="0"/>
              </a:rPr>
              <a:t>      </a:t>
            </a:r>
            <a:r>
              <a:rPr lang="it-IT" smtClean="0">
                <a:solidFill>
                  <a:schemeClr val="tx1"/>
                </a:solidFill>
                <a:latin typeface="Times New Roman" panose="02020603050405020304" pitchFamily="18" charset="0"/>
              </a:rPr>
              <a:t>12   </a:t>
            </a:r>
            <a:r>
              <a:rPr lang="it-IT" smtClean="0">
                <a:latin typeface="Times New Roman" panose="02020603050405020304" pitchFamily="18" charset="0"/>
              </a:rPr>
              <a:t>    </a:t>
            </a:r>
            <a:r>
              <a:rPr lang="it-IT" b="1" smtClean="0"/>
              <a:t>5</a:t>
            </a:r>
            <a:endParaRPr lang="it-IT">
              <a:latin typeface="Times New Roman" panose="02020603050405020304" pitchFamily="18" charset="0"/>
            </a:endParaRPr>
          </a:p>
        </p:txBody>
      </p:sp>
      <p:sp>
        <p:nvSpPr>
          <p:cNvPr id="7" name="Rectangle 6"/>
          <p:cNvSpPr/>
          <p:nvPr/>
        </p:nvSpPr>
        <p:spPr bwMode="auto">
          <a:xfrm>
            <a:off x="7905926" y="4105274"/>
            <a:ext cx="1050925" cy="461666"/>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r>
              <a:rPr kumimoji="0" lang="it-IT" sz="2400" b="0" i="0" u="none" strike="noStrike" cap="none" normalizeH="0" baseline="0" smtClean="0">
                <a:ln>
                  <a:noFill/>
                </a:ln>
                <a:solidFill>
                  <a:schemeClr val="tx1"/>
                </a:solidFill>
                <a:effectLst/>
                <a:latin typeface="Times New Roman" panose="02020603050405020304" pitchFamily="18" charset="0"/>
              </a:rPr>
              <a:t>0xA50</a:t>
            </a:r>
          </a:p>
        </p:txBody>
      </p:sp>
    </p:spTree>
    <p:extLst>
      <p:ext uri="{BB962C8B-B14F-4D97-AF65-F5344CB8AC3E}">
        <p14:creationId xmlns:p14="http://schemas.microsoft.com/office/powerpoint/2010/main" val="1119095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roid Sans Fallback"/>
        <a:cs typeface="Droid Sans Fallback"/>
      </a:majorFont>
      <a:minorFont>
        <a:latin typeface="Times New Roman"/>
        <a:ea typeface="Droid Sans Fallback"/>
        <a:cs typeface="Droid Sans Fallback"/>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sz="24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sz="24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43910</TotalTime>
  <Words>6768</Words>
  <Application>Microsoft Office PowerPoint</Application>
  <PresentationFormat>On-screen Show (4:3)</PresentationFormat>
  <Paragraphs>1345</Paragraphs>
  <Slides>87</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87</vt:i4>
      </vt:variant>
    </vt:vector>
  </HeadingPairs>
  <TitlesOfParts>
    <vt:vector size="94" baseType="lpstr">
      <vt:lpstr>Arial</vt:lpstr>
      <vt:lpstr>Cambria Math</vt:lpstr>
      <vt:lpstr>Courier New</vt:lpstr>
      <vt:lpstr>DejaVu Sans</vt:lpstr>
      <vt:lpstr>Droid Sans Fallback</vt:lpstr>
      <vt:lpstr>Times New Roman</vt:lpstr>
      <vt:lpstr>Office Theme</vt:lpstr>
      <vt:lpstr>Puntatori</vt:lpstr>
      <vt:lpstr>Puntatori : idea di base</vt:lpstr>
      <vt:lpstr>Puntatori : idea di base</vt:lpstr>
      <vt:lpstr>Puntatori : idea di base</vt:lpstr>
      <vt:lpstr>Puntatori : idea di base</vt:lpstr>
      <vt:lpstr>Puntatori : idea di base</vt:lpstr>
      <vt:lpstr>Puntatori : idea di base</vt:lpstr>
      <vt:lpstr>Puntatori : idea di base</vt:lpstr>
      <vt:lpstr>Puntatori : idea di base</vt:lpstr>
      <vt:lpstr>Attenzione : i due usi di *</vt:lpstr>
      <vt:lpstr>Puntatori : costanti e stampa</vt:lpstr>
      <vt:lpstr>Puntatori : perchè tanti tipi diversi ?</vt:lpstr>
      <vt:lpstr>Puntatori : perchè tanti tipi diversi ?</vt:lpstr>
      <vt:lpstr>Puntatori : perchè tanti tipi diversi ?</vt:lpstr>
      <vt:lpstr>Aritmetica dei puntatori</vt:lpstr>
      <vt:lpstr>Aritmetica dei puntatori</vt:lpstr>
      <vt:lpstr>Aritmetica dei puntatori</vt:lpstr>
      <vt:lpstr>Aritmetica dei puntatori</vt:lpstr>
      <vt:lpstr>Aritmetica dei puntatori</vt:lpstr>
      <vt:lpstr>Aritmetica dei puntatori</vt:lpstr>
      <vt:lpstr>Aritmetica dei puntatori</vt:lpstr>
      <vt:lpstr>Aritmetica dei puntatori</vt:lpstr>
      <vt:lpstr>Aritmetica dei puntatori</vt:lpstr>
      <vt:lpstr>Aritmetica dei puntatori</vt:lpstr>
      <vt:lpstr>Aritmetica dei puntatori</vt:lpstr>
      <vt:lpstr>Aritmetica dei puntatori</vt:lpstr>
      <vt:lpstr>Array e puntatori</vt:lpstr>
      <vt:lpstr>Array e puntatori</vt:lpstr>
      <vt:lpstr>Array e puntatori</vt:lpstr>
      <vt:lpstr>Array e puntatori</vt:lpstr>
      <vt:lpstr>Puntatori e array…. (5)</vt:lpstr>
      <vt:lpstr>Si ma a che serve ?</vt:lpstr>
      <vt:lpstr>Scrivere una funzione che restituisce più di un valore</vt:lpstr>
      <vt:lpstr>Esempio: somma e differenza</vt:lpstr>
      <vt:lpstr>Esempio: somma e differenza</vt:lpstr>
      <vt:lpstr>Esempio: somma e differenza</vt:lpstr>
      <vt:lpstr>Esempio: somma e differenza</vt:lpstr>
      <vt:lpstr>Esempio: somma e differenza</vt:lpstr>
      <vt:lpstr>Esempio: scorretto .....</vt:lpstr>
      <vt:lpstr>Esempio: scorretto</vt:lpstr>
      <vt:lpstr>Esempio: scorretto</vt:lpstr>
      <vt:lpstr>Esempio: scorretto</vt:lpstr>
      <vt:lpstr>Esempio: istogramma</vt:lpstr>
      <vt:lpstr>Esempio: istogramma</vt:lpstr>
      <vt:lpstr>Passare gli array a una funzione</vt:lpstr>
      <vt:lpstr>Esempio: il massimo di un array</vt:lpstr>
      <vt:lpstr>Esempio: massimo di un array</vt:lpstr>
      <vt:lpstr>Esempio: massimo di un array</vt:lpstr>
      <vt:lpstr>Esempio: il massimo di un array</vt:lpstr>
      <vt:lpstr>Passare gli array a una funzione</vt:lpstr>
      <vt:lpstr>Passare gli array a una funzione</vt:lpstr>
      <vt:lpstr>Array: lettura di una array da stdin</vt:lpstr>
      <vt:lpstr>Array: lettura di una array da stdin</vt:lpstr>
      <vt:lpstr>Array: lettura di una array da stdin</vt:lpstr>
      <vt:lpstr>Array: lettura di una array da stdin</vt:lpstr>
      <vt:lpstr>Array: lettura di una array da stdin</vt:lpstr>
      <vt:lpstr>Array: lettura di una array da stdin</vt:lpstr>
      <vt:lpstr>Array: lettura di una array da stdin</vt:lpstr>
      <vt:lpstr>Array: lettura di una array da stdin</vt:lpstr>
      <vt:lpstr>Passare gli array a una funzione</vt:lpstr>
      <vt:lpstr>Array: lettura di una array da stdin</vt:lpstr>
      <vt:lpstr>Passare array bidimensionali</vt:lpstr>
      <vt:lpstr>Esempio: due dimensioni ...</vt:lpstr>
      <vt:lpstr>Passare array bidimensionali</vt:lpstr>
      <vt:lpstr>Passare array &gt;= 3 dimensioni ?</vt:lpstr>
      <vt:lpstr>Array multidimensionali, che fare ?</vt:lpstr>
      <vt:lpstr>Array multidimensionali, che fare ?</vt:lpstr>
      <vt:lpstr>Array multidimensionali, che fare ?</vt:lpstr>
      <vt:lpstr>Algoritmi di ordinamento</vt:lpstr>
      <vt:lpstr>Il problema</vt:lpstr>
      <vt:lpstr>Un primo algoritmo: selection sort</vt:lpstr>
      <vt:lpstr>Selection sort: esempio</vt:lpstr>
      <vt:lpstr>Selection sort: codifica</vt:lpstr>
      <vt:lpstr>Altro algoritmo: bubblesort</vt:lpstr>
      <vt:lpstr>bubblesort: esempio</vt:lpstr>
      <vt:lpstr>bubblesort: esempio</vt:lpstr>
      <vt:lpstr>bubblesort: codifica</vt:lpstr>
      <vt:lpstr>Selection sort ricorsivo</vt:lpstr>
      <vt:lpstr>Selection sort rec: codifica</vt:lpstr>
      <vt:lpstr>Algoritmo Merge-Sort</vt:lpstr>
      <vt:lpstr>Algoritmo Merge-Sort</vt:lpstr>
      <vt:lpstr>Algoritmo Merge-Sort</vt:lpstr>
      <vt:lpstr>Merge sort: codifica</vt:lpstr>
      <vt:lpstr>Merge sort: codifica</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Introduzione</dc:title>
  <dc:subject/>
  <dc:creator>Susanna Pelagatti</dc:creator>
  <cp:keywords/>
  <dc:description/>
  <cp:lastModifiedBy>Susanna Pelagatti</cp:lastModifiedBy>
  <cp:revision>439</cp:revision>
  <cp:lastPrinted>2001-01-13T17:28:37Z</cp:lastPrinted>
  <dcterms:created xsi:type="dcterms:W3CDTF">2000-11-25T19:18:14Z</dcterms:created>
  <dcterms:modified xsi:type="dcterms:W3CDTF">2016-04-20T09:13:38Z</dcterms:modified>
</cp:coreProperties>
</file>