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50"/>
  </p:notesMasterIdLst>
  <p:sldIdLst>
    <p:sldId id="708" r:id="rId2"/>
    <p:sldId id="714" r:id="rId3"/>
    <p:sldId id="745" r:id="rId4"/>
    <p:sldId id="734" r:id="rId5"/>
    <p:sldId id="711" r:id="rId6"/>
    <p:sldId id="749" r:id="rId7"/>
    <p:sldId id="750" r:id="rId8"/>
    <p:sldId id="753" r:id="rId9"/>
    <p:sldId id="755" r:id="rId10"/>
    <p:sldId id="759" r:id="rId11"/>
    <p:sldId id="754" r:id="rId12"/>
    <p:sldId id="756" r:id="rId13"/>
    <p:sldId id="757" r:id="rId14"/>
    <p:sldId id="758" r:id="rId15"/>
    <p:sldId id="715" r:id="rId16"/>
    <p:sldId id="760" r:id="rId17"/>
    <p:sldId id="761" r:id="rId18"/>
    <p:sldId id="762" r:id="rId19"/>
    <p:sldId id="763" r:id="rId20"/>
    <p:sldId id="764" r:id="rId21"/>
    <p:sldId id="769" r:id="rId22"/>
    <p:sldId id="716" r:id="rId23"/>
    <p:sldId id="717" r:id="rId24"/>
    <p:sldId id="718" r:id="rId25"/>
    <p:sldId id="719" r:id="rId26"/>
    <p:sldId id="765" r:id="rId27"/>
    <p:sldId id="766" r:id="rId28"/>
    <p:sldId id="767" r:id="rId29"/>
    <p:sldId id="768" r:id="rId30"/>
    <p:sldId id="720" r:id="rId31"/>
    <p:sldId id="721" r:id="rId32"/>
    <p:sldId id="722" r:id="rId33"/>
    <p:sldId id="723" r:id="rId34"/>
    <p:sldId id="751" r:id="rId35"/>
    <p:sldId id="752" r:id="rId36"/>
    <p:sldId id="736" r:id="rId37"/>
    <p:sldId id="737" r:id="rId38"/>
    <p:sldId id="738" r:id="rId39"/>
    <p:sldId id="733" r:id="rId40"/>
    <p:sldId id="746" r:id="rId41"/>
    <p:sldId id="747" r:id="rId42"/>
    <p:sldId id="739" r:id="rId43"/>
    <p:sldId id="741" r:id="rId44"/>
    <p:sldId id="742" r:id="rId45"/>
    <p:sldId id="740" r:id="rId46"/>
    <p:sldId id="743" r:id="rId47"/>
    <p:sldId id="748" r:id="rId48"/>
    <p:sldId id="744" r:id="rId49"/>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C2FE"/>
    <a:srgbClr val="CFC2FE"/>
    <a:srgbClr val="E3C2FE"/>
    <a:srgbClr val="FFFFCC"/>
    <a:srgbClr val="EAEAEA"/>
    <a:srgbClr val="000099"/>
    <a:srgbClr val="3333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76" autoAdjust="0"/>
    <p:restoredTop sz="82343" autoAdjust="0"/>
  </p:normalViewPr>
  <p:slideViewPr>
    <p:cSldViewPr>
      <p:cViewPr varScale="1">
        <p:scale>
          <a:sx n="84" d="100"/>
          <a:sy n="84" d="100"/>
        </p:scale>
        <p:origin x="-6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3738"/>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smtClean="0">
                <a:latin typeface="Arial" pitchFamily="34" charset="0"/>
              </a:defRPr>
            </a:lvl1pPr>
          </a:lstStyle>
          <a:p>
            <a:pPr>
              <a:defRPr/>
            </a:pPr>
            <a:endParaRPr lang="en-US"/>
          </a:p>
        </p:txBody>
      </p:sp>
      <p:sp>
        <p:nvSpPr>
          <p:cNvPr id="624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pitchFamily="34" charset="0"/>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24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smtClean="0">
                <a:latin typeface="Arial" pitchFamily="34" charset="0"/>
              </a:defRPr>
            </a:lvl1pPr>
          </a:lstStyle>
          <a:p>
            <a:pPr>
              <a:defRPr/>
            </a:pPr>
            <a:endParaRPr lang="en-US"/>
          </a:p>
        </p:txBody>
      </p:sp>
      <p:sp>
        <p:nvSpPr>
          <p:cNvPr id="624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itchFamily="34" charset="0"/>
              </a:defRPr>
            </a:lvl1pPr>
          </a:lstStyle>
          <a:p>
            <a:pPr>
              <a:defRPr/>
            </a:pPr>
            <a:fld id="{3D16734D-2A19-4E74-A0EA-F2D133F8CDAE}" type="slidenum">
              <a:rPr lang="en-US"/>
              <a:pPr>
                <a:defRPr/>
              </a:pPr>
              <a:t>‹#›</a:t>
            </a:fld>
            <a:endParaRPr lang="en-US"/>
          </a:p>
        </p:txBody>
      </p:sp>
    </p:spTree>
    <p:extLst>
      <p:ext uri="{BB962C8B-B14F-4D97-AF65-F5344CB8AC3E}">
        <p14:creationId xmlns:p14="http://schemas.microsoft.com/office/powerpoint/2010/main" val="35521009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133A391-37F9-4D23-BAC3-E19B61F3A98B}" type="slidenum">
              <a:rPr lang="en-US">
                <a:latin typeface="Arial" charset="0"/>
              </a:rPr>
              <a:pPr/>
              <a:t>1</a:t>
            </a:fld>
            <a:endParaRPr lang="en-US">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447800" cy="6856413"/>
          </a:xfrm>
          <a:prstGeom prst="rect">
            <a:avLst/>
          </a:prstGeom>
          <a:gradFill rotWithShape="0">
            <a:gsLst>
              <a:gs pos="0">
                <a:srgbClr val="33CCCC"/>
              </a:gs>
              <a:gs pos="50000">
                <a:srgbClr val="33CCCC">
                  <a:gamma/>
                  <a:tint val="0"/>
                  <a:invGamma/>
                </a:srgbClr>
              </a:gs>
              <a:gs pos="100000">
                <a:srgbClr val="33CCCC"/>
              </a:gs>
            </a:gsLst>
            <a:lin ang="5400000" scaled="1"/>
          </a:gradFill>
          <a:ln w="9525">
            <a:noFill/>
            <a:miter lim="800000"/>
            <a:headEnd/>
            <a:tailEnd/>
          </a:ln>
          <a:effectLst/>
        </p:spPr>
        <p:txBody>
          <a:bodyPr/>
          <a:lstStyle/>
          <a:p>
            <a:pPr>
              <a:defRPr/>
            </a:pPr>
            <a:endParaRPr lang="en-US"/>
          </a:p>
        </p:txBody>
      </p:sp>
      <p:sp>
        <p:nvSpPr>
          <p:cNvPr id="5" name="Rectangle 3"/>
          <p:cNvSpPr>
            <a:spLocks noChangeArrowheads="1"/>
          </p:cNvSpPr>
          <p:nvPr/>
        </p:nvSpPr>
        <p:spPr bwMode="auto">
          <a:xfrm>
            <a:off x="0" y="1447800"/>
            <a:ext cx="9142413" cy="1752600"/>
          </a:xfrm>
          <a:prstGeom prst="rect">
            <a:avLst/>
          </a:prstGeom>
          <a:gradFill rotWithShape="0">
            <a:gsLst>
              <a:gs pos="0">
                <a:srgbClr val="33CCCC">
                  <a:gamma/>
                  <a:tint val="0"/>
                  <a:invGamma/>
                </a:srgbClr>
              </a:gs>
              <a:gs pos="100000">
                <a:srgbClr val="33CCCC"/>
              </a:gs>
            </a:gsLst>
            <a:lin ang="0" scaled="1"/>
          </a:gradFill>
          <a:ln w="9525">
            <a:noFill/>
            <a:miter lim="800000"/>
            <a:headEnd/>
            <a:tailEnd/>
          </a:ln>
          <a:effectLst/>
        </p:spPr>
        <p:txBody>
          <a:bodyPr/>
          <a:lstStyle/>
          <a:p>
            <a:pPr>
              <a:defRPr/>
            </a:pPr>
            <a:endParaRPr lang="en-US"/>
          </a:p>
        </p:txBody>
      </p:sp>
      <p:sp>
        <p:nvSpPr>
          <p:cNvPr id="6" name="Rectangle 6"/>
          <p:cNvSpPr>
            <a:spLocks noChangeArrowheads="1"/>
          </p:cNvSpPr>
          <p:nvPr/>
        </p:nvSpPr>
        <p:spPr bwMode="auto">
          <a:xfrm>
            <a:off x="0" y="3505200"/>
            <a:ext cx="4724400" cy="152400"/>
          </a:xfrm>
          <a:prstGeom prst="rect">
            <a:avLst/>
          </a:prstGeom>
          <a:solidFill>
            <a:schemeClr val="accent1">
              <a:alpha val="50000"/>
            </a:schemeClr>
          </a:solidFill>
          <a:ln w="9525">
            <a:noFill/>
            <a:miter lim="800000"/>
            <a:headEnd/>
            <a:tailEnd/>
          </a:ln>
          <a:effectLst/>
        </p:spPr>
        <p:txBody>
          <a:bodyPr/>
          <a:lstStyle/>
          <a:p>
            <a:pPr>
              <a:defRPr/>
            </a:pPr>
            <a:endParaRPr lang="en-US"/>
          </a:p>
        </p:txBody>
      </p:sp>
      <p:sp>
        <p:nvSpPr>
          <p:cNvPr id="647172" name="Rectangle 4"/>
          <p:cNvSpPr>
            <a:spLocks noGrp="1" noChangeArrowheads="1"/>
          </p:cNvSpPr>
          <p:nvPr>
            <p:ph type="ctrTitle" sz="quarter"/>
          </p:nvPr>
        </p:nvSpPr>
        <p:spPr>
          <a:xfrm>
            <a:off x="685800" y="1676400"/>
            <a:ext cx="7772400" cy="1371600"/>
          </a:xfrm>
        </p:spPr>
        <p:txBody>
          <a:bodyPr/>
          <a:lstStyle>
            <a:lvl1pPr>
              <a:defRPr/>
            </a:lvl1pPr>
          </a:lstStyle>
          <a:p>
            <a:r>
              <a:rPr lang="en-US"/>
              <a:t>Click to edit Master title style</a:t>
            </a:r>
          </a:p>
        </p:txBody>
      </p:sp>
      <p:sp>
        <p:nvSpPr>
          <p:cNvPr id="647173"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w Cen MT" pitchFamily="34" charset="0"/>
              </a:defRPr>
            </a:lvl1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atin typeface="Calibri" pitchFamily="34" charset="0"/>
              </a:defRPr>
            </a:lvl1pPr>
            <a:lvl2pPr>
              <a:defRPr b="0">
                <a:latin typeface="Calibri" pitchFamily="34" charset="0"/>
              </a:defRPr>
            </a:lvl2pPr>
            <a:lvl3pPr>
              <a:defRPr b="0">
                <a:latin typeface="Calibri" pitchFamily="34" charset="0"/>
              </a:defRPr>
            </a:lvl3pPr>
            <a:lvl4pPr>
              <a:defRPr b="0">
                <a:latin typeface="Calibri" pitchFamily="34" charset="0"/>
              </a:defRPr>
            </a:lvl4pPr>
            <a:lvl5pPr>
              <a:defRPr b="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98625"/>
            <a:ext cx="3810000" cy="4835525"/>
          </a:xfrm>
        </p:spPr>
        <p:txBody>
          <a:bodyPr/>
          <a:lstStyle>
            <a:lvl1pPr>
              <a:defRPr sz="2800" b="0">
                <a:latin typeface="Calibri" pitchFamily="34" charset="0"/>
              </a:defRPr>
            </a:lvl1pPr>
            <a:lvl2pPr>
              <a:defRPr sz="2400" b="0">
                <a:latin typeface="Calibri" pitchFamily="34" charset="0"/>
              </a:defRPr>
            </a:lvl2pPr>
            <a:lvl3pPr>
              <a:defRPr sz="2000" b="0">
                <a:latin typeface="Calibri" pitchFamily="34" charset="0"/>
              </a:defRPr>
            </a:lvl3pPr>
            <a:lvl4pPr>
              <a:defRPr sz="1800" b="0">
                <a:latin typeface="Calibri" pitchFamily="34" charset="0"/>
              </a:defRPr>
            </a:lvl4pPr>
            <a:lvl5pPr>
              <a:defRPr sz="1800" b="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98625"/>
            <a:ext cx="3810000" cy="4835525"/>
          </a:xfrm>
        </p:spPr>
        <p:txBody>
          <a:bodyPr/>
          <a:lstStyle>
            <a:lvl1pPr>
              <a:defRPr sz="2800" b="0">
                <a:latin typeface="Calibri" pitchFamily="34" charset="0"/>
              </a:defRPr>
            </a:lvl1pPr>
            <a:lvl2pPr>
              <a:defRPr sz="2400" b="0">
                <a:latin typeface="Calibri" pitchFamily="34" charset="0"/>
              </a:defRPr>
            </a:lvl2pPr>
            <a:lvl3pPr>
              <a:defRPr sz="2000" b="0">
                <a:latin typeface="Calibri" pitchFamily="34" charset="0"/>
              </a:defRPr>
            </a:lvl3pPr>
            <a:lvl4pPr>
              <a:defRPr sz="1800" b="0">
                <a:latin typeface="Calibri" pitchFamily="34" charset="0"/>
              </a:defRPr>
            </a:lvl4pPr>
            <a:lvl5pPr>
              <a:defRPr sz="1800" b="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6146" name="Rectangle 2"/>
          <p:cNvSpPr>
            <a:spLocks noChangeArrowheads="1"/>
          </p:cNvSpPr>
          <p:nvPr/>
        </p:nvSpPr>
        <p:spPr bwMode="auto">
          <a:xfrm>
            <a:off x="0" y="0"/>
            <a:ext cx="685800" cy="6856413"/>
          </a:xfrm>
          <a:prstGeom prst="rect">
            <a:avLst/>
          </a:prstGeom>
          <a:gradFill rotWithShape="0">
            <a:gsLst>
              <a:gs pos="0">
                <a:srgbClr val="33CCCC">
                  <a:gamma/>
                  <a:tint val="0"/>
                  <a:invGamma/>
                </a:srgbClr>
              </a:gs>
              <a:gs pos="100000">
                <a:srgbClr val="33CCCC"/>
              </a:gs>
            </a:gsLst>
            <a:lin ang="5400000" scaled="1"/>
          </a:gradFill>
          <a:ln w="9525">
            <a:noFill/>
            <a:miter lim="800000"/>
            <a:headEnd/>
            <a:tailEnd/>
          </a:ln>
          <a:effectLst/>
        </p:spPr>
        <p:txBody>
          <a:bodyPr/>
          <a:lstStyle/>
          <a:p>
            <a:pPr>
              <a:defRPr/>
            </a:pPr>
            <a:endParaRPr lang="en-US"/>
          </a:p>
        </p:txBody>
      </p:sp>
      <p:sp>
        <p:nvSpPr>
          <p:cNvPr id="646147" name="Rectangle 3"/>
          <p:cNvSpPr>
            <a:spLocks noChangeArrowheads="1"/>
          </p:cNvSpPr>
          <p:nvPr/>
        </p:nvSpPr>
        <p:spPr bwMode="auto">
          <a:xfrm>
            <a:off x="0" y="1443038"/>
            <a:ext cx="4724400" cy="152400"/>
          </a:xfrm>
          <a:prstGeom prst="rect">
            <a:avLst/>
          </a:prstGeom>
          <a:solidFill>
            <a:schemeClr val="accent1">
              <a:alpha val="50000"/>
            </a:schemeClr>
          </a:solidFill>
          <a:ln w="9525">
            <a:noFill/>
            <a:miter lim="800000"/>
            <a:headEnd/>
            <a:tailEnd/>
          </a:ln>
          <a:effectLst/>
        </p:spPr>
        <p:txBody>
          <a:bodyPr/>
          <a:lstStyle/>
          <a:p>
            <a:pPr>
              <a:defRPr/>
            </a:pPr>
            <a:endParaRPr lang="en-US"/>
          </a:p>
        </p:txBody>
      </p:sp>
      <p:sp>
        <p:nvSpPr>
          <p:cNvPr id="646148" name="Rectangle 4"/>
          <p:cNvSpPr>
            <a:spLocks noChangeArrowheads="1"/>
          </p:cNvSpPr>
          <p:nvPr/>
        </p:nvSpPr>
        <p:spPr bwMode="auto">
          <a:xfrm>
            <a:off x="685800" y="6629400"/>
            <a:ext cx="3505200" cy="227013"/>
          </a:xfrm>
          <a:prstGeom prst="rect">
            <a:avLst/>
          </a:prstGeom>
          <a:gradFill rotWithShape="1">
            <a:gsLst>
              <a:gs pos="0">
                <a:schemeClr val="folHlink">
                  <a:gamma/>
                  <a:shade val="63137"/>
                  <a:invGamma/>
                </a:schemeClr>
              </a:gs>
              <a:gs pos="50000">
                <a:schemeClr val="folHlink"/>
              </a:gs>
              <a:gs pos="100000">
                <a:schemeClr val="folHlink">
                  <a:gamma/>
                  <a:shade val="63137"/>
                  <a:invGamma/>
                </a:schemeClr>
              </a:gs>
            </a:gsLst>
            <a:lin ang="0" scaled="1"/>
          </a:gradFill>
          <a:ln w="9525">
            <a:noFill/>
            <a:miter lim="800000"/>
            <a:headEnd/>
            <a:tailEnd/>
          </a:ln>
          <a:effectLst/>
        </p:spPr>
        <p:txBody>
          <a:bodyPr/>
          <a:lstStyle/>
          <a:p>
            <a:pPr>
              <a:defRPr/>
            </a:pPr>
            <a:endParaRPr lang="en-US"/>
          </a:p>
        </p:txBody>
      </p:sp>
      <p:sp>
        <p:nvSpPr>
          <p:cNvPr id="646149" name="Rectangle 5"/>
          <p:cNvSpPr>
            <a:spLocks noChangeArrowheads="1"/>
          </p:cNvSpPr>
          <p:nvPr/>
        </p:nvSpPr>
        <p:spPr bwMode="auto">
          <a:xfrm>
            <a:off x="763588" y="452438"/>
            <a:ext cx="8380412" cy="762000"/>
          </a:xfrm>
          <a:prstGeom prst="rect">
            <a:avLst/>
          </a:prstGeom>
          <a:gradFill rotWithShape="0">
            <a:gsLst>
              <a:gs pos="0">
                <a:srgbClr val="33CCCC">
                  <a:gamma/>
                  <a:tint val="0"/>
                  <a:invGamma/>
                </a:srgbClr>
              </a:gs>
              <a:gs pos="100000">
                <a:srgbClr val="33CCCC"/>
              </a:gs>
            </a:gsLst>
            <a:lin ang="0" scaled="1"/>
          </a:gradFill>
          <a:ln w="9525">
            <a:noFill/>
            <a:miter lim="800000"/>
            <a:headEnd/>
            <a:tailEnd/>
          </a:ln>
          <a:effectLst/>
        </p:spPr>
        <p:txBody>
          <a:bodyPr/>
          <a:lstStyle/>
          <a:p>
            <a:pPr>
              <a:defRPr/>
            </a:pPr>
            <a:endParaRPr lang="en-US"/>
          </a:p>
        </p:txBody>
      </p:sp>
      <p:sp>
        <p:nvSpPr>
          <p:cNvPr id="646150" name="Rectangle 6"/>
          <p:cNvSpPr>
            <a:spLocks noGrp="1" noChangeArrowheads="1"/>
          </p:cNvSpPr>
          <p:nvPr>
            <p:ph type="title"/>
          </p:nvPr>
        </p:nvSpPr>
        <p:spPr bwMode="auto">
          <a:xfrm>
            <a:off x="674688" y="249238"/>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646151" name="Rectangle 7"/>
          <p:cNvSpPr>
            <a:spLocks noGrp="1" noChangeArrowheads="1"/>
          </p:cNvSpPr>
          <p:nvPr>
            <p:ph type="body" idx="1"/>
          </p:nvPr>
        </p:nvSpPr>
        <p:spPr bwMode="auto">
          <a:xfrm>
            <a:off x="685800" y="1698625"/>
            <a:ext cx="7772400" cy="483552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76" r:id="rId1"/>
    <p:sldLayoutId id="2147483666" r:id="rId2"/>
    <p:sldLayoutId id="2147483668" r:id="rId3"/>
    <p:sldLayoutId id="2147483670" r:id="rId4"/>
    <p:sldLayoutId id="2147483671" r:id="rId5"/>
  </p:sldLayoutIdLst>
  <p:txStyles>
    <p:titleStyle>
      <a:lvl1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w Cen MT Condensed" pitchFamily="34" charset="0"/>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w Cen MT Condensed"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w Cen MT Condensed"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w Cen MT Condensed"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w Cen MT Condensed"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2800" b="0">
          <a:solidFill>
            <a:schemeClr val="tx1"/>
          </a:solidFill>
          <a:effectLst>
            <a:outerShdw blurRad="38100" dist="38100" dir="2700000" algn="tl">
              <a:srgbClr val="C0C0C0"/>
            </a:outerShdw>
          </a:effectLst>
          <a:latin typeface="Calibri" pitchFamily="34" charset="0"/>
          <a:ea typeface="+mn-ea"/>
          <a:cs typeface="+mn-cs"/>
        </a:defRPr>
      </a:lvl1pPr>
      <a:lvl2pPr marL="742950" indent="-285750" algn="l" rtl="0" eaLnBrk="0" fontAlgn="base" hangingPunct="0">
        <a:spcBef>
          <a:spcPct val="20000"/>
        </a:spcBef>
        <a:spcAft>
          <a:spcPct val="0"/>
        </a:spcAft>
        <a:buFont typeface="Wingdings" pitchFamily="2" charset="2"/>
        <a:buChar char="§"/>
        <a:defRPr kumimoji="1" sz="2400" b="0">
          <a:solidFill>
            <a:schemeClr val="tx1"/>
          </a:solidFill>
          <a:latin typeface="Calibri" pitchFamily="34" charset="0"/>
        </a:defRPr>
      </a:lvl2pPr>
      <a:lvl3pPr marL="1143000" indent="-228600" algn="l" rtl="0" eaLnBrk="0" fontAlgn="base" hangingPunct="0">
        <a:spcBef>
          <a:spcPct val="20000"/>
        </a:spcBef>
        <a:spcAft>
          <a:spcPct val="0"/>
        </a:spcAft>
        <a:buClr>
          <a:schemeClr val="accent2"/>
        </a:buClr>
        <a:buChar char="•"/>
        <a:defRPr kumimoji="1" sz="2000" b="0">
          <a:solidFill>
            <a:schemeClr val="tx1"/>
          </a:solidFill>
          <a:latin typeface="Calibri" pitchFamily="34" charset="0"/>
        </a:defRPr>
      </a:lvl3pPr>
      <a:lvl4pPr marL="1600200" indent="-228600" algn="l" rtl="0" eaLnBrk="0" fontAlgn="base" hangingPunct="0">
        <a:spcBef>
          <a:spcPct val="20000"/>
        </a:spcBef>
        <a:spcAft>
          <a:spcPct val="0"/>
        </a:spcAft>
        <a:buChar char="–"/>
        <a:defRPr kumimoji="1" b="0">
          <a:solidFill>
            <a:schemeClr val="tx1"/>
          </a:solidFill>
          <a:latin typeface="Calibri" pitchFamily="34" charset="0"/>
        </a:defRPr>
      </a:lvl4pPr>
      <a:lvl5pPr marL="2057400" indent="-228600" algn="l" rtl="0" eaLnBrk="0" fontAlgn="base" hangingPunct="0">
        <a:spcBef>
          <a:spcPct val="20000"/>
        </a:spcBef>
        <a:spcAft>
          <a:spcPct val="0"/>
        </a:spcAft>
        <a:buClr>
          <a:schemeClr val="accent2"/>
        </a:buClr>
        <a:buChar char="•"/>
        <a:defRPr kumimoji="1" b="0">
          <a:solidFill>
            <a:schemeClr val="tx1"/>
          </a:solidFill>
          <a:latin typeface="Calibri" pitchFamily="34" charset="0"/>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ASUS%20WebStorage\attardi\MySyncFolder\Beppe\Corsi\NLP\data_talks_to_computer-short.avi"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xm8iUjzgPTg" TargetMode="External"/><Relationship Id="rId2" Type="http://schemas.openxmlformats.org/officeDocument/2006/relationships/hyperlink" Target="http://www.aaai.org/Magazine/Watson/watson.php" TargetMode="External"/><Relationship Id="rId1" Type="http://schemas.openxmlformats.org/officeDocument/2006/relationships/slideLayout" Target="../slideLayouts/slideLayout2.xml"/><Relationship Id="rId5" Type="http://schemas.openxmlformats.org/officeDocument/2006/relationships/hyperlink" Target="http://googleblog.blogspot.com/2011/02/introducing-google-translate-app-for.html" TargetMode="External"/><Relationship Id="rId4" Type="http://schemas.openxmlformats.org/officeDocument/2006/relationships/hyperlink" Target="http://www.youtube.com/watch?v=dr7IxQeXr7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r>
              <a:rPr lang="en-US" sz="4800" dirty="0" smtClean="0">
                <a:effectLst/>
              </a:rPr>
              <a:t>Natural Language Processing</a:t>
            </a:r>
          </a:p>
        </p:txBody>
      </p:sp>
      <p:sp>
        <p:nvSpPr>
          <p:cNvPr id="642053" name="Rectangle 5"/>
          <p:cNvSpPr>
            <a:spLocks noGrp="1" noChangeArrowheads="1"/>
          </p:cNvSpPr>
          <p:nvPr>
            <p:ph type="subTitle" idx="1"/>
          </p:nvPr>
        </p:nvSpPr>
        <p:spPr/>
        <p:txBody>
          <a:bodyPr/>
          <a:lstStyle/>
          <a:p>
            <a:pPr>
              <a:defRPr/>
            </a:pPr>
            <a:r>
              <a:rPr lang="en-US" dirty="0" smtClean="0"/>
              <a:t>Giuseppe Attardi</a:t>
            </a:r>
          </a:p>
          <a:p>
            <a:pPr>
              <a:defRPr/>
            </a:pPr>
            <a:r>
              <a:rPr lang="en-US" sz="2400" i="1" dirty="0" err="1" smtClean="0">
                <a:latin typeface="+mj-lt"/>
              </a:rPr>
              <a:t>Dipartimento</a:t>
            </a:r>
            <a:r>
              <a:rPr lang="en-US" sz="2400" i="1" dirty="0" smtClean="0">
                <a:latin typeface="+mj-lt"/>
              </a:rPr>
              <a:t> </a:t>
            </a:r>
            <a:r>
              <a:rPr lang="en-US" sz="2400" i="1" dirty="0" err="1" smtClean="0">
                <a:latin typeface="+mj-lt"/>
              </a:rPr>
              <a:t>di</a:t>
            </a:r>
            <a:r>
              <a:rPr lang="en-US" sz="2400" i="1" dirty="0" smtClean="0">
                <a:latin typeface="+mj-lt"/>
              </a:rPr>
              <a:t> </a:t>
            </a:r>
            <a:r>
              <a:rPr lang="en-US" sz="2400" i="1" dirty="0" err="1" smtClean="0">
                <a:latin typeface="+mj-lt"/>
              </a:rPr>
              <a:t>Informatica</a:t>
            </a:r>
            <a:endParaRPr lang="en-US" sz="2400" i="1" dirty="0" smtClean="0">
              <a:latin typeface="+mj-lt"/>
            </a:endParaRPr>
          </a:p>
          <a:p>
            <a:pPr>
              <a:defRPr/>
            </a:pPr>
            <a:r>
              <a:rPr lang="en-US" sz="2400" i="1" dirty="0" err="1" smtClean="0">
                <a:latin typeface="+mj-lt"/>
              </a:rPr>
              <a:t>Università</a:t>
            </a:r>
            <a:r>
              <a:rPr lang="en-US" sz="2400" i="1" dirty="0" smtClean="0">
                <a:latin typeface="+mj-lt"/>
              </a:rPr>
              <a:t> </a:t>
            </a:r>
            <a:r>
              <a:rPr lang="en-US" sz="2400" i="1" dirty="0" err="1" smtClean="0">
                <a:latin typeface="+mj-lt"/>
              </a:rPr>
              <a:t>di</a:t>
            </a:r>
            <a:r>
              <a:rPr lang="en-US" sz="2400" i="1" dirty="0" smtClean="0">
                <a:latin typeface="+mj-lt"/>
              </a:rPr>
              <a:t> Pisa</a:t>
            </a:r>
          </a:p>
        </p:txBody>
      </p:sp>
      <p:grpSp>
        <p:nvGrpSpPr>
          <p:cNvPr id="3076" name="Group 6"/>
          <p:cNvGrpSpPr>
            <a:grpSpLocks/>
          </p:cNvGrpSpPr>
          <p:nvPr/>
        </p:nvGrpSpPr>
        <p:grpSpPr bwMode="auto">
          <a:xfrm>
            <a:off x="7596188" y="115888"/>
            <a:ext cx="1081087" cy="1254125"/>
            <a:chOff x="423" y="2976"/>
            <a:chExt cx="951" cy="1055"/>
          </a:xfrm>
        </p:grpSpPr>
        <p:pic>
          <p:nvPicPr>
            <p:cNvPr id="3077" name="Picture 7" descr="cherubino"/>
            <p:cNvPicPr>
              <a:picLocks noChangeAspect="1" noChangeArrowheads="1"/>
            </p:cNvPicPr>
            <p:nvPr/>
          </p:nvPicPr>
          <p:blipFill>
            <a:blip r:embed="rId3" cstate="print"/>
            <a:srcRect/>
            <a:stretch>
              <a:fillRect/>
            </a:stretch>
          </p:blipFill>
          <p:spPr bwMode="auto">
            <a:xfrm>
              <a:off x="470" y="2976"/>
              <a:ext cx="822" cy="888"/>
            </a:xfrm>
            <a:prstGeom prst="rect">
              <a:avLst/>
            </a:prstGeom>
            <a:noFill/>
            <a:ln w="9525">
              <a:noFill/>
              <a:miter lim="800000"/>
              <a:headEnd/>
              <a:tailEnd/>
            </a:ln>
          </p:spPr>
        </p:pic>
        <p:sp>
          <p:nvSpPr>
            <p:cNvPr id="3078" name="Text Box 8"/>
            <p:cNvSpPr txBox="1">
              <a:spLocks noChangeArrowheads="1"/>
            </p:cNvSpPr>
            <p:nvPr/>
          </p:nvSpPr>
          <p:spPr bwMode="auto">
            <a:xfrm>
              <a:off x="423" y="3839"/>
              <a:ext cx="951" cy="192"/>
            </a:xfrm>
            <a:prstGeom prst="rect">
              <a:avLst/>
            </a:prstGeom>
            <a:noFill/>
            <a:ln w="9525">
              <a:noFill/>
              <a:miter lim="800000"/>
              <a:headEnd/>
              <a:tailEnd/>
            </a:ln>
          </p:spPr>
          <p:txBody>
            <a:bodyPr wrap="none">
              <a:spAutoFit/>
            </a:bodyPr>
            <a:lstStyle/>
            <a:p>
              <a:pPr eaLnBrk="1" hangingPunct="1"/>
              <a:r>
                <a:rPr lang="en-US" sz="900">
                  <a:solidFill>
                    <a:srgbClr val="006699"/>
                  </a:solidFill>
                  <a:latin typeface="Palatino Linotype" pitchFamily="18" charset="0"/>
                </a:rPr>
                <a:t>Università di Pisa</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Unreasonable Effectiveness of Data</a:t>
            </a:r>
            <a:endParaRPr lang="en-US" dirty="0"/>
          </a:p>
        </p:txBody>
      </p:sp>
      <p:sp>
        <p:nvSpPr>
          <p:cNvPr id="3" name="Content Placeholder 2"/>
          <p:cNvSpPr>
            <a:spLocks noGrp="1"/>
          </p:cNvSpPr>
          <p:nvPr>
            <p:ph idx="1"/>
          </p:nvPr>
        </p:nvSpPr>
        <p:spPr/>
        <p:txBody>
          <a:bodyPr/>
          <a:lstStyle/>
          <a:p>
            <a:r>
              <a:rPr lang="en-US" dirty="0" smtClean="0"/>
              <a:t>Halevy, </a:t>
            </a:r>
            <a:r>
              <a:rPr lang="en-US" dirty="0" err="1" smtClean="0"/>
              <a:t>Norvig</a:t>
            </a:r>
            <a:r>
              <a:rPr lang="en-US" dirty="0" smtClean="0"/>
              <a:t>, and Pereira argue that we should stop acting as if our goal is to author extremely elegant theories, and instead embrace complexity and make use of the best ally we have: the unreasonable effectiveness of data.</a:t>
            </a:r>
          </a:p>
          <a:p>
            <a:r>
              <a:rPr lang="en-US" dirty="0" smtClean="0"/>
              <a:t>A simpler technique on more data beat a more sophisticated technique on less data.</a:t>
            </a:r>
          </a:p>
          <a:p>
            <a:r>
              <a:rPr lang="en-US" dirty="0" smtClean="0"/>
              <a:t>Language in the wild, just like human behavior in general, is messy.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Dispute: is it science</a:t>
            </a:r>
            <a:endParaRPr lang="en-US" dirty="0"/>
          </a:p>
        </p:txBody>
      </p:sp>
      <p:pic>
        <p:nvPicPr>
          <p:cNvPr id="1026" name="Picture 2" descr="https://encrypted-tbn2.gstatic.com/images?q=tbn:ANd9GcRSKVAgAoqCd4HyzcQK2CSt05EongN17SHx5he8M5R445Xh-kOAqQ"/>
          <p:cNvPicPr>
            <a:picLocks noGrp="1" noChangeAspect="1" noChangeArrowheads="1"/>
          </p:cNvPicPr>
          <p:nvPr>
            <p:ph idx="1"/>
          </p:nvPr>
        </p:nvPicPr>
        <p:blipFill>
          <a:blip r:embed="rId2" cstate="print"/>
          <a:srcRect/>
          <a:stretch>
            <a:fillRect/>
          </a:stretch>
        </p:blipFill>
        <p:spPr bwMode="auto">
          <a:xfrm>
            <a:off x="923525" y="1777585"/>
            <a:ext cx="1752600" cy="2333625"/>
          </a:xfrm>
          <a:prstGeom prst="rect">
            <a:avLst/>
          </a:prstGeom>
          <a:noFill/>
        </p:spPr>
      </p:pic>
      <p:pic>
        <p:nvPicPr>
          <p:cNvPr id="1028" name="Picture 4" descr="https://encrypted-tbn0.gstatic.com/images?q=tbn:ANd9GcTA2Z4zNGReA_5L3gXjMdcmyWKX3UbKzl-XAMKiJ0Z-83E9adgD"/>
          <p:cNvPicPr>
            <a:picLocks noChangeAspect="1" noChangeArrowheads="1"/>
          </p:cNvPicPr>
          <p:nvPr/>
        </p:nvPicPr>
        <p:blipFill>
          <a:blip r:embed="rId3" cstate="print"/>
          <a:srcRect/>
          <a:stretch>
            <a:fillRect/>
          </a:stretch>
        </p:blipFill>
        <p:spPr bwMode="auto">
          <a:xfrm>
            <a:off x="885120" y="4273910"/>
            <a:ext cx="2143125" cy="2143125"/>
          </a:xfrm>
          <a:prstGeom prst="rect">
            <a:avLst/>
          </a:prstGeom>
          <a:noFill/>
        </p:spPr>
      </p:pic>
      <p:sp>
        <p:nvSpPr>
          <p:cNvPr id="6" name="TextBox 5"/>
          <p:cNvSpPr txBox="1"/>
          <p:nvPr/>
        </p:nvSpPr>
        <p:spPr>
          <a:xfrm>
            <a:off x="3688685" y="2468876"/>
            <a:ext cx="4723815" cy="461665"/>
          </a:xfrm>
          <a:prstGeom prst="rect">
            <a:avLst/>
          </a:prstGeom>
          <a:noFill/>
        </p:spPr>
        <p:txBody>
          <a:bodyPr wrap="square" rtlCol="0">
            <a:spAutoFit/>
          </a:bodyPr>
          <a:lstStyle/>
          <a:p>
            <a:r>
              <a:rPr lang="en-US" dirty="0" smtClean="0">
                <a:latin typeface="Calibri" pitchFamily="34" charset="0"/>
              </a:rPr>
              <a:t>Prof. Noam Chomsky, Linguist, MIT</a:t>
            </a:r>
            <a:endParaRPr lang="en-US" dirty="0">
              <a:latin typeface="Calibri" pitchFamily="34" charset="0"/>
            </a:endParaRPr>
          </a:p>
        </p:txBody>
      </p:sp>
      <p:sp>
        <p:nvSpPr>
          <p:cNvPr id="8" name="TextBox 7"/>
          <p:cNvSpPr txBox="1"/>
          <p:nvPr/>
        </p:nvSpPr>
        <p:spPr>
          <a:xfrm>
            <a:off x="3573470" y="4849987"/>
            <a:ext cx="5415105" cy="461665"/>
          </a:xfrm>
          <a:prstGeom prst="rect">
            <a:avLst/>
          </a:prstGeom>
          <a:noFill/>
        </p:spPr>
        <p:txBody>
          <a:bodyPr wrap="square" rtlCol="0">
            <a:spAutoFit/>
          </a:bodyPr>
          <a:lstStyle/>
          <a:p>
            <a:r>
              <a:rPr lang="en-US" dirty="0" smtClean="0">
                <a:latin typeface="Calibri" pitchFamily="34" charset="0"/>
              </a:rPr>
              <a:t>Peter </a:t>
            </a:r>
            <a:r>
              <a:rPr lang="en-US" dirty="0" err="1" smtClean="0">
                <a:latin typeface="Calibri" pitchFamily="34" charset="0"/>
              </a:rPr>
              <a:t>Norvig</a:t>
            </a:r>
            <a:r>
              <a:rPr lang="en-US" dirty="0" smtClean="0">
                <a:latin typeface="Calibri" pitchFamily="34" charset="0"/>
              </a:rPr>
              <a:t>, Director of research, Google</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Chomsky</a:t>
            </a:r>
            <a:endParaRPr lang="en-US" dirty="0"/>
          </a:p>
        </p:txBody>
      </p:sp>
      <p:sp>
        <p:nvSpPr>
          <p:cNvPr id="3" name="Content Placeholder 2"/>
          <p:cNvSpPr>
            <a:spLocks noGrp="1"/>
          </p:cNvSpPr>
          <p:nvPr>
            <p:ph idx="1"/>
          </p:nvPr>
        </p:nvSpPr>
        <p:spPr/>
        <p:txBody>
          <a:bodyPr/>
          <a:lstStyle/>
          <a:p>
            <a:pPr algn="ctr">
              <a:buNone/>
            </a:pPr>
            <a:r>
              <a:rPr lang="en-US" dirty="0" smtClean="0"/>
              <a:t>It's true there's been a lot of work on trying to apply statistical models to various linguistic problems. I think there have been some successes, but a lot of failures. There is a notion of success ... which I think is novel in the history of science. It interprets success as approximating unanalyzed data.</a:t>
            </a:r>
          </a:p>
          <a:p>
            <a:pPr>
              <a:buNone/>
            </a:pPr>
            <a:endParaRPr lang="en-US" dirty="0" smtClean="0"/>
          </a:p>
          <a:p>
            <a:pPr>
              <a:buNone/>
            </a:pPr>
            <a:r>
              <a:rPr lang="en-US" dirty="0" smtClean="0"/>
              <a:t>http://norvig.com/chomsky.html</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Norvig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 agree that engineering success is not the goal or the measure of science. But I observe that science and engineering develop together, and that engineering success shows that something is working right, and so is evidence (but not proof) of a scientifically successful model.</a:t>
            </a:r>
          </a:p>
          <a:p>
            <a:r>
              <a:rPr lang="en-US" dirty="0" smtClean="0"/>
              <a:t>Science is a combination of gathering facts and making theories; neither can progress on its own. I think Chomsky is wrong to push the needle so far towards theory over facts; in the history of science, the laborious accumulation of facts is the dominant mode, not a novelty. The science of understanding language is no different than other sciences in this respect.</a:t>
            </a:r>
          </a:p>
          <a:p>
            <a:r>
              <a:rPr lang="en-US" dirty="0" smtClean="0"/>
              <a:t>I agree that it can be difficult to make sense of a model containing billions of parameters. Certainly a human can't understand such a model by inspecting the values of each parameter individually. But one can gain insight by examining the </a:t>
            </a:r>
            <a:r>
              <a:rPr lang="en-US" i="1" dirty="0" smtClean="0"/>
              <a:t>properties</a:t>
            </a:r>
            <a:r>
              <a:rPr lang="en-US" dirty="0" smtClean="0"/>
              <a:t> of the model—where it succeeds and fails, how well it learns as a function of data, etc.</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Norvig</a:t>
            </a:r>
            <a:r>
              <a:rPr lang="en-US" dirty="0" smtClean="0"/>
              <a:t> (2)</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Einstein said to make everything as simple as possible, but no simpler. Many phenomena in science are stochastic, and the simplest model of them is a probabilistic model; I believe language is such a phenomenon and therefore that probabilistic models are our best tool for representing facts about language, for algorithmically processing language, and for understanding how humans process language. </a:t>
            </a:r>
          </a:p>
          <a:p>
            <a:r>
              <a:rPr lang="en-US" dirty="0" smtClean="0"/>
              <a:t>I agree with Chomsky that it is undeniable that humans have some innate capability to learn natural language, but we don't know enough about that capability to rule out probabilistic language representations, nor statistical learning. I think it is much more likely that human language learning involves something like probabilistic and statistical inference, but we just don't know yet.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3" y="279790"/>
            <a:ext cx="8183562" cy="1050925"/>
          </a:xfrm>
        </p:spPr>
        <p:txBody>
          <a:bodyPr/>
          <a:lstStyle/>
          <a:p>
            <a:pPr>
              <a:defRPr/>
            </a:pPr>
            <a:r>
              <a:rPr lang="en-US" dirty="0" smtClean="0"/>
              <a:t>Linguistic Analysis</a:t>
            </a:r>
            <a:endParaRPr lang="en-US" dirty="0"/>
          </a:p>
        </p:txBody>
      </p:sp>
      <p:sp>
        <p:nvSpPr>
          <p:cNvPr id="9219" name="Content Placeholder 2"/>
          <p:cNvSpPr>
            <a:spLocks noGrp="1"/>
          </p:cNvSpPr>
          <p:nvPr>
            <p:ph idx="1"/>
          </p:nvPr>
        </p:nvSpPr>
        <p:spPr>
          <a:xfrm>
            <a:off x="503238" y="1785938"/>
            <a:ext cx="8183562" cy="4714875"/>
          </a:xfrm>
        </p:spPr>
        <p:txBody>
          <a:bodyPr/>
          <a:lstStyle/>
          <a:p>
            <a:r>
              <a:rPr lang="en-US" smtClean="0"/>
              <a:t>Two reasons:</a:t>
            </a:r>
          </a:p>
          <a:p>
            <a:pPr lvl="1"/>
            <a:r>
              <a:rPr lang="en-US" smtClean="0"/>
              <a:t>Exploiting digital knowledge</a:t>
            </a:r>
          </a:p>
          <a:p>
            <a:pPr lvl="1"/>
            <a:r>
              <a:rPr lang="en-US" smtClean="0"/>
              <a:t>Communicating with computer assistants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en-US" dirty="0" smtClean="0"/>
              <a:t>Why to study human language?</a:t>
            </a:r>
            <a:endParaRPr lang="en-US" dirty="0"/>
          </a:p>
        </p:txBody>
      </p:sp>
      <p:sp>
        <p:nvSpPr>
          <p:cNvPr id="5" name="Subtitle 4"/>
          <p:cNvSpPr>
            <a:spLocks noGrp="1"/>
          </p:cNvSpPr>
          <p:nvPr>
            <p:ph type="subTitle" sz="quarter" idx="1"/>
          </p:nvPr>
        </p:nvSpPr>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3"/>
          <p:cNvSpPr txBox="1">
            <a:spLocks/>
          </p:cNvSpPr>
          <p:nvPr/>
        </p:nvSpPr>
        <p:spPr bwMode="auto">
          <a:xfrm>
            <a:off x="714375" y="1928813"/>
            <a:ext cx="7772400" cy="1828800"/>
          </a:xfrm>
          <a:prstGeom prst="rect">
            <a:avLst/>
          </a:prstGeom>
          <a:solidFill>
            <a:schemeClr val="accent1">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2075" tIns="46038" rIns="92075" bIns="46038" numCol="1" anchor="ctr"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sz="4000" b="0"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Tw Cen MT Condensed" pitchFamily="34" charset="0"/>
                <a:ea typeface="+mj-ea"/>
                <a:cs typeface="+mj-cs"/>
              </a:rPr>
              <a:t>AI is fascinating since it is the only discipline where the mind is used to study itself</a:t>
            </a:r>
            <a:endParaRPr kumimoji="1" lang="en-US" sz="4000" b="0" i="0" u="none" strike="noStrike" kern="0" cap="none" spc="0" normalizeH="0" baseline="0" noProof="0" dirty="0">
              <a:ln>
                <a:noFill/>
              </a:ln>
              <a:solidFill>
                <a:schemeClr val="tx2"/>
              </a:solidFill>
              <a:effectLst>
                <a:outerShdw blurRad="38100" dist="38100" dir="2700000" algn="tl">
                  <a:srgbClr val="C0C0C0"/>
                </a:outerShdw>
              </a:effectLst>
              <a:uLnTx/>
              <a:uFillTx/>
              <a:latin typeface="Tw Cen MT Condensed" pitchFamily="34" charset="0"/>
              <a:ea typeface="+mj-ea"/>
              <a:cs typeface="+mj-cs"/>
            </a:endParaRPr>
          </a:p>
        </p:txBody>
      </p:sp>
      <p:sp>
        <p:nvSpPr>
          <p:cNvPr id="5" name="Subtitle 4"/>
          <p:cNvSpPr txBox="1">
            <a:spLocks/>
          </p:cNvSpPr>
          <p:nvPr/>
        </p:nvSpPr>
        <p:spPr bwMode="auto">
          <a:xfrm>
            <a:off x="714375" y="3929063"/>
            <a:ext cx="7772400" cy="9144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marR="0" lvl="0" indent="-342900" algn="r" defTabSz="914400" rtl="0" eaLnBrk="0" fontAlgn="base" latinLnBrk="0" hangingPunct="0">
              <a:lnSpc>
                <a:spcPct val="100000"/>
              </a:lnSpc>
              <a:spcBef>
                <a:spcPct val="20000"/>
              </a:spcBef>
              <a:spcAft>
                <a:spcPct val="0"/>
              </a:spcAft>
              <a:buClr>
                <a:schemeClr val="accent2"/>
              </a:buClr>
              <a:buSzPct val="80000"/>
              <a:tabLst/>
              <a:defRPr/>
            </a:pPr>
            <a:r>
              <a:rPr kumimoji="1" lang="en-US" sz="28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Calibri" pitchFamily="34" charset="0"/>
                <a:ea typeface="+mn-ea"/>
                <a:cs typeface="+mn-cs"/>
              </a:rPr>
              <a:t>Luigi </a:t>
            </a:r>
            <a:r>
              <a:rPr kumimoji="1" lang="en-US" sz="2800" b="0" i="0" u="none" strike="noStrike" kern="0" cap="none" spc="0" normalizeH="0" baseline="0" noProof="0" dirty="0" err="1" smtClean="0">
                <a:ln>
                  <a:noFill/>
                </a:ln>
                <a:solidFill>
                  <a:schemeClr val="tx1"/>
                </a:solidFill>
                <a:effectLst>
                  <a:outerShdw blurRad="38100" dist="38100" dir="2700000" algn="tl">
                    <a:srgbClr val="C0C0C0"/>
                  </a:outerShdw>
                </a:effectLst>
                <a:uLnTx/>
                <a:uFillTx/>
                <a:latin typeface="Calibri" pitchFamily="34" charset="0"/>
                <a:ea typeface="+mn-ea"/>
                <a:cs typeface="+mn-cs"/>
              </a:rPr>
              <a:t>Stringa</a:t>
            </a:r>
            <a:r>
              <a:rPr kumimoji="1" lang="en-US" sz="28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Calibri" pitchFamily="34" charset="0"/>
                <a:ea typeface="+mn-ea"/>
                <a:cs typeface="+mn-cs"/>
              </a:rPr>
              <a:t>, </a:t>
            </a:r>
            <a:r>
              <a:rPr kumimoji="1" lang="en-US" sz="2800" b="0" i="0" u="none" strike="noStrike" kern="0" cap="none" spc="0" normalizeH="0" baseline="0" noProof="0" dirty="0" err="1" smtClean="0">
                <a:ln>
                  <a:noFill/>
                </a:ln>
                <a:solidFill>
                  <a:schemeClr val="tx1"/>
                </a:solidFill>
                <a:effectLst>
                  <a:outerShdw blurRad="38100" dist="38100" dir="2700000" algn="tl">
                    <a:srgbClr val="C0C0C0"/>
                  </a:outerShdw>
                </a:effectLst>
                <a:uLnTx/>
                <a:uFillTx/>
                <a:latin typeface="Calibri" pitchFamily="34" charset="0"/>
                <a:ea typeface="+mn-ea"/>
                <a:cs typeface="+mn-cs"/>
              </a:rPr>
              <a:t>direttore</a:t>
            </a:r>
            <a:r>
              <a:rPr kumimoji="1" lang="en-US" sz="28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Calibri" pitchFamily="34" charset="0"/>
                <a:ea typeface="+mn-ea"/>
                <a:cs typeface="+mn-cs"/>
              </a:rPr>
              <a:t> FBK</a:t>
            </a:r>
            <a:endParaRPr kumimoji="1" lang="en-US" sz="2800" b="0" i="0" u="none" strike="noStrike" kern="0" cap="none" spc="0" normalizeH="0" baseline="0" noProof="0" dirty="0">
              <a:ln>
                <a:noFill/>
              </a:ln>
              <a:solidFill>
                <a:schemeClr val="tx1"/>
              </a:solidFill>
              <a:effectLst>
                <a:outerShdw blurRad="38100" dist="38100" dir="2700000" algn="tl">
                  <a:srgbClr val="C0C0C0"/>
                </a:outerShdw>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p:txBody>
          <a:bodyPr/>
          <a:lstStyle/>
          <a:p>
            <a:r>
              <a:rPr lang="en-US"/>
              <a:t>Language and Intelligence</a:t>
            </a:r>
          </a:p>
        </p:txBody>
      </p:sp>
      <p:sp>
        <p:nvSpPr>
          <p:cNvPr id="482307" name="Rectangle 3"/>
          <p:cNvSpPr>
            <a:spLocks noGrp="1" noChangeArrowheads="1"/>
          </p:cNvSpPr>
          <p:nvPr>
            <p:ph type="body" idx="1"/>
          </p:nvPr>
        </p:nvSpPr>
        <p:spPr/>
        <p:txBody>
          <a:bodyPr/>
          <a:lstStyle/>
          <a:p>
            <a:pPr>
              <a:buFont typeface="Wingdings" pitchFamily="2" charset="2"/>
              <a:buNone/>
            </a:pPr>
            <a:r>
              <a:rPr lang="en-US" sz="2800"/>
              <a:t>“Understanding cannot be measured by external behavior; it is an internal metric of how the brain remembers things and uses its memories to make predictions”.</a:t>
            </a:r>
          </a:p>
          <a:p>
            <a:pPr>
              <a:buFont typeface="Wingdings" pitchFamily="2" charset="2"/>
              <a:buNone/>
            </a:pPr>
            <a:endParaRPr lang="en-US" sz="2800"/>
          </a:p>
          <a:p>
            <a:pPr>
              <a:buFont typeface="Wingdings" pitchFamily="2" charset="2"/>
              <a:buNone/>
            </a:pPr>
            <a:r>
              <a:rPr lang="en-US" sz="2800"/>
              <a:t>“The difference between the intelligence of humans and other mammals is that we have language”.</a:t>
            </a:r>
          </a:p>
          <a:p>
            <a:pPr>
              <a:buFont typeface="Wingdings" pitchFamily="2" charset="2"/>
              <a:buNone/>
            </a:pPr>
            <a:endParaRPr lang="en-US" sz="2800"/>
          </a:p>
          <a:p>
            <a:pPr lvl="1">
              <a:buFontTx/>
              <a:buNone/>
            </a:pPr>
            <a:r>
              <a:rPr lang="en-US" sz="2400"/>
              <a:t>		Jeff Hawkins, “On Intelligence”, 2004</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lstStyle/>
          <a:p>
            <a:r>
              <a:rPr lang="en-US" sz="4000"/>
              <a:t>Hawkins’ Memory-Prediction framework</a:t>
            </a:r>
          </a:p>
        </p:txBody>
      </p:sp>
      <p:sp>
        <p:nvSpPr>
          <p:cNvPr id="483331" name="Rectangle 3"/>
          <p:cNvSpPr>
            <a:spLocks noGrp="1" noChangeArrowheads="1"/>
          </p:cNvSpPr>
          <p:nvPr>
            <p:ph type="body" idx="1"/>
          </p:nvPr>
        </p:nvSpPr>
        <p:spPr/>
        <p:txBody>
          <a:bodyPr/>
          <a:lstStyle/>
          <a:p>
            <a:r>
              <a:rPr lang="en-US"/>
              <a:t>The brain uses vast amounts of memory to create a model of the world. Everything you know and have learned is stored in this model. The brain uses this memory-based model to make continuous predictions of future events. It is the ability to make predictions about the future that is the crux of intelligence.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NLP</a:t>
            </a:r>
            <a:endParaRPr lang="en-US" dirty="0"/>
          </a:p>
        </p:txBody>
      </p:sp>
      <p:sp>
        <p:nvSpPr>
          <p:cNvPr id="3" name="Content Placeholder 2"/>
          <p:cNvSpPr>
            <a:spLocks noGrp="1"/>
          </p:cNvSpPr>
          <p:nvPr>
            <p:ph idx="1"/>
          </p:nvPr>
        </p:nvSpPr>
        <p:spPr/>
        <p:txBody>
          <a:bodyPr>
            <a:normAutofit/>
          </a:bodyPr>
          <a:lstStyle/>
          <a:p>
            <a:r>
              <a:rPr lang="en-US" dirty="0" smtClean="0"/>
              <a:t>Computers would be a lot more useful if they could handle our email, do our library research, chat to us …</a:t>
            </a:r>
          </a:p>
          <a:p>
            <a:r>
              <a:rPr lang="en-US" dirty="0" smtClean="0"/>
              <a:t>But they are fazed by natural languages</a:t>
            </a:r>
          </a:p>
          <a:p>
            <a:pPr lvl="1"/>
            <a:r>
              <a:rPr lang="en-US" dirty="0" smtClean="0"/>
              <a:t>Or at least their programmers are … most people just avoid the problem and get into XML, or menus and drop boxes, or …</a:t>
            </a:r>
          </a:p>
          <a:p>
            <a:r>
              <a:rPr lang="en-US" dirty="0" smtClean="0"/>
              <a:t>Big challenge</a:t>
            </a:r>
          </a:p>
          <a:p>
            <a:pPr lvl="1"/>
            <a:r>
              <a:rPr lang="en-US" dirty="0" smtClean="0"/>
              <a:t>How can we teach language to computers?</a:t>
            </a:r>
          </a:p>
          <a:p>
            <a:pPr lvl="1"/>
            <a:r>
              <a:rPr lang="en-US" dirty="0" smtClean="0"/>
              <a:t>Or help them learn it as kids do?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p:txBody>
          <a:bodyPr/>
          <a:lstStyle/>
          <a:p>
            <a:r>
              <a:rPr lang="en-US"/>
              <a:t>More …</a:t>
            </a:r>
          </a:p>
        </p:txBody>
      </p:sp>
      <p:sp>
        <p:nvSpPr>
          <p:cNvPr id="484355" name="Rectangle 3"/>
          <p:cNvSpPr>
            <a:spLocks noGrp="1" noChangeArrowheads="1"/>
          </p:cNvSpPr>
          <p:nvPr>
            <p:ph type="body" idx="1"/>
          </p:nvPr>
        </p:nvSpPr>
        <p:spPr/>
        <p:txBody>
          <a:bodyPr/>
          <a:lstStyle/>
          <a:p>
            <a:pPr>
              <a:lnSpc>
                <a:spcPct val="90000"/>
              </a:lnSpc>
              <a:buFont typeface="Wingdings" pitchFamily="2" charset="2"/>
              <a:buNone/>
            </a:pPr>
            <a:r>
              <a:rPr lang="en-US" sz="2800"/>
              <a:t>“Spoken and written words are just patterns in the world…</a:t>
            </a:r>
          </a:p>
          <a:p>
            <a:pPr>
              <a:lnSpc>
                <a:spcPct val="90000"/>
              </a:lnSpc>
              <a:buFont typeface="Wingdings" pitchFamily="2" charset="2"/>
              <a:buNone/>
            </a:pPr>
            <a:r>
              <a:rPr lang="en-US" sz="2800"/>
              <a:t>The syntax and semantics of language are not different from the hierarchical structure of everyday objects.</a:t>
            </a:r>
          </a:p>
          <a:p>
            <a:pPr>
              <a:lnSpc>
                <a:spcPct val="90000"/>
              </a:lnSpc>
              <a:buFont typeface="Wingdings" pitchFamily="2" charset="2"/>
              <a:buNone/>
            </a:pPr>
            <a:r>
              <a:rPr lang="en-US" sz="2800"/>
              <a:t>We associate spoken words with our memory of their physical and semantic counterparts.</a:t>
            </a:r>
          </a:p>
          <a:p>
            <a:pPr>
              <a:lnSpc>
                <a:spcPct val="90000"/>
              </a:lnSpc>
              <a:buFont typeface="Wingdings" pitchFamily="2" charset="2"/>
              <a:buNone/>
            </a:pPr>
            <a:r>
              <a:rPr lang="en-US" sz="2800"/>
              <a:t>Through language one human can invoke memories and create next justapositions of mental objects in another human.”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Thirty Million Words</a:t>
            </a:r>
            <a:endParaRPr lang="en-US" dirty="0"/>
          </a:p>
        </p:txBody>
      </p:sp>
      <p:sp>
        <p:nvSpPr>
          <p:cNvPr id="3" name="Content Placeholder 2"/>
          <p:cNvSpPr>
            <a:spLocks noGrp="1"/>
          </p:cNvSpPr>
          <p:nvPr>
            <p:ph idx="1"/>
          </p:nvPr>
        </p:nvSpPr>
        <p:spPr/>
        <p:txBody>
          <a:bodyPr/>
          <a:lstStyle/>
          <a:p>
            <a:r>
              <a:rPr lang="en-US" dirty="0" smtClean="0"/>
              <a:t>The number of words a child hears in early life will determine their academic success and IQ in later life.</a:t>
            </a:r>
          </a:p>
          <a:p>
            <a:r>
              <a:rPr lang="en-US" dirty="0" smtClean="0"/>
              <a:t>Researchers </a:t>
            </a:r>
            <a:r>
              <a:rPr lang="en-US" dirty="0"/>
              <a:t>Betty Hart and Todd </a:t>
            </a:r>
            <a:r>
              <a:rPr lang="en-US" dirty="0" err="1"/>
              <a:t>Risley</a:t>
            </a:r>
            <a:r>
              <a:rPr lang="en-US" dirty="0"/>
              <a:t> (1995) found that </a:t>
            </a:r>
            <a:r>
              <a:rPr lang="en-US" dirty="0" smtClean="0"/>
              <a:t>children from professional families heard </a:t>
            </a:r>
            <a:r>
              <a:rPr lang="en-US" dirty="0"/>
              <a:t>thirty million </a:t>
            </a:r>
            <a:r>
              <a:rPr lang="en-US" dirty="0" smtClean="0"/>
              <a:t>more words in their first 3 years</a:t>
            </a:r>
          </a:p>
          <a:p>
            <a:r>
              <a:rPr lang="en-US" dirty="0" smtClean="0"/>
              <a:t>http</a:t>
            </a:r>
            <a:r>
              <a:rPr lang="en-US" dirty="0"/>
              <a:t>://www.youtube.com/watch?v=qLoEUEDqagQ</a:t>
            </a:r>
          </a:p>
        </p:txBody>
      </p:sp>
    </p:spTree>
    <p:extLst>
      <p:ext uri="{BB962C8B-B14F-4D97-AF65-F5344CB8AC3E}">
        <p14:creationId xmlns:p14="http://schemas.microsoft.com/office/powerpoint/2010/main" val="1339367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4690" y="1547155"/>
            <a:ext cx="7772400" cy="1828800"/>
          </a:xfrm>
        </p:spPr>
        <p:txBody>
          <a:bodyPr/>
          <a:lstStyle/>
          <a:p>
            <a:pPr>
              <a:defRPr/>
            </a:pPr>
            <a:r>
              <a:rPr lang="en-US" dirty="0" smtClean="0"/>
              <a:t>Exploiting Knowledge</a:t>
            </a:r>
            <a:endParaRPr lang="en-US" dirty="0"/>
          </a:p>
        </p:txBody>
      </p:sp>
      <p:sp>
        <p:nvSpPr>
          <p:cNvPr id="3" name="Subtitle 2"/>
          <p:cNvSpPr>
            <a:spLocks noGrp="1"/>
          </p:cNvSpPr>
          <p:nvPr>
            <p:ph type="subTitle" idx="1"/>
          </p:nvPr>
        </p:nvSpPr>
        <p:spPr>
          <a:xfrm>
            <a:off x="714375" y="3929063"/>
            <a:ext cx="7772400" cy="914400"/>
          </a:xfrm>
        </p:spPr>
        <p:txBody>
          <a:bodyPr/>
          <a:lstStyle/>
          <a:p>
            <a:pPr>
              <a:defRPr/>
            </a:pPr>
            <a:r>
              <a:rPr lang="en-US" dirty="0" smtClean="0"/>
              <a:t>Reason 1</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3" y="304205"/>
            <a:ext cx="8183562" cy="1050925"/>
          </a:xfrm>
        </p:spPr>
        <p:txBody>
          <a:bodyPr/>
          <a:lstStyle/>
          <a:p>
            <a:pPr>
              <a:defRPr/>
            </a:pPr>
            <a:r>
              <a:rPr lang="en-US" i="1" dirty="0" err="1" smtClean="0"/>
              <a:t>Scientia</a:t>
            </a:r>
            <a:r>
              <a:rPr lang="en-US" i="1" dirty="0" smtClean="0"/>
              <a:t> </a:t>
            </a:r>
            <a:r>
              <a:rPr lang="en-US" i="1" dirty="0" err="1" smtClean="0"/>
              <a:t>Potentia</a:t>
            </a:r>
            <a:r>
              <a:rPr lang="en-US" i="1" dirty="0" smtClean="0"/>
              <a:t> </a:t>
            </a:r>
            <a:r>
              <a:rPr lang="en-US" i="1" dirty="0" err="1" smtClean="0"/>
              <a:t>Est</a:t>
            </a:r>
            <a:r>
              <a:rPr lang="en-US" dirty="0" smtClean="0"/>
              <a:t> </a:t>
            </a:r>
            <a:endParaRPr lang="en-US" dirty="0"/>
          </a:p>
        </p:txBody>
      </p:sp>
      <p:sp>
        <p:nvSpPr>
          <p:cNvPr id="11267" name="Content Placeholder 2"/>
          <p:cNvSpPr>
            <a:spLocks noGrp="1"/>
          </p:cNvSpPr>
          <p:nvPr>
            <p:ph idx="1"/>
          </p:nvPr>
        </p:nvSpPr>
        <p:spPr>
          <a:xfrm>
            <a:off x="689798" y="1785938"/>
            <a:ext cx="8183562" cy="4714875"/>
          </a:xfrm>
        </p:spPr>
        <p:txBody>
          <a:bodyPr/>
          <a:lstStyle/>
          <a:p>
            <a:r>
              <a:rPr lang="en-US" dirty="0" smtClean="0"/>
              <a:t>But only if you know how to acquire it …</a:t>
            </a:r>
          </a:p>
          <a:p>
            <a:pPr algn="r">
              <a:buFont typeface="Wingdings 2" pitchFamily="18" charset="2"/>
              <a:buNone/>
            </a:pPr>
            <a:r>
              <a:rPr lang="en-US" i="1" dirty="0" smtClean="0"/>
              <a:t>The Economist</a:t>
            </a:r>
            <a:r>
              <a:rPr lang="en-US" dirty="0" smtClean="0"/>
              <a:t>, May 8, 2003</a:t>
            </a:r>
          </a:p>
          <a:p>
            <a:r>
              <a:rPr lang="en-US" dirty="0" smtClean="0"/>
              <a:t>Knowledge Management</a:t>
            </a:r>
          </a:p>
          <a:p>
            <a:r>
              <a:rPr lang="en-US" dirty="0" smtClean="0"/>
              <a:t>Requires</a:t>
            </a:r>
          </a:p>
          <a:p>
            <a:pPr lvl="1"/>
            <a:r>
              <a:rPr lang="en-US" dirty="0" smtClean="0"/>
              <a:t>Repositories of knowledge</a:t>
            </a:r>
          </a:p>
          <a:p>
            <a:pPr lvl="1"/>
            <a:r>
              <a:rPr lang="en-US" dirty="0" smtClean="0"/>
              <a:t>Mechanism for using knowledge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500" y="1431940"/>
            <a:ext cx="7772400" cy="1828800"/>
          </a:xfrm>
        </p:spPr>
        <p:txBody>
          <a:bodyPr/>
          <a:lstStyle/>
          <a:p>
            <a:pPr>
              <a:defRPr/>
            </a:pPr>
            <a:r>
              <a:rPr lang="en-US" dirty="0" smtClean="0"/>
              <a:t>Limitations of Desktop Metaphor</a:t>
            </a:r>
            <a:endParaRPr lang="en-US" dirty="0"/>
          </a:p>
        </p:txBody>
      </p:sp>
      <p:sp>
        <p:nvSpPr>
          <p:cNvPr id="4" name="Subtitle 3"/>
          <p:cNvSpPr>
            <a:spLocks noGrp="1"/>
          </p:cNvSpPr>
          <p:nvPr>
            <p:ph type="subTitle" idx="1"/>
          </p:nvPr>
        </p:nvSpPr>
        <p:spPr>
          <a:xfrm>
            <a:off x="714375" y="3929063"/>
            <a:ext cx="7772400" cy="914400"/>
          </a:xfrm>
        </p:spPr>
        <p:txBody>
          <a:bodyPr/>
          <a:lstStyle/>
          <a:p>
            <a:pPr>
              <a:defRPr/>
            </a:pPr>
            <a:r>
              <a:rPr lang="en-US" dirty="0" smtClean="0"/>
              <a:t>Reason 2</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531813" y="241385"/>
            <a:ext cx="8183562" cy="1050925"/>
          </a:xfrm>
        </p:spPr>
        <p:txBody>
          <a:bodyPr/>
          <a:lstStyle/>
          <a:p>
            <a:pPr eaLnBrk="1" fontAlgn="auto" hangingPunct="1">
              <a:spcAft>
                <a:spcPts val="0"/>
              </a:spcAft>
              <a:defRPr/>
            </a:pPr>
            <a:r>
              <a:rPr lang="en-US" dirty="0" smtClean="0">
                <a:solidFill>
                  <a:schemeClr val="accent1">
                    <a:tint val="88000"/>
                    <a:satMod val="150000"/>
                  </a:schemeClr>
                </a:solidFill>
              </a:rPr>
              <a:t>Personal Computing</a:t>
            </a:r>
            <a:endParaRPr lang="en-US" dirty="0">
              <a:solidFill>
                <a:schemeClr val="accent1">
                  <a:tint val="88000"/>
                  <a:satMod val="150000"/>
                </a:schemeClr>
              </a:solidFill>
            </a:endParaRPr>
          </a:p>
        </p:txBody>
      </p:sp>
      <p:sp>
        <p:nvSpPr>
          <p:cNvPr id="13315" name="Rectangle 3"/>
          <p:cNvSpPr>
            <a:spLocks noGrp="1" noChangeArrowheads="1"/>
          </p:cNvSpPr>
          <p:nvPr>
            <p:ph idx="1"/>
          </p:nvPr>
        </p:nvSpPr>
        <p:spPr>
          <a:xfrm>
            <a:off x="689798" y="1785938"/>
            <a:ext cx="8183562" cy="4714875"/>
          </a:xfrm>
        </p:spPr>
        <p:txBody>
          <a:bodyPr/>
          <a:lstStyle/>
          <a:p>
            <a:pPr eaLnBrk="1" hangingPunct="1">
              <a:lnSpc>
                <a:spcPct val="90000"/>
              </a:lnSpc>
            </a:pPr>
            <a:r>
              <a:rPr lang="en-US" dirty="0" smtClean="0"/>
              <a:t>Desktop Metaphor: highly successful in making computers popular</a:t>
            </a:r>
          </a:p>
          <a:p>
            <a:pPr eaLnBrk="1" hangingPunct="1">
              <a:lnSpc>
                <a:spcPct val="90000"/>
              </a:lnSpc>
            </a:pPr>
            <a:r>
              <a:rPr lang="en-US" dirty="0" smtClean="0"/>
              <a:t>Benefits: </a:t>
            </a:r>
          </a:p>
          <a:p>
            <a:pPr lvl="1" eaLnBrk="1" hangingPunct="1">
              <a:lnSpc>
                <a:spcPct val="90000"/>
              </a:lnSpc>
            </a:pPr>
            <a:r>
              <a:rPr lang="en-US" dirty="0" smtClean="0"/>
              <a:t>Point and click intuitive and universal</a:t>
            </a:r>
          </a:p>
          <a:p>
            <a:pPr eaLnBrk="1" hangingPunct="1">
              <a:lnSpc>
                <a:spcPct val="90000"/>
              </a:lnSpc>
            </a:pPr>
            <a:r>
              <a:rPr lang="en-US" dirty="0" smtClean="0"/>
              <a:t>Limitations:</a:t>
            </a:r>
          </a:p>
          <a:p>
            <a:pPr lvl="1" eaLnBrk="1" hangingPunct="1">
              <a:lnSpc>
                <a:spcPct val="90000"/>
              </a:lnSpc>
            </a:pPr>
            <a:r>
              <a:rPr lang="en-US" dirty="0" smtClean="0"/>
              <a:t>Point and click involves quite elementary actions</a:t>
            </a:r>
          </a:p>
          <a:p>
            <a:pPr lvl="1" eaLnBrk="1" hangingPunct="1">
              <a:lnSpc>
                <a:spcPct val="90000"/>
              </a:lnSpc>
            </a:pPr>
            <a:r>
              <a:rPr lang="en-US" dirty="0" smtClean="0"/>
              <a:t>People are required to perform more and more clerical tasks</a:t>
            </a:r>
          </a:p>
          <a:p>
            <a:pPr lvl="1" eaLnBrk="1" hangingPunct="1">
              <a:lnSpc>
                <a:spcPct val="90000"/>
              </a:lnSpc>
            </a:pPr>
            <a:r>
              <a:rPr lang="en-US" dirty="0" smtClean="0"/>
              <a:t>We have become: bank clerks, typographers, illustrators, librarians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p:cNvPicPr>
            <a:picLocks noChangeAspect="1" noChangeArrowheads="1"/>
          </p:cNvPicPr>
          <p:nvPr/>
        </p:nvPicPr>
        <p:blipFill>
          <a:blip r:embed="rId2" cstate="print"/>
          <a:srcRect/>
          <a:stretch>
            <a:fillRect/>
          </a:stretch>
        </p:blipFill>
        <p:spPr bwMode="auto">
          <a:xfrm>
            <a:off x="0" y="236538"/>
            <a:ext cx="9144000" cy="643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title"/>
          </p:nvPr>
        </p:nvSpPr>
        <p:spPr/>
        <p:txBody>
          <a:bodyPr/>
          <a:lstStyle/>
          <a:p>
            <a:r>
              <a:rPr lang="en-US"/>
              <a:t>The DynaBook Concept</a:t>
            </a:r>
          </a:p>
        </p:txBody>
      </p:sp>
      <p:pic>
        <p:nvPicPr>
          <p:cNvPr id="80902" name="Picture 6" descr="Image:Dynabook.jpg"/>
          <p:cNvPicPr>
            <a:picLocks noChangeAspect="1" noChangeArrowheads="1"/>
          </p:cNvPicPr>
          <p:nvPr/>
        </p:nvPicPr>
        <p:blipFill>
          <a:blip r:embed="rId2" cstate="print"/>
          <a:srcRect/>
          <a:stretch>
            <a:fillRect/>
          </a:stretch>
        </p:blipFill>
        <p:spPr bwMode="auto">
          <a:xfrm>
            <a:off x="2051050" y="2352675"/>
            <a:ext cx="4933950" cy="3668713"/>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t>Kay’s Personal Computer</a:t>
            </a:r>
          </a:p>
        </p:txBody>
      </p:sp>
      <p:sp>
        <p:nvSpPr>
          <p:cNvPr id="89091" name="Rectangle 3"/>
          <p:cNvSpPr>
            <a:spLocks noGrp="1" noChangeArrowheads="1"/>
          </p:cNvSpPr>
          <p:nvPr>
            <p:ph type="body" idx="1"/>
          </p:nvPr>
        </p:nvSpPr>
        <p:spPr/>
        <p:txBody>
          <a:bodyPr/>
          <a:lstStyle/>
          <a:p>
            <a:r>
              <a:rPr lang="en-US"/>
              <a:t>A quintessential device for expression and communication</a:t>
            </a:r>
          </a:p>
          <a:p>
            <a:r>
              <a:rPr lang="en-US"/>
              <a:t>Had to be portable and networked</a:t>
            </a:r>
          </a:p>
          <a:p>
            <a:r>
              <a:rPr lang="en-US"/>
              <a:t>For learning through experimentation, exploration and sharing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Alan Kay: </a:t>
            </a:r>
            <a:r>
              <a:rPr lang="en-US" dirty="0" err="1" smtClean="0"/>
              <a:t>Laurea</a:t>
            </a:r>
            <a:r>
              <a:rPr lang="en-US" dirty="0" smtClean="0"/>
              <a:t> ad </a:t>
            </a:r>
            <a:r>
              <a:rPr lang="en-US" smtClean="0"/>
              <a:t>honoris</a:t>
            </a:r>
            <a:endParaRPr lang="en-US"/>
          </a:p>
        </p:txBody>
      </p:sp>
      <p:pic>
        <p:nvPicPr>
          <p:cNvPr id="4" name="Picture 3" descr="Kay + Beppe @ Pisa.JPG"/>
          <p:cNvPicPr>
            <a:picLocks noChangeAspect="1"/>
          </p:cNvPicPr>
          <p:nvPr/>
        </p:nvPicPr>
        <p:blipFill>
          <a:blip r:embed="rId2" cstate="print"/>
          <a:stretch>
            <a:fillRect/>
          </a:stretch>
        </p:blipFill>
        <p:spPr>
          <a:xfrm>
            <a:off x="1307575" y="1739180"/>
            <a:ext cx="6261818" cy="469636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 Science Fiction</a:t>
            </a:r>
            <a:endParaRPr lang="en-US" dirty="0"/>
          </a:p>
        </p:txBody>
      </p:sp>
      <p:sp>
        <p:nvSpPr>
          <p:cNvPr id="3" name="Content Placeholder 2"/>
          <p:cNvSpPr>
            <a:spLocks noGrp="1"/>
          </p:cNvSpPr>
          <p:nvPr>
            <p:ph idx="1"/>
          </p:nvPr>
        </p:nvSpPr>
        <p:spPr>
          <a:xfrm>
            <a:off x="685800" y="1698625"/>
            <a:ext cx="7772400" cy="1576755"/>
          </a:xfrm>
        </p:spPr>
        <p:txBody>
          <a:bodyPr/>
          <a:lstStyle/>
          <a:p>
            <a:r>
              <a:rPr lang="en-US" dirty="0" smtClean="0"/>
              <a:t>Star Trek</a:t>
            </a:r>
          </a:p>
          <a:p>
            <a:pPr lvl="1"/>
            <a:r>
              <a:rPr lang="en-US" dirty="0" smtClean="0"/>
              <a:t>universal translator: Babel Fish</a:t>
            </a:r>
          </a:p>
          <a:p>
            <a:pPr lvl="1"/>
            <a:r>
              <a:rPr lang="en-US" dirty="0" smtClean="0"/>
              <a:t>Language Interaction</a:t>
            </a:r>
          </a:p>
          <a:p>
            <a:pPr lvl="1"/>
            <a:endParaRPr lang="en-US" dirty="0"/>
          </a:p>
        </p:txBody>
      </p:sp>
      <p:pic>
        <p:nvPicPr>
          <p:cNvPr id="4" name="data_talks_to_computer-short.avi">
            <a:hlinkClick r:id="" action="ppaction://media"/>
          </p:cNvPr>
          <p:cNvPicPr>
            <a:picLocks noRot="1" noChangeAspect="1"/>
          </p:cNvPicPr>
          <p:nvPr>
            <a:videoFile r:link="rId1"/>
          </p:nvPr>
        </p:nvPicPr>
        <p:blipFill>
          <a:blip r:embed="rId3" cstate="print"/>
          <a:stretch>
            <a:fillRect/>
          </a:stretch>
        </p:blipFill>
        <p:spPr>
          <a:xfrm>
            <a:off x="2459724" y="3236975"/>
            <a:ext cx="4791871" cy="322602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531813" y="241385"/>
            <a:ext cx="8183562" cy="1050925"/>
          </a:xfrm>
        </p:spPr>
        <p:txBody>
          <a:bodyPr/>
          <a:lstStyle/>
          <a:p>
            <a:pPr eaLnBrk="1" fontAlgn="auto" hangingPunct="1">
              <a:spcAft>
                <a:spcPts val="0"/>
              </a:spcAft>
              <a:defRPr/>
            </a:pPr>
            <a:r>
              <a:rPr lang="en-US" dirty="0" smtClean="0">
                <a:solidFill>
                  <a:schemeClr val="accent1">
                    <a:tint val="88000"/>
                    <a:satMod val="150000"/>
                  </a:schemeClr>
                </a:solidFill>
              </a:rPr>
              <a:t>An Ordinary Task</a:t>
            </a:r>
            <a:endParaRPr lang="en-US" dirty="0">
              <a:solidFill>
                <a:schemeClr val="accent1">
                  <a:tint val="88000"/>
                  <a:satMod val="150000"/>
                </a:schemeClr>
              </a:solidFill>
            </a:endParaRPr>
          </a:p>
        </p:txBody>
      </p:sp>
      <p:sp>
        <p:nvSpPr>
          <p:cNvPr id="4" name="Rounded Rectangle 3"/>
          <p:cNvSpPr/>
          <p:nvPr/>
        </p:nvSpPr>
        <p:spPr>
          <a:xfrm>
            <a:off x="714348" y="3571876"/>
            <a:ext cx="7786742" cy="2500330"/>
          </a:xfrm>
          <a:prstGeom prst="roundRect">
            <a:avLst>
              <a:gd name="adj" fmla="val 4302"/>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style>
          <a:lnRef idx="1">
            <a:schemeClr val="dk1"/>
          </a:lnRef>
          <a:fillRef idx="2">
            <a:schemeClr val="dk1"/>
          </a:fillRef>
          <a:effectRef idx="1">
            <a:schemeClr val="dk1"/>
          </a:effectRef>
          <a:fontRef idx="minor">
            <a:schemeClr val="dk1"/>
          </a:fontRef>
        </p:style>
        <p:txBody>
          <a:bodyPr anchor="ctr"/>
          <a:lstStyle/>
          <a:p>
            <a:pPr marL="273050" indent="-273050">
              <a:spcAft>
                <a:spcPts val="600"/>
              </a:spcAft>
              <a:buFont typeface="Arial" pitchFamily="34" charset="0"/>
              <a:buChar char="•"/>
              <a:tabLst>
                <a:tab pos="273050" algn="l"/>
              </a:tabLst>
              <a:defRPr/>
            </a:pPr>
            <a:r>
              <a:rPr lang="en-US" b="1" dirty="0"/>
              <a:t>7-8 </a:t>
            </a:r>
            <a:r>
              <a:rPr lang="en-US" b="1" dirty="0" err="1"/>
              <a:t>point&amp;click</a:t>
            </a:r>
            <a:r>
              <a:rPr lang="en-US" b="1" dirty="0"/>
              <a:t> just to get to the document</a:t>
            </a:r>
          </a:p>
          <a:p>
            <a:pPr marL="273050" indent="-273050">
              <a:spcAft>
                <a:spcPts val="600"/>
              </a:spcAft>
              <a:buFont typeface="Arial" pitchFamily="34" charset="0"/>
              <a:buChar char="•"/>
              <a:tabLst>
                <a:tab pos="273050" algn="l"/>
              </a:tabLst>
              <a:defRPr/>
            </a:pPr>
            <a:r>
              <a:rPr lang="en-US" b="1" dirty="0"/>
              <a:t>dozen </a:t>
            </a:r>
            <a:r>
              <a:rPr lang="en-US" b="1" dirty="0" err="1"/>
              <a:t>point&amp;click</a:t>
            </a:r>
            <a:r>
              <a:rPr lang="en-US" b="1" dirty="0"/>
              <a:t> to get to the data</a:t>
            </a:r>
          </a:p>
          <a:p>
            <a:pPr marL="273050" indent="-273050">
              <a:spcAft>
                <a:spcPts val="600"/>
              </a:spcAft>
              <a:buFont typeface="Arial" pitchFamily="34" charset="0"/>
              <a:buChar char="•"/>
              <a:tabLst>
                <a:tab pos="273050" algn="l"/>
              </a:tabLst>
              <a:defRPr/>
            </a:pPr>
            <a:r>
              <a:rPr lang="en-US" b="1" dirty="0"/>
              <a:t>lengthy fiddling with table layout</a:t>
            </a:r>
          </a:p>
          <a:p>
            <a:pPr marL="273050" indent="-273050">
              <a:spcAft>
                <a:spcPts val="600"/>
              </a:spcAft>
              <a:buFont typeface="Arial" pitchFamily="34" charset="0"/>
              <a:buChar char="•"/>
              <a:tabLst>
                <a:tab pos="273050" algn="l"/>
              </a:tabLst>
              <a:defRPr/>
            </a:pPr>
            <a:r>
              <a:rPr lang="en-US" b="1" dirty="0"/>
              <a:t>3-4 </a:t>
            </a:r>
            <a:r>
              <a:rPr lang="en-US" b="1" dirty="0" err="1"/>
              <a:t>point&amp;click</a:t>
            </a:r>
            <a:r>
              <a:rPr lang="en-US" b="1" dirty="0"/>
              <a:t> to retrieve mail address</a:t>
            </a:r>
          </a:p>
          <a:p>
            <a:pPr marL="273050" indent="-273050">
              <a:spcAft>
                <a:spcPts val="600"/>
              </a:spcAft>
              <a:buFont typeface="Arial" pitchFamily="34" charset="0"/>
              <a:buChar char="•"/>
              <a:tabLst>
                <a:tab pos="273050" algn="l"/>
              </a:tabLst>
              <a:defRPr/>
            </a:pPr>
            <a:r>
              <a:rPr lang="en-US" b="1" dirty="0"/>
              <a:t>etc.</a:t>
            </a:r>
            <a:endParaRPr lang="en-US" b="1" dirty="0">
              <a:solidFill>
                <a:schemeClr val="tx1"/>
              </a:solidFill>
            </a:endParaRPr>
          </a:p>
        </p:txBody>
      </p:sp>
      <p:sp>
        <p:nvSpPr>
          <p:cNvPr id="5" name="Rounded Rectangle 4"/>
          <p:cNvSpPr/>
          <p:nvPr/>
        </p:nvSpPr>
        <p:spPr>
          <a:xfrm>
            <a:off x="714348" y="2214554"/>
            <a:ext cx="7715304" cy="928694"/>
          </a:xfrm>
          <a:prstGeom prst="roundRect">
            <a:avLst>
              <a:gd name="adj" fmla="val 11552"/>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n-US" b="1" dirty="0"/>
              <a:t>Add a table to a document with results from latest benchmarks and send it to my colleague Antonio</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3" y="241385"/>
            <a:ext cx="8183562" cy="1050925"/>
          </a:xfrm>
        </p:spPr>
        <p:txBody>
          <a:bodyPr/>
          <a:lstStyle/>
          <a:p>
            <a:pPr eaLnBrk="1" fontAlgn="auto" hangingPunct="1">
              <a:spcAft>
                <a:spcPts val="0"/>
              </a:spcAft>
              <a:defRPr/>
            </a:pPr>
            <a:r>
              <a:rPr lang="en-US" dirty="0" smtClean="0">
                <a:solidFill>
                  <a:schemeClr val="accent1">
                    <a:tint val="88000"/>
                    <a:satMod val="150000"/>
                  </a:schemeClr>
                </a:solidFill>
              </a:rPr>
              <a:t>Prerequisites</a:t>
            </a:r>
            <a:endParaRPr lang="en-US" dirty="0">
              <a:solidFill>
                <a:schemeClr val="accent1">
                  <a:tint val="88000"/>
                  <a:satMod val="150000"/>
                </a:schemeClr>
              </a:solidFill>
            </a:endParaRPr>
          </a:p>
        </p:txBody>
      </p:sp>
      <p:sp>
        <p:nvSpPr>
          <p:cNvPr id="15363" name="Content Placeholder 2"/>
          <p:cNvSpPr>
            <a:spLocks noGrp="1"/>
          </p:cNvSpPr>
          <p:nvPr>
            <p:ph idx="1"/>
          </p:nvPr>
        </p:nvSpPr>
        <p:spPr>
          <a:xfrm>
            <a:off x="689798" y="1785938"/>
            <a:ext cx="8183562" cy="4714875"/>
          </a:xfrm>
        </p:spPr>
        <p:txBody>
          <a:bodyPr/>
          <a:lstStyle/>
          <a:p>
            <a:pPr eaLnBrk="1" hangingPunct="1"/>
            <a:r>
              <a:rPr lang="en-US" dirty="0" smtClean="0"/>
              <a:t>Declarative </a:t>
            </a:r>
            <a:r>
              <a:rPr lang="en-US" dirty="0" err="1" smtClean="0"/>
              <a:t>vs</a:t>
            </a:r>
            <a:r>
              <a:rPr lang="en-US" dirty="0" smtClean="0"/>
              <a:t> Procedural Specification</a:t>
            </a:r>
          </a:p>
          <a:p>
            <a:pPr eaLnBrk="1" hangingPunct="1"/>
            <a:r>
              <a:rPr lang="en-US" dirty="0" smtClean="0"/>
              <a:t>Details irrelevant</a:t>
            </a:r>
          </a:p>
          <a:p>
            <a:pPr eaLnBrk="1" hangingPunct="1"/>
            <a:r>
              <a:rPr lang="en-US" dirty="0" smtClean="0"/>
              <a:t>Many possible answers: user will choose best</a:t>
            </a:r>
          </a:p>
          <a:p>
            <a:pPr eaLnBrk="1" hangingPunct="1"/>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531813" y="279790"/>
            <a:ext cx="8183562" cy="1050925"/>
          </a:xfrm>
        </p:spPr>
        <p:txBody>
          <a:bodyPr/>
          <a:lstStyle/>
          <a:p>
            <a:pPr eaLnBrk="1" fontAlgn="auto" hangingPunct="1">
              <a:spcAft>
                <a:spcPts val="0"/>
              </a:spcAft>
              <a:defRPr/>
            </a:pPr>
            <a:r>
              <a:rPr lang="en-US" dirty="0">
                <a:solidFill>
                  <a:schemeClr val="accent1">
                    <a:tint val="88000"/>
                    <a:satMod val="150000"/>
                  </a:schemeClr>
                </a:solidFill>
              </a:rPr>
              <a:t>Going beyond Desktop Metaphor</a:t>
            </a:r>
          </a:p>
        </p:txBody>
      </p:sp>
      <p:sp>
        <p:nvSpPr>
          <p:cNvPr id="142339" name="Rectangle 3"/>
          <p:cNvSpPr>
            <a:spLocks noGrp="1" noChangeArrowheads="1"/>
          </p:cNvSpPr>
          <p:nvPr>
            <p:ph idx="1"/>
          </p:nvPr>
        </p:nvSpPr>
        <p:spPr>
          <a:xfrm>
            <a:off x="689798" y="1785938"/>
            <a:ext cx="8183562" cy="4714875"/>
          </a:xfrm>
        </p:spPr>
        <p:txBody>
          <a:bodyPr/>
          <a:lstStyle/>
          <a:p>
            <a:pPr eaLnBrk="1" hangingPunct="1"/>
            <a:r>
              <a:rPr lang="en-US" sz="3200" dirty="0" smtClean="0"/>
              <a:t>Could think of just one possibility:</a:t>
            </a:r>
            <a:endParaRPr lang="en-US" dirty="0" smtClean="0"/>
          </a:p>
          <a:p>
            <a:pPr lvl="1" eaLnBrk="1" hangingPunct="1"/>
            <a:r>
              <a:rPr lang="en-US" sz="3200" dirty="0" smtClean="0"/>
              <a:t>Raise the level of interaction with computers</a:t>
            </a:r>
          </a:p>
          <a:p>
            <a:pPr eaLnBrk="1" hangingPunct="1"/>
            <a:r>
              <a:rPr lang="en-US" sz="3200" dirty="0" smtClean="0"/>
              <a:t>How?</a:t>
            </a:r>
          </a:p>
          <a:p>
            <a:pPr eaLnBrk="1" hangingPunct="1"/>
            <a:r>
              <a:rPr lang="en-US" sz="3200" dirty="0" smtClean="0"/>
              <a:t>Could think of just one possibility:</a:t>
            </a:r>
            <a:endParaRPr lang="en-US" dirty="0" smtClean="0"/>
          </a:p>
          <a:p>
            <a:pPr lvl="1" eaLnBrk="1" hangingPunct="1"/>
            <a:r>
              <a:rPr lang="en-US" sz="3200" dirty="0" smtClean="0"/>
              <a:t>Use natural language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2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2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2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3" y="265800"/>
            <a:ext cx="8183562" cy="1050925"/>
          </a:xfrm>
        </p:spPr>
        <p:txBody>
          <a:bodyPr/>
          <a:lstStyle/>
          <a:p>
            <a:pPr>
              <a:defRPr/>
            </a:pPr>
            <a:r>
              <a:rPr lang="en-US" dirty="0" smtClean="0"/>
              <a:t>Linguistic Applications</a:t>
            </a:r>
            <a:endParaRPr lang="en-US" dirty="0"/>
          </a:p>
        </p:txBody>
      </p:sp>
      <p:sp>
        <p:nvSpPr>
          <p:cNvPr id="17411" name="Content Placeholder 2"/>
          <p:cNvSpPr>
            <a:spLocks noGrp="1"/>
          </p:cNvSpPr>
          <p:nvPr>
            <p:ph idx="1"/>
          </p:nvPr>
        </p:nvSpPr>
        <p:spPr>
          <a:xfrm>
            <a:off x="689798" y="1785938"/>
            <a:ext cx="8183562" cy="4714875"/>
          </a:xfrm>
        </p:spPr>
        <p:txBody>
          <a:bodyPr/>
          <a:lstStyle/>
          <a:p>
            <a:r>
              <a:rPr lang="en-US" dirty="0" smtClean="0"/>
              <a:t>So far self referential: from language to language</a:t>
            </a:r>
          </a:p>
          <a:p>
            <a:pPr lvl="1"/>
            <a:r>
              <a:rPr lang="en-US" dirty="0" smtClean="0"/>
              <a:t>Classification</a:t>
            </a:r>
          </a:p>
          <a:p>
            <a:pPr lvl="1"/>
            <a:r>
              <a:rPr lang="en-US" dirty="0" smtClean="0"/>
              <a:t>Extraction</a:t>
            </a:r>
          </a:p>
          <a:p>
            <a:pPr lvl="1"/>
            <a:r>
              <a:rPr lang="en-US" dirty="0" smtClean="0"/>
              <a:t>Summarization</a:t>
            </a:r>
          </a:p>
          <a:p>
            <a:r>
              <a:rPr lang="en-US" dirty="0" smtClean="0"/>
              <a:t>More challenging:</a:t>
            </a:r>
          </a:p>
          <a:p>
            <a:pPr lvl="1"/>
            <a:r>
              <a:rPr lang="en-US" dirty="0" smtClean="0"/>
              <a:t>Derive conclusion</a:t>
            </a:r>
          </a:p>
          <a:p>
            <a:pPr lvl="1"/>
            <a:r>
              <a:rPr lang="en-US" dirty="0" smtClean="0"/>
              <a:t>Perform actions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dirty="0" smtClean="0"/>
              <a:t>Natural </a:t>
            </a:r>
            <a:r>
              <a:rPr lang="en-US" dirty="0"/>
              <a:t>Language Understanding </a:t>
            </a:r>
            <a:r>
              <a:rPr lang="en-US" dirty="0" smtClean="0"/>
              <a:t>is difficult </a:t>
            </a:r>
            <a:endParaRPr lang="en-US" dirty="0"/>
          </a:p>
        </p:txBody>
      </p:sp>
      <p:sp>
        <p:nvSpPr>
          <p:cNvPr id="204803" name="Rectangle 3"/>
          <p:cNvSpPr>
            <a:spLocks noGrp="1" noChangeArrowheads="1"/>
          </p:cNvSpPr>
          <p:nvPr>
            <p:ph type="body" idx="1"/>
          </p:nvPr>
        </p:nvSpPr>
        <p:spPr/>
        <p:txBody>
          <a:bodyPr/>
          <a:lstStyle/>
          <a:p>
            <a:r>
              <a:rPr lang="en-US" dirty="0"/>
              <a:t>The hidden structure of language is highly ambiguous</a:t>
            </a:r>
          </a:p>
          <a:p>
            <a:r>
              <a:rPr lang="en-US" dirty="0"/>
              <a:t>Structures for: </a:t>
            </a:r>
            <a:r>
              <a:rPr lang="en-US" i="1" dirty="0"/>
              <a:t>Fed raises interest rates 0.5% in effort to control inflation </a:t>
            </a:r>
            <a:r>
              <a:rPr lang="en-US" dirty="0"/>
              <a:t> </a:t>
            </a:r>
            <a:r>
              <a:rPr lang="en-US" sz="1800" dirty="0"/>
              <a:t>(</a:t>
            </a:r>
            <a:r>
              <a:rPr lang="en-US" sz="1800" i="1" dirty="0"/>
              <a:t>NYT</a:t>
            </a:r>
            <a:r>
              <a:rPr lang="en-US" sz="1800" dirty="0"/>
              <a:t> headline 5/17/00)</a:t>
            </a:r>
          </a:p>
          <a:p>
            <a:endParaRPr lang="en-US" sz="1800" dirty="0"/>
          </a:p>
        </p:txBody>
      </p:sp>
      <p:pic>
        <p:nvPicPr>
          <p:cNvPr id="204805" name="Picture 5"/>
          <p:cNvPicPr>
            <a:picLocks noChangeAspect="1" noChangeArrowheads="1"/>
          </p:cNvPicPr>
          <p:nvPr/>
        </p:nvPicPr>
        <p:blipFill>
          <a:blip r:embed="rId2" cstate="print"/>
          <a:srcRect l="8240" t="26732" r="17360" b="17867"/>
          <a:stretch>
            <a:fillRect/>
          </a:stretch>
        </p:blipFill>
        <p:spPr bwMode="auto">
          <a:xfrm>
            <a:off x="1752600" y="3581400"/>
            <a:ext cx="5334000" cy="2963863"/>
          </a:xfrm>
          <a:prstGeom prst="rect">
            <a:avLst/>
          </a:prstGeom>
          <a:noFill/>
          <a:ln w="9525">
            <a:noFill/>
            <a:miter lim="800000"/>
            <a:headEnd/>
            <a:tailEnd/>
          </a:ln>
          <a:effectLst/>
        </p:spPr>
      </p:pic>
      <p:sp>
        <p:nvSpPr>
          <p:cNvPr id="5" name="TextBox 4"/>
          <p:cNvSpPr txBox="1"/>
          <p:nvPr/>
        </p:nvSpPr>
        <p:spPr>
          <a:xfrm>
            <a:off x="2229295" y="6600824"/>
            <a:ext cx="1652119" cy="246221"/>
          </a:xfrm>
          <a:prstGeom prst="rect">
            <a:avLst/>
          </a:prstGeom>
          <a:noFill/>
        </p:spPr>
        <p:txBody>
          <a:bodyPr wrap="none" lIns="0" tIns="0" rIns="0" bIns="0" rtlCol="0">
            <a:spAutoFit/>
          </a:bodyPr>
          <a:lstStyle/>
          <a:p>
            <a:r>
              <a:rPr lang="en-US" sz="1600" dirty="0" smtClean="0">
                <a:latin typeface="Tw Cen MT" pitchFamily="34" charset="0"/>
              </a:rPr>
              <a:t>Slide by C. Manning</a:t>
            </a:r>
            <a:endParaRPr lang="en-US" sz="1600" dirty="0">
              <a:latin typeface="Tw Cen MT"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en-US"/>
              <a:t>Where are the ambiguities?</a:t>
            </a:r>
          </a:p>
        </p:txBody>
      </p:sp>
      <p:pic>
        <p:nvPicPr>
          <p:cNvPr id="205827" name="Picture 3"/>
          <p:cNvPicPr>
            <a:picLocks noChangeAspect="1" noChangeArrowheads="1"/>
          </p:cNvPicPr>
          <p:nvPr/>
        </p:nvPicPr>
        <p:blipFill>
          <a:blip r:embed="rId2" cstate="print"/>
          <a:srcRect l="3922" t="23517" r="2333" b="4759"/>
          <a:stretch>
            <a:fillRect/>
          </a:stretch>
        </p:blipFill>
        <p:spPr bwMode="auto">
          <a:xfrm>
            <a:off x="416380" y="1662370"/>
            <a:ext cx="8610600" cy="4743450"/>
          </a:xfrm>
          <a:prstGeom prst="rect">
            <a:avLst/>
          </a:prstGeom>
          <a:noFill/>
          <a:ln w="9525">
            <a:noFill/>
            <a:miter lim="800000"/>
            <a:headEnd/>
            <a:tailEnd/>
          </a:ln>
          <a:effectLst/>
        </p:spPr>
      </p:pic>
      <p:sp>
        <p:nvSpPr>
          <p:cNvPr id="4" name="TextBox 3"/>
          <p:cNvSpPr txBox="1"/>
          <p:nvPr/>
        </p:nvSpPr>
        <p:spPr>
          <a:xfrm>
            <a:off x="1806840" y="6611779"/>
            <a:ext cx="1652119" cy="246221"/>
          </a:xfrm>
          <a:prstGeom prst="rect">
            <a:avLst/>
          </a:prstGeom>
          <a:noFill/>
        </p:spPr>
        <p:txBody>
          <a:bodyPr wrap="none" lIns="0" tIns="0" rIns="0" bIns="0" rtlCol="0">
            <a:spAutoFit/>
          </a:bodyPr>
          <a:lstStyle/>
          <a:p>
            <a:r>
              <a:rPr lang="en-US" sz="1600" dirty="0" smtClean="0">
                <a:latin typeface="Tw Cen MT" pitchFamily="34" charset="0"/>
              </a:rPr>
              <a:t>Slide by C. Manning</a:t>
            </a:r>
            <a:endParaRPr lang="en-US" sz="1600" dirty="0">
              <a:latin typeface="Tw Cen MT"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Newspaper Headlines</a:t>
            </a:r>
            <a:endParaRPr lang="en-US" dirty="0"/>
          </a:p>
        </p:txBody>
      </p:sp>
      <p:sp>
        <p:nvSpPr>
          <p:cNvPr id="3" name="Content Placeholder 2"/>
          <p:cNvSpPr>
            <a:spLocks noGrp="1"/>
          </p:cNvSpPr>
          <p:nvPr>
            <p:ph idx="1"/>
          </p:nvPr>
        </p:nvSpPr>
        <p:spPr/>
        <p:txBody>
          <a:bodyPr>
            <a:normAutofit/>
          </a:bodyPr>
          <a:lstStyle/>
          <a:p>
            <a:r>
              <a:rPr lang="en-US" dirty="0" smtClean="0"/>
              <a:t>Minister Accused Of Having 8 Wives In Jail</a:t>
            </a:r>
          </a:p>
          <a:p>
            <a:r>
              <a:rPr lang="en-US" dirty="0" smtClean="0"/>
              <a:t>Juvenile Court to Try Shooting Defendant</a:t>
            </a:r>
          </a:p>
          <a:p>
            <a:r>
              <a:rPr lang="en-US" dirty="0" smtClean="0"/>
              <a:t>Teacher Strikes Idle Kids</a:t>
            </a:r>
          </a:p>
          <a:p>
            <a:r>
              <a:rPr lang="en-US" dirty="0" smtClean="0"/>
              <a:t>China to Orbit Human on Oct. 15</a:t>
            </a:r>
          </a:p>
          <a:p>
            <a:r>
              <a:rPr lang="en-US" dirty="0" smtClean="0"/>
              <a:t>Local High School Dropouts Cut in Half</a:t>
            </a:r>
          </a:p>
          <a:p>
            <a:r>
              <a:rPr lang="en-US" dirty="0" smtClean="0"/>
              <a:t>Red Tape Holds Up New Bridges</a:t>
            </a:r>
          </a:p>
          <a:p>
            <a:r>
              <a:rPr lang="en-US" dirty="0" smtClean="0"/>
              <a:t>Clinton Wins on Budget, but More Lies Ahead</a:t>
            </a:r>
          </a:p>
          <a:p>
            <a:r>
              <a:rPr lang="en-US" dirty="0" smtClean="0"/>
              <a:t>Hospitals Are Sued by 7 Foot Doctors</a:t>
            </a:r>
          </a:p>
          <a:p>
            <a:r>
              <a:rPr lang="en-US" dirty="0" smtClean="0"/>
              <a:t>Police: Crack Found in Man's Buttocks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Resolution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U: Where is The Green Hornet playing in Mountain View?</a:t>
            </a:r>
          </a:p>
          <a:p>
            <a:pPr>
              <a:buNone/>
            </a:pPr>
            <a:r>
              <a:rPr lang="en-US" dirty="0" smtClean="0"/>
              <a:t>S: The Green Hornet is playing at the Century 16 theater.</a:t>
            </a:r>
          </a:p>
          <a:p>
            <a:pPr>
              <a:buNone/>
            </a:pPr>
            <a:r>
              <a:rPr lang="en-US" dirty="0" smtClean="0"/>
              <a:t>U: When is it playing there?</a:t>
            </a:r>
          </a:p>
          <a:p>
            <a:pPr>
              <a:buNone/>
            </a:pPr>
            <a:r>
              <a:rPr lang="en-US" dirty="0" smtClean="0"/>
              <a:t>S: It’s playing at 2pm, 5pm, and 8pm.</a:t>
            </a:r>
          </a:p>
          <a:p>
            <a:pPr>
              <a:buNone/>
            </a:pPr>
            <a:r>
              <a:rPr lang="en-US" dirty="0" smtClean="0"/>
              <a:t>U: I’d like 1 adult and 2 children for the first show.</a:t>
            </a:r>
            <a:br>
              <a:rPr lang="en-US" dirty="0" smtClean="0"/>
            </a:br>
            <a:r>
              <a:rPr lang="en-US" dirty="0" smtClean="0"/>
              <a:t>How much would that cost?</a:t>
            </a:r>
          </a:p>
          <a:p>
            <a:pPr>
              <a:buNone/>
            </a:pPr>
            <a:endParaRPr lang="en-US" dirty="0" smtClean="0"/>
          </a:p>
          <a:p>
            <a:r>
              <a:rPr lang="en-US" dirty="0" smtClean="0"/>
              <a:t>Knowledge sources:</a:t>
            </a:r>
          </a:p>
          <a:p>
            <a:pPr lvl="1"/>
            <a:r>
              <a:rPr lang="en-US" dirty="0" smtClean="0"/>
              <a:t>Domain knowledge</a:t>
            </a:r>
          </a:p>
          <a:p>
            <a:pPr lvl="1"/>
            <a:r>
              <a:rPr lang="en-US" dirty="0" smtClean="0"/>
              <a:t>Discourse knowledge</a:t>
            </a:r>
          </a:p>
          <a:p>
            <a:pPr lvl="1"/>
            <a:r>
              <a:rPr lang="en-US" dirty="0" smtClean="0"/>
              <a:t>World knowledge</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NLP hard</a:t>
            </a:r>
            <a:endParaRPr lang="en-US" dirty="0"/>
          </a:p>
        </p:txBody>
      </p:sp>
      <p:sp>
        <p:nvSpPr>
          <p:cNvPr id="3" name="Content Placeholder 2"/>
          <p:cNvSpPr>
            <a:spLocks noGrp="1"/>
          </p:cNvSpPr>
          <p:nvPr>
            <p:ph idx="1"/>
          </p:nvPr>
        </p:nvSpPr>
        <p:spPr/>
        <p:txBody>
          <a:bodyPr>
            <a:normAutofit/>
          </a:bodyPr>
          <a:lstStyle/>
          <a:p>
            <a:r>
              <a:rPr lang="en-US" dirty="0" smtClean="0"/>
              <a:t>Natural language is:</a:t>
            </a:r>
          </a:p>
          <a:p>
            <a:pPr lvl="1"/>
            <a:r>
              <a:rPr lang="en-US" dirty="0" smtClean="0"/>
              <a:t>highly ambiguous at all levels</a:t>
            </a:r>
          </a:p>
          <a:p>
            <a:pPr lvl="1"/>
            <a:r>
              <a:rPr lang="en-US" dirty="0" smtClean="0"/>
              <a:t>complex and subtle use of context to convey meaning</a:t>
            </a:r>
          </a:p>
          <a:p>
            <a:pPr lvl="1"/>
            <a:r>
              <a:rPr lang="en-US" dirty="0" smtClean="0"/>
              <a:t>fuzzy?, probabilistic</a:t>
            </a:r>
          </a:p>
          <a:p>
            <a:pPr lvl="1"/>
            <a:r>
              <a:rPr lang="en-US" dirty="0" smtClean="0"/>
              <a:t>involves reasoning about the world</a:t>
            </a:r>
          </a:p>
          <a:p>
            <a:pPr lvl="1"/>
            <a:r>
              <a:rPr lang="en-US" dirty="0" smtClean="0"/>
              <a:t>a key part of people interacting with other people (a social system):</a:t>
            </a:r>
          </a:p>
          <a:p>
            <a:pPr lvl="2"/>
            <a:r>
              <a:rPr lang="en-US" dirty="0" smtClean="0"/>
              <a:t>persuading, insulting and amusing them</a:t>
            </a:r>
          </a:p>
          <a:p>
            <a:r>
              <a:rPr lang="en-US" dirty="0" smtClean="0"/>
              <a:t>But NLP can also be surprisingly easy sometimes:</a:t>
            </a:r>
          </a:p>
          <a:p>
            <a:pPr lvl="1"/>
            <a:r>
              <a:rPr lang="en-US" dirty="0" smtClean="0"/>
              <a:t>rough text features can often do half the job</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Hidden Structure of Language</a:t>
            </a:r>
            <a:endParaRPr lang="en-US" dirty="0"/>
          </a:p>
        </p:txBody>
      </p:sp>
      <p:sp>
        <p:nvSpPr>
          <p:cNvPr id="3" name="Content Placeholder 2"/>
          <p:cNvSpPr>
            <a:spLocks noGrp="1"/>
          </p:cNvSpPr>
          <p:nvPr>
            <p:ph idx="1"/>
          </p:nvPr>
        </p:nvSpPr>
        <p:spPr/>
        <p:txBody>
          <a:bodyPr>
            <a:normAutofit/>
          </a:bodyPr>
          <a:lstStyle/>
          <a:p>
            <a:r>
              <a:rPr lang="en-US" dirty="0" smtClean="0"/>
              <a:t>Going beneath the surface…</a:t>
            </a:r>
          </a:p>
          <a:p>
            <a:pPr lvl="1"/>
            <a:r>
              <a:rPr lang="en-US" dirty="0" smtClean="0"/>
              <a:t>Not just string processing</a:t>
            </a:r>
          </a:p>
          <a:p>
            <a:pPr lvl="1"/>
            <a:r>
              <a:rPr lang="en-US" dirty="0" smtClean="0"/>
              <a:t>Not just keyword matching in a search engine</a:t>
            </a:r>
          </a:p>
          <a:p>
            <a:pPr lvl="2"/>
            <a:r>
              <a:rPr lang="en-US" dirty="0" smtClean="0"/>
              <a:t>Search Google on “tennis racquet” and “tennis racquets” or “laptop” and “notebook” and the results are quite different …</a:t>
            </a:r>
            <a:br>
              <a:rPr lang="en-US" dirty="0" smtClean="0"/>
            </a:br>
            <a:r>
              <a:rPr lang="en-US" dirty="0" smtClean="0"/>
              <a:t>though these days Google does lots of subtle stuff beyond keyword matching itself</a:t>
            </a:r>
          </a:p>
          <a:p>
            <a:pPr lvl="1"/>
            <a:r>
              <a:rPr lang="en-US" dirty="0" smtClean="0"/>
              <a:t>Not just converting a sound stream to a string of words</a:t>
            </a:r>
          </a:p>
          <a:p>
            <a:pPr lvl="2"/>
            <a:r>
              <a:rPr lang="en-US" dirty="0" smtClean="0"/>
              <a:t>Like Nuance/IBM/Dragon/Philips speech recognition</a:t>
            </a:r>
          </a:p>
          <a:p>
            <a:r>
              <a:rPr lang="en-US" dirty="0" smtClean="0"/>
              <a:t>To recover and manipulate at least </a:t>
            </a:r>
            <a:r>
              <a:rPr lang="en-US" i="1" dirty="0" smtClean="0"/>
              <a:t>some </a:t>
            </a:r>
            <a:r>
              <a:rPr lang="en-US" dirty="0" smtClean="0"/>
              <a:t>aspects of language structure and meaning</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history of NLP: 1950s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Early NLP (Machine Translation) on machines less powerful than pocket calculators</a:t>
            </a:r>
          </a:p>
          <a:p>
            <a:r>
              <a:rPr lang="en-US" dirty="0" smtClean="0"/>
              <a:t>Foundational work on automata, formal languages, probabilities, and information theory</a:t>
            </a:r>
          </a:p>
          <a:p>
            <a:r>
              <a:rPr lang="en-US" dirty="0" smtClean="0"/>
              <a:t>First speech systems (Davis et al., Bell Labs)</a:t>
            </a:r>
          </a:p>
          <a:p>
            <a:r>
              <a:rPr lang="en-US" dirty="0" smtClean="0"/>
              <a:t>MT heavily funded by military – a lot of it was just word substitution programs but there were a few seeds of later successes, e.g., trigrams</a:t>
            </a:r>
          </a:p>
          <a:p>
            <a:r>
              <a:rPr lang="en-US" dirty="0" smtClean="0"/>
              <a:t>Little understanding of natural language syntax, semantics, pragmatics</a:t>
            </a:r>
          </a:p>
          <a:p>
            <a:r>
              <a:rPr lang="en-US" dirty="0" smtClean="0"/>
              <a:t>Problem soon appeared intractable</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About the Course</a:t>
            </a:r>
          </a:p>
        </p:txBody>
      </p:sp>
      <p:sp>
        <p:nvSpPr>
          <p:cNvPr id="3" name="Content Placeholder 2"/>
          <p:cNvSpPr>
            <a:spLocks noGrp="1"/>
          </p:cNvSpPr>
          <p:nvPr>
            <p:ph idx="1"/>
          </p:nvPr>
        </p:nvSpPr>
        <p:spPr/>
        <p:txBody>
          <a:bodyPr>
            <a:normAutofit fontScale="92500"/>
          </a:bodyPr>
          <a:lstStyle/>
          <a:p>
            <a:pPr>
              <a:defRPr/>
            </a:pPr>
            <a:r>
              <a:rPr lang="en-US" dirty="0"/>
              <a:t>Assumes some skills…</a:t>
            </a:r>
          </a:p>
          <a:p>
            <a:pPr lvl="1">
              <a:defRPr/>
            </a:pPr>
            <a:r>
              <a:rPr lang="en-US" dirty="0"/>
              <a:t>basic linear algebra, probability, and statistics</a:t>
            </a:r>
          </a:p>
          <a:p>
            <a:pPr lvl="1">
              <a:defRPr/>
            </a:pPr>
            <a:r>
              <a:rPr lang="en-US" dirty="0"/>
              <a:t>decent programming skills</a:t>
            </a:r>
          </a:p>
          <a:p>
            <a:pPr lvl="1">
              <a:defRPr/>
            </a:pPr>
            <a:r>
              <a:rPr lang="en-US" dirty="0"/>
              <a:t>willingness to learn missing knowledge</a:t>
            </a:r>
          </a:p>
          <a:p>
            <a:pPr>
              <a:defRPr/>
            </a:pPr>
            <a:r>
              <a:rPr lang="en-US" dirty="0"/>
              <a:t>Teaches key theory and methods for Statistical NLP</a:t>
            </a:r>
            <a:endParaRPr lang="fr-FR" dirty="0"/>
          </a:p>
          <a:p>
            <a:pPr lvl="1">
              <a:defRPr/>
            </a:pPr>
            <a:r>
              <a:rPr lang="en-US" dirty="0"/>
              <a:t>Useful for building practical, robust systems capable of interpreting human language</a:t>
            </a:r>
          </a:p>
          <a:p>
            <a:pPr>
              <a:defRPr/>
            </a:pPr>
            <a:r>
              <a:rPr lang="en-US" dirty="0"/>
              <a:t>Experimental approach:</a:t>
            </a:r>
          </a:p>
          <a:p>
            <a:pPr lvl="1">
              <a:defRPr/>
            </a:pPr>
            <a:r>
              <a:rPr lang="en-US" dirty="0"/>
              <a:t>Lots of problem-based learning</a:t>
            </a:r>
          </a:p>
          <a:p>
            <a:pPr lvl="1">
              <a:defRPr/>
            </a:pPr>
            <a:r>
              <a:rPr lang="en-US" dirty="0"/>
              <a:t>Often practical issues are as important as theoretical niceties</a:t>
            </a:r>
          </a:p>
          <a:p>
            <a:pPr>
              <a:defRPr/>
            </a:pPr>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Experimental Approach</a:t>
            </a:r>
          </a:p>
        </p:txBody>
      </p:sp>
      <p:sp>
        <p:nvSpPr>
          <p:cNvPr id="3" name="Content Placeholder 2"/>
          <p:cNvSpPr>
            <a:spLocks noGrp="1"/>
          </p:cNvSpPr>
          <p:nvPr>
            <p:ph idx="1"/>
          </p:nvPr>
        </p:nvSpPr>
        <p:spPr/>
        <p:txBody>
          <a:bodyPr/>
          <a:lstStyle/>
          <a:p>
            <a:pPr marL="514350" indent="-514350">
              <a:buFont typeface="+mj-lt"/>
              <a:buAutoNum type="arabicPeriod"/>
              <a:defRPr/>
            </a:pPr>
            <a:r>
              <a:rPr lang="en-US" dirty="0" smtClean="0"/>
              <a:t>Formulate Hypothesis</a:t>
            </a:r>
          </a:p>
          <a:p>
            <a:pPr marL="514350" indent="-514350">
              <a:buFont typeface="+mj-lt"/>
              <a:buAutoNum type="arabicPeriod"/>
              <a:defRPr/>
            </a:pPr>
            <a:r>
              <a:rPr lang="en-US" dirty="0" smtClean="0"/>
              <a:t>Implement Technique</a:t>
            </a:r>
          </a:p>
          <a:p>
            <a:pPr marL="514350" indent="-514350">
              <a:buFont typeface="+mj-lt"/>
              <a:buAutoNum type="arabicPeriod"/>
              <a:defRPr/>
            </a:pPr>
            <a:r>
              <a:rPr lang="en-US" dirty="0" smtClean="0"/>
              <a:t>Train and Test</a:t>
            </a:r>
          </a:p>
          <a:p>
            <a:pPr marL="514350" indent="-514350">
              <a:buFont typeface="+mj-lt"/>
              <a:buAutoNum type="arabicPeriod"/>
              <a:defRPr/>
            </a:pPr>
            <a:r>
              <a:rPr lang="en-US" dirty="0" smtClean="0"/>
              <a:t>Apply Evaluation Metric</a:t>
            </a:r>
          </a:p>
          <a:p>
            <a:pPr marL="514350" indent="-514350">
              <a:buFont typeface="+mj-lt"/>
              <a:buAutoNum type="arabicPeriod"/>
              <a:defRPr/>
            </a:pPr>
            <a:r>
              <a:rPr lang="en-US" dirty="0" smtClean="0"/>
              <a:t>If not improved:</a:t>
            </a:r>
          </a:p>
          <a:p>
            <a:pPr marL="914400" lvl="1" indent="-514350">
              <a:buFont typeface="+mj-lt"/>
              <a:buAutoNum type="arabicPeriod"/>
              <a:defRPr/>
            </a:pPr>
            <a:r>
              <a:rPr lang="en-US" dirty="0" smtClean="0"/>
              <a:t>Perform error analysis</a:t>
            </a:r>
          </a:p>
          <a:p>
            <a:pPr marL="914400" lvl="1" indent="-514350">
              <a:buFont typeface="+mj-lt"/>
              <a:buAutoNum type="arabicPeriod"/>
              <a:defRPr/>
            </a:pPr>
            <a:r>
              <a:rPr lang="en-US" dirty="0" smtClean="0"/>
              <a:t>Revise Hypothesis</a:t>
            </a:r>
          </a:p>
          <a:p>
            <a:pPr marL="514350" indent="-514350">
              <a:buFont typeface="+mj-lt"/>
              <a:buAutoNum type="arabicPeriod"/>
              <a:defRPr/>
            </a:pPr>
            <a:r>
              <a:rPr lang="en-US" dirty="0" smtClean="0"/>
              <a:t>Repeat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a:t>
            </a:r>
            <a:endParaRPr lang="en-US" dirty="0"/>
          </a:p>
        </p:txBody>
      </p:sp>
      <p:sp>
        <p:nvSpPr>
          <p:cNvPr id="3" name="Content Placeholder 2"/>
          <p:cNvSpPr>
            <a:spLocks noGrp="1"/>
          </p:cNvSpPr>
          <p:nvPr>
            <p:ph idx="1"/>
          </p:nvPr>
        </p:nvSpPr>
        <p:spPr/>
        <p:txBody>
          <a:bodyPr>
            <a:noAutofit/>
          </a:bodyPr>
          <a:lstStyle/>
          <a:p>
            <a:pPr>
              <a:spcBef>
                <a:spcPts val="0"/>
              </a:spcBef>
            </a:pPr>
            <a:r>
              <a:rPr lang="en-US" sz="1600" dirty="0" smtClean="0"/>
              <a:t>Introduction</a:t>
            </a:r>
          </a:p>
          <a:p>
            <a:pPr lvl="1">
              <a:spcBef>
                <a:spcPts val="0"/>
              </a:spcBef>
            </a:pPr>
            <a:r>
              <a:rPr lang="en-US" sz="1400" dirty="0" smtClean="0"/>
              <a:t>History</a:t>
            </a:r>
          </a:p>
          <a:p>
            <a:pPr lvl="1">
              <a:spcBef>
                <a:spcPts val="0"/>
              </a:spcBef>
            </a:pPr>
            <a:r>
              <a:rPr lang="en-US" sz="1400" dirty="0" smtClean="0"/>
              <a:t>Present and Future</a:t>
            </a:r>
          </a:p>
          <a:p>
            <a:pPr lvl="1">
              <a:spcBef>
                <a:spcPts val="0"/>
              </a:spcBef>
            </a:pPr>
            <a:r>
              <a:rPr lang="en-US" sz="1400" dirty="0" smtClean="0"/>
              <a:t>NLP and the Web</a:t>
            </a:r>
          </a:p>
          <a:p>
            <a:pPr>
              <a:spcBef>
                <a:spcPts val="0"/>
              </a:spcBef>
            </a:pPr>
            <a:r>
              <a:rPr lang="en-US" sz="1600" dirty="0" smtClean="0"/>
              <a:t>Mathematical Background</a:t>
            </a:r>
          </a:p>
          <a:p>
            <a:pPr lvl="1">
              <a:spcBef>
                <a:spcPts val="0"/>
              </a:spcBef>
            </a:pPr>
            <a:r>
              <a:rPr lang="en-US" sz="1400" dirty="0" smtClean="0"/>
              <a:t>Probability and Statistics</a:t>
            </a:r>
          </a:p>
          <a:p>
            <a:pPr lvl="1">
              <a:spcBef>
                <a:spcPts val="0"/>
              </a:spcBef>
            </a:pPr>
            <a:r>
              <a:rPr lang="en-US" sz="1400" dirty="0" smtClean="0"/>
              <a:t>Language Model</a:t>
            </a:r>
          </a:p>
          <a:p>
            <a:pPr lvl="1">
              <a:spcBef>
                <a:spcPts val="0"/>
              </a:spcBef>
            </a:pPr>
            <a:r>
              <a:rPr lang="en-US" sz="1400" dirty="0" smtClean="0"/>
              <a:t>Hidden Markov Model</a:t>
            </a:r>
          </a:p>
          <a:p>
            <a:pPr lvl="1">
              <a:spcBef>
                <a:spcPts val="0"/>
              </a:spcBef>
            </a:pPr>
            <a:r>
              <a:rPr lang="en-US" sz="1400" dirty="0" err="1" smtClean="0"/>
              <a:t>Viterbi</a:t>
            </a:r>
            <a:r>
              <a:rPr lang="en-US" sz="1400" dirty="0" smtClean="0"/>
              <a:t> Algorithm</a:t>
            </a:r>
          </a:p>
          <a:p>
            <a:pPr lvl="1">
              <a:spcBef>
                <a:spcPts val="0"/>
              </a:spcBef>
            </a:pPr>
            <a:r>
              <a:rPr lang="en-US" sz="1400" dirty="0" smtClean="0"/>
              <a:t>Generative </a:t>
            </a:r>
            <a:r>
              <a:rPr lang="en-US" sz="1400" dirty="0" err="1" smtClean="0"/>
              <a:t>vs</a:t>
            </a:r>
            <a:r>
              <a:rPr lang="en-US" sz="1400" dirty="0" smtClean="0"/>
              <a:t> Discriminative Models</a:t>
            </a:r>
          </a:p>
          <a:p>
            <a:pPr>
              <a:spcBef>
                <a:spcPts val="0"/>
              </a:spcBef>
            </a:pPr>
            <a:r>
              <a:rPr lang="en-US" sz="1600" dirty="0" smtClean="0"/>
              <a:t>Linguistic Essentials</a:t>
            </a:r>
          </a:p>
          <a:p>
            <a:pPr lvl="1">
              <a:spcBef>
                <a:spcPts val="0"/>
              </a:spcBef>
            </a:pPr>
            <a:r>
              <a:rPr lang="en-US" sz="1400" dirty="0" smtClean="0"/>
              <a:t>Part of Speech and Morphology</a:t>
            </a:r>
          </a:p>
          <a:p>
            <a:pPr lvl="1">
              <a:spcBef>
                <a:spcPts val="0"/>
              </a:spcBef>
            </a:pPr>
            <a:r>
              <a:rPr lang="en-US" sz="1400" dirty="0" smtClean="0"/>
              <a:t>Phrase structure</a:t>
            </a:r>
          </a:p>
          <a:p>
            <a:pPr lvl="1">
              <a:spcBef>
                <a:spcPts val="0"/>
              </a:spcBef>
            </a:pPr>
            <a:r>
              <a:rPr lang="en-US" sz="1400" dirty="0" smtClean="0"/>
              <a:t>Collocations</a:t>
            </a:r>
          </a:p>
          <a:p>
            <a:pPr lvl="1">
              <a:spcBef>
                <a:spcPts val="0"/>
              </a:spcBef>
            </a:pPr>
            <a:r>
              <a:rPr lang="en-US" sz="1400" dirty="0" smtClean="0"/>
              <a:t>n-gram Models</a:t>
            </a:r>
          </a:p>
          <a:p>
            <a:pPr lvl="1">
              <a:spcBef>
                <a:spcPts val="0"/>
              </a:spcBef>
            </a:pPr>
            <a:r>
              <a:rPr lang="en-US" sz="1400" dirty="0" smtClean="0"/>
              <a:t>Word Sense Disambiguation</a:t>
            </a:r>
          </a:p>
          <a:p>
            <a:pPr>
              <a:spcBef>
                <a:spcPts val="0"/>
              </a:spcBef>
            </a:pPr>
            <a:r>
              <a:rPr lang="en-US" sz="1600" dirty="0" smtClean="0"/>
              <a:t>Preprocessing</a:t>
            </a:r>
          </a:p>
          <a:p>
            <a:pPr lvl="1">
              <a:spcBef>
                <a:spcPts val="0"/>
              </a:spcBef>
            </a:pPr>
            <a:r>
              <a:rPr lang="en-US" sz="1400" dirty="0" smtClean="0"/>
              <a:t>Encoding</a:t>
            </a:r>
          </a:p>
          <a:p>
            <a:pPr lvl="1">
              <a:spcBef>
                <a:spcPts val="0"/>
              </a:spcBef>
            </a:pPr>
            <a:r>
              <a:rPr lang="en-US" sz="1400" dirty="0" smtClean="0"/>
              <a:t>Regular Expressions</a:t>
            </a:r>
          </a:p>
          <a:p>
            <a:pPr lvl="1">
              <a:spcBef>
                <a:spcPts val="0"/>
              </a:spcBef>
            </a:pPr>
            <a:r>
              <a:rPr lang="en-US" sz="1400" dirty="0" smtClean="0"/>
              <a:t>Segmentation</a:t>
            </a:r>
          </a:p>
          <a:p>
            <a:pPr lvl="1">
              <a:spcBef>
                <a:spcPts val="0"/>
              </a:spcBef>
            </a:pPr>
            <a:r>
              <a:rPr lang="en-US" sz="1400" dirty="0" smtClean="0"/>
              <a:t>Tokenization</a:t>
            </a:r>
          </a:p>
          <a:p>
            <a:pPr lvl="1">
              <a:spcBef>
                <a:spcPts val="0"/>
              </a:spcBef>
            </a:pPr>
            <a:r>
              <a:rPr lang="en-US" sz="1400" dirty="0" smtClean="0"/>
              <a:t>Normalization</a:t>
            </a:r>
          </a:p>
          <a:p>
            <a:pPr>
              <a:spcBef>
                <a:spcPts val="0"/>
              </a:spcBef>
            </a:pPr>
            <a:endParaRPr lang="en-US" sz="1600" dirty="0" smtClean="0"/>
          </a:p>
          <a:p>
            <a:pPr>
              <a:spcBef>
                <a:spcPts val="0"/>
              </a:spcBef>
            </a:pPr>
            <a:endParaRPr lang="en-US" sz="16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NLTK</a:t>
            </a:r>
          </a:p>
          <a:p>
            <a:pPr lvl="1"/>
            <a:r>
              <a:rPr lang="en-US" dirty="0" smtClean="0"/>
              <a:t>Introduction to Python</a:t>
            </a:r>
          </a:p>
          <a:p>
            <a:pPr lvl="1"/>
            <a:r>
              <a:rPr lang="en-US" dirty="0" err="1" smtClean="0"/>
              <a:t>Overvies</a:t>
            </a:r>
            <a:r>
              <a:rPr lang="en-US" dirty="0" smtClean="0"/>
              <a:t> of NLTK libraries</a:t>
            </a:r>
          </a:p>
          <a:p>
            <a:r>
              <a:rPr lang="en-US" dirty="0" smtClean="0"/>
              <a:t>Classification</a:t>
            </a:r>
          </a:p>
          <a:p>
            <a:pPr lvl="1"/>
            <a:r>
              <a:rPr lang="en-US" dirty="0" smtClean="0"/>
              <a:t>Machine Learning</a:t>
            </a:r>
          </a:p>
          <a:p>
            <a:pPr lvl="1"/>
            <a:r>
              <a:rPr lang="en-US" dirty="0" smtClean="0"/>
              <a:t>Statistical classifiers</a:t>
            </a:r>
          </a:p>
          <a:p>
            <a:pPr lvl="2"/>
            <a:r>
              <a:rPr lang="en-US" dirty="0" err="1" smtClean="0"/>
              <a:t>Bayesan</a:t>
            </a:r>
            <a:r>
              <a:rPr lang="en-US" dirty="0" smtClean="0"/>
              <a:t> Network</a:t>
            </a:r>
          </a:p>
          <a:p>
            <a:pPr lvl="2"/>
            <a:r>
              <a:rPr lang="en-US" dirty="0" err="1" smtClean="0"/>
              <a:t>Perceptron</a:t>
            </a:r>
            <a:endParaRPr lang="en-US" dirty="0" smtClean="0"/>
          </a:p>
          <a:p>
            <a:pPr lvl="2"/>
            <a:r>
              <a:rPr lang="en-US" dirty="0" smtClean="0"/>
              <a:t>Maximum Entropy</a:t>
            </a:r>
          </a:p>
          <a:p>
            <a:pPr lvl="2"/>
            <a:r>
              <a:rPr lang="en-US" dirty="0" smtClean="0"/>
              <a:t>Support Vector Machines</a:t>
            </a:r>
          </a:p>
          <a:p>
            <a:pPr lvl="2"/>
            <a:r>
              <a:rPr lang="en-US" dirty="0" smtClean="0"/>
              <a:t>Hidden Variable Models</a:t>
            </a:r>
          </a:p>
          <a:p>
            <a:r>
              <a:rPr lang="en-US" dirty="0" smtClean="0"/>
              <a:t>Clustering</a:t>
            </a:r>
          </a:p>
          <a:p>
            <a:pPr lvl="1"/>
            <a:r>
              <a:rPr lang="en-US" dirty="0" smtClean="0"/>
              <a:t>K-means</a:t>
            </a:r>
          </a:p>
          <a:p>
            <a:pPr lvl="1"/>
            <a:r>
              <a:rPr lang="en-US" dirty="0" smtClean="0"/>
              <a:t>Factored Models</a:t>
            </a:r>
          </a:p>
          <a:p>
            <a:pPr lvl="2"/>
            <a:r>
              <a:rPr lang="en-US" dirty="0" smtClean="0"/>
              <a:t>Singular Value Decomposition</a:t>
            </a:r>
          </a:p>
          <a:p>
            <a:pPr lvl="2"/>
            <a:r>
              <a:rPr lang="en-US" dirty="0" smtClean="0"/>
              <a:t>Latent Semantic Indexing</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Tagging</a:t>
            </a:r>
          </a:p>
          <a:p>
            <a:pPr lvl="1"/>
            <a:r>
              <a:rPr lang="en-US" dirty="0" smtClean="0"/>
              <a:t>Part of Speech</a:t>
            </a:r>
          </a:p>
          <a:p>
            <a:pPr lvl="1"/>
            <a:r>
              <a:rPr lang="en-US" dirty="0" smtClean="0"/>
              <a:t>Named Entity</a:t>
            </a:r>
          </a:p>
          <a:p>
            <a:pPr lvl="1"/>
            <a:r>
              <a:rPr lang="en-US" dirty="0" smtClean="0"/>
              <a:t>Super Senses</a:t>
            </a:r>
          </a:p>
          <a:p>
            <a:r>
              <a:rPr lang="en-US" dirty="0" smtClean="0"/>
              <a:t>Sentence Structure</a:t>
            </a:r>
          </a:p>
          <a:p>
            <a:pPr lvl="1"/>
            <a:r>
              <a:rPr lang="en-US" dirty="0" smtClean="0"/>
              <a:t>Constituency Parsing</a:t>
            </a:r>
          </a:p>
          <a:p>
            <a:pPr lvl="1"/>
            <a:r>
              <a:rPr lang="en-US" dirty="0" smtClean="0"/>
              <a:t>Dependency Parsing</a:t>
            </a:r>
          </a:p>
          <a:p>
            <a:r>
              <a:rPr lang="en-US" dirty="0" smtClean="0"/>
              <a:t>Semantic Analysis</a:t>
            </a:r>
          </a:p>
          <a:p>
            <a:pPr lvl="1"/>
            <a:r>
              <a:rPr lang="en-US" dirty="0" smtClean="0"/>
              <a:t>Semantic Role Labeling</a:t>
            </a:r>
          </a:p>
          <a:p>
            <a:pPr lvl="1"/>
            <a:r>
              <a:rPr lang="en-US" dirty="0" err="1" smtClean="0"/>
              <a:t>Coreference</a:t>
            </a:r>
            <a:r>
              <a:rPr lang="en-US" dirty="0" smtClean="0"/>
              <a:t> resolution</a:t>
            </a:r>
          </a:p>
          <a:p>
            <a:r>
              <a:rPr lang="en-US" dirty="0" smtClean="0"/>
              <a:t>Statistical Machine Translation</a:t>
            </a:r>
          </a:p>
          <a:p>
            <a:pPr lvl="1"/>
            <a:r>
              <a:rPr lang="en-US" dirty="0" smtClean="0"/>
              <a:t>Word-Based Models</a:t>
            </a:r>
          </a:p>
          <a:p>
            <a:pPr lvl="1"/>
            <a:r>
              <a:rPr lang="en-US" dirty="0" smtClean="0"/>
              <a:t>Phrase-Based Models</a:t>
            </a:r>
          </a:p>
          <a:p>
            <a:pPr lvl="1"/>
            <a:r>
              <a:rPr lang="en-US" dirty="0" smtClean="0"/>
              <a:t>Decoding</a:t>
            </a:r>
          </a:p>
          <a:p>
            <a:pPr lvl="1"/>
            <a:r>
              <a:rPr lang="en-US" dirty="0" smtClean="0"/>
              <a:t>Syntax-Based SMT</a:t>
            </a:r>
          </a:p>
          <a:p>
            <a:pPr lvl="1"/>
            <a:r>
              <a:rPr lang="en-US" dirty="0" smtClean="0"/>
              <a:t>Evaluation metrics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Processing Pipelines</a:t>
            </a:r>
          </a:p>
          <a:p>
            <a:pPr lvl="1"/>
            <a:r>
              <a:rPr lang="en-US" dirty="0" smtClean="0"/>
              <a:t>Integrated </a:t>
            </a:r>
            <a:r>
              <a:rPr lang="en-US" dirty="0" err="1" smtClean="0"/>
              <a:t>tooolkit</a:t>
            </a:r>
            <a:endParaRPr lang="en-US" dirty="0" smtClean="0"/>
          </a:p>
          <a:p>
            <a:pPr lvl="1"/>
            <a:r>
              <a:rPr lang="en-US" dirty="0" smtClean="0"/>
              <a:t>Frameworks</a:t>
            </a:r>
          </a:p>
          <a:p>
            <a:pPr lvl="2"/>
            <a:r>
              <a:rPr lang="en-US" dirty="0" smtClean="0"/>
              <a:t>Gate</a:t>
            </a:r>
          </a:p>
          <a:p>
            <a:pPr lvl="2"/>
            <a:r>
              <a:rPr lang="en-US" dirty="0" smtClean="0"/>
              <a:t>UIMA</a:t>
            </a:r>
          </a:p>
          <a:p>
            <a:pPr lvl="1"/>
            <a:r>
              <a:rPr lang="en-US" dirty="0" smtClean="0"/>
              <a:t>Data Pipeline</a:t>
            </a:r>
          </a:p>
          <a:p>
            <a:pPr lvl="2"/>
            <a:r>
              <a:rPr lang="en-US" dirty="0" err="1" smtClean="0"/>
              <a:t>Tanl</a:t>
            </a:r>
            <a:endParaRPr lang="en-US" dirty="0" smtClean="0"/>
          </a:p>
          <a:p>
            <a:r>
              <a:rPr lang="en-US" dirty="0" smtClean="0"/>
              <a:t>Applications</a:t>
            </a:r>
          </a:p>
          <a:p>
            <a:pPr lvl="1"/>
            <a:r>
              <a:rPr lang="en-US" dirty="0" smtClean="0"/>
              <a:t>Information Extraction</a:t>
            </a:r>
          </a:p>
          <a:p>
            <a:pPr lvl="1"/>
            <a:r>
              <a:rPr lang="en-US" dirty="0" smtClean="0"/>
              <a:t>Information Filtering</a:t>
            </a:r>
          </a:p>
          <a:p>
            <a:pPr lvl="1"/>
            <a:r>
              <a:rPr lang="en-US" dirty="0" smtClean="0"/>
              <a:t>Recommender System</a:t>
            </a:r>
          </a:p>
          <a:p>
            <a:pPr lvl="1"/>
            <a:r>
              <a:rPr lang="en-US" dirty="0" smtClean="0"/>
              <a:t>Opinion Mining</a:t>
            </a:r>
          </a:p>
          <a:p>
            <a:pPr lvl="1"/>
            <a:r>
              <a:rPr lang="en-US" dirty="0" smtClean="0"/>
              <a:t>Semantic Search</a:t>
            </a:r>
          </a:p>
          <a:p>
            <a:pPr lvl="1"/>
            <a:r>
              <a:rPr lang="en-US" dirty="0" smtClean="0"/>
              <a:t>Question Answering</a:t>
            </a:r>
          </a:p>
          <a:p>
            <a:pPr lvl="2"/>
            <a:r>
              <a:rPr lang="en-US" dirty="0" smtClean="0"/>
              <a:t>Text Entailment </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a:t>
            </a:r>
            <a:endParaRPr lang="en-US" dirty="0"/>
          </a:p>
        </p:txBody>
      </p:sp>
      <p:sp>
        <p:nvSpPr>
          <p:cNvPr id="3" name="Content Placeholder 2"/>
          <p:cNvSpPr>
            <a:spLocks noGrp="1"/>
          </p:cNvSpPr>
          <p:nvPr>
            <p:ph idx="1"/>
          </p:nvPr>
        </p:nvSpPr>
        <p:spPr/>
        <p:txBody>
          <a:bodyPr/>
          <a:lstStyle/>
          <a:p>
            <a:r>
              <a:rPr lang="en-US" dirty="0" smtClean="0"/>
              <a:t>Project</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PreviousYear</a:t>
            </a:r>
            <a:r>
              <a:rPr lang="en-US" dirty="0" smtClean="0"/>
              <a:t> Projects</a:t>
            </a:r>
            <a:endParaRPr lang="en-US" dirty="0"/>
          </a:p>
        </p:txBody>
      </p:sp>
      <p:sp>
        <p:nvSpPr>
          <p:cNvPr id="3" name="Content Placeholder 2"/>
          <p:cNvSpPr>
            <a:spLocks noGrp="1"/>
          </p:cNvSpPr>
          <p:nvPr>
            <p:ph idx="1"/>
          </p:nvPr>
        </p:nvSpPr>
        <p:spPr/>
        <p:txBody>
          <a:bodyPr/>
          <a:lstStyle/>
          <a:p>
            <a:r>
              <a:rPr lang="en-US" dirty="0" smtClean="0"/>
              <a:t>Participation to </a:t>
            </a:r>
            <a:r>
              <a:rPr lang="en-US" dirty="0" err="1" smtClean="0"/>
              <a:t>Evalita</a:t>
            </a:r>
            <a:r>
              <a:rPr lang="en-US" dirty="0" smtClean="0"/>
              <a:t> 2011</a:t>
            </a:r>
          </a:p>
          <a:p>
            <a:pPr lvl="1"/>
            <a:r>
              <a:rPr lang="en-US" dirty="0" smtClean="0"/>
              <a:t>Task POS + Lemmatization: 1</a:t>
            </a:r>
            <a:r>
              <a:rPr lang="en-US" baseline="30000" dirty="0" smtClean="0"/>
              <a:t>st</a:t>
            </a:r>
            <a:r>
              <a:rPr lang="en-US" dirty="0" smtClean="0"/>
              <a:t> position</a:t>
            </a:r>
          </a:p>
          <a:p>
            <a:pPr lvl="1"/>
            <a:r>
              <a:rPr lang="en-US" dirty="0" smtClean="0"/>
              <a:t>Task Domain Adaptation: 1</a:t>
            </a:r>
            <a:r>
              <a:rPr lang="en-US" baseline="30000" dirty="0" smtClean="0"/>
              <a:t>st</a:t>
            </a:r>
            <a:r>
              <a:rPr lang="en-US" dirty="0" smtClean="0"/>
              <a:t> position</a:t>
            </a:r>
          </a:p>
          <a:p>
            <a:pPr lvl="1"/>
            <a:r>
              <a:rPr lang="en-US" dirty="0" smtClean="0"/>
              <a:t>Task </a:t>
            </a:r>
            <a:r>
              <a:rPr lang="en-US" dirty="0" err="1" smtClean="0"/>
              <a:t>SuperSense</a:t>
            </a:r>
            <a:r>
              <a:rPr lang="en-US" dirty="0" smtClean="0"/>
              <a:t>: 1</a:t>
            </a:r>
            <a:r>
              <a:rPr lang="en-US" baseline="30000" dirty="0" smtClean="0"/>
              <a:t>st</a:t>
            </a:r>
            <a:r>
              <a:rPr lang="en-US" dirty="0" smtClean="0"/>
              <a:t> position</a:t>
            </a:r>
          </a:p>
          <a:p>
            <a:pPr lvl="1"/>
            <a:r>
              <a:rPr lang="en-US" dirty="0" smtClean="0"/>
              <a:t>Task Dependency Parsing: 2</a:t>
            </a:r>
            <a:r>
              <a:rPr lang="en-US" baseline="30000" dirty="0" smtClean="0"/>
              <a:t>nd</a:t>
            </a:r>
            <a:r>
              <a:rPr lang="en-US" dirty="0" smtClean="0"/>
              <a:t> position</a:t>
            </a:r>
          </a:p>
          <a:p>
            <a:pPr lvl="1"/>
            <a:r>
              <a:rPr lang="en-US" dirty="0" smtClean="0"/>
              <a:t>Task NER: 3</a:t>
            </a:r>
            <a:r>
              <a:rPr lang="en-US" baseline="30000" dirty="0" smtClean="0"/>
              <a:t>rd</a:t>
            </a:r>
            <a:r>
              <a:rPr lang="en-US" dirty="0" smtClean="0"/>
              <a:t> position</a:t>
            </a:r>
          </a:p>
          <a:p>
            <a:r>
              <a:rPr lang="en-US" dirty="0" err="1" smtClean="0"/>
              <a:t>SemEval</a:t>
            </a:r>
            <a:r>
              <a:rPr lang="en-US" dirty="0" smtClean="0"/>
              <a:t> 2012 </a:t>
            </a:r>
          </a:p>
          <a:p>
            <a:pPr lvl="1"/>
            <a:r>
              <a:rPr lang="en-US" dirty="0" smtClean="0"/>
              <a:t>Sentiment Analysis on tweets</a:t>
            </a:r>
          </a:p>
          <a:p>
            <a:pPr lvl="1"/>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Books</a:t>
            </a:r>
            <a:endParaRPr lang="en-US" dirty="0"/>
          </a:p>
        </p:txBody>
      </p:sp>
      <p:sp>
        <p:nvSpPr>
          <p:cNvPr id="3" name="Content Placeholder 2"/>
          <p:cNvSpPr>
            <a:spLocks noGrp="1"/>
          </p:cNvSpPr>
          <p:nvPr>
            <p:ph idx="1"/>
          </p:nvPr>
        </p:nvSpPr>
        <p:spPr/>
        <p:txBody>
          <a:bodyPr>
            <a:normAutofit/>
          </a:bodyPr>
          <a:lstStyle/>
          <a:p>
            <a:r>
              <a:rPr lang="en-US" dirty="0" smtClean="0"/>
              <a:t>C. Manning, H. </a:t>
            </a:r>
            <a:r>
              <a:rPr lang="en-US" dirty="0" err="1" smtClean="0"/>
              <a:t>Schutze</a:t>
            </a:r>
            <a:r>
              <a:rPr lang="en-US" dirty="0" smtClean="0"/>
              <a:t>. Foundations of Statistical Natural Language Processing. MIT Press, 2000.</a:t>
            </a:r>
          </a:p>
          <a:p>
            <a:r>
              <a:rPr lang="en-US" dirty="0" smtClean="0"/>
              <a:t>D. </a:t>
            </a:r>
            <a:r>
              <a:rPr lang="en-US" dirty="0" err="1" smtClean="0"/>
              <a:t>Jurafsky</a:t>
            </a:r>
            <a:r>
              <a:rPr lang="en-US" dirty="0" smtClean="0"/>
              <a:t>, J.H. Martin, Speech and Language Processing. 2nd edition, Prentice-Hall, 2008.</a:t>
            </a:r>
          </a:p>
          <a:p>
            <a:r>
              <a:rPr lang="en-US" dirty="0" smtClean="0"/>
              <a:t>S. </a:t>
            </a:r>
            <a:r>
              <a:rPr lang="en-US" dirty="0" err="1" smtClean="0"/>
              <a:t>Kubler</a:t>
            </a:r>
            <a:r>
              <a:rPr lang="en-US" dirty="0" smtClean="0"/>
              <a:t>, R. McDonald, J. </a:t>
            </a:r>
            <a:r>
              <a:rPr lang="en-US" dirty="0" err="1" smtClean="0"/>
              <a:t>Nivre</a:t>
            </a:r>
            <a:r>
              <a:rPr lang="en-US" dirty="0" smtClean="0"/>
              <a:t>. Dependency Parsing. 2010.</a:t>
            </a:r>
          </a:p>
          <a:p>
            <a:r>
              <a:rPr lang="en-US" dirty="0" smtClean="0"/>
              <a:t>P. Koehn. Statistical Machine Translation. Cambridge University Press, 2010.</a:t>
            </a:r>
          </a:p>
          <a:p>
            <a:r>
              <a:rPr lang="en-US" dirty="0" smtClean="0"/>
              <a:t>S. Bird, E. Klein, E. </a:t>
            </a:r>
            <a:r>
              <a:rPr lang="en-US" dirty="0" err="1" smtClean="0"/>
              <a:t>Loper</a:t>
            </a:r>
            <a:r>
              <a:rPr lang="en-US" dirty="0" smtClean="0"/>
              <a:t>. Natural Language Processing with Python</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Recent Breakthroughs</a:t>
            </a:r>
          </a:p>
        </p:txBody>
      </p:sp>
      <p:sp>
        <p:nvSpPr>
          <p:cNvPr id="3" name="Content Placeholder 2"/>
          <p:cNvSpPr>
            <a:spLocks noGrp="1"/>
          </p:cNvSpPr>
          <p:nvPr>
            <p:ph idx="1"/>
          </p:nvPr>
        </p:nvSpPr>
        <p:spPr/>
        <p:txBody>
          <a:bodyPr/>
          <a:lstStyle/>
          <a:p>
            <a:pPr>
              <a:defRPr/>
            </a:pPr>
            <a:r>
              <a:rPr lang="en-US" dirty="0" smtClean="0"/>
              <a:t>Watson at Jeopardy! Quiz:</a:t>
            </a:r>
          </a:p>
          <a:p>
            <a:pPr lvl="1">
              <a:defRPr/>
            </a:pPr>
            <a:r>
              <a:rPr lang="en-US" dirty="0" smtClean="0">
                <a:hlinkClick r:id="rId2"/>
              </a:rPr>
              <a:t>http://www.aaai.org/Magazine/Watson/watson.php</a:t>
            </a:r>
            <a:endParaRPr lang="en-US" dirty="0" smtClean="0"/>
          </a:p>
          <a:p>
            <a:pPr lvl="1">
              <a:defRPr/>
            </a:pPr>
            <a:r>
              <a:rPr lang="en-US" dirty="0" smtClean="0">
                <a:hlinkClick r:id="rId3"/>
              </a:rPr>
              <a:t>Final Game</a:t>
            </a:r>
            <a:endParaRPr lang="en-US" dirty="0" smtClean="0"/>
          </a:p>
          <a:p>
            <a:pPr lvl="1">
              <a:defRPr/>
            </a:pPr>
            <a:r>
              <a:rPr lang="en-US" dirty="0" smtClean="0">
                <a:hlinkClick r:id="rId4"/>
              </a:rPr>
              <a:t>PBS report</a:t>
            </a:r>
            <a:endParaRPr lang="en-US" dirty="0" smtClean="0"/>
          </a:p>
          <a:p>
            <a:pPr>
              <a:defRPr/>
            </a:pPr>
            <a:r>
              <a:rPr lang="en-US" dirty="0" smtClean="0"/>
              <a:t>Google Translate on </a:t>
            </a:r>
            <a:r>
              <a:rPr lang="en-US" dirty="0" err="1" smtClean="0"/>
              <a:t>iPhone</a:t>
            </a:r>
            <a:endParaRPr lang="en-US" dirty="0" smtClean="0"/>
          </a:p>
          <a:p>
            <a:pPr lvl="1">
              <a:defRPr/>
            </a:pPr>
            <a:r>
              <a:rPr lang="en-US" dirty="0" smtClean="0">
                <a:hlinkClick r:id="rId5"/>
              </a:rPr>
              <a:t>http://googleblog.blogspot.com/2011/02/introducing-google-translate-app-for.html</a:t>
            </a:r>
            <a:endParaRPr lang="en-US" dirty="0" smtClean="0"/>
          </a:p>
          <a:p>
            <a:pPr>
              <a:defRPr/>
            </a:pPr>
            <a:r>
              <a:rPr lang="en-US" dirty="0" smtClean="0"/>
              <a:t>Apple SIRI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Smartest Machine on Earth</a:t>
            </a:r>
            <a:endParaRPr lang="en-US" dirty="0"/>
          </a:p>
        </p:txBody>
      </p:sp>
      <p:sp>
        <p:nvSpPr>
          <p:cNvPr id="3" name="Content Placeholder 2"/>
          <p:cNvSpPr>
            <a:spLocks noGrp="1"/>
          </p:cNvSpPr>
          <p:nvPr>
            <p:ph idx="1"/>
          </p:nvPr>
        </p:nvSpPr>
        <p:spPr/>
        <p:txBody>
          <a:bodyPr/>
          <a:lstStyle/>
          <a:p>
            <a:r>
              <a:rPr lang="en-US" dirty="0" smtClean="0"/>
              <a:t>IBM Watson beats human champions at TV quiz Jeopardy!</a:t>
            </a:r>
          </a:p>
          <a:p>
            <a:r>
              <a:rPr lang="en-US" dirty="0" smtClean="0"/>
              <a:t>State of the art Question Answering system</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Apple SIRI</a:t>
            </a:r>
            <a:endParaRPr lang="en-US" dirty="0"/>
          </a:p>
        </p:txBody>
      </p:sp>
      <p:sp>
        <p:nvSpPr>
          <p:cNvPr id="3" name="Content Placeholder 2"/>
          <p:cNvSpPr>
            <a:spLocks noGrp="1"/>
          </p:cNvSpPr>
          <p:nvPr>
            <p:ph idx="1"/>
          </p:nvPr>
        </p:nvSpPr>
        <p:spPr/>
        <p:txBody>
          <a:bodyPr/>
          <a:lstStyle/>
          <a:p>
            <a:r>
              <a:rPr lang="en-US" dirty="0" smtClean="0"/>
              <a:t>ASR (Automated Speech Recognition) integrated in mobile phone</a:t>
            </a:r>
          </a:p>
          <a:p>
            <a:r>
              <a:rPr lang="en-US" dirty="0" smtClean="0"/>
              <a:t>Special signal processing chip for noise reduction</a:t>
            </a:r>
          </a:p>
          <a:p>
            <a:r>
              <a:rPr lang="en-US" dirty="0" smtClean="0"/>
              <a:t>SIRI ASR</a:t>
            </a:r>
          </a:p>
          <a:p>
            <a:r>
              <a:rPr lang="en-US" dirty="0" smtClean="0"/>
              <a:t>Cloud service for analysis</a:t>
            </a:r>
          </a:p>
          <a:p>
            <a:r>
              <a:rPr lang="en-US" dirty="0" smtClean="0"/>
              <a:t>Integration with applications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Voice Actions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Google: what is the population of Rome?</a:t>
            </a:r>
          </a:p>
          <a:p>
            <a:r>
              <a:rPr lang="en-US" dirty="0" smtClean="0"/>
              <a:t>Google: how tall is Berlusconi</a:t>
            </a:r>
          </a:p>
          <a:p>
            <a:r>
              <a:rPr lang="en-US" dirty="0" smtClean="0"/>
              <a:t>How old is Lady Gaga</a:t>
            </a:r>
          </a:p>
          <a:p>
            <a:r>
              <a:rPr lang="en-US" dirty="0" smtClean="0"/>
              <a:t>Who is the CEO of </a:t>
            </a:r>
            <a:r>
              <a:rPr lang="en-US" dirty="0" err="1" smtClean="0"/>
              <a:t>Tiscali</a:t>
            </a:r>
            <a:endParaRPr lang="en-US" dirty="0" smtClean="0"/>
          </a:p>
          <a:p>
            <a:r>
              <a:rPr lang="en-US" dirty="0" smtClean="0"/>
              <a:t>Who won the Champions League</a:t>
            </a:r>
          </a:p>
          <a:p>
            <a:r>
              <a:rPr lang="en-US" dirty="0" smtClean="0"/>
              <a:t>Send text to </a:t>
            </a:r>
            <a:r>
              <a:rPr lang="en-US" dirty="0" err="1" smtClean="0"/>
              <a:t>Gervasi</a:t>
            </a:r>
            <a:r>
              <a:rPr lang="en-US" dirty="0" smtClean="0"/>
              <a:t> Please lend me your tablet</a:t>
            </a:r>
          </a:p>
          <a:p>
            <a:r>
              <a:rPr lang="en-US" dirty="0" smtClean="0"/>
              <a:t>Navigate to Palazzo </a:t>
            </a:r>
            <a:r>
              <a:rPr lang="en-US" dirty="0" err="1" smtClean="0"/>
              <a:t>Pitti</a:t>
            </a:r>
            <a:r>
              <a:rPr lang="en-US" dirty="0" smtClean="0"/>
              <a:t> in Florence</a:t>
            </a:r>
          </a:p>
          <a:p>
            <a:r>
              <a:rPr lang="en-US" dirty="0" smtClean="0"/>
              <a:t>Call Antonio </a:t>
            </a:r>
            <a:r>
              <a:rPr lang="en-US" dirty="0" err="1" smtClean="0"/>
              <a:t>Cisternino</a:t>
            </a:r>
            <a:endParaRPr lang="en-US" dirty="0" smtClean="0"/>
          </a:p>
          <a:p>
            <a:r>
              <a:rPr lang="en-US" dirty="0" smtClean="0"/>
              <a:t>Map of Pisa</a:t>
            </a:r>
          </a:p>
          <a:p>
            <a:r>
              <a:rPr lang="en-US" dirty="0" smtClean="0"/>
              <a:t>Note to self publish course slides</a:t>
            </a:r>
          </a:p>
          <a:p>
            <a:r>
              <a:rPr lang="en-US" dirty="0" smtClean="0"/>
              <a:t>Listen to Dylan</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Technological Breakthrough</a:t>
            </a:r>
            <a:endParaRPr lang="en-US" dirty="0"/>
          </a:p>
        </p:txBody>
      </p:sp>
      <p:sp>
        <p:nvSpPr>
          <p:cNvPr id="3" name="Content Placeholder 2"/>
          <p:cNvSpPr>
            <a:spLocks noGrp="1"/>
          </p:cNvSpPr>
          <p:nvPr>
            <p:ph idx="1"/>
          </p:nvPr>
        </p:nvSpPr>
        <p:spPr/>
        <p:txBody>
          <a:bodyPr/>
          <a:lstStyle/>
          <a:p>
            <a:r>
              <a:rPr lang="en-US" dirty="0" smtClean="0"/>
              <a:t>Machine learning</a:t>
            </a:r>
          </a:p>
          <a:p>
            <a:r>
              <a:rPr lang="en-US" dirty="0" smtClean="0"/>
              <a:t>Huge amount of data</a:t>
            </a:r>
          </a:p>
          <a:p>
            <a:r>
              <a:rPr lang="en-US" dirty="0" smtClean="0"/>
              <a:t>Large processing capabilities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AIIA00">
  <a:themeElements>
    <a:clrScheme name="1_AIIA00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fontScheme name="1_AIIA00">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AIIA00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1_AIIA00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AIIA00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PragmaticWeb</Template>
  <TotalTime>8122</TotalTime>
  <Words>1963</Words>
  <Application>Microsoft Office PowerPoint</Application>
  <PresentationFormat>On-screen Show (4:3)</PresentationFormat>
  <Paragraphs>300</Paragraphs>
  <Slides>48</Slides>
  <Notes>1</Notes>
  <HiddenSlides>0</HiddenSlides>
  <MMClips>1</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1_AIIA00</vt:lpstr>
      <vt:lpstr>Natural Language Processing</vt:lpstr>
      <vt:lpstr>Goal of NLP</vt:lpstr>
      <vt:lpstr>NL: Science Fiction</vt:lpstr>
      <vt:lpstr>Early history of NLP: 1950s</vt:lpstr>
      <vt:lpstr>Recent Breakthroughs</vt:lpstr>
      <vt:lpstr>Smartest Machine on Earth</vt:lpstr>
      <vt:lpstr>Apple SIRI</vt:lpstr>
      <vt:lpstr>Google Voice Actions</vt:lpstr>
      <vt:lpstr>Technological Breakthrough</vt:lpstr>
      <vt:lpstr>Unreasonable Effectiveness of Data</vt:lpstr>
      <vt:lpstr>Scientific Dispute: is it science</vt:lpstr>
      <vt:lpstr>Chomsky</vt:lpstr>
      <vt:lpstr>Norvig</vt:lpstr>
      <vt:lpstr>Norvig (2)</vt:lpstr>
      <vt:lpstr>Linguistic Analysis</vt:lpstr>
      <vt:lpstr>Why to study human language?</vt:lpstr>
      <vt:lpstr>PowerPoint Presentation</vt:lpstr>
      <vt:lpstr>Language and Intelligence</vt:lpstr>
      <vt:lpstr>Hawkins’ Memory-Prediction framework</vt:lpstr>
      <vt:lpstr>More …</vt:lpstr>
      <vt:lpstr>Thirty Million Words</vt:lpstr>
      <vt:lpstr>Exploiting Knowledge</vt:lpstr>
      <vt:lpstr>Scientia Potentia Est </vt:lpstr>
      <vt:lpstr>Limitations of Desktop Metaphor</vt:lpstr>
      <vt:lpstr>Personal Computing</vt:lpstr>
      <vt:lpstr>PowerPoint Presentation</vt:lpstr>
      <vt:lpstr>The DynaBook Concept</vt:lpstr>
      <vt:lpstr>Kay’s Personal Computer</vt:lpstr>
      <vt:lpstr>Alan Kay: Laurea ad honoris</vt:lpstr>
      <vt:lpstr>An Ordinary Task</vt:lpstr>
      <vt:lpstr>Prerequisites</vt:lpstr>
      <vt:lpstr>Going beyond Desktop Metaphor</vt:lpstr>
      <vt:lpstr>Linguistic Applications</vt:lpstr>
      <vt:lpstr>Natural Language Understanding is difficult </vt:lpstr>
      <vt:lpstr>Where are the ambiguities?</vt:lpstr>
      <vt:lpstr>Newspaper Headlines</vt:lpstr>
      <vt:lpstr>Reference Resolution</vt:lpstr>
      <vt:lpstr>NLP hard</vt:lpstr>
      <vt:lpstr>Hidden Structure of Language</vt:lpstr>
      <vt:lpstr>About the Course</vt:lpstr>
      <vt:lpstr>Experimental Approach</vt:lpstr>
      <vt:lpstr>Program</vt:lpstr>
      <vt:lpstr>PowerPoint Presentation</vt:lpstr>
      <vt:lpstr>PowerPoint Presentation</vt:lpstr>
      <vt:lpstr>PowerPoint Presentation</vt:lpstr>
      <vt:lpstr>Exam</vt:lpstr>
      <vt:lpstr>PreviousYear Projects</vt:lpstr>
      <vt:lpstr>Books</vt:lpstr>
    </vt:vector>
  </TitlesOfParts>
  <Company>Università di Pisa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Categorization</dc:title>
  <dc:creator>Giuseppe Attardi</dc:creator>
  <cp:lastModifiedBy>Giuseppe Attardi</cp:lastModifiedBy>
  <cp:revision>760</cp:revision>
  <dcterms:created xsi:type="dcterms:W3CDTF">2004-04-23T19:18:16Z</dcterms:created>
  <dcterms:modified xsi:type="dcterms:W3CDTF">2014-02-25T07:23:41Z</dcterms:modified>
</cp:coreProperties>
</file>