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2"/>
  </p:notesMasterIdLst>
  <p:sldIdLst>
    <p:sldId id="256" r:id="rId2"/>
    <p:sldId id="351" r:id="rId3"/>
    <p:sldId id="388" r:id="rId4"/>
    <p:sldId id="355" r:id="rId5"/>
    <p:sldId id="389" r:id="rId6"/>
    <p:sldId id="390" r:id="rId7"/>
    <p:sldId id="363" r:id="rId8"/>
    <p:sldId id="364" r:id="rId9"/>
    <p:sldId id="396" r:id="rId10"/>
    <p:sldId id="362" r:id="rId11"/>
    <p:sldId id="365" r:id="rId12"/>
    <p:sldId id="391" r:id="rId13"/>
    <p:sldId id="348" r:id="rId14"/>
    <p:sldId id="366" r:id="rId15"/>
    <p:sldId id="386" r:id="rId16"/>
    <p:sldId id="367" r:id="rId17"/>
    <p:sldId id="385" r:id="rId18"/>
    <p:sldId id="384" r:id="rId19"/>
    <p:sldId id="368" r:id="rId20"/>
    <p:sldId id="354" r:id="rId21"/>
    <p:sldId id="356" r:id="rId22"/>
    <p:sldId id="357" r:id="rId23"/>
    <p:sldId id="358" r:id="rId24"/>
    <p:sldId id="359" r:id="rId25"/>
    <p:sldId id="360" r:id="rId26"/>
    <p:sldId id="361" r:id="rId27"/>
    <p:sldId id="369" r:id="rId28"/>
    <p:sldId id="370" r:id="rId29"/>
    <p:sldId id="371" r:id="rId30"/>
    <p:sldId id="372" r:id="rId31"/>
    <p:sldId id="373" r:id="rId32"/>
    <p:sldId id="374" r:id="rId33"/>
    <p:sldId id="394" r:id="rId34"/>
    <p:sldId id="383" r:id="rId35"/>
    <p:sldId id="392" r:id="rId36"/>
    <p:sldId id="375" r:id="rId37"/>
    <p:sldId id="393" r:id="rId38"/>
    <p:sldId id="376" r:id="rId39"/>
    <p:sldId id="377" r:id="rId40"/>
    <p:sldId id="378" r:id="rId41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C1FF"/>
    <a:srgbClr val="CCCCFF"/>
    <a:srgbClr val="FF99FF"/>
    <a:srgbClr val="CC99FF"/>
    <a:srgbClr val="F95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11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46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AFF2A39-6733-47D3-A3EE-1F06D768281A}" type="datetimeFigureOut">
              <a:rPr lang="en-US"/>
              <a:pPr>
                <a:defRPr/>
              </a:pPr>
              <a:t>8/5/2015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FF8F654-EDC4-4020-82A2-D2B387B6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92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4478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47800"/>
            <a:ext cx="9142413" cy="1752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w Cen MT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7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98625"/>
            <a:ext cx="77724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</a:lstStyle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85805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98625"/>
            <a:ext cx="381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b="0">
                <a:latin typeface="Tw Cen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8625"/>
            <a:ext cx="381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b="0">
                <a:latin typeface="Tw Cen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4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526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98625"/>
            <a:ext cx="3810000" cy="4835525"/>
          </a:xfrm>
        </p:spPr>
        <p:txBody>
          <a:bodyPr/>
          <a:lstStyle>
            <a:lvl1pPr>
              <a:defRPr sz="2800" b="0">
                <a:latin typeface="Tw Cen MT" pitchFamily="34" charset="0"/>
              </a:defRPr>
            </a:lvl1pPr>
            <a:lvl2pPr>
              <a:defRPr sz="2400" b="0">
                <a:latin typeface="Tw Cen MT" pitchFamily="34" charset="0"/>
              </a:defRPr>
            </a:lvl2pPr>
            <a:lvl3pPr>
              <a:defRPr sz="2000" b="0">
                <a:latin typeface="Tw Cen MT" pitchFamily="34" charset="0"/>
              </a:defRPr>
            </a:lvl3pPr>
            <a:lvl4pPr>
              <a:defRPr sz="1800"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8625"/>
            <a:ext cx="3810000" cy="4835525"/>
          </a:xfrm>
        </p:spPr>
        <p:txBody>
          <a:bodyPr/>
          <a:lstStyle>
            <a:lvl1pPr>
              <a:defRPr sz="2800" b="0">
                <a:latin typeface="Tw Cen MT" pitchFamily="34" charset="0"/>
              </a:defRPr>
            </a:lvl1pPr>
            <a:lvl2pPr>
              <a:defRPr sz="2400" b="0">
                <a:latin typeface="Tw Cen MT" pitchFamily="34" charset="0"/>
              </a:defRPr>
            </a:lvl2pPr>
            <a:lvl3pPr>
              <a:defRPr sz="2000" b="0">
                <a:latin typeface="Tw Cen MT" pitchFamily="34" charset="0"/>
              </a:defRPr>
            </a:lvl3pPr>
            <a:lvl4pPr>
              <a:defRPr sz="1800"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4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defRPr sz="2000">
                <a:latin typeface="Tw Cen MT" pitchFamily="34" charset="0"/>
              </a:defRPr>
            </a:lvl2pPr>
            <a:lvl3pPr>
              <a:defRPr sz="1800">
                <a:latin typeface="Tw Cen MT" pitchFamily="34" charset="0"/>
              </a:defRPr>
            </a:lvl3pPr>
            <a:lvl4pPr>
              <a:defRPr sz="1600">
                <a:latin typeface="Tw Cen MT" pitchFamily="34" charset="0"/>
              </a:defRPr>
            </a:lvl4pPr>
            <a:lvl5pPr>
              <a:defRPr sz="1600">
                <a:latin typeface="Tw Cen M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defRPr sz="2000">
                <a:latin typeface="Tw Cen MT" pitchFamily="34" charset="0"/>
              </a:defRPr>
            </a:lvl2pPr>
            <a:lvl3pPr>
              <a:defRPr sz="1800">
                <a:latin typeface="Tw Cen MT" pitchFamily="34" charset="0"/>
              </a:defRPr>
            </a:lvl3pPr>
            <a:lvl4pPr>
              <a:defRPr sz="1600">
                <a:latin typeface="Tw Cen MT" pitchFamily="34" charset="0"/>
              </a:defRPr>
            </a:lvl4pPr>
            <a:lvl5pPr>
              <a:defRPr sz="1600">
                <a:latin typeface="Tw Cen M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2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4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333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ounded Rectangle 4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 b="0">
                <a:latin typeface="Tw Cen MT" pitchFamily="34" charset="0"/>
              </a:defRPr>
            </a:lvl1pPr>
            <a:lvl2pPr>
              <a:defRPr sz="2800" b="0">
                <a:latin typeface="Tw Cen MT" pitchFamily="34" charset="0"/>
              </a:defRPr>
            </a:lvl2pPr>
            <a:lvl3pPr>
              <a:defRPr sz="2400" b="0">
                <a:latin typeface="Tw Cen MT" pitchFamily="34" charset="0"/>
              </a:defRPr>
            </a:lvl3pPr>
            <a:lvl4pPr>
              <a:defRPr sz="2000" b="0">
                <a:latin typeface="Tw Cen MT" pitchFamily="34" charset="0"/>
              </a:defRPr>
            </a:lvl4pPr>
            <a:lvl5pPr>
              <a:defRPr sz="2000" b="0">
                <a:latin typeface="Tw Cen MT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936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639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685800" cy="68564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43038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3588" y="452438"/>
            <a:ext cx="8380412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2492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98625"/>
            <a:ext cx="7772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22" r:id="rId8"/>
    <p:sldLayoutId id="2147483718" r:id="rId9"/>
    <p:sldLayoutId id="2147483719" r:id="rId10"/>
    <p:sldLayoutId id="214748372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tanl.di.unipi.it/embedding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tanl.di.unipi.it/embeddings" TargetMode="External"/><Relationship Id="rId2" Type="http://schemas.openxmlformats.org/officeDocument/2006/relationships/hyperlink" Target="https://sites.google.com/site/rmyeid/projects/polyglot#TOC-Online-Dem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bret.ch/words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lvdmaaten.github.io/tsne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lab.di.unipi.it/wiki/Wikipedia_Extractor" TargetMode="External"/><Relationship Id="rId2" Type="http://schemas.openxmlformats.org/officeDocument/2006/relationships/hyperlink" Target="http://download.wikimedia.org/itwiki/latest/itwiki-latest-pages-articles.xml.bz2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ord2vec.googlecode.com/svn/trunk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tanl.di.unipi.it/en/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brat.nlplab.org/" TargetMode="External"/><Relationship Id="rId2" Type="http://schemas.openxmlformats.org/officeDocument/2006/relationships/hyperlink" Target="http://medialab.di.unipi.it/Project/QA/Parser/DgAnnotator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ttardi/deepn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arxiv.org/pdf/1301.378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6600" dirty="0" smtClean="0"/>
              <a:t>Deep Learning </a:t>
            </a:r>
            <a:r>
              <a:rPr lang="en-US" altLang="en-US" sz="6600" dirty="0" smtClean="0"/>
              <a:t>NL</a:t>
            </a:r>
            <a:endParaRPr lang="it-IT" altLang="it-IT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dirty="0">
                <a:latin typeface="Arial" charset="0"/>
                <a:cs typeface="Arial" charset="0"/>
              </a:rPr>
              <a:t>Giuseppe Attardi</a:t>
            </a:r>
            <a:br>
              <a:rPr lang="it-IT" altLang="it-IT" dirty="0">
                <a:latin typeface="Arial" charset="0"/>
                <a:cs typeface="Arial" charset="0"/>
              </a:rPr>
            </a:br>
            <a:r>
              <a:rPr lang="it-IT" altLang="it-IT" dirty="0">
                <a:latin typeface="Arial" charset="0"/>
                <a:cs typeface="Arial" charset="0"/>
              </a:rPr>
              <a:t>Dipartimento di Informatica</a:t>
            </a:r>
            <a:br>
              <a:rPr lang="it-IT" altLang="it-IT" dirty="0">
                <a:latin typeface="Arial" charset="0"/>
                <a:cs typeface="Arial" charset="0"/>
              </a:rPr>
            </a:br>
            <a:r>
              <a:rPr lang="it-IT" altLang="it-IT" dirty="0">
                <a:latin typeface="Arial" charset="0"/>
                <a:cs typeface="Arial" charset="0"/>
              </a:rPr>
              <a:t>Università di Pisa</a:t>
            </a:r>
            <a:endParaRPr lang="en-US" dirty="0"/>
          </a:p>
        </p:txBody>
      </p:sp>
      <p:pic>
        <p:nvPicPr>
          <p:cNvPr id="4100" name="Picture 5" descr="cherubino_pant_blu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113" y="217488"/>
            <a:ext cx="890587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173788"/>
            <a:ext cx="9144000" cy="368300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tabLst>
                <a:tab pos="1524000" algn="l"/>
                <a:tab pos="8697913" algn="r"/>
              </a:tabLst>
              <a:defRPr/>
            </a:pPr>
            <a:r>
              <a:rPr lang="en-US" dirty="0">
                <a:latin typeface="Tw Cen MT" panose="020B0602020104020603" pitchFamily="34" charset="0"/>
              </a:rPr>
              <a:t>		</a:t>
            </a:r>
          </a:p>
        </p:txBody>
      </p:sp>
      <p:sp>
        <p:nvSpPr>
          <p:cNvPr id="3" name="AutoShape 4" descr="Image result for parseme logo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parseme logo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for </a:t>
            </a:r>
            <a:r>
              <a:rPr lang="en-US" smtClean="0"/>
              <a:t>Creating Word 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Collobert</a:t>
            </a:r>
            <a:r>
              <a:rPr lang="en-US" dirty="0" smtClean="0"/>
              <a:t> et al.</a:t>
            </a:r>
          </a:p>
          <a:p>
            <a:pPr lvl="1"/>
            <a:r>
              <a:rPr lang="en-US" dirty="0" smtClean="0"/>
              <a:t>SENNA</a:t>
            </a:r>
          </a:p>
          <a:p>
            <a:pPr lvl="1"/>
            <a:r>
              <a:rPr lang="en-US" dirty="0" smtClean="0"/>
              <a:t>Polyglot</a:t>
            </a:r>
          </a:p>
          <a:p>
            <a:pPr lvl="1"/>
            <a:r>
              <a:rPr lang="en-US" dirty="0" err="1" smtClean="0"/>
              <a:t>DeepNL</a:t>
            </a:r>
            <a:endParaRPr lang="en-US" dirty="0" smtClean="0"/>
          </a:p>
          <a:p>
            <a:r>
              <a:rPr lang="en-US" dirty="0" err="1" smtClean="0"/>
              <a:t>Mikolov</a:t>
            </a:r>
            <a:r>
              <a:rPr lang="en-US" dirty="0" smtClean="0"/>
              <a:t> et al.</a:t>
            </a:r>
          </a:p>
          <a:p>
            <a:pPr lvl="1"/>
            <a:r>
              <a:rPr lang="en-US" dirty="0" smtClean="0"/>
              <a:t>word2vec</a:t>
            </a:r>
          </a:p>
          <a:p>
            <a:r>
              <a:rPr lang="en-US" dirty="0" err="1" smtClean="0"/>
              <a:t>Lebret</a:t>
            </a:r>
            <a:r>
              <a:rPr lang="en-US" dirty="0" smtClean="0"/>
              <a:t> &amp; </a:t>
            </a:r>
            <a:r>
              <a:rPr lang="en-US" dirty="0" err="1" smtClean="0"/>
              <a:t>Collobert</a:t>
            </a:r>
            <a:endParaRPr lang="en-US" dirty="0" smtClean="0"/>
          </a:p>
          <a:p>
            <a:pPr lvl="1"/>
            <a:r>
              <a:rPr lang="en-US" dirty="0" err="1" smtClean="0"/>
              <a:t>DeepNL</a:t>
            </a:r>
            <a:endParaRPr lang="en-US" dirty="0" smtClean="0"/>
          </a:p>
          <a:p>
            <a:r>
              <a:rPr lang="en-US" dirty="0" err="1" smtClean="0"/>
              <a:t>Socher</a:t>
            </a:r>
            <a:r>
              <a:rPr lang="en-US" dirty="0" smtClean="0"/>
              <a:t> &amp; Manning</a:t>
            </a:r>
          </a:p>
          <a:p>
            <a:pPr lvl="1"/>
            <a:r>
              <a:rPr lang="en-US" dirty="0" err="1" smtClean="0"/>
              <a:t>GloVe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89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 Language Model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278923" y="2924110"/>
            <a:ext cx="419456" cy="84138"/>
            <a:chOff x="794196" y="466090"/>
            <a:chExt cx="651510" cy="110935"/>
          </a:xfrm>
          <a:solidFill>
            <a:schemeClr val="bg1"/>
          </a:solidFill>
        </p:grpSpPr>
        <p:sp>
          <p:nvSpPr>
            <p:cNvPr id="71" name="Rectangle 70"/>
            <p:cNvSpPr/>
            <p:nvPr/>
          </p:nvSpPr>
          <p:spPr>
            <a:xfrm>
              <a:off x="794196" y="46843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000">
                <a:effectLst/>
                <a:latin typeface="Times New Roman"/>
                <a:ea typeface="PMingLiU"/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 flipH="1">
              <a:off x="900430" y="468440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1011365" y="46609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1118045" y="470345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1228535" y="46844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1337120" y="46844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3868099" y="3384422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65" name="Rectangle 64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237967" y="3391984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59" name="Rectangle 58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607835" y="3402627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53" name="Rectangle 52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848886" y="2018389"/>
            <a:ext cx="419456" cy="84138"/>
            <a:chOff x="0" y="0"/>
            <a:chExt cx="651510" cy="110935"/>
          </a:xfrm>
        </p:grpSpPr>
        <p:sp>
          <p:nvSpPr>
            <p:cNvPr id="41" name="Rectangle 40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2846433" y="2244077"/>
            <a:ext cx="419456" cy="39495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i="1">
                <a:solidFill>
                  <a:srgbClr val="000000"/>
                </a:solidFill>
                <a:effectLst/>
                <a:latin typeface="Times New Roman"/>
                <a:ea typeface="PMingLiU"/>
              </a:rPr>
              <a:t>U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cxnSp>
        <p:nvCxnSpPr>
          <p:cNvPr id="15" name="Straight Arrow Connector 14"/>
          <p:cNvCxnSpPr>
            <a:stCxn id="53" idx="0"/>
            <a:endCxn id="35" idx="2"/>
          </p:cNvCxnSpPr>
          <p:nvPr/>
        </p:nvCxnSpPr>
        <p:spPr>
          <a:xfrm flipV="1">
            <a:off x="2817563" y="3008248"/>
            <a:ext cx="90544" cy="396161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9" idx="0"/>
          </p:cNvCxnSpPr>
          <p:nvPr/>
        </p:nvCxnSpPr>
        <p:spPr>
          <a:xfrm flipH="1" flipV="1">
            <a:off x="3327971" y="3008248"/>
            <a:ext cx="119724" cy="385518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3747427" y="3008248"/>
            <a:ext cx="329174" cy="376174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055752" y="2639031"/>
            <a:ext cx="2453" cy="287059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2698379" y="2924110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35" name="Rectangle 34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117834" y="2924110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29" name="Rectangle 28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537290" y="2924110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23" name="Rectangle 22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1977703" y="3400727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78" name="Rectangle 77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Straight Arrow Connector 83"/>
          <p:cNvCxnSpPr>
            <a:endCxn id="71" idx="2"/>
          </p:cNvCxnSpPr>
          <p:nvPr/>
        </p:nvCxnSpPr>
        <p:spPr>
          <a:xfrm flipV="1">
            <a:off x="2257340" y="3008248"/>
            <a:ext cx="231311" cy="385294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977703" y="3542819"/>
            <a:ext cx="238089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t</a:t>
            </a:r>
            <a:r>
              <a:rPr lang="en-US" sz="1600" dirty="0" smtClean="0"/>
              <a:t>he       </a:t>
            </a:r>
            <a:r>
              <a:rPr lang="en-US" sz="1600" b="1" dirty="0" smtClean="0">
                <a:solidFill>
                  <a:srgbClr val="FF0000"/>
                </a:solidFill>
              </a:rPr>
              <a:t>cat</a:t>
            </a:r>
            <a:r>
              <a:rPr lang="en-US" sz="1600" dirty="0" smtClean="0"/>
              <a:t>      sits      on</a:t>
            </a:r>
            <a:endParaRPr lang="en-US" sz="1600" dirty="0"/>
          </a:p>
        </p:txBody>
      </p:sp>
      <p:cxnSp>
        <p:nvCxnSpPr>
          <p:cNvPr id="94" name="Straight Arrow Connector 93"/>
          <p:cNvCxnSpPr>
            <a:stCxn id="14" idx="0"/>
            <a:endCxn id="41" idx="2"/>
          </p:cNvCxnSpPr>
          <p:nvPr/>
        </p:nvCxnSpPr>
        <p:spPr>
          <a:xfrm flipV="1">
            <a:off x="3056161" y="2102527"/>
            <a:ext cx="2453" cy="14155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ounded Rectangular Callout 96"/>
          <p:cNvSpPr/>
          <p:nvPr/>
        </p:nvSpPr>
        <p:spPr bwMode="auto">
          <a:xfrm>
            <a:off x="3599151" y="1642825"/>
            <a:ext cx="1908953" cy="418523"/>
          </a:xfrm>
          <a:prstGeom prst="wedgeRoundRectCallout">
            <a:avLst>
              <a:gd name="adj1" fmla="val -71175"/>
              <a:gd name="adj2" fmla="val 52138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LM likelihood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3379358" y="6189000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113" name="Rectangle 112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2749226" y="6199643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120" name="Rectangle 119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21" name="Straight Connector 120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2805139" y="4596652"/>
            <a:ext cx="419456" cy="84138"/>
            <a:chOff x="0" y="0"/>
            <a:chExt cx="651510" cy="110935"/>
          </a:xfrm>
        </p:grpSpPr>
        <p:sp>
          <p:nvSpPr>
            <p:cNvPr id="127" name="Rectangle 126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Rectangle 132"/>
          <p:cNvSpPr/>
          <p:nvPr/>
        </p:nvSpPr>
        <p:spPr>
          <a:xfrm>
            <a:off x="2802686" y="4822340"/>
            <a:ext cx="419456" cy="39495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i="1">
                <a:solidFill>
                  <a:srgbClr val="000000"/>
                </a:solidFill>
                <a:effectLst/>
                <a:latin typeface="Times New Roman"/>
                <a:ea typeface="PMingLiU"/>
              </a:rPr>
              <a:t>U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cxnSp>
        <p:nvCxnSpPr>
          <p:cNvPr id="134" name="Straight Arrow Connector 133"/>
          <p:cNvCxnSpPr>
            <a:stCxn id="120" idx="0"/>
            <a:endCxn id="172" idx="2"/>
          </p:cNvCxnSpPr>
          <p:nvPr/>
        </p:nvCxnSpPr>
        <p:spPr>
          <a:xfrm flipV="1">
            <a:off x="2958954" y="5938942"/>
            <a:ext cx="35085" cy="262483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13" idx="0"/>
          </p:cNvCxnSpPr>
          <p:nvPr/>
        </p:nvCxnSpPr>
        <p:spPr>
          <a:xfrm flipH="1" flipV="1">
            <a:off x="3140244" y="5938942"/>
            <a:ext cx="448842" cy="25184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72" idx="0"/>
          </p:cNvCxnSpPr>
          <p:nvPr/>
        </p:nvCxnSpPr>
        <p:spPr>
          <a:xfrm flipV="1">
            <a:off x="2994039" y="5217295"/>
            <a:ext cx="17967" cy="371945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2789471" y="5373216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139" name="Rectangle 138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40" name="Straight Connector 139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2119094" y="6197743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160" name="Rectangle 159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61" name="Straight Connector 160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6" name="Straight Arrow Connector 165"/>
          <p:cNvCxnSpPr/>
          <p:nvPr/>
        </p:nvCxnSpPr>
        <p:spPr>
          <a:xfrm flipV="1">
            <a:off x="2398731" y="5938942"/>
            <a:ext cx="476317" cy="251617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2119094" y="6339835"/>
            <a:ext cx="181419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t</a:t>
            </a:r>
            <a:r>
              <a:rPr lang="en-US" sz="1600" dirty="0" smtClean="0"/>
              <a:t>he       sits      on</a:t>
            </a:r>
            <a:endParaRPr lang="en-US" sz="1600" dirty="0"/>
          </a:p>
        </p:txBody>
      </p:sp>
      <p:cxnSp>
        <p:nvCxnSpPr>
          <p:cNvPr id="168" name="Straight Arrow Connector 167"/>
          <p:cNvCxnSpPr>
            <a:stCxn id="133" idx="0"/>
            <a:endCxn id="127" idx="2"/>
          </p:cNvCxnSpPr>
          <p:nvPr/>
        </p:nvCxnSpPr>
        <p:spPr>
          <a:xfrm flipV="1">
            <a:off x="3012414" y="4680790"/>
            <a:ext cx="2453" cy="14155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ounded Rectangular Callout 168"/>
          <p:cNvSpPr/>
          <p:nvPr/>
        </p:nvSpPr>
        <p:spPr bwMode="auto">
          <a:xfrm>
            <a:off x="3959191" y="4221088"/>
            <a:ext cx="1908953" cy="418523"/>
          </a:xfrm>
          <a:prstGeom prst="wedgeRoundRectCallout">
            <a:avLst>
              <a:gd name="adj1" fmla="val -71175"/>
              <a:gd name="adj2" fmla="val 52138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LM prediction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576523" y="4307238"/>
            <a:ext cx="87687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/>
              <a:t>…</a:t>
            </a:r>
            <a:r>
              <a:rPr lang="en-US" sz="1600" b="1" dirty="0" smtClean="0">
                <a:solidFill>
                  <a:srgbClr val="FF0000"/>
                </a:solidFill>
              </a:rPr>
              <a:t> cat</a:t>
            </a:r>
            <a:r>
              <a:rPr lang="en-US" sz="1600" b="1" dirty="0" smtClean="0"/>
              <a:t> …</a:t>
            </a:r>
            <a:endParaRPr lang="en-US" sz="1600" dirty="0"/>
          </a:p>
        </p:txBody>
      </p:sp>
      <p:sp>
        <p:nvSpPr>
          <p:cNvPr id="172" name="TextBox 171"/>
          <p:cNvSpPr txBox="1"/>
          <p:nvPr/>
        </p:nvSpPr>
        <p:spPr>
          <a:xfrm>
            <a:off x="2778015" y="5589240"/>
            <a:ext cx="432048" cy="34970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spAutoFit/>
          </a:bodyPr>
          <a:lstStyle/>
          <a:p>
            <a:pPr algn="ctr"/>
            <a:r>
              <a:rPr lang="en-US" dirty="0" smtClean="0">
                <a:sym typeface="Symbol"/>
              </a:rPr>
              <a:t>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6156176" y="1810275"/>
            <a:ext cx="2880320" cy="923330"/>
          </a:xfrm>
          <a:prstGeom prst="rect">
            <a:avLst/>
          </a:prstGeom>
          <a:solidFill>
            <a:srgbClr val="FFC1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Expensive to train:</a:t>
            </a:r>
          </a:p>
          <a:p>
            <a:pPr marL="347663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3-4 weeks on Wikipedia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156176" y="4289900"/>
            <a:ext cx="2880320" cy="1477328"/>
          </a:xfrm>
          <a:prstGeom prst="rect">
            <a:avLst/>
          </a:prstGeom>
          <a:solidFill>
            <a:srgbClr val="FFC1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 to train:</a:t>
            </a:r>
          </a:p>
          <a:p>
            <a:pPr marL="44450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min.on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Wikipedia</a:t>
            </a:r>
          </a:p>
          <a:p>
            <a:pPr marL="444500" lvl="1" indent="-285750">
              <a:buFont typeface="Wingdings" panose="05000000000000000000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tricks:</a:t>
            </a:r>
          </a:p>
          <a:p>
            <a:pPr marL="450850" lvl="2" indent="-187325">
              <a:buFont typeface="Arial" panose="020B0604020202020204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parallelism</a:t>
            </a:r>
          </a:p>
          <a:p>
            <a:pPr marL="450850" lvl="2" indent="-187325">
              <a:buFont typeface="Arial" panose="020B0604020202020204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void synchronization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" name="Rounded Rectangular Callout 183"/>
          <p:cNvSpPr/>
          <p:nvPr/>
        </p:nvSpPr>
        <p:spPr bwMode="auto">
          <a:xfrm>
            <a:off x="830209" y="3101497"/>
            <a:ext cx="1075486" cy="281213"/>
          </a:xfrm>
          <a:prstGeom prst="wedgeRoundRectCallout">
            <a:avLst>
              <a:gd name="adj1" fmla="val 64121"/>
              <a:gd name="adj2" fmla="val 49494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Word vector</a:t>
            </a:r>
          </a:p>
        </p:txBody>
      </p:sp>
    </p:spTree>
    <p:extLst>
      <p:ext uri="{BB962C8B-B14F-4D97-AF65-F5344CB8AC3E}">
        <p14:creationId xmlns:p14="http://schemas.microsoft.com/office/powerpoint/2010/main" val="293793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Lots of Unlabeled Data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ja-JP" dirty="0" smtClean="0"/>
              <a:t>Language Model</a:t>
            </a:r>
          </a:p>
          <a:p>
            <a:pPr lvl="1" eaLnBrk="1" hangingPunct="1">
              <a:defRPr/>
            </a:pPr>
            <a:r>
              <a:rPr lang="en-US" altLang="ja-JP" dirty="0" smtClean="0"/>
              <a:t>Corpus: 2 B words</a:t>
            </a:r>
          </a:p>
          <a:p>
            <a:pPr lvl="1" eaLnBrk="1" hangingPunct="1">
              <a:defRPr/>
            </a:pPr>
            <a:r>
              <a:rPr lang="en-US" altLang="ja-JP" dirty="0" smtClean="0"/>
              <a:t>Dictionary: 130,000 most frequent words</a:t>
            </a:r>
          </a:p>
          <a:p>
            <a:pPr lvl="1" eaLnBrk="1" hangingPunct="1">
              <a:defRPr/>
            </a:pPr>
            <a:r>
              <a:rPr lang="en-US" altLang="ja-JP" dirty="0"/>
              <a:t>4</a:t>
            </a:r>
            <a:r>
              <a:rPr lang="en-US" altLang="ja-JP" dirty="0" smtClean="0"/>
              <a:t> weeks of training</a:t>
            </a:r>
          </a:p>
          <a:p>
            <a:pPr>
              <a:defRPr/>
            </a:pPr>
            <a:r>
              <a:rPr lang="en-US" altLang="ja-JP" dirty="0" smtClean="0"/>
              <a:t>Parallel + CUDA algorithm</a:t>
            </a:r>
          </a:p>
          <a:p>
            <a:pPr lvl="1">
              <a:defRPr/>
            </a:pPr>
            <a:r>
              <a:rPr lang="en-US" altLang="ja-JP" dirty="0" smtClean="0"/>
              <a:t>40 minutes</a:t>
            </a:r>
          </a:p>
        </p:txBody>
      </p:sp>
    </p:spTree>
    <p:extLst>
      <p:ext uri="{BB962C8B-B14F-4D97-AF65-F5344CB8AC3E}">
        <p14:creationId xmlns:p14="http://schemas.microsoft.com/office/powerpoint/2010/main" val="11281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hlinkClick r:id="rId2"/>
              </a:rPr>
              <a:t>Word Embeddings</a:t>
            </a:r>
            <a:endParaRPr lang="ja-JP" altLang="en-US" dirty="0"/>
          </a:p>
        </p:txBody>
      </p:sp>
      <p:pic>
        <p:nvPicPr>
          <p:cNvPr id="44035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625600"/>
            <a:ext cx="9055100" cy="36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727075" y="5475288"/>
            <a:ext cx="8416925" cy="5222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neighboring words </a:t>
            </a:r>
            <a:r>
              <a:rPr lang="en-US" sz="2800" dirty="0">
                <a:solidFill>
                  <a:srgbClr val="FF0000"/>
                </a:solidFill>
              </a:rPr>
              <a:t>are</a:t>
            </a:r>
            <a:r>
              <a:rPr lang="en-US" sz="2800" dirty="0"/>
              <a:t> semantically related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6160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Co-occurrence Counts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511187"/>
              </p:ext>
            </p:extLst>
          </p:nvPr>
        </p:nvGraphicFramePr>
        <p:xfrm>
          <a:off x="1043608" y="3457808"/>
          <a:ext cx="7632847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91780"/>
                <a:gridCol w="860853"/>
                <a:gridCol w="1333896"/>
                <a:gridCol w="815159"/>
                <a:gridCol w="666948"/>
                <a:gridCol w="659957"/>
                <a:gridCol w="720080"/>
                <a:gridCol w="936104"/>
                <a:gridCol w="648070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breeds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computing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cover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food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0.17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cloud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0/0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5" y="5085184"/>
            <a:ext cx="79208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80000"/>
              <a:buFont typeface="Wingdings" panose="05000000000000000000" pitchFamily="2" charset="2"/>
              <a:buChar char="l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 matrix |V|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|V| (~ 100k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100k)</a:t>
            </a:r>
          </a:p>
          <a:p>
            <a:pPr marL="342900" indent="-342900">
              <a:buSzPct val="80000"/>
              <a:buFont typeface="Wingdings" panose="05000000000000000000" pitchFamily="2" charset="2"/>
              <a:buChar char="l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Dimensionality reduction: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 Component Analysis,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Hellinger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PCA, SVD</a:t>
            </a:r>
          </a:p>
          <a:p>
            <a:pPr marL="342900" indent="-342900">
              <a:buSzPct val="80000"/>
              <a:buFont typeface="Wingdings" panose="05000000000000000000" pitchFamily="2" charset="2"/>
              <a:buChar char="l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 to:100k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50, 100k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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67982" y="1844824"/>
                <a:ext cx="7056784" cy="989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…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𝑃</m:t>
                          </m:r>
                          <m:r>
                            <a:rPr lang="en-US" sz="28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…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𝑃</m:t>
                          </m:r>
                          <m:r>
                            <a:rPr lang="en-US" sz="28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…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982" y="1844824"/>
                <a:ext cx="7056784" cy="9894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164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50985340"/>
                  </p:ext>
                </p:extLst>
              </p:nvPr>
            </p:nvGraphicFramePr>
            <p:xfrm>
              <a:off x="827584" y="3645024"/>
              <a:ext cx="8064896" cy="1249236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tableStyleId>{5C22544A-7EE6-4342-B048-85BDC9FD1C3A}</a:tableStyleId>
                  </a:tblPr>
                  <a:tblGrid>
                    <a:gridCol w="8064896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Pointwise Mutual Information</a:t>
                          </a:r>
                          <a:endParaRPr lang="en-US" sz="2000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𝑃𝑀𝐼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, </m:t>
                                    </m:r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𝑡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…</m:t>
                                    </m:r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𝑡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= </m:t>
                                </m:r>
                                <m:func>
                                  <m:func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/>
                                      </a:rPr>
                                      <m:t>log</m:t>
                                    </m:r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𝑃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, 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…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)</m:t>
                                        </m:r>
                                      </m:num>
                                      <m:den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𝑃</m:t>
                                        </m:r>
                                        <m:d>
                                          <m:dPr>
                                            <m:ctrlP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24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400" b="0" i="1" smtClean="0">
                                                    <a:latin typeface="Cambria Math"/>
                                                  </a:rPr>
                                                  <m:t>𝑤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400" b="0" i="1" smtClean="0">
                                                    <a:latin typeface="Cambria Math"/>
                                                  </a:rPr>
                                                  <m:t>𝑡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𝑃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, 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…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𝑤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n-US" sz="2400" b="0" i="1" smtClean="0">
                                                <a:latin typeface="Cambria Math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)</m:t>
                                        </m:r>
                                      </m:den>
                                    </m:f>
                                  </m:e>
                                </m:func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50985340"/>
                  </p:ext>
                </p:extLst>
              </p:nvPr>
            </p:nvGraphicFramePr>
            <p:xfrm>
              <a:off x="827584" y="3645024"/>
              <a:ext cx="8064896" cy="1249236"/>
            </p:xfrm>
            <a:graphic>
              <a:graphicData uri="http://schemas.openxmlformats.org/drawingml/2006/table">
                <a:tbl>
                  <a:tblPr firstRow="1" bandRow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tableStyleId>{5C22544A-7EE6-4342-B048-85BDC9FD1C3A}</a:tableStyleId>
                  </a:tblPr>
                  <a:tblGrid>
                    <a:gridCol w="8064896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Pointwise Mutual Information</a:t>
                          </a:r>
                          <a:endParaRPr lang="en-US" sz="2000" dirty="0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529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378" t="-49286" r="-983" b="-928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794305" y="1772816"/>
            <a:ext cx="7920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 the counts using</a:t>
            </a:r>
            <a:r>
              <a:rPr lang="en-US" sz="2400" dirty="0" smtClean="0"/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corpus-level statistics to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co-occurrence significance</a:t>
            </a:r>
          </a:p>
        </p:txBody>
      </p:sp>
    </p:spTree>
    <p:extLst>
      <p:ext uri="{BB962C8B-B14F-4D97-AF65-F5344CB8AC3E}">
        <p14:creationId xmlns:p14="http://schemas.microsoft.com/office/powerpoint/2010/main" val="212459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Polyglot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Attardi</a:t>
            </a:r>
            <a:endParaRPr lang="en-US" dirty="0" smtClean="0"/>
          </a:p>
          <a:p>
            <a:r>
              <a:rPr lang="en-US" dirty="0" err="1" smtClean="0">
                <a:hlinkClick r:id="rId4"/>
              </a:rPr>
              <a:t>Lebret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905351"/>
          </a:xfrm>
        </p:spPr>
        <p:txBody>
          <a:bodyPr/>
          <a:lstStyle/>
          <a:p>
            <a:r>
              <a:rPr lang="en-US" dirty="0" smtClean="0"/>
              <a:t>NER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IMDB Movie Reviews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952418"/>
              </p:ext>
            </p:extLst>
          </p:nvPr>
        </p:nvGraphicFramePr>
        <p:xfrm>
          <a:off x="2627785" y="4696544"/>
          <a:ext cx="5112567" cy="1828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384375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Model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Accuracy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Wang &amp; Manning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91.2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Brychcin</a:t>
                      </a:r>
                      <a:r>
                        <a:rPr lang="en-US" sz="2400" baseline="0" dirty="0" smtClean="0"/>
                        <a:t> &amp; </a:t>
                      </a:r>
                      <a:r>
                        <a:rPr lang="en-US" sz="2400" baseline="0" dirty="0" err="1" smtClean="0"/>
                        <a:t>Habernal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92.2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H-PCA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89.9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684282"/>
              </p:ext>
            </p:extLst>
          </p:nvPr>
        </p:nvGraphicFramePr>
        <p:xfrm>
          <a:off x="2627784" y="2060848"/>
          <a:ext cx="4680520" cy="18288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996599"/>
                <a:gridCol w="1683921"/>
              </a:tblGrid>
              <a:tr h="0">
                <a:tc>
                  <a:txBody>
                    <a:bodyPr/>
                    <a:lstStyle/>
                    <a:p>
                      <a:pPr indent="144145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Approach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44145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F1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Ando et al. 2005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89.31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</a:rPr>
                        <a:t>Word2Vec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88.20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/>
                        </a:rPr>
                        <a:t>GloVe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/>
                        </a:rPr>
                        <a:t>88.30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MS Mincho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SENNA</a:t>
                      </a:r>
                      <a:endParaRPr lang="en-US" sz="24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44145"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89.51</a:t>
                      </a:r>
                      <a:endParaRPr lang="en-US" sz="2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99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t-SNE</a:t>
            </a:r>
            <a:r>
              <a:rPr lang="en-US" dirty="0"/>
              <a:t>: </a:t>
            </a:r>
            <a:r>
              <a:rPr lang="en-US" dirty="0" smtClean="0"/>
              <a:t>tool for visualization </a:t>
            </a:r>
            <a:r>
              <a:rPr lang="en-US" dirty="0"/>
              <a:t>of high-dimensional </a:t>
            </a:r>
            <a:r>
              <a:rPr lang="en-US" dirty="0" smtClean="0"/>
              <a:t>dataset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5400" dirty="0" smtClean="0"/>
              <a:t>Deep Learning for NLP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8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6000" dirty="0" smtClean="0"/>
              <a:t>Statistical Machine Learning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619523"/>
            <a:ext cx="7772400" cy="5049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 smtClean="0"/>
              <a:t>Training on large document collections</a:t>
            </a:r>
          </a:p>
          <a:p>
            <a:pPr eaLnBrk="1" hangingPunct="1">
              <a:defRPr/>
            </a:pPr>
            <a:r>
              <a:rPr lang="en-US" altLang="en-US" sz="3600" dirty="0" smtClean="0"/>
              <a:t>Requires ability to process Big Data</a:t>
            </a:r>
          </a:p>
          <a:p>
            <a:pPr lvl="1" eaLnBrk="1" hangingPunct="1">
              <a:defRPr/>
            </a:pPr>
            <a:r>
              <a:rPr lang="en-US" altLang="en-US" sz="3200" dirty="0" smtClean="0"/>
              <a:t>If we used same algorithms 10 years ago they would still be running</a:t>
            </a:r>
          </a:p>
          <a:p>
            <a:pPr>
              <a:defRPr/>
            </a:pPr>
            <a:r>
              <a:rPr lang="en-US" sz="3600" dirty="0"/>
              <a:t>The Unreasonable Effectiveness of Big </a:t>
            </a:r>
            <a:r>
              <a:rPr lang="en-US" sz="3600" dirty="0" smtClean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79481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Unified Deep Learning Architecture for NLP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4966320" cy="4835525"/>
          </a:xfrm>
        </p:spPr>
        <p:txBody>
          <a:bodyPr/>
          <a:lstStyle/>
          <a:p>
            <a:r>
              <a:rPr lang="en-US" dirty="0" smtClean="0"/>
              <a:t>NER </a:t>
            </a:r>
            <a:r>
              <a:rPr lang="en-US" dirty="0"/>
              <a:t>(Named Entity Recognition)</a:t>
            </a:r>
          </a:p>
          <a:p>
            <a:r>
              <a:rPr lang="en-US" dirty="0"/>
              <a:t>POS tagging</a:t>
            </a:r>
          </a:p>
          <a:p>
            <a:r>
              <a:rPr lang="en-US" dirty="0" smtClean="0"/>
              <a:t>Chunking</a:t>
            </a:r>
            <a:endParaRPr lang="en-US" dirty="0"/>
          </a:p>
          <a:p>
            <a:r>
              <a:rPr lang="en-US" dirty="0"/>
              <a:t>Parsing</a:t>
            </a:r>
          </a:p>
          <a:p>
            <a:r>
              <a:rPr lang="en-US" dirty="0"/>
              <a:t>SRL (Semantic Role Labeling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Sentiment Analysis</a:t>
            </a:r>
            <a:endParaRPr lang="en-US" dirty="0"/>
          </a:p>
        </p:txBody>
      </p:sp>
      <p:pic>
        <p:nvPicPr>
          <p:cNvPr id="4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30511"/>
            <a:ext cx="3725863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7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5400" dirty="0" smtClean="0"/>
              <a:t>Creating the </a:t>
            </a:r>
            <a:r>
              <a:rPr lang="en-US" sz="5400" dirty="0" err="1" smtClean="0"/>
              <a:t>Embeddings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4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 Text Corpora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8134672" cy="4835525"/>
          </a:xfrm>
        </p:spPr>
        <p:txBody>
          <a:bodyPr/>
          <a:lstStyle/>
          <a:p>
            <a:r>
              <a:rPr lang="en-US" dirty="0" smtClean="0"/>
              <a:t>Wikipedia</a:t>
            </a:r>
          </a:p>
          <a:p>
            <a:pPr lvl="1"/>
            <a:r>
              <a:rPr lang="en-US" dirty="0" smtClean="0"/>
              <a:t>Get XML dumps from:</a:t>
            </a:r>
          </a:p>
          <a:p>
            <a:pPr lvl="2"/>
            <a:r>
              <a:rPr lang="en-US" dirty="0">
                <a:hlinkClick r:id="rId2"/>
              </a:rPr>
              <a:t>http://download.wikimedia.org/</a:t>
            </a:r>
            <a:endParaRPr lang="en-US" dirty="0" smtClean="0"/>
          </a:p>
          <a:p>
            <a:pPr lvl="1"/>
            <a:r>
              <a:rPr lang="en-US" dirty="0" smtClean="0"/>
              <a:t>Get </a:t>
            </a:r>
            <a:r>
              <a:rPr lang="en-US" dirty="0" err="1" smtClean="0"/>
              <a:t>WikiExtractor</a:t>
            </a:r>
            <a:r>
              <a:rPr lang="en-US" dirty="0" smtClean="0"/>
              <a:t> from: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medialab.di.unipi.it/wiki/Wikipedia_Extractor</a:t>
            </a:r>
            <a:endParaRPr lang="en-US" dirty="0" smtClean="0"/>
          </a:p>
          <a:p>
            <a:pPr lvl="1"/>
            <a:r>
              <a:rPr lang="en-US" dirty="0" smtClean="0"/>
              <a:t>Extract the text:</a:t>
            </a:r>
          </a:p>
          <a:p>
            <a:pPr lvl="2"/>
            <a:r>
              <a:rPr lang="en-US" dirty="0"/>
              <a:t>WikiExtractor.py </a:t>
            </a:r>
            <a:r>
              <a:rPr lang="en-US" dirty="0" smtClean="0"/>
              <a:t>-</a:t>
            </a:r>
            <a:r>
              <a:rPr lang="en-US" dirty="0"/>
              <a:t>o </a:t>
            </a:r>
            <a:r>
              <a:rPr lang="en-US" dirty="0" smtClean="0"/>
              <a:t>text itwiki-latest-pages-articles.xml.bz2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7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splitting and tokenization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8350696" cy="48355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NLTK</a:t>
            </a:r>
          </a:p>
          <a:p>
            <a:pPr lvl="1"/>
            <a:r>
              <a:rPr lang="en-US" dirty="0" err="1" smtClean="0"/>
              <a:t>Punkt</a:t>
            </a:r>
            <a:r>
              <a:rPr lang="en-US" dirty="0" smtClean="0"/>
              <a:t> sentence splitter</a:t>
            </a:r>
          </a:p>
          <a:p>
            <a:pPr marL="914400" lvl="2" indent="0"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nltk.data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splitter </a:t>
            </a:r>
            <a:r>
              <a:rPr lang="en-US" dirty="0"/>
              <a:t>= </a:t>
            </a:r>
            <a:r>
              <a:rPr lang="en-US" dirty="0" err="1"/>
              <a:t>nltk.data.load</a:t>
            </a:r>
            <a:r>
              <a:rPr lang="en-US" dirty="0"/>
              <a:t>('</a:t>
            </a:r>
            <a:r>
              <a:rPr lang="en-US" dirty="0" err="1"/>
              <a:t>tokenizers</a:t>
            </a:r>
            <a:r>
              <a:rPr lang="en-US" dirty="0"/>
              <a:t>/</a:t>
            </a:r>
            <a:r>
              <a:rPr lang="en-US" dirty="0" err="1"/>
              <a:t>punkt</a:t>
            </a:r>
            <a:r>
              <a:rPr lang="en-US" dirty="0"/>
              <a:t>/</a:t>
            </a:r>
            <a:r>
              <a:rPr lang="en-US" dirty="0" err="1"/>
              <a:t>english.pickle</a:t>
            </a:r>
            <a:r>
              <a:rPr lang="en-US" dirty="0"/>
              <a:t>') 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/>
              <a:t>f</a:t>
            </a:r>
            <a:r>
              <a:rPr lang="en-US" dirty="0" smtClean="0"/>
              <a:t>or line in file:</a:t>
            </a:r>
          </a:p>
          <a:p>
            <a:pPr marL="1371600" lvl="3" indent="0">
              <a:buNone/>
            </a:pPr>
            <a:r>
              <a:rPr lang="en-US" sz="2000" dirty="0"/>
              <a:t>f</a:t>
            </a:r>
            <a:r>
              <a:rPr lang="en-US" sz="2000" dirty="0" smtClean="0"/>
              <a:t>or </a:t>
            </a:r>
            <a:r>
              <a:rPr lang="en-US" sz="2000" dirty="0"/>
              <a:t>sent in </a:t>
            </a:r>
            <a:r>
              <a:rPr lang="en-US" sz="2000" dirty="0" err="1" smtClean="0"/>
              <a:t>splitter.tokenize</a:t>
            </a:r>
            <a:r>
              <a:rPr lang="en-US" sz="2000" dirty="0" smtClean="0"/>
              <a:t>(</a:t>
            </a:r>
            <a:r>
              <a:rPr lang="en-US" sz="2000" dirty="0" err="1" smtClean="0"/>
              <a:t>line.strip</a:t>
            </a:r>
            <a:r>
              <a:rPr lang="en-US" sz="2000" dirty="0" smtClean="0"/>
              <a:t>()):</a:t>
            </a:r>
          </a:p>
          <a:p>
            <a:pPr marL="1371600" lvl="3" indent="0">
              <a:buNone/>
            </a:pPr>
            <a:r>
              <a:rPr lang="en-US" sz="2000" dirty="0" smtClean="0"/>
              <a:t>	print sent</a:t>
            </a:r>
          </a:p>
          <a:p>
            <a:pPr lvl="1"/>
            <a:r>
              <a:rPr lang="en-US" dirty="0" err="1" smtClean="0"/>
              <a:t>Tokenizer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err="1" smtClean="0"/>
              <a:t>tokenizer</a:t>
            </a:r>
            <a:r>
              <a:rPr lang="en-US" dirty="0" smtClean="0"/>
              <a:t> = splitter._</a:t>
            </a:r>
            <a:r>
              <a:rPr lang="en-US" dirty="0" err="1" smtClean="0"/>
              <a:t>lang_vars</a:t>
            </a:r>
            <a:r>
              <a:rPr lang="en-US" dirty="0"/>
              <a:t>. </a:t>
            </a:r>
            <a:r>
              <a:rPr lang="en-US" dirty="0" err="1" smtClean="0"/>
              <a:t>word_tokenize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print </a:t>
            </a:r>
            <a:r>
              <a:rPr lang="en-US" smtClean="0"/>
              <a:t>' </a:t>
            </a:r>
            <a:r>
              <a:rPr lang="en-US"/>
              <a:t>'.</a:t>
            </a:r>
            <a:r>
              <a:rPr lang="en-US" dirty="0" smtClean="0"/>
              <a:t>join(</a:t>
            </a:r>
            <a:r>
              <a:rPr lang="en-US" dirty="0" err="1" smtClean="0"/>
              <a:t>tokenizer</a:t>
            </a:r>
            <a:r>
              <a:rPr lang="en-US" dirty="0" smtClean="0"/>
              <a:t>(sent))</a:t>
            </a:r>
          </a:p>
          <a:p>
            <a:pPr marL="571500" indent="-457200"/>
            <a:r>
              <a:rPr lang="en-US" dirty="0" smtClean="0"/>
              <a:t>Normalize (optional)</a:t>
            </a:r>
          </a:p>
          <a:p>
            <a:pPr marL="971550" lvl="1" indent="-457200"/>
            <a:r>
              <a:rPr lang="en-US" dirty="0" smtClean="0"/>
              <a:t>Convert to lowercase</a:t>
            </a:r>
          </a:p>
          <a:p>
            <a:pPr marL="971550" lvl="1" indent="-457200"/>
            <a:r>
              <a:rPr lang="en-US" dirty="0" smtClean="0"/>
              <a:t>Replace digits with '0'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2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ord2vec</a:t>
            </a:r>
          </a:p>
          <a:p>
            <a:pPr lvl="1"/>
            <a:r>
              <a:rPr lang="en-US" dirty="0" smtClean="0"/>
              <a:t>Download and compile:</a:t>
            </a:r>
          </a:p>
          <a:p>
            <a:pPr marL="914400" lvl="2" indent="0">
              <a:buNone/>
            </a:pPr>
            <a:r>
              <a:rPr lang="en-US" dirty="0" smtClean="0"/>
              <a:t>&gt; </a:t>
            </a:r>
            <a:r>
              <a:rPr lang="en-US" dirty="0" err="1" smtClean="0"/>
              <a:t>svn</a:t>
            </a:r>
            <a:r>
              <a:rPr lang="en-US" dirty="0" smtClean="0"/>
              <a:t> </a:t>
            </a:r>
            <a:r>
              <a:rPr lang="en-US" dirty="0"/>
              <a:t>checkout </a:t>
            </a:r>
            <a:r>
              <a:rPr lang="en-US" dirty="0">
                <a:hlinkClick r:id="rId2"/>
              </a:rPr>
              <a:t>http://word2vec.googlecode.com/svn/trunk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word2vec</a:t>
            </a:r>
          </a:p>
          <a:p>
            <a:pPr marL="914400" lvl="2" indent="0">
              <a:buNone/>
            </a:pPr>
            <a:r>
              <a:rPr lang="en-US" dirty="0" smtClean="0"/>
              <a:t>&gt; cd word2vec</a:t>
            </a:r>
          </a:p>
          <a:p>
            <a:pPr marL="914400" lvl="2" indent="0">
              <a:buNone/>
            </a:pPr>
            <a:r>
              <a:rPr lang="en-US" dirty="0" smtClean="0"/>
              <a:t>&gt; make</a:t>
            </a:r>
          </a:p>
          <a:p>
            <a:pPr marL="857250" lvl="1" indent="-342900"/>
            <a:r>
              <a:rPr lang="en-US" dirty="0" smtClean="0"/>
              <a:t>Run</a:t>
            </a:r>
          </a:p>
          <a:p>
            <a:pPr marL="914400" lvl="2" indent="0">
              <a:buNone/>
            </a:pPr>
            <a:r>
              <a:rPr lang="en-US" dirty="0"/>
              <a:t>&gt; word2vec </a:t>
            </a:r>
            <a:r>
              <a:rPr lang="en-US" dirty="0" err="1"/>
              <a:t>word2vec</a:t>
            </a:r>
            <a:r>
              <a:rPr lang="en-US" dirty="0"/>
              <a:t> -train </a:t>
            </a:r>
            <a:r>
              <a:rPr lang="en-US" dirty="0" smtClean="0"/>
              <a:t>train.txt </a:t>
            </a:r>
            <a:r>
              <a:rPr lang="en-US" dirty="0"/>
              <a:t>-output </a:t>
            </a:r>
            <a:r>
              <a:rPr lang="en-US" dirty="0" smtClean="0"/>
              <a:t>vectors.txt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        -</a:t>
            </a:r>
            <a:r>
              <a:rPr lang="en-US" dirty="0" err="1"/>
              <a:t>cbow</a:t>
            </a:r>
            <a:r>
              <a:rPr lang="en-US" dirty="0"/>
              <a:t> 1 -size 50 -window 5 -min-count </a:t>
            </a:r>
            <a:r>
              <a:rPr lang="en-US" dirty="0" smtClean="0"/>
              <a:t>40 </a:t>
            </a:r>
            <a:r>
              <a:rPr lang="en-US" dirty="0"/>
              <a:t>-negative </a:t>
            </a:r>
            <a:r>
              <a:rPr lang="en-US" dirty="0" smtClean="0"/>
              <a:t>0</a:t>
            </a:r>
          </a:p>
          <a:p>
            <a:pPr marL="914400" lvl="2" indent="0">
              <a:buNone/>
            </a:pPr>
            <a:r>
              <a:rPr lang="en-US" dirty="0" smtClean="0"/>
              <a:t>        -</a:t>
            </a:r>
            <a:r>
              <a:rPr lang="en-US" dirty="0" err="1"/>
              <a:t>hs</a:t>
            </a:r>
            <a:r>
              <a:rPr lang="en-US" dirty="0"/>
              <a:t> 1 </a:t>
            </a:r>
            <a:r>
              <a:rPr lang="en-US" dirty="0" smtClean="0"/>
              <a:t>-</a:t>
            </a:r>
            <a:r>
              <a:rPr lang="en-US" dirty="0"/>
              <a:t>sample 1e-3 -threads </a:t>
            </a:r>
            <a:r>
              <a:rPr lang="en-US" dirty="0" smtClean="0"/>
              <a:t>24 </a:t>
            </a:r>
            <a:r>
              <a:rPr lang="en-US" dirty="0"/>
              <a:t>-debug </a:t>
            </a:r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Sequence Taggers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8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 POS Tagger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605" y="1700808"/>
            <a:ext cx="7772400" cy="3096344"/>
          </a:xfrm>
        </p:spPr>
        <p:txBody>
          <a:bodyPr/>
          <a:lstStyle/>
          <a:p>
            <a:r>
              <a:rPr lang="en-US" dirty="0" smtClean="0"/>
              <a:t>Input: tab separated token/tag, one per line</a:t>
            </a:r>
          </a:p>
          <a:p>
            <a:pPr marL="0" indent="0">
              <a:buNone/>
            </a:pPr>
            <a:endParaRPr lang="en-US" sz="1400" dirty="0" smtClean="0"/>
          </a:p>
          <a:p>
            <a:pPr marL="457200" lvl="1" indent="0">
              <a:spcBef>
                <a:spcPts val="0"/>
              </a:spcBef>
              <a:buNone/>
              <a:tabLst>
                <a:tab pos="2328863" algn="l"/>
              </a:tabLs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Mr.	NNP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tabLst>
                <a:tab pos="2328863" algn="l"/>
              </a:tabLst>
            </a:pP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Vinken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NNP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tabLst>
                <a:tab pos="2328863" algn="l"/>
              </a:tabLs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	VBZ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tabLst>
                <a:tab pos="2328863" algn="l"/>
              </a:tabLs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chairman	NN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tabLst>
                <a:tab pos="2328863" algn="l"/>
              </a:tabLs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	IN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lvl="1" indent="0">
              <a:spcBef>
                <a:spcPts val="0"/>
              </a:spcBef>
              <a:buNone/>
              <a:tabLst>
                <a:tab pos="2328863" algn="l"/>
              </a:tabLs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Elsevier	NNP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38200" y="4949552"/>
            <a:ext cx="7772400" cy="173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kumimoji="1" sz="2400" b="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b="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354013" indent="-354013" defTabSz="914400">
              <a:buFont typeface="Wingdings" pitchFamily="2" charset="2"/>
              <a:buNone/>
            </a:pPr>
            <a:r>
              <a:rPr lang="en-US" kern="0" dirty="0" smtClean="0"/>
              <a:t>&gt; dl-pos.py </a:t>
            </a:r>
            <a:r>
              <a:rPr lang="en-US" kern="0" dirty="0" err="1" smtClean="0"/>
              <a:t>pos.dnn</a:t>
            </a:r>
            <a:r>
              <a:rPr lang="en-US" kern="0" dirty="0" smtClean="0"/>
              <a:t> -t </a:t>
            </a:r>
            <a:r>
              <a:rPr lang="en-US" kern="0" dirty="0" err="1" smtClean="0"/>
              <a:t>wsj.pos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 --vocab vocab.txt --vectors vectors.txt</a:t>
            </a:r>
            <a:br>
              <a:rPr lang="en-US" kern="0" dirty="0" smtClean="0"/>
            </a:br>
            <a:r>
              <a:rPr lang="en-US" kern="0" dirty="0" smtClean="0"/>
              <a:t> --caps --suffixes </a:t>
            </a:r>
            <a:r>
              <a:rPr lang="en-US" kern="0" dirty="0" err="1" smtClean="0"/>
              <a:t>suffix.list</a:t>
            </a:r>
            <a:r>
              <a:rPr lang="en-US" kern="0" dirty="0" smtClean="0"/>
              <a:t> -w 5 -n 300 –e 10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6178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POS Tagger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&gt; dl-pos.py </a:t>
            </a:r>
            <a:r>
              <a:rPr lang="en-US" dirty="0" err="1" smtClean="0"/>
              <a:t>pos.dnn</a:t>
            </a:r>
            <a:r>
              <a:rPr lang="en-US" dirty="0" smtClean="0"/>
              <a:t> &lt; </a:t>
            </a:r>
            <a:r>
              <a:rPr lang="en-US" dirty="0" err="1" smtClean="0"/>
              <a:t>input.tokens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 NER Tagger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in Conll03 tab separated format:</a:t>
            </a:r>
          </a:p>
          <a:p>
            <a:pPr marL="400050" lvl="1" indent="0">
              <a:spcBef>
                <a:spcPts val="0"/>
              </a:spcBef>
              <a:buNone/>
              <a:tabLst>
                <a:tab pos="1792288" algn="l"/>
                <a:tab pos="2865438" algn="l"/>
                <a:tab pos="3949700" algn="l"/>
              </a:tabLs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EU	NNP	I-NP	I-ORG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00050" lvl="1" indent="0">
              <a:spcBef>
                <a:spcPts val="0"/>
              </a:spcBef>
              <a:buNone/>
              <a:tabLst>
                <a:tab pos="1792288" algn="l"/>
                <a:tab pos="2865438" algn="l"/>
                <a:tab pos="3949700" algn="l"/>
              </a:tabLs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rejects	VBZ	I-VP	O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00050" lvl="1" indent="0">
              <a:spcBef>
                <a:spcPts val="0"/>
              </a:spcBef>
              <a:buNone/>
              <a:tabLst>
                <a:tab pos="1792288" algn="l"/>
                <a:tab pos="2865438" algn="l"/>
                <a:tab pos="3949700" algn="l"/>
              </a:tabLs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German	JJ	I-NP	I-MISC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00050" lvl="1" indent="0">
              <a:spcBef>
                <a:spcPts val="0"/>
              </a:spcBef>
              <a:buNone/>
              <a:tabLst>
                <a:tab pos="1792288" algn="l"/>
                <a:tab pos="2865438" algn="l"/>
                <a:tab pos="3949700" algn="l"/>
              </a:tabLs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call	NN	I-NP	O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00050" lvl="1" indent="0">
              <a:spcBef>
                <a:spcPts val="0"/>
              </a:spcBef>
              <a:buNone/>
              <a:tabLst>
                <a:tab pos="1792288" algn="l"/>
                <a:tab pos="2865438" algn="l"/>
                <a:tab pos="3949700" algn="l"/>
              </a:tabLs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	TO	I-VP	O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00050" lvl="1" indent="0">
              <a:spcBef>
                <a:spcPts val="0"/>
              </a:spcBef>
              <a:buNone/>
              <a:tabLst>
                <a:tab pos="1792288" algn="l"/>
                <a:tab pos="2865438" algn="l"/>
                <a:tab pos="3949700" algn="l"/>
              </a:tabLs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boycott	VB	I-VP	O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00050" lvl="1" indent="0">
              <a:spcBef>
                <a:spcPts val="0"/>
              </a:spcBef>
              <a:buNone/>
              <a:tabLst>
                <a:tab pos="1792288" algn="l"/>
                <a:tab pos="2865438" algn="l"/>
                <a:tab pos="3949700" algn="l"/>
              </a:tabLs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British	JJ	I-NP	I-MISC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400050" lvl="1" indent="0">
              <a:spcBef>
                <a:spcPts val="0"/>
              </a:spcBef>
              <a:buNone/>
              <a:tabLst>
                <a:tab pos="1792288" algn="l"/>
                <a:tab pos="2865438" algn="l"/>
                <a:tab pos="3949700" algn="l"/>
              </a:tabLs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lamb	NN	I-NP	O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&gt; dl-ner.py </a:t>
            </a:r>
            <a:r>
              <a:rPr lang="en-US" dirty="0" err="1" smtClean="0"/>
              <a:t>ner.dnn</a:t>
            </a:r>
            <a:r>
              <a:rPr lang="en-US" dirty="0" smtClean="0"/>
              <a:t> </a:t>
            </a:r>
            <a:r>
              <a:rPr lang="en-US" dirty="0"/>
              <a:t>-t </a:t>
            </a:r>
            <a:r>
              <a:rPr lang="en-US" dirty="0" smtClean="0"/>
              <a:t>wsj.conll03</a:t>
            </a:r>
          </a:p>
          <a:p>
            <a:pPr marL="0" indent="0">
              <a:buNone/>
            </a:pPr>
            <a:r>
              <a:rPr lang="en-US" dirty="0" smtClean="0"/>
              <a:t>	--</a:t>
            </a:r>
            <a:r>
              <a:rPr lang="en-US" dirty="0"/>
              <a:t>vocab </a:t>
            </a:r>
            <a:r>
              <a:rPr lang="en-US" dirty="0" smtClean="0"/>
              <a:t>vocab.txt </a:t>
            </a:r>
            <a:r>
              <a:rPr lang="en-US" dirty="0"/>
              <a:t>--vectors vectors.txt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	--</a:t>
            </a:r>
            <a:r>
              <a:rPr lang="en-US" dirty="0"/>
              <a:t>caps --suffixes </a:t>
            </a:r>
            <a:r>
              <a:rPr lang="en-US" dirty="0" err="1"/>
              <a:t>suffix.list</a:t>
            </a:r>
            <a:r>
              <a:rPr lang="en-US" dirty="0"/>
              <a:t> -w 5 -n </a:t>
            </a:r>
            <a:r>
              <a:rPr lang="en-US" dirty="0" smtClean="0"/>
              <a:t>300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–</a:t>
            </a:r>
            <a:r>
              <a:rPr lang="en-US" dirty="0"/>
              <a:t>e </a:t>
            </a:r>
            <a:r>
              <a:rPr lang="en-US" dirty="0" smtClean="0"/>
              <a:t>10 --gazetteer </a:t>
            </a:r>
            <a:r>
              <a:rPr lang="en-US" dirty="0" err="1" smtClean="0"/>
              <a:t>entities.list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7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 NER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&gt; dl-ner.py </a:t>
            </a:r>
            <a:r>
              <a:rPr lang="en-US" dirty="0" err="1"/>
              <a:t>ner.dnn</a:t>
            </a:r>
            <a:r>
              <a:rPr lang="en-US" dirty="0"/>
              <a:t> </a:t>
            </a:r>
            <a:r>
              <a:rPr lang="en-US" dirty="0" smtClean="0"/>
              <a:t>&lt; </a:t>
            </a:r>
            <a:r>
              <a:rPr lang="en-US" dirty="0" err="1" smtClean="0"/>
              <a:t>input.file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Supervised Statistical ML Methods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Devise a set of features to represent data: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</a:t>
            </a:r>
            <a:r>
              <a:rPr lang="en-US" sz="2000" dirty="0">
                <a:latin typeface="+mj-lt"/>
                <a:sym typeface="Symbol"/>
              </a:rPr>
              <a:t>(</a:t>
            </a:r>
            <a:r>
              <a:rPr lang="en-US" sz="2000" i="1" dirty="0">
                <a:latin typeface="+mj-lt"/>
                <a:sym typeface="Symbol"/>
              </a:rPr>
              <a:t>x</a:t>
            </a:r>
            <a:r>
              <a:rPr lang="en-US" sz="2000" dirty="0">
                <a:latin typeface="+mj-lt"/>
                <a:sym typeface="Symbol"/>
              </a:rPr>
              <a:t>) </a:t>
            </a:r>
            <a:r>
              <a:rPr lang="en-US" dirty="0" smtClean="0">
                <a:sym typeface="Symbol"/>
              </a:rPr>
              <a:t> </a:t>
            </a:r>
            <a:r>
              <a:rPr lang="en-US" sz="2800" dirty="0" smtClean="0">
                <a:latin typeface="Colonna MT"/>
                <a:sym typeface="Symbol"/>
              </a:rPr>
              <a:t>R</a:t>
            </a:r>
            <a:r>
              <a:rPr lang="en-US" baseline="30000" dirty="0" smtClean="0">
                <a:latin typeface="Lucida Calligraphy"/>
                <a:sym typeface="Symbol"/>
              </a:rPr>
              <a:t>D</a:t>
            </a:r>
            <a:r>
              <a:rPr lang="en-US" sz="1800" dirty="0" smtClean="0">
                <a:sym typeface="Symbol"/>
              </a:rPr>
              <a:t> </a:t>
            </a:r>
            <a:r>
              <a:rPr lang="en-US" dirty="0" smtClean="0"/>
              <a:t>and weights </a:t>
            </a:r>
            <a:r>
              <a:rPr lang="en-US" i="1" dirty="0" err="1" smtClean="0">
                <a:latin typeface="+mj-lt"/>
              </a:rPr>
              <a:t>w</a:t>
            </a:r>
            <a:r>
              <a:rPr lang="en-US" i="1" baseline="-25000" dirty="0" err="1" smtClean="0">
                <a:latin typeface="+mj-lt"/>
              </a:rPr>
              <a:t>k</a:t>
            </a:r>
            <a:r>
              <a:rPr lang="en-US" sz="1800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 </a:t>
            </a:r>
            <a:r>
              <a:rPr lang="en-US" sz="2800" dirty="0">
                <a:latin typeface="Colonna MT"/>
                <a:sym typeface="Symbol"/>
              </a:rPr>
              <a:t>R</a:t>
            </a:r>
            <a:r>
              <a:rPr lang="en-US" baseline="30000" dirty="0">
                <a:latin typeface="Lucida Calligraphy"/>
                <a:sym typeface="Symbol"/>
              </a:rPr>
              <a:t>D</a:t>
            </a:r>
            <a:endParaRPr lang="en-US" dirty="0" smtClean="0"/>
          </a:p>
          <a:p>
            <a:r>
              <a:rPr lang="en-US" dirty="0" smtClean="0">
                <a:sym typeface="Symbol"/>
              </a:rPr>
              <a:t>Objective function</a:t>
            </a:r>
          </a:p>
          <a:p>
            <a:pPr marL="457200" lvl="1" indent="0">
              <a:buNone/>
            </a:pPr>
            <a:r>
              <a:rPr lang="en-US" i="1" dirty="0" smtClean="0">
                <a:latin typeface="+mj-lt"/>
                <a:sym typeface="Symbol"/>
              </a:rPr>
              <a:t>f</a:t>
            </a:r>
            <a:r>
              <a:rPr lang="en-US" dirty="0" smtClean="0">
                <a:latin typeface="+mj-lt"/>
                <a:sym typeface="Symbol"/>
              </a:rPr>
              <a:t>(</a:t>
            </a:r>
            <a:r>
              <a:rPr lang="en-US" i="1" dirty="0" smtClean="0">
                <a:latin typeface="+mj-lt"/>
                <a:sym typeface="Symbol"/>
              </a:rPr>
              <a:t>x</a:t>
            </a:r>
            <a:r>
              <a:rPr lang="en-US" dirty="0" smtClean="0">
                <a:latin typeface="+mj-lt"/>
                <a:sym typeface="Symbol"/>
              </a:rPr>
              <a:t>) = </a:t>
            </a:r>
            <a:r>
              <a:rPr lang="en-US" dirty="0" err="1" smtClean="0">
                <a:latin typeface="+mj-lt"/>
                <a:sym typeface="Symbol"/>
              </a:rPr>
              <a:t>argmax</a:t>
            </a:r>
            <a:r>
              <a:rPr lang="en-US" i="1" baseline="-25000" dirty="0" err="1" smtClean="0">
                <a:latin typeface="+mj-lt"/>
                <a:sym typeface="Symbol"/>
              </a:rPr>
              <a:t>k</a:t>
            </a:r>
            <a:r>
              <a:rPr lang="en-US" dirty="0" smtClean="0">
                <a:latin typeface="+mj-lt"/>
                <a:sym typeface="Symbol"/>
              </a:rPr>
              <a:t> </a:t>
            </a:r>
            <a:r>
              <a:rPr lang="en-US" sz="2000" i="1" dirty="0" err="1" smtClean="0"/>
              <a:t>w</a:t>
            </a:r>
            <a:r>
              <a:rPr lang="en-US" sz="2000" i="1" baseline="-25000" dirty="0" err="1" smtClean="0">
                <a:latin typeface="+mj-lt"/>
              </a:rPr>
              <a:t>k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</a:t>
            </a:r>
            <a:r>
              <a:rPr lang="en-US" dirty="0">
                <a:latin typeface="+mj-lt"/>
                <a:sym typeface="Symbol"/>
              </a:rPr>
              <a:t>(</a:t>
            </a:r>
            <a:r>
              <a:rPr lang="en-US" i="1" dirty="0">
                <a:latin typeface="+mj-lt"/>
                <a:sym typeface="Symbol"/>
              </a:rPr>
              <a:t>x</a:t>
            </a:r>
            <a:r>
              <a:rPr lang="en-US" dirty="0" smtClean="0">
                <a:latin typeface="+mj-lt"/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Minimize error </a:t>
            </a:r>
            <a:r>
              <a:rPr lang="en-US" dirty="0" err="1" smtClean="0">
                <a:sym typeface="Symbol"/>
              </a:rPr>
              <a:t>wrt</a:t>
            </a:r>
            <a:r>
              <a:rPr lang="en-US" dirty="0" smtClean="0">
                <a:sym typeface="Symbol"/>
              </a:rPr>
              <a:t> training examples</a:t>
            </a:r>
          </a:p>
          <a:p>
            <a:r>
              <a:rPr lang="en-US" dirty="0" smtClean="0">
                <a:sym typeface="Symbol"/>
              </a:rPr>
              <a:t>Freed us from devising rules or algorithms</a:t>
            </a:r>
          </a:p>
          <a:p>
            <a:r>
              <a:rPr lang="en-US" dirty="0" smtClean="0">
                <a:sym typeface="Symbol"/>
              </a:rPr>
              <a:t>Required creation of annotated training corpora</a:t>
            </a:r>
          </a:p>
          <a:p>
            <a:r>
              <a:rPr lang="en-US" dirty="0" smtClean="0">
                <a:sym typeface="Symbol"/>
              </a:rPr>
              <a:t>Imposed the tyranny of feature engineering</a:t>
            </a:r>
          </a:p>
          <a:p>
            <a:pPr lvl="1"/>
            <a:endParaRPr lang="en-US" baseline="300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8552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 Dependency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Configuration file:</a:t>
            </a:r>
          </a:p>
          <a:p>
            <a:pPr marL="400050" lvl="1" indent="0">
              <a:buNone/>
            </a:pPr>
            <a:r>
              <a:rPr lang="en-US" sz="1800" dirty="0"/>
              <a:t>Features        FORM -1 0 1</a:t>
            </a:r>
          </a:p>
          <a:p>
            <a:pPr marL="400050" lvl="1" indent="0">
              <a:buNone/>
            </a:pPr>
            <a:r>
              <a:rPr lang="en-US" sz="1800" dirty="0"/>
              <a:t>Features        LEMMA -1 0 1 </a:t>
            </a:r>
            <a:r>
              <a:rPr lang="en-US" sz="1800" dirty="0" err="1"/>
              <a:t>prev</a:t>
            </a:r>
            <a:r>
              <a:rPr lang="en-US" sz="1800" dirty="0"/>
              <a:t>(0) </a:t>
            </a:r>
            <a:r>
              <a:rPr lang="en-US" sz="1800" dirty="0" err="1"/>
              <a:t>leftChild</a:t>
            </a:r>
            <a:r>
              <a:rPr lang="en-US" sz="1800" dirty="0"/>
              <a:t>(0) </a:t>
            </a:r>
            <a:r>
              <a:rPr lang="en-US" sz="1800" dirty="0" err="1"/>
              <a:t>rightChild</a:t>
            </a:r>
            <a:r>
              <a:rPr lang="en-US" sz="1800" dirty="0"/>
              <a:t>(0)</a:t>
            </a:r>
          </a:p>
          <a:p>
            <a:pPr marL="400050" lvl="1" indent="0">
              <a:buNone/>
            </a:pPr>
            <a:r>
              <a:rPr lang="en-US" sz="1800" dirty="0"/>
              <a:t>Features        POSTAG -2 -1 0 1 2 3 </a:t>
            </a:r>
            <a:r>
              <a:rPr lang="en-US" sz="1800" dirty="0" err="1"/>
              <a:t>prev</a:t>
            </a:r>
            <a:r>
              <a:rPr lang="en-US" sz="1800" dirty="0"/>
              <a:t>(0) </a:t>
            </a:r>
            <a:r>
              <a:rPr lang="en-US" sz="1800" dirty="0" err="1" smtClean="0"/>
              <a:t>leftChild</a:t>
            </a:r>
            <a:r>
              <a:rPr lang="en-US" sz="1800" dirty="0"/>
              <a:t>(-1) </a:t>
            </a:r>
            <a:r>
              <a:rPr lang="en-US" sz="1800" dirty="0" err="1"/>
              <a:t>leftChild</a:t>
            </a:r>
            <a:r>
              <a:rPr lang="en-US" sz="1800" dirty="0"/>
              <a:t>(0)</a:t>
            </a:r>
          </a:p>
          <a:p>
            <a:pPr marL="400050" lvl="1" indent="0">
              <a:buNone/>
            </a:pPr>
            <a:r>
              <a:rPr lang="en-US" sz="1800" dirty="0"/>
              <a:t>Features        CPOSTAG -1 0 1 </a:t>
            </a:r>
            <a:r>
              <a:rPr lang="en-US" sz="1800" dirty="0" err="1"/>
              <a:t>rightChild</a:t>
            </a:r>
            <a:r>
              <a:rPr lang="en-US" sz="1800" dirty="0"/>
              <a:t>(0) </a:t>
            </a:r>
            <a:r>
              <a:rPr lang="en-US" sz="1800" dirty="0" err="1"/>
              <a:t>rightChild</a:t>
            </a:r>
            <a:r>
              <a:rPr lang="en-US" sz="1800" dirty="0"/>
              <a:t>(</a:t>
            </a:r>
            <a:r>
              <a:rPr lang="en-US" sz="1800" dirty="0" err="1"/>
              <a:t>rightChild</a:t>
            </a:r>
            <a:r>
              <a:rPr lang="en-US" sz="1800" dirty="0"/>
              <a:t>(0))</a:t>
            </a:r>
          </a:p>
          <a:p>
            <a:pPr marL="400050" lvl="1" indent="0">
              <a:buNone/>
            </a:pPr>
            <a:r>
              <a:rPr lang="en-US" sz="1800" dirty="0"/>
              <a:t>Features        FEATS -1 0 1</a:t>
            </a:r>
          </a:p>
          <a:p>
            <a:pPr marL="400050" lvl="1" indent="0">
              <a:buNone/>
            </a:pPr>
            <a:r>
              <a:rPr lang="en-US" sz="1800" dirty="0"/>
              <a:t>Features        DEPREL </a:t>
            </a:r>
            <a:r>
              <a:rPr lang="en-US" sz="1800" dirty="0" err="1"/>
              <a:t>leftChild</a:t>
            </a:r>
            <a:r>
              <a:rPr lang="en-US" sz="1800" dirty="0"/>
              <a:t>(-1) </a:t>
            </a:r>
            <a:r>
              <a:rPr lang="en-US" sz="1800" dirty="0" err="1"/>
              <a:t>leftChild</a:t>
            </a:r>
            <a:r>
              <a:rPr lang="en-US" sz="1800" dirty="0"/>
              <a:t>(0) </a:t>
            </a:r>
            <a:r>
              <a:rPr lang="en-US" sz="1800" dirty="0" err="1"/>
              <a:t>rightChild</a:t>
            </a:r>
            <a:r>
              <a:rPr lang="en-US" sz="1800" dirty="0"/>
              <a:t>(-1</a:t>
            </a:r>
            <a:r>
              <a:rPr lang="en-US" sz="1800" dirty="0" smtClean="0"/>
              <a:t>)</a:t>
            </a:r>
          </a:p>
          <a:p>
            <a:pPr marL="400050" lvl="1" indent="0">
              <a:buNone/>
            </a:pPr>
            <a:r>
              <a:rPr lang="en-US" sz="1800" dirty="0"/>
              <a:t>Feature         CPOSTAG(-1) CPOSTAG(0)</a:t>
            </a:r>
          </a:p>
          <a:p>
            <a:pPr marL="400050" lvl="1" indent="0">
              <a:buNone/>
            </a:pPr>
            <a:r>
              <a:rPr lang="en-US" sz="1800" dirty="0"/>
              <a:t>Feature         CPOSTAG(0) CPOSTAG(1</a:t>
            </a:r>
            <a:r>
              <a:rPr lang="en-US" sz="1800" dirty="0" smtClean="0"/>
              <a:t>)</a:t>
            </a:r>
          </a:p>
          <a:p>
            <a:pPr marL="400050" lvl="1" indent="0">
              <a:buNone/>
            </a:pPr>
            <a:r>
              <a:rPr lang="sv-SE" sz="1800" dirty="0"/>
              <a:t>if(POSTAG(0) = "IN", LEMMA(0)) LEMMA(last(POSTAG, "V</a:t>
            </a:r>
            <a:r>
              <a:rPr lang="sv-SE" sz="1800" dirty="0" smtClean="0"/>
              <a:t>"))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&gt; </a:t>
            </a:r>
            <a:r>
              <a:rPr lang="en-US" dirty="0" err="1" smtClean="0"/>
              <a:t>desr</a:t>
            </a:r>
            <a:r>
              <a:rPr lang="en-US" dirty="0" smtClean="0"/>
              <a:t> -c </a:t>
            </a:r>
            <a:r>
              <a:rPr lang="en-US" dirty="0" err="1" smtClean="0"/>
              <a:t>conf</a:t>
            </a:r>
            <a:r>
              <a:rPr lang="en-US" dirty="0" smtClean="0"/>
              <a:t> -t -m model </a:t>
            </a:r>
            <a:r>
              <a:rPr lang="en-US" dirty="0" err="1" smtClean="0"/>
              <a:t>train.corpus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724128" y="3573016"/>
            <a:ext cx="3096344" cy="1080120"/>
          </a:xfrm>
          <a:prstGeom prst="wedgeRoundRectCallout">
            <a:avLst>
              <a:gd name="adj1" fmla="val -48850"/>
              <a:gd name="adj2" fmla="val 71380"/>
              <a:gd name="adj3" fmla="val 16667"/>
            </a:avLst>
          </a:prstGeom>
          <a:solidFill>
            <a:srgbClr val="FF99CC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Linguistic feature: use lemma of last verb if current word is preposition</a:t>
            </a:r>
          </a:p>
        </p:txBody>
      </p:sp>
    </p:spTree>
    <p:extLst>
      <p:ext uri="{BB962C8B-B14F-4D97-AF65-F5344CB8AC3E}">
        <p14:creationId xmlns:p14="http://schemas.microsoft.com/office/powerpoint/2010/main" val="60883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 Dependency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&gt; </a:t>
            </a:r>
            <a:r>
              <a:rPr lang="en-US" dirty="0" err="1"/>
              <a:t>desr</a:t>
            </a:r>
            <a:r>
              <a:rPr lang="en-US" dirty="0"/>
              <a:t> </a:t>
            </a:r>
            <a:r>
              <a:rPr lang="en-US" dirty="0" smtClean="0"/>
              <a:t>-</a:t>
            </a:r>
            <a:r>
              <a:rPr lang="en-US" dirty="0"/>
              <a:t>m model </a:t>
            </a:r>
            <a:r>
              <a:rPr lang="en-US" dirty="0" smtClean="0"/>
              <a:t>&lt; </a:t>
            </a:r>
            <a:r>
              <a:rPr lang="en-US" dirty="0" err="1" smtClean="0"/>
              <a:t>input.conll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Dependency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&gt; eval09.py –g </a:t>
            </a:r>
            <a:r>
              <a:rPr lang="en-US" dirty="0" err="1" smtClean="0"/>
              <a:t>gold.file</a:t>
            </a:r>
            <a:r>
              <a:rPr lang="en-US" dirty="0" smtClean="0"/>
              <a:t> –s </a:t>
            </a:r>
            <a:r>
              <a:rPr lang="en-US" dirty="0" err="1" smtClean="0"/>
              <a:t>system.file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8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Parser Online Demo</a:t>
            </a:r>
            <a:endParaRPr lang="en-US" dirty="0"/>
          </a:p>
        </p:txBody>
      </p:sp>
      <p:pic>
        <p:nvPicPr>
          <p:cNvPr id="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63" y="1520825"/>
            <a:ext cx="30480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47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Annotating, Visualizing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DgaAnnotator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Brat Rapid Annotation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NLPNET</a:t>
            </a:r>
          </a:p>
          <a:p>
            <a:pPr marL="0" indent="0">
              <a:buNone/>
            </a:pPr>
            <a:r>
              <a:rPr lang="en-US" dirty="0" smtClean="0"/>
              <a:t>	https</a:t>
            </a:r>
            <a:r>
              <a:rPr lang="en-US" dirty="0"/>
              <a:t>://github.com/attardi/nlpnet</a:t>
            </a:r>
            <a:endParaRPr lang="en-US" dirty="0" smtClean="0"/>
          </a:p>
          <a:p>
            <a:pPr marL="514350" indent="-457200"/>
            <a:r>
              <a:rPr lang="en-US" dirty="0" err="1" smtClean="0"/>
              <a:t>DeepNL</a:t>
            </a: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github.com/attardi/deepnl</a:t>
            </a:r>
            <a:endParaRPr lang="en-US" dirty="0" smtClean="0"/>
          </a:p>
          <a:p>
            <a:pPr marL="514350" indent="-457200"/>
            <a:r>
              <a:rPr lang="en-US" dirty="0" err="1" smtClean="0"/>
              <a:t>DeSR</a:t>
            </a:r>
            <a:r>
              <a:rPr lang="en-US" dirty="0" smtClean="0"/>
              <a:t> parser</a:t>
            </a:r>
          </a:p>
          <a:p>
            <a:pPr marL="57150" indent="0">
              <a:buNone/>
            </a:pPr>
            <a:r>
              <a:rPr lang="en-US" dirty="0"/>
              <a:t>	https://sites.google.com/site/desrparser/</a:t>
            </a:r>
            <a:endParaRPr lang="en-US" dirty="0" smtClean="0"/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4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Word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to words (neither MW nor phrases)</a:t>
            </a:r>
          </a:p>
          <a:p>
            <a:r>
              <a:rPr lang="en-US" dirty="0" smtClean="0"/>
              <a:t>Represent similarity: antinomies often appear similar</a:t>
            </a:r>
          </a:p>
          <a:p>
            <a:pPr lvl="1"/>
            <a:r>
              <a:rPr lang="en-US" dirty="0" smtClean="0"/>
              <a:t>Not good for sentiment analysis</a:t>
            </a:r>
          </a:p>
          <a:p>
            <a:pPr lvl="1"/>
            <a:r>
              <a:rPr lang="en-US" dirty="0" smtClean="0"/>
              <a:t>Not good for </a:t>
            </a:r>
            <a:r>
              <a:rPr lang="en-US" dirty="0" err="1" smtClean="0"/>
              <a:t>polysemous</a:t>
            </a:r>
            <a:r>
              <a:rPr lang="en-US" dirty="0" smtClean="0"/>
              <a:t> words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Semantic composition</a:t>
            </a:r>
          </a:p>
          <a:p>
            <a:pPr lvl="1"/>
            <a:r>
              <a:rPr lang="en-US" dirty="0" smtClean="0"/>
              <a:t>or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5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Neural Networks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708932" y="4545126"/>
            <a:ext cx="1086059" cy="288032"/>
            <a:chOff x="1708932" y="4581128"/>
            <a:chExt cx="1086059" cy="288032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1708932" y="4581128"/>
              <a:ext cx="1086059" cy="288032"/>
            </a:xfrm>
            <a:prstGeom prst="round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 flipH="1" flipV="1">
              <a:off x="1763688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 flipH="1" flipV="1">
              <a:off x="2027717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 flipH="1" flipV="1">
              <a:off x="2291746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 flipH="1" flipV="1">
              <a:off x="2555776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44008" y="4545126"/>
            <a:ext cx="1086059" cy="288032"/>
            <a:chOff x="1708932" y="4581128"/>
            <a:chExt cx="1086059" cy="288032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1708932" y="4581128"/>
              <a:ext cx="1086059" cy="288032"/>
            </a:xfrm>
            <a:prstGeom prst="round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flipH="1" flipV="1">
              <a:off x="1763688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flipH="1" flipV="1">
              <a:off x="2027717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 flipH="1" flipV="1">
              <a:off x="2291746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 flipH="1" flipV="1">
              <a:off x="2555776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176470" y="4545126"/>
            <a:ext cx="1086059" cy="288032"/>
            <a:chOff x="1708932" y="4581128"/>
            <a:chExt cx="1086059" cy="288032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1708932" y="4581128"/>
              <a:ext cx="1086059" cy="288032"/>
            </a:xfrm>
            <a:prstGeom prst="round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 flipH="1" flipV="1">
              <a:off x="1763688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 flipH="1" flipV="1">
              <a:off x="2027717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 flipH="1" flipV="1">
              <a:off x="2291746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 flipH="1" flipV="1">
              <a:off x="2555776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131840" y="3068960"/>
            <a:ext cx="1086059" cy="288032"/>
            <a:chOff x="1708932" y="4581128"/>
            <a:chExt cx="1086059" cy="288032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1708932" y="4581128"/>
              <a:ext cx="1086059" cy="288032"/>
            </a:xfrm>
            <a:prstGeom prst="round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 flipH="1" flipV="1">
              <a:off x="1763688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 flipH="1" flipV="1">
              <a:off x="2027717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 flipH="1" flipV="1">
              <a:off x="2291746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 flipH="1" flipV="1">
              <a:off x="2555776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691680" y="2276872"/>
            <a:ext cx="1086059" cy="288032"/>
            <a:chOff x="1708932" y="4581128"/>
            <a:chExt cx="1086059" cy="288032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1708932" y="4581128"/>
              <a:ext cx="1086059" cy="288032"/>
            </a:xfrm>
            <a:prstGeom prst="roundRect">
              <a:avLst/>
            </a:prstGeom>
            <a:solidFill>
              <a:schemeClr val="bg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 flipH="1" flipV="1">
              <a:off x="1763688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 flipH="1" flipV="1">
              <a:off x="2027717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 flipH="1" flipV="1">
              <a:off x="2291746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 flipH="1" flipV="1">
              <a:off x="2555776" y="4635144"/>
              <a:ext cx="180020" cy="180000"/>
            </a:xfrm>
            <a:prstGeom prst="ellipse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952801" y="4946684"/>
            <a:ext cx="67282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/>
              <a:t>Tina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196918" y="4973435"/>
            <a:ext cx="67282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/>
              <a:t>likes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788774" y="4974308"/>
            <a:ext cx="67282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/>
              <a:t>tigers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355976" y="3074476"/>
            <a:ext cx="130070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/>
              <a:t>likes tigers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915816" y="2276872"/>
            <a:ext cx="187633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/>
              <a:t>Tina likes tigers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4" idx="0"/>
            <a:endCxn id="34" idx="2"/>
          </p:cNvCxnSpPr>
          <p:nvPr/>
        </p:nvCxnSpPr>
        <p:spPr bwMode="auto">
          <a:xfrm flipH="1" flipV="1">
            <a:off x="2234710" y="2564904"/>
            <a:ext cx="17252" cy="198022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H="1" flipV="1">
            <a:off x="3699840" y="3356992"/>
            <a:ext cx="17252" cy="118813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50" name="Straight Arrow Connector 49"/>
          <p:cNvCxnSpPr>
            <a:stCxn id="16" idx="0"/>
            <a:endCxn id="28" idx="2"/>
          </p:cNvCxnSpPr>
          <p:nvPr/>
        </p:nvCxnSpPr>
        <p:spPr bwMode="auto">
          <a:xfrm flipH="1" flipV="1">
            <a:off x="3674870" y="3356992"/>
            <a:ext cx="1512168" cy="118813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>
            <a:stCxn id="28" idx="0"/>
            <a:endCxn id="34" idx="2"/>
          </p:cNvCxnSpPr>
          <p:nvPr/>
        </p:nvCxnSpPr>
        <p:spPr bwMode="auto">
          <a:xfrm flipH="1" flipV="1">
            <a:off x="2234710" y="2564904"/>
            <a:ext cx="1440160" cy="504056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5519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Specific Word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7772400" cy="4826719"/>
          </a:xfrm>
        </p:spPr>
        <p:txBody>
          <a:bodyPr/>
          <a:lstStyle/>
          <a:p>
            <a:r>
              <a:rPr lang="en-US" dirty="0" smtClean="0"/>
              <a:t>Sentiment Specific Word </a:t>
            </a:r>
            <a:r>
              <a:rPr lang="en-US" dirty="0" err="1" smtClean="0"/>
              <a:t>Embeddings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Uses an annotated corpus with polarities (e.g. tweets)</a:t>
            </a:r>
          </a:p>
          <a:p>
            <a:r>
              <a:rPr lang="en-US" dirty="0" smtClean="0"/>
              <a:t>SS Word </a:t>
            </a:r>
            <a:r>
              <a:rPr lang="en-US" dirty="0" err="1" smtClean="0"/>
              <a:t>Embeddings</a:t>
            </a:r>
            <a:r>
              <a:rPr lang="en-US" dirty="0" smtClean="0"/>
              <a:t> achieve SOTA accuracy on tweet sentiment classification</a:t>
            </a:r>
          </a:p>
          <a:p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3001012" y="3846189"/>
            <a:ext cx="419456" cy="84138"/>
            <a:chOff x="794196" y="466090"/>
            <a:chExt cx="651510" cy="110935"/>
          </a:xfrm>
          <a:solidFill>
            <a:schemeClr val="bg1"/>
          </a:solidFill>
        </p:grpSpPr>
        <p:sp>
          <p:nvSpPr>
            <p:cNvPr id="5" name="Rectangle 4"/>
            <p:cNvSpPr/>
            <p:nvPr/>
          </p:nvSpPr>
          <p:spPr>
            <a:xfrm>
              <a:off x="794196" y="46843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000">
                <a:effectLst/>
                <a:latin typeface="Times New Roman"/>
                <a:ea typeface="PMingLiU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900430" y="468440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1011365" y="46609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118045" y="470345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1228535" y="46844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337120" y="46844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590188" y="4306501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960056" y="4314063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19" name="Rectangle 18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329924" y="4324706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26" name="Rectangle 25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3839923" y="2940468"/>
            <a:ext cx="419456" cy="84138"/>
            <a:chOff x="0" y="0"/>
            <a:chExt cx="651510" cy="110935"/>
          </a:xfrm>
        </p:grpSpPr>
        <p:sp>
          <p:nvSpPr>
            <p:cNvPr id="33" name="Rectangle 32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3837470" y="3166156"/>
            <a:ext cx="419456" cy="39495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i="1">
                <a:solidFill>
                  <a:srgbClr val="000000"/>
                </a:solidFill>
                <a:effectLst/>
                <a:latin typeface="Times New Roman"/>
                <a:ea typeface="PMingLiU"/>
              </a:rPr>
              <a:t>U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cxnSp>
        <p:nvCxnSpPr>
          <p:cNvPr id="40" name="Straight Arrow Connector 39"/>
          <p:cNvCxnSpPr>
            <a:stCxn id="26" idx="0"/>
            <a:endCxn id="45" idx="2"/>
          </p:cNvCxnSpPr>
          <p:nvPr/>
        </p:nvCxnSpPr>
        <p:spPr>
          <a:xfrm flipV="1">
            <a:off x="3539652" y="3930327"/>
            <a:ext cx="90544" cy="396161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9" idx="0"/>
          </p:cNvCxnSpPr>
          <p:nvPr/>
        </p:nvCxnSpPr>
        <p:spPr>
          <a:xfrm flipH="1" flipV="1">
            <a:off x="4050060" y="3930327"/>
            <a:ext cx="119724" cy="385518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2" idx="0"/>
          </p:cNvCxnSpPr>
          <p:nvPr/>
        </p:nvCxnSpPr>
        <p:spPr>
          <a:xfrm flipH="1" flipV="1">
            <a:off x="4469516" y="3930327"/>
            <a:ext cx="330400" cy="377956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4046789" y="3561110"/>
            <a:ext cx="2453" cy="287059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3420468" y="3846189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45" name="Rectangle 44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839923" y="3846189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52" name="Rectangle 51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259379" y="3846189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59" name="Rectangle 58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2699792" y="4322806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66" name="Rectangle 65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Arrow Connector 71"/>
          <p:cNvCxnSpPr>
            <a:endCxn id="5" idx="2"/>
          </p:cNvCxnSpPr>
          <p:nvPr/>
        </p:nvCxnSpPr>
        <p:spPr>
          <a:xfrm flipV="1">
            <a:off x="2979429" y="3930327"/>
            <a:ext cx="231311" cy="385294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699792" y="4464898"/>
            <a:ext cx="238089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t</a:t>
            </a:r>
            <a:r>
              <a:rPr lang="en-US" sz="1600" dirty="0" smtClean="0"/>
              <a:t>he       </a:t>
            </a:r>
            <a:r>
              <a:rPr lang="en-US" sz="1600" b="1" dirty="0" smtClean="0">
                <a:solidFill>
                  <a:srgbClr val="FF0000"/>
                </a:solidFill>
              </a:rPr>
              <a:t>cat</a:t>
            </a:r>
            <a:r>
              <a:rPr lang="en-US" sz="1600" dirty="0" smtClean="0"/>
              <a:t>      sits      on</a:t>
            </a:r>
            <a:endParaRPr lang="en-US" sz="1600" dirty="0"/>
          </a:p>
        </p:txBody>
      </p:sp>
      <p:cxnSp>
        <p:nvCxnSpPr>
          <p:cNvPr id="74" name="Straight Arrow Connector 73"/>
          <p:cNvCxnSpPr>
            <a:stCxn id="39" idx="0"/>
            <a:endCxn id="33" idx="2"/>
          </p:cNvCxnSpPr>
          <p:nvPr/>
        </p:nvCxnSpPr>
        <p:spPr>
          <a:xfrm flipV="1">
            <a:off x="4047198" y="3024606"/>
            <a:ext cx="2453" cy="14155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ular Callout 74"/>
          <p:cNvSpPr/>
          <p:nvPr/>
        </p:nvSpPr>
        <p:spPr bwMode="auto">
          <a:xfrm>
            <a:off x="4590188" y="2564904"/>
            <a:ext cx="3654220" cy="418523"/>
          </a:xfrm>
          <a:prstGeom prst="wedgeRoundRectCallout">
            <a:avLst>
              <a:gd name="adj1" fmla="val -57100"/>
              <a:gd name="adj2" fmla="val 38482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LM likelihood + Polarity</a:t>
            </a:r>
          </a:p>
        </p:txBody>
      </p:sp>
    </p:spTree>
    <p:extLst>
      <p:ext uri="{BB962C8B-B14F-4D97-AF65-F5344CB8AC3E}">
        <p14:creationId xmlns:p14="http://schemas.microsoft.com/office/powerpoint/2010/main" val="83420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Aware Word </a:t>
            </a:r>
            <a:r>
              <a:rPr lang="en-US" dirty="0" err="1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999" y="4437112"/>
            <a:ext cx="7772400" cy="2232248"/>
          </a:xfrm>
        </p:spPr>
        <p:txBody>
          <a:bodyPr/>
          <a:lstStyle/>
          <a:p>
            <a:r>
              <a:rPr lang="en-US" dirty="0" smtClean="0"/>
              <a:t>Applications:</a:t>
            </a:r>
          </a:p>
          <a:p>
            <a:pPr lvl="1"/>
            <a:r>
              <a:rPr lang="en-US" dirty="0" smtClean="0"/>
              <a:t>Word sense disambiguation</a:t>
            </a:r>
          </a:p>
          <a:p>
            <a:pPr lvl="1"/>
            <a:r>
              <a:rPr lang="en-US" dirty="0" smtClean="0"/>
              <a:t>Document Classification</a:t>
            </a:r>
          </a:p>
          <a:p>
            <a:pPr lvl="1"/>
            <a:r>
              <a:rPr lang="en-US" dirty="0" smtClean="0"/>
              <a:t>Polarity detection</a:t>
            </a:r>
          </a:p>
          <a:p>
            <a:pPr lvl="1"/>
            <a:r>
              <a:rPr lang="en-US" dirty="0" err="1" smtClean="0"/>
              <a:t>Adwords</a:t>
            </a:r>
            <a:r>
              <a:rPr lang="en-US" dirty="0" smtClean="0"/>
              <a:t> matching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01012" y="2982093"/>
            <a:ext cx="419456" cy="84138"/>
            <a:chOff x="794196" y="466090"/>
            <a:chExt cx="651510" cy="110935"/>
          </a:xfrm>
          <a:solidFill>
            <a:schemeClr val="bg1"/>
          </a:solidFill>
        </p:grpSpPr>
        <p:sp>
          <p:nvSpPr>
            <p:cNvPr id="5" name="Rectangle 4"/>
            <p:cNvSpPr/>
            <p:nvPr/>
          </p:nvSpPr>
          <p:spPr>
            <a:xfrm>
              <a:off x="794196" y="46843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000">
                <a:effectLst/>
                <a:latin typeface="Times New Roman"/>
                <a:ea typeface="PMingLiU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900430" y="468440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1011365" y="46609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118045" y="470345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1228535" y="46844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337120" y="46844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590188" y="3921822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3839923" y="2076372"/>
            <a:ext cx="419456" cy="84138"/>
            <a:chOff x="0" y="0"/>
            <a:chExt cx="651510" cy="110935"/>
          </a:xfrm>
        </p:grpSpPr>
        <p:sp>
          <p:nvSpPr>
            <p:cNvPr id="33" name="Rectangle 32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3837470" y="2302060"/>
            <a:ext cx="419456" cy="39495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i="1">
                <a:solidFill>
                  <a:srgbClr val="000000"/>
                </a:solidFill>
                <a:effectLst/>
                <a:latin typeface="Times New Roman"/>
                <a:ea typeface="PMingLiU"/>
              </a:rPr>
              <a:t>U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cxnSp>
        <p:nvCxnSpPr>
          <p:cNvPr id="40" name="Straight Arrow Connector 39"/>
          <p:cNvCxnSpPr>
            <a:stCxn id="26" idx="0"/>
            <a:endCxn id="45" idx="2"/>
          </p:cNvCxnSpPr>
          <p:nvPr/>
        </p:nvCxnSpPr>
        <p:spPr>
          <a:xfrm flipV="1">
            <a:off x="3539652" y="3066231"/>
            <a:ext cx="90544" cy="857373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9" idx="0"/>
            <a:endCxn id="52" idx="2"/>
          </p:cNvCxnSpPr>
          <p:nvPr/>
        </p:nvCxnSpPr>
        <p:spPr>
          <a:xfrm flipH="1" flipV="1">
            <a:off x="4049651" y="3066231"/>
            <a:ext cx="120133" cy="857373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2" idx="0"/>
            <a:endCxn id="59" idx="2"/>
          </p:cNvCxnSpPr>
          <p:nvPr/>
        </p:nvCxnSpPr>
        <p:spPr>
          <a:xfrm flipH="1" flipV="1">
            <a:off x="4469107" y="3066231"/>
            <a:ext cx="330809" cy="857373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4046789" y="2697014"/>
            <a:ext cx="2453" cy="287059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3420468" y="2982093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45" name="Rectangle 44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839923" y="2982093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52" name="Rectangle 51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259379" y="2982093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59" name="Rectangle 58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Arrow Connector 71"/>
          <p:cNvCxnSpPr>
            <a:endCxn id="5" idx="2"/>
          </p:cNvCxnSpPr>
          <p:nvPr/>
        </p:nvCxnSpPr>
        <p:spPr>
          <a:xfrm flipV="1">
            <a:off x="2979429" y="3066231"/>
            <a:ext cx="231311" cy="831367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699792" y="4046875"/>
            <a:ext cx="238089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t</a:t>
            </a:r>
            <a:r>
              <a:rPr lang="en-US" sz="1600" dirty="0" smtClean="0"/>
              <a:t>he       </a:t>
            </a:r>
            <a:r>
              <a:rPr lang="en-US" sz="1600" b="1" dirty="0" smtClean="0">
                <a:solidFill>
                  <a:srgbClr val="FF0000"/>
                </a:solidFill>
              </a:rPr>
              <a:t>cat</a:t>
            </a:r>
            <a:r>
              <a:rPr lang="en-US" sz="1600" dirty="0" smtClean="0"/>
              <a:t>      sits      on</a:t>
            </a:r>
            <a:endParaRPr lang="en-US" sz="1600" dirty="0"/>
          </a:p>
        </p:txBody>
      </p:sp>
      <p:cxnSp>
        <p:nvCxnSpPr>
          <p:cNvPr id="74" name="Straight Arrow Connector 73"/>
          <p:cNvCxnSpPr>
            <a:stCxn id="39" idx="0"/>
            <a:endCxn id="33" idx="2"/>
          </p:cNvCxnSpPr>
          <p:nvPr/>
        </p:nvCxnSpPr>
        <p:spPr>
          <a:xfrm flipV="1">
            <a:off x="4047198" y="2160510"/>
            <a:ext cx="2453" cy="14155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ular Callout 74"/>
          <p:cNvSpPr/>
          <p:nvPr/>
        </p:nvSpPr>
        <p:spPr bwMode="auto">
          <a:xfrm>
            <a:off x="4499992" y="1700808"/>
            <a:ext cx="2646108" cy="418523"/>
          </a:xfrm>
          <a:prstGeom prst="wedgeRoundRectCallout">
            <a:avLst>
              <a:gd name="adj1" fmla="val -57100"/>
              <a:gd name="adj2" fmla="val 38482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LM likelihood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051720" y="3789040"/>
            <a:ext cx="432048" cy="34970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72000" tIns="36000" rIns="72000" bIns="36000" rtlCol="0" anchor="ctr">
            <a:spAutoFit/>
          </a:bodyPr>
          <a:lstStyle/>
          <a:p>
            <a:pPr algn="ctr"/>
            <a:r>
              <a:rPr lang="en-US" dirty="0" smtClean="0">
                <a:sym typeface="Symbol"/>
              </a:rPr>
              <a:t></a:t>
            </a:r>
            <a:endParaRPr lang="en-US" dirty="0"/>
          </a:p>
        </p:txBody>
      </p:sp>
      <p:grpSp>
        <p:nvGrpSpPr>
          <p:cNvPr id="77" name="Group 76"/>
          <p:cNvGrpSpPr/>
          <p:nvPr/>
        </p:nvGrpSpPr>
        <p:grpSpPr>
          <a:xfrm>
            <a:off x="2534803" y="2982093"/>
            <a:ext cx="461402" cy="84138"/>
            <a:chOff x="794196" y="466090"/>
            <a:chExt cx="651510" cy="110935"/>
          </a:xfrm>
          <a:solidFill>
            <a:schemeClr val="bg1"/>
          </a:solidFill>
        </p:grpSpPr>
        <p:sp>
          <p:nvSpPr>
            <p:cNvPr id="78" name="Rectangle 77"/>
            <p:cNvSpPr/>
            <p:nvPr/>
          </p:nvSpPr>
          <p:spPr>
            <a:xfrm>
              <a:off x="794196" y="46843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000">
                <a:effectLst/>
                <a:latin typeface="Times New Roman"/>
                <a:ea typeface="PMingLiU"/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>
            <a:xfrm flipH="1">
              <a:off x="900430" y="468440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1011365" y="46609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1118045" y="470345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1228535" y="46844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1337120" y="46844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/>
          <p:cNvSpPr/>
          <p:nvPr/>
        </p:nvSpPr>
        <p:spPr>
          <a:xfrm>
            <a:off x="2058016" y="3228208"/>
            <a:ext cx="419456" cy="39495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i="1" dirty="0" smtClean="0">
                <a:solidFill>
                  <a:srgbClr val="000000"/>
                </a:solidFill>
                <a:effectLst/>
                <a:latin typeface="Times New Roman"/>
                <a:ea typeface="PMingLiU"/>
              </a:rPr>
              <a:t>W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2267744" y="3623162"/>
            <a:ext cx="0" cy="165878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84" idx="0"/>
            <a:endCxn id="78" idx="2"/>
          </p:cNvCxnSpPr>
          <p:nvPr/>
        </p:nvCxnSpPr>
        <p:spPr>
          <a:xfrm flipV="1">
            <a:off x="2267744" y="3066231"/>
            <a:ext cx="497760" cy="161977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 flipV="1">
            <a:off x="2483768" y="3963446"/>
            <a:ext cx="2106420" cy="891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2699792" y="3921822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66" name="Rectangle 65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 dirty="0">
                  <a:effectLst/>
                  <a:latin typeface="Times New Roman"/>
                  <a:ea typeface="Times New Roman"/>
                </a:rPr>
                <a:t> 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329924" y="3921822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26" name="Rectangle 25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960056" y="3921822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19" name="Rectangle 18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0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695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Deep Neural Network Model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7200404" y="4941391"/>
            <a:ext cx="215900" cy="2159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defTabSz="914400" eaLnBrk="0" hangingPunct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200404" y="4220666"/>
            <a:ext cx="215900" cy="2174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defTabSz="914400" eaLnBrk="0" hangingPunct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9708" name="TextBox 13"/>
          <p:cNvSpPr txBox="1">
            <a:spLocks noChangeArrowheads="1"/>
          </p:cNvSpPr>
          <p:nvPr/>
        </p:nvSpPr>
        <p:spPr bwMode="auto">
          <a:xfrm>
            <a:off x="6732092" y="4796929"/>
            <a:ext cx="468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…</a:t>
            </a:r>
          </a:p>
        </p:txBody>
      </p:sp>
      <p:sp>
        <p:nvSpPr>
          <p:cNvPr id="29709" name="TextBox 14"/>
          <p:cNvSpPr txBox="1">
            <a:spLocks noChangeArrowheads="1"/>
          </p:cNvSpPr>
          <p:nvPr/>
        </p:nvSpPr>
        <p:spPr bwMode="auto">
          <a:xfrm>
            <a:off x="6767017" y="4104779"/>
            <a:ext cx="468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…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6982917" y="3403104"/>
            <a:ext cx="217487" cy="2159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defTabSz="914400" eaLnBrk="0" hangingPunct="0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9713" name="TextBox 20"/>
          <p:cNvSpPr txBox="1">
            <a:spLocks noChangeArrowheads="1"/>
          </p:cNvSpPr>
          <p:nvPr/>
        </p:nvSpPr>
        <p:spPr bwMode="auto">
          <a:xfrm>
            <a:off x="6587629" y="3285629"/>
            <a:ext cx="468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…</a:t>
            </a:r>
          </a:p>
        </p:txBody>
      </p:sp>
      <p:sp>
        <p:nvSpPr>
          <p:cNvPr id="29717" name="Oval 25"/>
          <p:cNvSpPr>
            <a:spLocks noChangeArrowheads="1"/>
          </p:cNvSpPr>
          <p:nvPr/>
        </p:nvSpPr>
        <p:spPr bwMode="auto">
          <a:xfrm>
            <a:off x="7200404" y="2682379"/>
            <a:ext cx="215900" cy="215900"/>
          </a:xfrm>
          <a:prstGeom prst="ellipse">
            <a:avLst/>
          </a:prstGeom>
          <a:solidFill>
            <a:srgbClr val="00B0F0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 b="0">
              <a:latin typeface="Times New Roman" pitchFamily="18" charset="0"/>
            </a:endParaRPr>
          </a:p>
        </p:txBody>
      </p:sp>
      <p:sp>
        <p:nvSpPr>
          <p:cNvPr id="29718" name="TextBox 26"/>
          <p:cNvSpPr txBox="1">
            <a:spLocks noChangeArrowheads="1"/>
          </p:cNvSpPr>
          <p:nvPr/>
        </p:nvSpPr>
        <p:spPr bwMode="auto">
          <a:xfrm>
            <a:off x="6767017" y="2564904"/>
            <a:ext cx="468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/>
              <a:t>…</a:t>
            </a:r>
          </a:p>
        </p:txBody>
      </p:sp>
      <p:sp>
        <p:nvSpPr>
          <p:cNvPr id="29719" name="TextBox 27"/>
          <p:cNvSpPr txBox="1">
            <a:spLocks noChangeArrowheads="1"/>
          </p:cNvSpPr>
          <p:nvPr/>
        </p:nvSpPr>
        <p:spPr bwMode="auto">
          <a:xfrm>
            <a:off x="1187624" y="2607766"/>
            <a:ext cx="392442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 dirty="0" smtClean="0">
                <a:solidFill>
                  <a:schemeClr val="accent1">
                    <a:lumMod val="75000"/>
                  </a:schemeClr>
                </a:solidFill>
              </a:rPr>
              <a:t>Output layer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 b="0" dirty="0" smtClean="0"/>
              <a:t>Prediction of target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000" b="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 dirty="0" smtClean="0">
                <a:solidFill>
                  <a:schemeClr val="accent1">
                    <a:lumMod val="75000"/>
                  </a:schemeClr>
                </a:solidFill>
              </a:rPr>
              <a:t>Hidden layers</a:t>
            </a:r>
            <a:endParaRPr kumimoji="0" lang="en-US" altLang="en-US" sz="2000" b="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 b="0" dirty="0" smtClean="0"/>
              <a:t>Learn more abstract representations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000" b="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 dirty="0" smtClean="0">
                <a:solidFill>
                  <a:schemeClr val="accent1">
                    <a:lumMod val="75000"/>
                  </a:schemeClr>
                </a:solidFill>
              </a:rPr>
              <a:t>Input layer</a:t>
            </a:r>
            <a:endParaRPr kumimoji="0" lang="en-US" alt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000" b="0" dirty="0" smtClean="0"/>
              <a:t>Raw input</a:t>
            </a:r>
            <a:endParaRPr kumimoji="0" lang="en-US" altLang="en-US" sz="2000" b="0" dirty="0"/>
          </a:p>
        </p:txBody>
      </p:sp>
      <p:cxnSp>
        <p:nvCxnSpPr>
          <p:cNvPr id="29723" name="Straight Arrow Connector 39"/>
          <p:cNvCxnSpPr>
            <a:cxnSpLocks noChangeShapeType="1"/>
            <a:stCxn id="8" idx="0"/>
          </p:cNvCxnSpPr>
          <p:nvPr/>
        </p:nvCxnSpPr>
        <p:spPr bwMode="auto">
          <a:xfrm flipH="1" flipV="1">
            <a:off x="6874967" y="4473079"/>
            <a:ext cx="433387" cy="468312"/>
          </a:xfrm>
          <a:prstGeom prst="straightConnector1">
            <a:avLst/>
          </a:prstGeom>
          <a:noFill/>
          <a:ln w="25400" cap="sq" algn="ctr">
            <a:solidFill>
              <a:schemeClr val="tx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4" name="Straight Arrow Connector 42"/>
          <p:cNvCxnSpPr>
            <a:cxnSpLocks noChangeShapeType="1"/>
            <a:stCxn id="8" idx="0"/>
            <a:endCxn id="13" idx="4"/>
          </p:cNvCxnSpPr>
          <p:nvPr/>
        </p:nvCxnSpPr>
        <p:spPr bwMode="auto">
          <a:xfrm flipV="1">
            <a:off x="7308354" y="4438154"/>
            <a:ext cx="0" cy="503237"/>
          </a:xfrm>
          <a:prstGeom prst="straightConnector1">
            <a:avLst/>
          </a:prstGeom>
          <a:noFill/>
          <a:ln w="25400" cap="sq" algn="ctr">
            <a:solidFill>
              <a:schemeClr val="tx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7" name="Straight Arrow Connector 49"/>
          <p:cNvCxnSpPr>
            <a:cxnSpLocks noChangeShapeType="1"/>
            <a:endCxn id="20" idx="4"/>
          </p:cNvCxnSpPr>
          <p:nvPr/>
        </p:nvCxnSpPr>
        <p:spPr bwMode="auto">
          <a:xfrm flipH="1" flipV="1">
            <a:off x="7090867" y="3619004"/>
            <a:ext cx="217487" cy="606425"/>
          </a:xfrm>
          <a:prstGeom prst="straightConnector1">
            <a:avLst/>
          </a:prstGeom>
          <a:noFill/>
          <a:ln w="25400" cap="sq" algn="ctr">
            <a:solidFill>
              <a:schemeClr val="tx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8" name="Straight Arrow Connector 52"/>
          <p:cNvCxnSpPr>
            <a:cxnSpLocks noChangeShapeType="1"/>
            <a:stCxn id="13" idx="1"/>
          </p:cNvCxnSpPr>
          <p:nvPr/>
        </p:nvCxnSpPr>
        <p:spPr bwMode="auto">
          <a:xfrm flipH="1" flipV="1">
            <a:off x="6587629" y="3619004"/>
            <a:ext cx="642938" cy="633412"/>
          </a:xfrm>
          <a:prstGeom prst="straightConnector1">
            <a:avLst/>
          </a:prstGeom>
          <a:noFill/>
          <a:ln w="25400" cap="sq" algn="ctr">
            <a:solidFill>
              <a:schemeClr val="tx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2"/>
          <p:cNvGrpSpPr/>
          <p:nvPr/>
        </p:nvGrpSpPr>
        <p:grpSpPr>
          <a:xfrm>
            <a:off x="5471617" y="2682379"/>
            <a:ext cx="1152525" cy="2474912"/>
            <a:chOff x="5471617" y="2682379"/>
            <a:chExt cx="1152525" cy="2474912"/>
          </a:xfrm>
        </p:grpSpPr>
        <p:sp>
          <p:nvSpPr>
            <p:cNvPr id="5" name="Oval 4"/>
            <p:cNvSpPr/>
            <p:nvPr/>
          </p:nvSpPr>
          <p:spPr bwMode="auto">
            <a:xfrm>
              <a:off x="5782767" y="4941391"/>
              <a:ext cx="217487" cy="2159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6095504" y="4941391"/>
              <a:ext cx="215900" cy="2159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6408242" y="4941391"/>
              <a:ext cx="215900" cy="2159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471617" y="4220666"/>
              <a:ext cx="215900" cy="2174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782767" y="4220666"/>
              <a:ext cx="217487" cy="2174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6095504" y="4220666"/>
              <a:ext cx="215900" cy="2174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408242" y="4220666"/>
              <a:ext cx="215900" cy="2174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5724029" y="3403104"/>
              <a:ext cx="215900" cy="2159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6035179" y="3403104"/>
              <a:ext cx="215900" cy="2159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14" name="Oval 21"/>
            <p:cNvSpPr>
              <a:spLocks noChangeArrowheads="1"/>
            </p:cNvSpPr>
            <p:nvPr/>
          </p:nvSpPr>
          <p:spPr bwMode="auto">
            <a:xfrm>
              <a:off x="5471617" y="2682379"/>
              <a:ext cx="215900" cy="215900"/>
            </a:xfrm>
            <a:prstGeom prst="ellipse">
              <a:avLst/>
            </a:prstGeom>
            <a:solidFill>
              <a:srgbClr val="00B0F0"/>
            </a:solidFill>
            <a:ln w="12700" cap="sq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400" b="0">
                <a:latin typeface="Times New Roman" pitchFamily="18" charset="0"/>
              </a:endParaRPr>
            </a:p>
          </p:txBody>
        </p:sp>
        <p:sp>
          <p:nvSpPr>
            <p:cNvPr id="29715" name="Oval 22"/>
            <p:cNvSpPr>
              <a:spLocks noChangeArrowheads="1"/>
            </p:cNvSpPr>
            <p:nvPr/>
          </p:nvSpPr>
          <p:spPr bwMode="auto">
            <a:xfrm>
              <a:off x="5782767" y="2682379"/>
              <a:ext cx="217487" cy="215900"/>
            </a:xfrm>
            <a:prstGeom prst="ellipse">
              <a:avLst/>
            </a:prstGeom>
            <a:solidFill>
              <a:srgbClr val="00B0F0"/>
            </a:solidFill>
            <a:ln w="12700" cap="sq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400" b="0">
                <a:latin typeface="Times New Roman" pitchFamily="18" charset="0"/>
              </a:endParaRPr>
            </a:p>
          </p:txBody>
        </p:sp>
        <p:sp>
          <p:nvSpPr>
            <p:cNvPr id="29716" name="Oval 23"/>
            <p:cNvSpPr>
              <a:spLocks noChangeArrowheads="1"/>
            </p:cNvSpPr>
            <p:nvPr/>
          </p:nvSpPr>
          <p:spPr bwMode="auto">
            <a:xfrm>
              <a:off x="6095504" y="2682379"/>
              <a:ext cx="215900" cy="215900"/>
            </a:xfrm>
            <a:prstGeom prst="ellipse">
              <a:avLst/>
            </a:prstGeom>
            <a:solidFill>
              <a:srgbClr val="00B0F0"/>
            </a:solidFill>
            <a:ln w="12700" cap="sq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400" b="0">
                <a:latin typeface="Times New Roman" pitchFamily="18" charset="0"/>
              </a:endParaRPr>
            </a:p>
          </p:txBody>
        </p:sp>
        <p:cxnSp>
          <p:nvCxnSpPr>
            <p:cNvPr id="29720" name="Straight Arrow Connector 29"/>
            <p:cNvCxnSpPr>
              <a:cxnSpLocks noChangeShapeType="1"/>
              <a:stCxn id="5" idx="1"/>
              <a:endCxn id="9" idx="4"/>
            </p:cNvCxnSpPr>
            <p:nvPr/>
          </p:nvCxnSpPr>
          <p:spPr bwMode="auto">
            <a:xfrm flipH="1" flipV="1">
              <a:off x="5579567" y="4438154"/>
              <a:ext cx="234950" cy="534987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1" name="Straight Arrow Connector 31"/>
            <p:cNvCxnSpPr>
              <a:cxnSpLocks noChangeShapeType="1"/>
              <a:stCxn id="5" idx="0"/>
              <a:endCxn id="10" idx="4"/>
            </p:cNvCxnSpPr>
            <p:nvPr/>
          </p:nvCxnSpPr>
          <p:spPr bwMode="auto">
            <a:xfrm flipV="1">
              <a:off x="5890717" y="4438154"/>
              <a:ext cx="0" cy="503237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2" name="Straight Arrow Connector 36"/>
            <p:cNvCxnSpPr>
              <a:cxnSpLocks noChangeShapeType="1"/>
              <a:stCxn id="5" idx="7"/>
              <a:endCxn id="12" idx="3"/>
            </p:cNvCxnSpPr>
            <p:nvPr/>
          </p:nvCxnSpPr>
          <p:spPr bwMode="auto">
            <a:xfrm flipV="1">
              <a:off x="5968504" y="4406404"/>
              <a:ext cx="471488" cy="566737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5" name="Straight Arrow Connector 45"/>
            <p:cNvCxnSpPr>
              <a:cxnSpLocks noChangeShapeType="1"/>
              <a:endCxn id="16" idx="4"/>
            </p:cNvCxnSpPr>
            <p:nvPr/>
          </p:nvCxnSpPr>
          <p:spPr bwMode="auto">
            <a:xfrm flipV="1">
              <a:off x="5579567" y="3619004"/>
              <a:ext cx="252412" cy="606425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6" name="Straight Arrow Connector 47"/>
            <p:cNvCxnSpPr>
              <a:cxnSpLocks noChangeShapeType="1"/>
              <a:stCxn id="9" idx="7"/>
              <a:endCxn id="17" idx="4"/>
            </p:cNvCxnSpPr>
            <p:nvPr/>
          </p:nvCxnSpPr>
          <p:spPr bwMode="auto">
            <a:xfrm flipV="1">
              <a:off x="5655767" y="3619004"/>
              <a:ext cx="487362" cy="633412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9" name="Straight Arrow Connector 56"/>
            <p:cNvCxnSpPr>
              <a:cxnSpLocks noChangeShapeType="1"/>
              <a:endCxn id="29714" idx="4"/>
            </p:cNvCxnSpPr>
            <p:nvPr/>
          </p:nvCxnSpPr>
          <p:spPr bwMode="auto">
            <a:xfrm flipH="1" flipV="1">
              <a:off x="5579567" y="2898279"/>
              <a:ext cx="200025" cy="539750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30" name="Straight Arrow Connector 58"/>
            <p:cNvCxnSpPr>
              <a:cxnSpLocks noChangeShapeType="1"/>
              <a:endCxn id="29716" idx="4"/>
            </p:cNvCxnSpPr>
            <p:nvPr/>
          </p:nvCxnSpPr>
          <p:spPr bwMode="auto">
            <a:xfrm flipV="1">
              <a:off x="5868492" y="2898279"/>
              <a:ext cx="334962" cy="539750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31" name="Straight Arrow Connector 60"/>
            <p:cNvCxnSpPr>
              <a:cxnSpLocks noChangeShapeType="1"/>
              <a:endCxn id="29715" idx="4"/>
            </p:cNvCxnSpPr>
            <p:nvPr/>
          </p:nvCxnSpPr>
          <p:spPr bwMode="auto">
            <a:xfrm flipH="1" flipV="1">
              <a:off x="5890717" y="2898279"/>
              <a:ext cx="252412" cy="504825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9732" name="Straight Arrow Connector 62"/>
          <p:cNvCxnSpPr>
            <a:cxnSpLocks noChangeShapeType="1"/>
            <a:endCxn id="29717" idx="4"/>
          </p:cNvCxnSpPr>
          <p:nvPr/>
        </p:nvCxnSpPr>
        <p:spPr bwMode="auto">
          <a:xfrm flipV="1">
            <a:off x="7090867" y="2898279"/>
            <a:ext cx="217487" cy="525462"/>
          </a:xfrm>
          <a:prstGeom prst="straightConnector1">
            <a:avLst/>
          </a:prstGeom>
          <a:noFill/>
          <a:ln w="25400" cap="sq" algn="ctr">
            <a:solidFill>
              <a:schemeClr val="tx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33" name="Straight Arrow Connector 63"/>
          <p:cNvCxnSpPr>
            <a:cxnSpLocks noChangeShapeType="1"/>
          </p:cNvCxnSpPr>
          <p:nvPr/>
        </p:nvCxnSpPr>
        <p:spPr bwMode="auto">
          <a:xfrm flipH="1" flipV="1">
            <a:off x="6624142" y="2898279"/>
            <a:ext cx="390525" cy="554037"/>
          </a:xfrm>
          <a:prstGeom prst="straightConnector1">
            <a:avLst/>
          </a:prstGeom>
          <a:noFill/>
          <a:ln w="25400" cap="sq" algn="ctr">
            <a:solidFill>
              <a:schemeClr val="tx1"/>
            </a:solidFill>
            <a:miter lim="800000"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7617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effectLst/>
              </a:rPr>
              <a:t>R. </a:t>
            </a:r>
            <a:r>
              <a:rPr lang="en-US" dirty="0" err="1">
                <a:effectLst/>
              </a:rPr>
              <a:t>Collobert</a:t>
            </a:r>
            <a:r>
              <a:rPr lang="en-US" dirty="0">
                <a:effectLst/>
              </a:rPr>
              <a:t> et al. 2011. Natural Language Processing (Almost) from Scratch. </a:t>
            </a:r>
            <a:r>
              <a:rPr lang="en-US" i="1" dirty="0">
                <a:effectLst/>
              </a:rPr>
              <a:t>Journal of Machine Learning Research</a:t>
            </a:r>
            <a:r>
              <a:rPr lang="en-US" dirty="0">
                <a:effectLst/>
              </a:rPr>
              <a:t>, 12, 2461–2505.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/>
              </a:rPr>
              <a:t>Q. </a:t>
            </a:r>
            <a:r>
              <a:rPr lang="en-US" dirty="0">
                <a:effectLst/>
              </a:rPr>
              <a:t>Le and </a:t>
            </a:r>
            <a:r>
              <a:rPr lang="en-US" dirty="0" smtClean="0">
                <a:effectLst/>
              </a:rPr>
              <a:t>T. </a:t>
            </a:r>
            <a:r>
              <a:rPr lang="en-US" dirty="0" err="1">
                <a:effectLst/>
              </a:rPr>
              <a:t>Mikolov</a:t>
            </a:r>
            <a:r>
              <a:rPr lang="en-US" dirty="0">
                <a:effectLst/>
              </a:rPr>
              <a:t>. 2014. Distributed Representations of Sentences and Documents. In </a:t>
            </a:r>
            <a:r>
              <a:rPr lang="en-US" i="1" dirty="0" smtClean="0">
                <a:effectLst/>
              </a:rPr>
              <a:t>Proc. </a:t>
            </a:r>
            <a:r>
              <a:rPr lang="en-US" i="1" dirty="0">
                <a:effectLst/>
              </a:rPr>
              <a:t>of the 31st International Conference on Machine Learning</a:t>
            </a:r>
            <a:r>
              <a:rPr lang="en-US" dirty="0">
                <a:effectLst/>
              </a:rPr>
              <a:t>, Beijing, China, 2014. JMLR:W&amp;CP volume 32.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effectLst/>
              </a:rPr>
              <a:t>Rémi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Lebret</a:t>
            </a:r>
            <a:r>
              <a:rPr lang="en-US" dirty="0">
                <a:effectLst/>
              </a:rPr>
              <a:t> and Ronan </a:t>
            </a:r>
            <a:r>
              <a:rPr lang="en-US" dirty="0" err="1">
                <a:effectLst/>
              </a:rPr>
              <a:t>Collobert</a:t>
            </a:r>
            <a:r>
              <a:rPr lang="en-US" dirty="0">
                <a:effectLst/>
              </a:rPr>
              <a:t>. 2013. Word </a:t>
            </a:r>
            <a:r>
              <a:rPr lang="en-US" dirty="0" err="1">
                <a:effectLst/>
              </a:rPr>
              <a:t>Embeddings</a:t>
            </a:r>
            <a:r>
              <a:rPr lang="en-US" dirty="0">
                <a:effectLst/>
              </a:rPr>
              <a:t> through </a:t>
            </a:r>
            <a:r>
              <a:rPr lang="en-US" dirty="0" err="1">
                <a:effectLst/>
              </a:rPr>
              <a:t>Hellinger</a:t>
            </a:r>
            <a:r>
              <a:rPr lang="en-US" dirty="0">
                <a:effectLst/>
              </a:rPr>
              <a:t> PCA. </a:t>
            </a:r>
            <a:r>
              <a:rPr lang="en-US" i="1" dirty="0">
                <a:effectLst/>
              </a:rPr>
              <a:t>Proc. of EACL 2013</a:t>
            </a:r>
            <a:r>
              <a:rPr lang="en-US" dirty="0">
                <a:effectLst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/>
              </a:rPr>
              <a:t>O. </a:t>
            </a:r>
            <a:r>
              <a:rPr lang="en-US" dirty="0">
                <a:effectLst/>
              </a:rPr>
              <a:t>Levy and </a:t>
            </a:r>
            <a:r>
              <a:rPr lang="en-US" dirty="0" smtClean="0">
                <a:effectLst/>
              </a:rPr>
              <a:t>Y. </a:t>
            </a:r>
            <a:r>
              <a:rPr lang="en-US" dirty="0">
                <a:effectLst/>
              </a:rPr>
              <a:t>Goldberg. 2014. Neural Word </a:t>
            </a:r>
            <a:r>
              <a:rPr lang="en-US" dirty="0" err="1">
                <a:effectLst/>
              </a:rPr>
              <a:t>Embeddings</a:t>
            </a:r>
            <a:r>
              <a:rPr lang="en-US" dirty="0">
                <a:effectLst/>
              </a:rPr>
              <a:t> as Implicit Matrix Factorization. In  </a:t>
            </a:r>
            <a:r>
              <a:rPr lang="en-US" i="1" dirty="0">
                <a:effectLst/>
              </a:rPr>
              <a:t>Advances in Neural Information Processing Systems</a:t>
            </a:r>
            <a:r>
              <a:rPr lang="en-US" dirty="0">
                <a:effectLst/>
              </a:rPr>
              <a:t> (NIPS</a:t>
            </a:r>
            <a:r>
              <a:rPr lang="en-US" dirty="0" smtClean="0">
                <a:effectLst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ffectLst/>
              </a:rPr>
              <a:t>T. </a:t>
            </a:r>
            <a:r>
              <a:rPr lang="en-US" dirty="0" err="1">
                <a:effectLst/>
              </a:rPr>
              <a:t>Mikolov</a:t>
            </a:r>
            <a:r>
              <a:rPr lang="en-US" dirty="0">
                <a:effectLst/>
              </a:rPr>
              <a:t>, </a:t>
            </a:r>
            <a:r>
              <a:rPr lang="en-US" dirty="0" smtClean="0">
                <a:effectLst/>
              </a:rPr>
              <a:t>K. </a:t>
            </a:r>
            <a:r>
              <a:rPr lang="en-US" dirty="0">
                <a:effectLst/>
              </a:rPr>
              <a:t>Chen, </a:t>
            </a:r>
            <a:r>
              <a:rPr lang="en-US" dirty="0" smtClean="0">
                <a:effectLst/>
              </a:rPr>
              <a:t>G. </a:t>
            </a:r>
            <a:r>
              <a:rPr lang="en-US" dirty="0" err="1">
                <a:effectLst/>
              </a:rPr>
              <a:t>Corrado</a:t>
            </a:r>
            <a:r>
              <a:rPr lang="en-US" dirty="0">
                <a:effectLst/>
              </a:rPr>
              <a:t>, and </a:t>
            </a:r>
            <a:r>
              <a:rPr lang="en-US" dirty="0" smtClean="0">
                <a:effectLst/>
              </a:rPr>
              <a:t>J. </a:t>
            </a:r>
            <a:r>
              <a:rPr lang="en-US" dirty="0">
                <a:effectLst/>
              </a:rPr>
              <a:t>Dean. 2013. </a:t>
            </a:r>
            <a:r>
              <a:rPr lang="en-US" dirty="0">
                <a:effectLst/>
                <a:hlinkClick r:id="rId2"/>
              </a:rPr>
              <a:t>Efficient Estimation of Word Representations in Vector Space</a:t>
            </a:r>
            <a:r>
              <a:rPr lang="en-US" dirty="0">
                <a:effectLst/>
              </a:rPr>
              <a:t>. In </a:t>
            </a:r>
            <a:r>
              <a:rPr lang="en-US" i="1" dirty="0">
                <a:effectLst/>
              </a:rPr>
              <a:t>Proceedings of Workshop at ICLR</a:t>
            </a:r>
            <a:r>
              <a:rPr lang="en-US" dirty="0">
                <a:effectLst/>
              </a:rPr>
              <a:t>, 2013</a:t>
            </a:r>
            <a:r>
              <a:rPr lang="en-US" dirty="0" smtClean="0">
                <a:effectLst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ffectLst/>
              </a:rPr>
              <a:t>Tang et al. 2014. Learning Sentiment-</a:t>
            </a:r>
            <a:r>
              <a:rPr lang="en-US" dirty="0" err="1">
                <a:effectLst/>
              </a:rPr>
              <a:t>SpecificWord</a:t>
            </a:r>
            <a:r>
              <a:rPr lang="en-US" dirty="0">
                <a:effectLst/>
              </a:rPr>
              <a:t> Embedding for Twitter Sentiment Classification. In </a:t>
            </a:r>
            <a:r>
              <a:rPr lang="en-US" i="1" dirty="0" smtClean="0">
                <a:effectLst/>
              </a:rPr>
              <a:t>Proc. </a:t>
            </a:r>
            <a:r>
              <a:rPr lang="en-US" i="1" dirty="0">
                <a:effectLst/>
              </a:rPr>
              <a:t>of the 52nd Annual Meeting of the </a:t>
            </a:r>
            <a:r>
              <a:rPr lang="en-US" i="1" dirty="0" smtClean="0">
                <a:effectLst/>
              </a:rPr>
              <a:t>ACL</a:t>
            </a:r>
            <a:r>
              <a:rPr lang="en-US" dirty="0" smtClean="0">
                <a:effectLst/>
              </a:rPr>
              <a:t>, </a:t>
            </a:r>
            <a:r>
              <a:rPr lang="en-US" dirty="0">
                <a:effectLst/>
              </a:rPr>
              <a:t>1555–1565,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105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Learning Breakthrough: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Unsupervised learning of shallow features from large amounts of unannotated data</a:t>
            </a:r>
          </a:p>
          <a:p>
            <a:r>
              <a:rPr lang="en-US" dirty="0" smtClean="0"/>
              <a:t>Features are tuned to specific tasks with second stage of supervised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3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Supervised Fine Tuning</a:t>
            </a:r>
            <a:endParaRPr lang="en-US" dirty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81" t="49139" r="16464" b="27928"/>
          <a:stretch/>
        </p:blipFill>
        <p:spPr bwMode="auto">
          <a:xfrm>
            <a:off x="1504950" y="3114087"/>
            <a:ext cx="1423686" cy="178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5" name="TextBox 31"/>
          <p:cNvSpPr txBox="1">
            <a:spLocks noChangeArrowheads="1"/>
          </p:cNvSpPr>
          <p:nvPr/>
        </p:nvSpPr>
        <p:spPr bwMode="auto">
          <a:xfrm>
            <a:off x="674688" y="6587504"/>
            <a:ext cx="2292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0" dirty="0">
                <a:latin typeface="Tw Cen MT" pitchFamily="34" charset="0"/>
              </a:rPr>
              <a:t>Courtesy: G. Hinton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3968" y="234888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Output: 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f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x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Oval Callout 4"/>
          <p:cNvSpPr/>
          <p:nvPr/>
        </p:nvSpPr>
        <p:spPr bwMode="auto">
          <a:xfrm>
            <a:off x="2411760" y="2236519"/>
            <a:ext cx="1872208" cy="1012204"/>
          </a:xfrm>
          <a:prstGeom prst="wedgeEllipseCallout">
            <a:avLst>
              <a:gd name="adj1" fmla="val -50972"/>
              <a:gd name="adj2" fmla="val 60213"/>
            </a:avLst>
          </a:prstGeom>
          <a:solidFill>
            <a:schemeClr val="accent3">
              <a:lumMod val="85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72000" tIns="36000" rIns="72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Should be: 2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502620" y="2964780"/>
            <a:ext cx="1152525" cy="2474912"/>
            <a:chOff x="4502620" y="2964780"/>
            <a:chExt cx="1152525" cy="2474912"/>
          </a:xfrm>
        </p:grpSpPr>
        <p:sp>
          <p:nvSpPr>
            <p:cNvPr id="8" name="Oval 7"/>
            <p:cNvSpPr/>
            <p:nvPr/>
          </p:nvSpPr>
          <p:spPr bwMode="auto">
            <a:xfrm>
              <a:off x="4813770" y="5223792"/>
              <a:ext cx="217487" cy="2159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26507" y="5223792"/>
              <a:ext cx="215900" cy="2159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439245" y="5223792"/>
              <a:ext cx="215900" cy="2159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4813770" y="4503067"/>
              <a:ext cx="217487" cy="2174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5126507" y="4503067"/>
              <a:ext cx="215900" cy="2174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439245" y="4503067"/>
              <a:ext cx="215900" cy="2174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" name="Oval 21"/>
            <p:cNvSpPr>
              <a:spLocks noChangeArrowheads="1"/>
            </p:cNvSpPr>
            <p:nvPr/>
          </p:nvSpPr>
          <p:spPr bwMode="auto">
            <a:xfrm>
              <a:off x="4502620" y="2964780"/>
              <a:ext cx="215900" cy="215900"/>
            </a:xfrm>
            <a:prstGeom prst="ellipse">
              <a:avLst/>
            </a:prstGeom>
            <a:solidFill>
              <a:srgbClr val="00B0F0"/>
            </a:solidFill>
            <a:ln w="12700" cap="sq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400" b="0">
                <a:latin typeface="Times New Roman" pitchFamily="18" charset="0"/>
              </a:endParaRPr>
            </a:p>
          </p:txBody>
        </p:sp>
        <p:sp>
          <p:nvSpPr>
            <p:cNvPr id="18" name="Oval 22"/>
            <p:cNvSpPr>
              <a:spLocks noChangeArrowheads="1"/>
            </p:cNvSpPr>
            <p:nvPr/>
          </p:nvSpPr>
          <p:spPr bwMode="auto">
            <a:xfrm>
              <a:off x="4813770" y="2964780"/>
              <a:ext cx="217487" cy="215900"/>
            </a:xfrm>
            <a:prstGeom prst="ellipse">
              <a:avLst/>
            </a:prstGeom>
            <a:solidFill>
              <a:srgbClr val="00B0F0"/>
            </a:solidFill>
            <a:ln w="12700" cap="sq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400" b="0">
                <a:latin typeface="Times New Roman" pitchFamily="18" charset="0"/>
              </a:endParaRPr>
            </a:p>
          </p:txBody>
        </p:sp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5126507" y="2964780"/>
              <a:ext cx="215900" cy="215900"/>
            </a:xfrm>
            <a:prstGeom prst="ellipse">
              <a:avLst/>
            </a:prstGeom>
            <a:solidFill>
              <a:srgbClr val="00B0F0"/>
            </a:solidFill>
            <a:ln w="12700" cap="sq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  <a:defRPr kumimoji="1"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Wingdings" pitchFamily="2" charset="2"/>
                <a:buChar char="§"/>
                <a:defRPr kumimoji="1" sz="2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•"/>
                <a:defRPr kumimoji="1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2400" b="0">
                <a:latin typeface="Times New Roman" pitchFamily="18" charset="0"/>
              </a:endParaRPr>
            </a:p>
          </p:txBody>
        </p:sp>
        <p:cxnSp>
          <p:nvCxnSpPr>
            <p:cNvPr id="20" name="Straight Arrow Connector 29"/>
            <p:cNvCxnSpPr>
              <a:cxnSpLocks noChangeShapeType="1"/>
              <a:stCxn id="8" idx="1"/>
              <a:endCxn id="11" idx="4"/>
            </p:cNvCxnSpPr>
            <p:nvPr/>
          </p:nvCxnSpPr>
          <p:spPr bwMode="auto">
            <a:xfrm flipH="1" flipV="1">
              <a:off x="4610570" y="4720555"/>
              <a:ext cx="234950" cy="534987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Arrow Connector 31"/>
            <p:cNvCxnSpPr>
              <a:cxnSpLocks noChangeShapeType="1"/>
              <a:stCxn id="8" idx="0"/>
              <a:endCxn id="12" idx="4"/>
            </p:cNvCxnSpPr>
            <p:nvPr/>
          </p:nvCxnSpPr>
          <p:spPr bwMode="auto">
            <a:xfrm flipV="1">
              <a:off x="4921720" y="4720555"/>
              <a:ext cx="0" cy="503237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Arrow Connector 36"/>
            <p:cNvCxnSpPr>
              <a:cxnSpLocks noChangeShapeType="1"/>
              <a:stCxn id="8" idx="7"/>
              <a:endCxn id="14" idx="3"/>
            </p:cNvCxnSpPr>
            <p:nvPr/>
          </p:nvCxnSpPr>
          <p:spPr bwMode="auto">
            <a:xfrm flipV="1">
              <a:off x="4999507" y="4688805"/>
              <a:ext cx="471488" cy="566737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Arrow Connector 45"/>
            <p:cNvCxnSpPr>
              <a:cxnSpLocks noChangeShapeType="1"/>
              <a:endCxn id="15" idx="4"/>
            </p:cNvCxnSpPr>
            <p:nvPr/>
          </p:nvCxnSpPr>
          <p:spPr bwMode="auto">
            <a:xfrm flipV="1">
              <a:off x="4610570" y="3901405"/>
              <a:ext cx="252412" cy="606425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Arrow Connector 47"/>
            <p:cNvCxnSpPr>
              <a:cxnSpLocks noChangeShapeType="1"/>
              <a:stCxn id="11" idx="7"/>
              <a:endCxn id="16" idx="4"/>
            </p:cNvCxnSpPr>
            <p:nvPr/>
          </p:nvCxnSpPr>
          <p:spPr bwMode="auto">
            <a:xfrm flipV="1">
              <a:off x="4686770" y="3901405"/>
              <a:ext cx="487362" cy="633412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Arrow Connector 56"/>
            <p:cNvCxnSpPr>
              <a:cxnSpLocks noChangeShapeType="1"/>
              <a:endCxn id="17" idx="4"/>
            </p:cNvCxnSpPr>
            <p:nvPr/>
          </p:nvCxnSpPr>
          <p:spPr bwMode="auto">
            <a:xfrm flipH="1" flipV="1">
              <a:off x="4610570" y="3180680"/>
              <a:ext cx="200025" cy="539750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Arrow Connector 58"/>
            <p:cNvCxnSpPr>
              <a:cxnSpLocks noChangeShapeType="1"/>
              <a:endCxn id="19" idx="4"/>
            </p:cNvCxnSpPr>
            <p:nvPr/>
          </p:nvCxnSpPr>
          <p:spPr bwMode="auto">
            <a:xfrm flipV="1">
              <a:off x="4899495" y="3180680"/>
              <a:ext cx="334962" cy="539750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Arrow Connector 60"/>
            <p:cNvCxnSpPr>
              <a:cxnSpLocks noChangeShapeType="1"/>
              <a:endCxn id="18" idx="4"/>
            </p:cNvCxnSpPr>
            <p:nvPr/>
          </p:nvCxnSpPr>
          <p:spPr bwMode="auto">
            <a:xfrm flipH="1" flipV="1">
              <a:off x="4921720" y="3180680"/>
              <a:ext cx="252412" cy="504825"/>
            </a:xfrm>
            <a:prstGeom prst="straightConnector1">
              <a:avLst/>
            </a:prstGeom>
            <a:noFill/>
            <a:ln w="25400" cap="sq" algn="ctr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Oval 14"/>
            <p:cNvSpPr/>
            <p:nvPr/>
          </p:nvSpPr>
          <p:spPr bwMode="auto">
            <a:xfrm>
              <a:off x="4755032" y="3685505"/>
              <a:ext cx="215900" cy="2159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5066182" y="3685505"/>
              <a:ext cx="215900" cy="2159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502620" y="4503067"/>
              <a:ext cx="215900" cy="2174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defTabSz="914400" eaLnBrk="0" hangingPunct="0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979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Representation of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discrete to distributed representation</a:t>
            </a:r>
          </a:p>
          <a:p>
            <a:r>
              <a:rPr lang="en-US" dirty="0" smtClean="0"/>
              <a:t>Word meanings are dense vectors of weights in a high dimensional space</a:t>
            </a:r>
          </a:p>
          <a:p>
            <a:r>
              <a:rPr lang="en-US" dirty="0" smtClean="0"/>
              <a:t>Algebraic properties</a:t>
            </a:r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Philosophy: Hume, Wittgenstein</a:t>
            </a:r>
          </a:p>
          <a:p>
            <a:pPr lvl="1"/>
            <a:r>
              <a:rPr lang="en-US" dirty="0" smtClean="0"/>
              <a:t>Linguistics: Firth, Harris</a:t>
            </a:r>
          </a:p>
          <a:p>
            <a:pPr lvl="1"/>
            <a:r>
              <a:rPr lang="en-US" dirty="0" smtClean="0"/>
              <a:t>Statistics ML: Feature vectors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724128" y="4653136"/>
            <a:ext cx="3168352" cy="1728192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”You shall know a word by the company it keeps”</a:t>
            </a:r>
          </a:p>
          <a:p>
            <a:r>
              <a:rPr lang="en-US" sz="2400" dirty="0"/>
              <a:t>(Firth, 1957).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Distributional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Co-occurrence counts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High dimensional </a:t>
            </a:r>
            <a:r>
              <a:rPr lang="en-US" dirty="0" smtClean="0">
                <a:solidFill>
                  <a:srgbClr val="FF0000"/>
                </a:solidFill>
              </a:rPr>
              <a:t>sparse</a:t>
            </a:r>
            <a:r>
              <a:rPr lang="en-US" dirty="0" smtClean="0"/>
              <a:t> vectors</a:t>
            </a:r>
            <a:endParaRPr lang="en-US" dirty="0"/>
          </a:p>
          <a:p>
            <a:r>
              <a:rPr lang="en-US" dirty="0" smtClean="0"/>
              <a:t>Similarity in meaning as vector similarity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722001"/>
              </p:ext>
            </p:extLst>
          </p:nvPr>
        </p:nvGraphicFramePr>
        <p:xfrm>
          <a:off x="1524000" y="2564904"/>
          <a:ext cx="6096000" cy="741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shining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bright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dark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flipH="1" flipV="1">
            <a:off x="2339752" y="4653136"/>
            <a:ext cx="72008" cy="1872208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stealth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411760" y="6525344"/>
            <a:ext cx="3880048" cy="0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stealth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187264" y="4918133"/>
            <a:ext cx="102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80000"/>
              <a:buFont typeface="Wingdings" panose="05000000000000000000" pitchFamily="2" charset="2"/>
              <a:buChar char=""/>
            </a:pP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68044" y="5934090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80000"/>
              <a:buFont typeface="Wingdings" panose="05000000000000000000" pitchFamily="2" charset="2"/>
              <a:buChar char=""/>
            </a:pPr>
            <a:r>
              <a:rPr lang="en-US" dirty="0" smtClean="0"/>
              <a:t>sun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88024" y="556475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80000"/>
              <a:buFont typeface="Wingdings" panose="05000000000000000000" pitchFamily="2" charset="2"/>
              <a:buChar char=""/>
            </a:pPr>
            <a:r>
              <a:rPr lang="en-US" dirty="0" smtClean="0">
                <a:solidFill>
                  <a:srgbClr val="FF0000"/>
                </a:solidFill>
              </a:rPr>
              <a:t>stars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68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Co-occurrence Vectors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4213" y="5787033"/>
            <a:ext cx="8416925" cy="5222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/>
              <a:t>neighboring words are </a:t>
            </a:r>
            <a:r>
              <a:rPr lang="en-US" sz="2800" b="1" dirty="0">
                <a:solidFill>
                  <a:srgbClr val="FF0000"/>
                </a:solidFill>
              </a:rPr>
              <a:t>not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semantically related</a:t>
            </a:r>
            <a:endParaRPr lang="en-US" altLang="ja-JP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930432"/>
              </p:ext>
            </p:extLst>
          </p:nvPr>
        </p:nvGraphicFramePr>
        <p:xfrm>
          <a:off x="755576" y="1768186"/>
          <a:ext cx="8273550" cy="360503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378925"/>
                <a:gridCol w="1378925"/>
                <a:gridCol w="1378925"/>
                <a:gridCol w="1378925"/>
                <a:gridCol w="1378925"/>
                <a:gridCol w="1378925"/>
              </a:tblGrid>
              <a:tr h="49369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FRANCE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  <a:latin typeface="+mj-lt"/>
                        </a:rPr>
                        <a:t>454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JESUS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1973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XBOX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6909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REDDISH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11724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SCRATCHED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29869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MEGABITS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87025</a:t>
                      </a: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</a:tr>
              <a:tr h="3106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PERSUADE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THICKETS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DECADENT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WIDESCREEN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ODD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PPA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</a:tr>
              <a:tr h="3106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FAW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SAVARY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DIVO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ANTICA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ANCHIETA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UDDIN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</a:tr>
              <a:tr h="3106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BLACKSTOCK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SYMPATHETIC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VERUS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SHABBY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EMIGRATION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BIOLOGICALLY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</a:tr>
              <a:tr h="3106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GIORGI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JFK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OXIDE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AWE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MARKING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KAYAK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</a:tr>
              <a:tr h="3106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SHAFFEED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KHWARAZM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URBINA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THUD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HEUER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MCLARENS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</a:tr>
              <a:tr h="3106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RUMELLA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STATIONERY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EPOS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OCCUPANT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SAMBHAJI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GLADWIN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</a:tr>
              <a:tr h="3106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PLANUM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GSNUMBER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EGLINTON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REVISED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WORSHIPPERS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CENTRALLY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</a:tr>
              <a:tr h="3106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GOA’ULD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OPERATOR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EDGING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LEAVENED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RITSUKO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INDONESIA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</a:tr>
              <a:tr h="3106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COLLATION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OPERATOR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FRG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PANDIONIDAE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LIFELESS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MONEO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</a:tr>
              <a:tr h="3106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BACHA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W.J.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NAMSOS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SHIRT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MAHAN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j-lt"/>
                        </a:rPr>
                        <a:t>NILGRIS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01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xIA13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AIxIA13</Template>
  <TotalTime>1860</TotalTime>
  <Words>1203</Words>
  <Application>Microsoft Office PowerPoint</Application>
  <PresentationFormat>On-screen Show (4:3)</PresentationFormat>
  <Paragraphs>430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5" baseType="lpstr">
      <vt:lpstr>MS Mincho</vt:lpstr>
      <vt:lpstr>PMingLiU</vt:lpstr>
      <vt:lpstr>Arial</vt:lpstr>
      <vt:lpstr>Calibri</vt:lpstr>
      <vt:lpstr>Cambria Math</vt:lpstr>
      <vt:lpstr>Colonna MT</vt:lpstr>
      <vt:lpstr>Geneva</vt:lpstr>
      <vt:lpstr>Lucida Calligraphy</vt:lpstr>
      <vt:lpstr>Lucida Sans Unicode</vt:lpstr>
      <vt:lpstr>Symbol</vt:lpstr>
      <vt:lpstr>Times New Roman</vt:lpstr>
      <vt:lpstr>Tw Cen MT</vt:lpstr>
      <vt:lpstr>Tw Cen MT Condensed</vt:lpstr>
      <vt:lpstr>Wingdings</vt:lpstr>
      <vt:lpstr>AIxIA13</vt:lpstr>
      <vt:lpstr>Deep Learning NL</vt:lpstr>
      <vt:lpstr>Statistical Machine Learning</vt:lpstr>
      <vt:lpstr>Supervised Statistical ML Methods</vt:lpstr>
      <vt:lpstr>Deep Neural Network Model</vt:lpstr>
      <vt:lpstr>Deep Learning Breakthrough: 2006</vt:lpstr>
      <vt:lpstr>Supervised Fine Tuning</vt:lpstr>
      <vt:lpstr>Vector Representation of Words</vt:lpstr>
      <vt:lpstr>Distributional Semantics</vt:lpstr>
      <vt:lpstr>Co-occurrence Vectors</vt:lpstr>
      <vt:lpstr>Techniques for Creating Word Embeddings</vt:lpstr>
      <vt:lpstr>Neural Network Language Model</vt:lpstr>
      <vt:lpstr>Lots of Unlabeled Data</vt:lpstr>
      <vt:lpstr>Word Embeddings</vt:lpstr>
      <vt:lpstr>Back to Co-occurrence Counts</vt:lpstr>
      <vt:lpstr>Weighting</vt:lpstr>
      <vt:lpstr>Online Demos</vt:lpstr>
      <vt:lpstr>Applications</vt:lpstr>
      <vt:lpstr>Visualizing Embeddings</vt:lpstr>
      <vt:lpstr>Deep Learning for NLP</vt:lpstr>
      <vt:lpstr>A Unified Deep Learning Architecture for NLP</vt:lpstr>
      <vt:lpstr>Creating the Embeddings</vt:lpstr>
      <vt:lpstr>Obtain Text Corpora</vt:lpstr>
      <vt:lpstr>Sentence splitting and tokenization</vt:lpstr>
      <vt:lpstr>Create Embeddings</vt:lpstr>
      <vt:lpstr>Sequence Taggers</vt:lpstr>
      <vt:lpstr>Train POS Tagger</vt:lpstr>
      <vt:lpstr>Test POS Tagger</vt:lpstr>
      <vt:lpstr>Train NER Tagger</vt:lpstr>
      <vt:lpstr>Perform NER Tagging</vt:lpstr>
      <vt:lpstr>Train Dependency Parser</vt:lpstr>
      <vt:lpstr>Perform Dependency Parsing</vt:lpstr>
      <vt:lpstr>Evaluate Dependency Parser</vt:lpstr>
      <vt:lpstr>PowerPoint Presentation</vt:lpstr>
      <vt:lpstr>Annotating, Visualizing Dependencies</vt:lpstr>
      <vt:lpstr>Code Base</vt:lpstr>
      <vt:lpstr>Limits of Word Embeddings</vt:lpstr>
      <vt:lpstr>Recursive Neural Networks</vt:lpstr>
      <vt:lpstr>Sense Specific Word Embeddings</vt:lpstr>
      <vt:lpstr>Context Aware Word Embeddings</vt:lpstr>
      <vt:lpstr>References</vt:lpstr>
    </vt:vector>
  </TitlesOfParts>
  <Company>Computer Science - University of Pisa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L’età della parola</dc:title>
  <dc:creator>Giuseppe Attardi</dc:creator>
  <cp:lastModifiedBy>Giuseppe Attardi</cp:lastModifiedBy>
  <cp:revision>114</cp:revision>
  <dcterms:created xsi:type="dcterms:W3CDTF">2015-02-24T00:33:19Z</dcterms:created>
  <dcterms:modified xsi:type="dcterms:W3CDTF">2015-05-08T11:41:45Z</dcterms:modified>
</cp:coreProperties>
</file>