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82" r:id="rId2"/>
    <p:sldId id="548" r:id="rId3"/>
    <p:sldId id="549" r:id="rId4"/>
    <p:sldId id="550" r:id="rId5"/>
    <p:sldId id="551" r:id="rId6"/>
    <p:sldId id="384" r:id="rId7"/>
    <p:sldId id="385" r:id="rId8"/>
    <p:sldId id="386" r:id="rId9"/>
    <p:sldId id="387" r:id="rId10"/>
    <p:sldId id="388" r:id="rId11"/>
    <p:sldId id="275" r:id="rId12"/>
    <p:sldId id="392" r:id="rId13"/>
    <p:sldId id="276" r:id="rId14"/>
    <p:sldId id="281" r:id="rId15"/>
    <p:sldId id="389" r:id="rId16"/>
    <p:sldId id="280" r:id="rId17"/>
    <p:sldId id="423" r:id="rId18"/>
    <p:sldId id="586" r:id="rId19"/>
    <p:sldId id="394" r:id="rId20"/>
    <p:sldId id="395" r:id="rId21"/>
    <p:sldId id="396" r:id="rId22"/>
    <p:sldId id="381" r:id="rId23"/>
    <p:sldId id="399" r:id="rId24"/>
    <p:sldId id="400" r:id="rId25"/>
    <p:sldId id="401" r:id="rId26"/>
    <p:sldId id="422" r:id="rId27"/>
    <p:sldId id="402" r:id="rId28"/>
    <p:sldId id="425" r:id="rId29"/>
    <p:sldId id="427" r:id="rId30"/>
    <p:sldId id="428" r:id="rId31"/>
    <p:sldId id="429" r:id="rId32"/>
    <p:sldId id="432" r:id="rId33"/>
    <p:sldId id="433" r:id="rId34"/>
    <p:sldId id="580" r:id="rId35"/>
    <p:sldId id="581" r:id="rId36"/>
    <p:sldId id="582" r:id="rId37"/>
    <p:sldId id="583" r:id="rId38"/>
    <p:sldId id="584" r:id="rId39"/>
    <p:sldId id="585" r:id="rId40"/>
    <p:sldId id="436" r:id="rId41"/>
    <p:sldId id="536" r:id="rId42"/>
    <p:sldId id="534" r:id="rId43"/>
    <p:sldId id="535" r:id="rId44"/>
    <p:sldId id="438" r:id="rId45"/>
    <p:sldId id="554" r:id="rId46"/>
    <p:sldId id="530" r:id="rId47"/>
    <p:sldId id="440" r:id="rId48"/>
    <p:sldId id="441" r:id="rId49"/>
    <p:sldId id="443" r:id="rId50"/>
    <p:sldId id="444" r:id="rId51"/>
    <p:sldId id="446" r:id="rId52"/>
    <p:sldId id="448" r:id="rId53"/>
    <p:sldId id="449" r:id="rId54"/>
    <p:sldId id="450" r:id="rId55"/>
    <p:sldId id="518" r:id="rId56"/>
    <p:sldId id="519" r:id="rId57"/>
    <p:sldId id="520" r:id="rId58"/>
    <p:sldId id="521" r:id="rId59"/>
    <p:sldId id="522" r:id="rId60"/>
    <p:sldId id="523" r:id="rId61"/>
    <p:sldId id="524" r:id="rId62"/>
    <p:sldId id="525" r:id="rId63"/>
    <p:sldId id="526" r:id="rId64"/>
    <p:sldId id="527" r:id="rId65"/>
    <p:sldId id="528" r:id="rId66"/>
    <p:sldId id="529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2" r:id="rId79"/>
    <p:sldId id="463" r:id="rId80"/>
    <p:sldId id="464" r:id="rId81"/>
    <p:sldId id="465" r:id="rId82"/>
    <p:sldId id="466" r:id="rId83"/>
    <p:sldId id="467" r:id="rId84"/>
    <p:sldId id="531" r:id="rId85"/>
    <p:sldId id="532" r:id="rId86"/>
    <p:sldId id="533" r:id="rId87"/>
    <p:sldId id="555" r:id="rId88"/>
    <p:sldId id="556" r:id="rId89"/>
    <p:sldId id="557" r:id="rId90"/>
    <p:sldId id="558" r:id="rId91"/>
    <p:sldId id="559" r:id="rId92"/>
    <p:sldId id="579" r:id="rId9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89445" autoAdjust="0"/>
  </p:normalViewPr>
  <p:slideViewPr>
    <p:cSldViewPr>
      <p:cViewPr varScale="1">
        <p:scale>
          <a:sx n="80" d="100"/>
          <a:sy n="80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avoro\Unipi\clustering%20presentation\3FoldCrossValidation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lavoro\Unipi\papers\clustering\od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avoro\Unipi\clustering%20presentation\kss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2"/>
  <c:chart>
    <c:autoTitleDeleted val="1"/>
    <c:plotArea>
      <c:layout>
        <c:manualLayout>
          <c:layoutTarget val="inner"/>
          <c:xMode val="edge"/>
          <c:yMode val="edge"/>
          <c:x val="0.14609041406281825"/>
          <c:y val="6.1306021503325571E-2"/>
          <c:w val="0.83624531896980336"/>
          <c:h val="0.73178268434166749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0.75600000000000334</c:v>
                </c:pt>
                <c:pt idx="1">
                  <c:v>0.63900000000000334</c:v>
                </c:pt>
                <c:pt idx="2">
                  <c:v>0.67000000000000393</c:v>
                </c:pt>
                <c:pt idx="3">
                  <c:v>0.65600000000000391</c:v>
                </c:pt>
                <c:pt idx="4">
                  <c:v>0.67000000000000393</c:v>
                </c:pt>
              </c:numCache>
            </c:numRef>
          </c:val>
        </c:ser>
        <c:overlap val="100"/>
        <c:axId val="61198336"/>
        <c:axId val="61200256"/>
      </c:barChart>
      <c:catAx>
        <c:axId val="61198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61200256"/>
        <c:crosses val="autoZero"/>
        <c:auto val="1"/>
        <c:lblAlgn val="ctr"/>
        <c:lblOffset val="100"/>
      </c:catAx>
      <c:valAx>
        <c:axId val="61200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3.1853506638313852E-3"/>
              <c:y val="0.21019800496990174"/>
            </c:manualLayout>
          </c:layout>
        </c:title>
        <c:numFmt formatCode="#,##0.00" sourceLinked="0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6119833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7.1052001166537232E-2"/>
          <c:y val="5.8481426476494694E-2"/>
          <c:w val="0.91636928734108902"/>
          <c:h val="0.76698293496231096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ODP!$B$1:$F$1</c:f>
              <c:strCache>
                <c:ptCount val="5"/>
                <c:pt idx="0">
                  <c:v>Lingo</c:v>
                </c:pt>
                <c:pt idx="1">
                  <c:v>Lingo3G</c:v>
                </c:pt>
                <c:pt idx="2">
                  <c:v>OPTIMSRC</c:v>
                </c:pt>
                <c:pt idx="3">
                  <c:v>Spectral</c:v>
                </c:pt>
                <c:pt idx="4">
                  <c:v>Greedy</c:v>
                </c:pt>
              </c:strCache>
            </c:strRef>
          </c:cat>
          <c:val>
            <c:numRef>
              <c:f>ODP!$B$2:$F$2</c:f>
              <c:numCache>
                <c:formatCode>General</c:formatCode>
                <c:ptCount val="5"/>
                <c:pt idx="0">
                  <c:v>0.27300000000000002</c:v>
                </c:pt>
                <c:pt idx="1">
                  <c:v>0.31100000000000244</c:v>
                </c:pt>
                <c:pt idx="2">
                  <c:v>0.31300000000000244</c:v>
                </c:pt>
                <c:pt idx="3">
                  <c:v>0.40900000000000031</c:v>
                </c:pt>
                <c:pt idx="4">
                  <c:v>0.41100000000000031</c:v>
                </c:pt>
              </c:numCache>
            </c:numRef>
          </c:val>
        </c:ser>
        <c:axId val="61564032"/>
        <c:axId val="61565568"/>
      </c:barChart>
      <c:catAx>
        <c:axId val="61564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400" b="1" u="none"/>
            </a:pPr>
            <a:endParaRPr lang="it-IT"/>
          </a:p>
        </c:txPr>
        <c:crossAx val="61565568"/>
        <c:crosses val="autoZero"/>
        <c:auto val="1"/>
        <c:lblAlgn val="ctr"/>
        <c:lblOffset val="100"/>
      </c:catAx>
      <c:valAx>
        <c:axId val="61565568"/>
        <c:scaling>
          <c:orientation val="minMax"/>
          <c:max val="0.45"/>
          <c:min val="0.25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800" u="none"/>
                </a:pPr>
                <a:r>
                  <a:rPr lang="it-IT" sz="2800" i="1" u="none"/>
                  <a:t>F</a:t>
                </a:r>
                <a:r>
                  <a:rPr lang="it-IT" sz="2800" i="1" u="none" baseline="-25000"/>
                  <a:t>1</a:t>
                </a:r>
                <a:r>
                  <a:rPr lang="it-IT" sz="2800" u="none" baseline="0"/>
                  <a:t> measure</a:t>
                </a:r>
                <a:endParaRPr lang="it-IT" sz="2800" u="none"/>
              </a:p>
            </c:rich>
          </c:tx>
          <c:layout>
            <c:manualLayout>
              <c:xMode val="edge"/>
              <c:yMode val="edge"/>
              <c:x val="0"/>
              <c:y val="0.25248291125547923"/>
            </c:manualLayout>
          </c:layout>
        </c:title>
        <c:numFmt formatCode="0%" sourceLinked="0"/>
        <c:tickLblPos val="none"/>
        <c:crossAx val="61564032"/>
        <c:crosses val="autoZero"/>
        <c:crossBetween val="between"/>
        <c:majorUnit val="5.0000000000000093E-2"/>
      </c:valAx>
    </c:plotArea>
    <c:plotVisOnly val="1"/>
    <c:dispBlanksAs val="gap"/>
  </c:chart>
  <c:txPr>
    <a:bodyPr/>
    <a:lstStyle/>
    <a:p>
      <a:pPr>
        <a:defRPr u="sng"/>
      </a:pPr>
      <a:endParaRPr lang="it-I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9527338492444399E-2"/>
          <c:y val="4.7840106243339224E-2"/>
          <c:w val="0.65169682876766"/>
          <c:h val="0.91073043647322482"/>
        </c:manualLayout>
      </c:layout>
      <c:lineChart>
        <c:grouping val="standard"/>
        <c:ser>
          <c:idx val="1"/>
          <c:order val="0"/>
          <c:tx>
            <c:strRef>
              <c:f>Foglio1!$B$3</c:f>
              <c:strCache>
                <c:ptCount val="1"/>
                <c:pt idx="0">
                  <c:v>Baseline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Foglio1!$C$3:$F$3</c:f>
              <c:numCache>
                <c:formatCode>General</c:formatCode>
                <c:ptCount val="4"/>
                <c:pt idx="0">
                  <c:v>22.47</c:v>
                </c:pt>
                <c:pt idx="1">
                  <c:v>34.660000000000011</c:v>
                </c:pt>
                <c:pt idx="2">
                  <c:v>41.96</c:v>
                </c:pt>
                <c:pt idx="3">
                  <c:v>47.55</c:v>
                </c:pt>
              </c:numCache>
            </c:numRef>
          </c:val>
        </c:ser>
        <c:ser>
          <c:idx val="2"/>
          <c:order val="1"/>
          <c:tx>
            <c:strRef>
              <c:f>Foglio1!$B$4</c:f>
              <c:strCache>
                <c:ptCount val="1"/>
                <c:pt idx="0">
                  <c:v>Clusty</c:v>
                </c:pt>
              </c:strCache>
            </c:strRef>
          </c:tx>
          <c:spPr>
            <a:ln w="57150"/>
          </c:spPr>
          <c:marker>
            <c:symbol val="none"/>
          </c:marker>
          <c:val>
            <c:numRef>
              <c:f>Foglio1!$C$4:$F$4</c:f>
              <c:numCache>
                <c:formatCode>General</c:formatCode>
                <c:ptCount val="4"/>
                <c:pt idx="0">
                  <c:v>24.4</c:v>
                </c:pt>
                <c:pt idx="1">
                  <c:v>30.64</c:v>
                </c:pt>
                <c:pt idx="2">
                  <c:v>36.57</c:v>
                </c:pt>
                <c:pt idx="3">
                  <c:v>40.690000000000012</c:v>
                </c:pt>
              </c:numCache>
            </c:numRef>
          </c:val>
        </c:ser>
        <c:ser>
          <c:idx val="3"/>
          <c:order val="2"/>
          <c:tx>
            <c:strRef>
              <c:f>Foglio1!$B$5</c:f>
              <c:strCache>
                <c:ptCount val="1"/>
                <c:pt idx="0">
                  <c:v>Lingo3G</c:v>
                </c:pt>
              </c:strCache>
            </c:strRef>
          </c:tx>
          <c:spPr>
            <a:ln w="57150"/>
          </c:spPr>
          <c:marker>
            <c:symbol val="none"/>
          </c:marker>
          <c:val>
            <c:numRef>
              <c:f>Foglio1!$C$5:$F$5</c:f>
              <c:numCache>
                <c:formatCode>General</c:formatCode>
                <c:ptCount val="4"/>
                <c:pt idx="0">
                  <c:v>24</c:v>
                </c:pt>
                <c:pt idx="1">
                  <c:v>32.370000000000005</c:v>
                </c:pt>
                <c:pt idx="2">
                  <c:v>39.550000000000004</c:v>
                </c:pt>
                <c:pt idx="3">
                  <c:v>42.97</c:v>
                </c:pt>
              </c:numCache>
            </c:numRef>
          </c:val>
        </c:ser>
        <c:ser>
          <c:idx val="4"/>
          <c:order val="3"/>
          <c:tx>
            <c:strRef>
              <c:f>Foglio1!$B$6</c:f>
              <c:strCache>
                <c:ptCount val="1"/>
                <c:pt idx="0">
                  <c:v>OPTIMSRC</c:v>
                </c:pt>
              </c:strCache>
            </c:strRef>
          </c:tx>
          <c:spPr>
            <a:ln w="57150"/>
          </c:spPr>
          <c:marker>
            <c:symbol val="none"/>
          </c:marker>
          <c:val>
            <c:numRef>
              <c:f>Foglio1!$C$6:$F$6</c:f>
              <c:numCache>
                <c:formatCode>General</c:formatCode>
                <c:ptCount val="4"/>
                <c:pt idx="0">
                  <c:v>20.56</c:v>
                </c:pt>
                <c:pt idx="1">
                  <c:v>28.93</c:v>
                </c:pt>
                <c:pt idx="2">
                  <c:v>34.050000000000004</c:v>
                </c:pt>
                <c:pt idx="3">
                  <c:v>38.94</c:v>
                </c:pt>
              </c:numCache>
            </c:numRef>
          </c:val>
        </c:ser>
        <c:ser>
          <c:idx val="5"/>
          <c:order val="4"/>
          <c:tx>
            <c:strRef>
              <c:f>Foglio1!$B$7</c:f>
              <c:strCache>
                <c:ptCount val="1"/>
                <c:pt idx="0">
                  <c:v>Spectral</c:v>
                </c:pt>
              </c:strCache>
            </c:strRef>
          </c:tx>
          <c:spPr>
            <a:ln w="57150"/>
          </c:spPr>
          <c:marker>
            <c:symbol val="none"/>
          </c:marker>
          <c:val>
            <c:numRef>
              <c:f>Foglio1!$C$7:$F$7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24.02</c:v>
                </c:pt>
                <c:pt idx="2">
                  <c:v>27.41</c:v>
                </c:pt>
                <c:pt idx="3">
                  <c:v>30.79</c:v>
                </c:pt>
              </c:numCache>
            </c:numRef>
          </c:val>
        </c:ser>
        <c:marker val="1"/>
        <c:axId val="63865600"/>
        <c:axId val="63867904"/>
      </c:lineChart>
      <c:catAx>
        <c:axId val="6386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63867904"/>
        <c:crosses val="autoZero"/>
        <c:auto val="1"/>
        <c:lblAlgn val="ctr"/>
        <c:lblOffset val="100"/>
      </c:catAx>
      <c:valAx>
        <c:axId val="63867904"/>
        <c:scaling>
          <c:orientation val="minMax"/>
          <c:max val="50"/>
          <c:min val="1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it-IT"/>
          </a:p>
        </c:txPr>
        <c:crossAx val="638656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5263381482203362"/>
          <c:y val="0.17839817245066641"/>
          <c:w val="0.23786496400217821"/>
          <c:h val="0.75431476620978388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2000" b="1"/>
          </a:pPr>
          <a:endParaRPr lang="it-IT"/>
        </a:p>
      </c:txPr>
    </c:legend>
    <c:plotVisOnly val="1"/>
    <c:dispBlanksAs val="gap"/>
  </c:chart>
  <c:spPr>
    <a:ln w="38100"/>
  </c:spPr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0.06957</cdr:x>
      <cdr:y>0.61048</cdr:y>
    </cdr:from>
    <cdr:to>
      <cdr:x>0.17999</cdr:x>
      <cdr:y>0.66311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250567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0.06087</cdr:x>
      <cdr:y>0.17188</cdr:y>
    </cdr:from>
    <cdr:to>
      <cdr:x>0.13137</cdr:x>
      <cdr:y>0.26186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504056" y="705476"/>
          <a:ext cx="5838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dirty="0" smtClean="0"/>
            <a:t>40%</a:t>
          </a:r>
          <a:endParaRPr lang="it-IT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Immagine 3" descr="odp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272" y="2397227"/>
          <a:ext cx="9107728" cy="42063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0.84348</cdr:x>
      <cdr:y>0.77722</cdr:y>
    </cdr:from>
    <cdr:to>
      <cdr:x>0.9539</cdr:x>
      <cdr:y>1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6984776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244595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171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066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483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90754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7605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47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8738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861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06333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8602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3944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3714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3068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3029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FA236-3D5C-492A-997F-A9247A7A7FA7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5974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24072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="" xmlns:p14="http://schemas.microsoft.com/office/powerpoint/2010/main" val="180039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37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="" xmlns:p14="http://schemas.microsoft.com/office/powerpoint/2010/main" val="850897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343F70-3286-4699-96DA-6F6E202E4936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0773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72414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6293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07818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426996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28758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04435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3076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4146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393358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33532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041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46817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6971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355965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103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3378944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65271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56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2920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8112100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4838284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937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9652707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28255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7255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855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0367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4319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0402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F3E85-7C0D-4232-8D07-E5FF15707F1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3512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67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634679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D1E3B-C9B5-4BED-9BA3-2BC1ADABC1F7}" type="slidenum">
              <a:rPr lang="it-IT" smtClean="0"/>
              <a:pPr/>
              <a:t>68</a:t>
            </a:fld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21462478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69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458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1225628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58370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464425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99240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22554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165774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95641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65069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09429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61295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7464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360221779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66648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92331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162570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28406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863641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04372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86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752956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312584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10307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990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10638898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14637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4041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1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11/19/2013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19/11/2013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gme.di.unipi.it/tag?text=maradona%20won%20against%20mexico&amp;key=tyro2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gme.di.unipi.it/rel?id=8485%20615883&amp;key=***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richard.cyganiak.de/2007/10/lod/lod-datasets_2011-09-19_colored.png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annotators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3134053"/>
              </p:ext>
            </p:extLst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p:oleObj spid="_x0000_s241699" name="Equation" r:id="rId4" imgW="1590840" imgH="383760" progId="Equation.3">
              <p:embed/>
            </p:oleObj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p:oleObj spid="_x0000_s241700" name="Equation" r:id="rId5" imgW="1701800" imgH="419100" progId="Equation.3">
                <p:embed/>
              </p:oleObj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1800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within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 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 p</a:t>
            </a: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= 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p = </a:t>
            </a:r>
            <a:r>
              <a:rPr lang="it-IT" sz="2000" i="1" dirty="0" smtClean="0">
                <a:solidFill>
                  <a:schemeClr val="bg1"/>
                </a:solidFill>
              </a:rPr>
              <a:t>…z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</a:t>
            </a:r>
            <a:r>
              <a:rPr lang="it-IT" sz="2400" i="1" dirty="0" smtClean="0">
                <a:latin typeface="Calibri"/>
                <a:sym typeface="Wingdings 3"/>
              </a:rPr>
              <a:t>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>
                  <a:latin typeface="Calibri" pitchFamily="34" charset="0"/>
                  <a:sym typeface="Calibri" pitchFamily="34" charset="0"/>
                </a:rPr>
                <a:t>Similarity(v,w) ≈ cos(</a:t>
              </a:r>
              <a:r>
                <a:rPr lang="en-US" sz="1800">
                  <a:latin typeface="Symbol" pitchFamily="18" charset="2"/>
                  <a:sym typeface="Symbol" pitchFamily="18" charset="2"/>
                </a:rPr>
                <a:t>α</a:t>
              </a:r>
              <a:r>
                <a:rPr lang="en-US" sz="180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p:oleObj spid="_x0000_s197651" name="Equation" r:id="rId4" imgW="1590840" imgH="38376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p:oleObj spid="_x0000_s198675" name="Equation" r:id="rId4" imgW="1701800" imgH="419100" progId="Equation.3">
                <p:embed/>
              </p:oleObj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24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7812360" cy="67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Tagging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Json</a:t>
            </a:r>
            <a:endParaRPr lang="it-IT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5230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3"/>
              </a:rPr>
              <a:t>http://tagme.di.unipi.it/tag?text=maradona%20won%20against%20mexico&amp;key=</a:t>
            </a:r>
            <a:r>
              <a:rPr lang="it-IT" sz="2000" dirty="0" smtClean="0"/>
              <a:t>***</a:t>
            </a:r>
            <a:endParaRPr lang="it-IT" sz="2000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8465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8691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4"/>
              </a:rPr>
              <a:t>http://tagme.di.unipi.it/rel?id=8485%20615883&amp;key=***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869160"/>
            <a:ext cx="2492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Maradona vs Totti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0,8157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4400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0"/>
          <p:cNvSpPr>
            <a:spLocks/>
          </p:cNvSpPr>
          <p:nvPr/>
        </p:nvSpPr>
        <p:spPr bwMode="auto">
          <a:xfrm>
            <a:off x="899592" y="548680"/>
            <a:ext cx="4427984" cy="863600"/>
          </a:xfrm>
          <a:prstGeom prst="roundRect">
            <a:avLst>
              <a:gd name="adj" fmla="val 27778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We surpassed 100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Mln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query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021288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Tweet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r>
              <a:rPr lang="it-IT" sz="2800" b="0" dirty="0" smtClean="0">
                <a:latin typeface="+mj-lt"/>
              </a:rPr>
              <a:t>[Cornolti </a:t>
            </a:r>
            <a:r>
              <a:rPr lang="it-IT" sz="2800" b="0" i="1" dirty="0" err="1" smtClean="0">
                <a:latin typeface="+mj-lt"/>
              </a:rPr>
              <a:t>et</a:t>
            </a:r>
            <a:r>
              <a:rPr lang="it-IT" sz="2800" b="0" i="1" dirty="0" smtClean="0">
                <a:latin typeface="+mj-lt"/>
              </a:rPr>
              <a:t> al</a:t>
            </a:r>
            <a:r>
              <a:rPr lang="it-IT" sz="2800" b="0" dirty="0" smtClean="0">
                <a:latin typeface="+mj-lt"/>
              </a:rPr>
              <a:t>, WWW 2013]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3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39752" y="1484784"/>
            <a:ext cx="47525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Weak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annotation</a:t>
            </a:r>
            <a:r>
              <a:rPr lang="it-IT" sz="2800" dirty="0" smtClean="0">
                <a:solidFill>
                  <a:schemeClr val="tx1"/>
                </a:solidFill>
              </a:rPr>
              <a:t> match 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(</a:t>
            </a:r>
            <a:r>
              <a:rPr lang="it-IT" sz="2000" dirty="0" err="1" smtClean="0">
                <a:solidFill>
                  <a:schemeClr val="tx1"/>
                </a:solidFill>
              </a:rPr>
              <a:t>same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entity</a:t>
            </a:r>
            <a:r>
              <a:rPr lang="it-IT" sz="2000" dirty="0" smtClean="0">
                <a:solidFill>
                  <a:schemeClr val="tx1"/>
                </a:solidFill>
              </a:rPr>
              <a:t> &amp; </a:t>
            </a:r>
            <a:r>
              <a:rPr lang="it-IT" sz="2000" dirty="0" err="1" smtClean="0">
                <a:solidFill>
                  <a:schemeClr val="tx1"/>
                </a:solidFill>
              </a:rPr>
              <a:t>mention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overlap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84168" y="5733256"/>
            <a:ext cx="3059832" cy="11247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Your</a:t>
            </a:r>
            <a:r>
              <a:rPr lang="it-IT" sz="2000" dirty="0" smtClean="0"/>
              <a:t> project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pump</a:t>
            </a:r>
            <a:r>
              <a:rPr lang="it-IT" sz="2000" dirty="0" smtClean="0"/>
              <a:t> up TAGME’s curve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Other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approaches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annotation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Goal</a:t>
            </a:r>
          </a:p>
        </p:txBody>
      </p:sp>
      <p:sp>
        <p:nvSpPr>
          <p:cNvPr id="75779" name="Textfeld 209"/>
          <p:cNvSpPr txBox="1">
            <a:spLocks noChangeArrowheads="1"/>
          </p:cNvSpPr>
          <p:nvPr/>
        </p:nvSpPr>
        <p:spPr bwMode="auto">
          <a:xfrm>
            <a:off x="404813" y="5478323"/>
            <a:ext cx="827164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Main </a:t>
            </a:r>
            <a:r>
              <a:rPr lang="de-DE" sz="2400" dirty="0" err="1" smtClean="0"/>
              <a:t>goal</a:t>
            </a:r>
            <a:r>
              <a:rPr lang="de-DE" sz="2400" dirty="0" smtClean="0"/>
              <a:t>:</a:t>
            </a:r>
            <a:endParaRPr lang="de-DE" sz="2400" dirty="0"/>
          </a:p>
          <a:p>
            <a:r>
              <a:rPr lang="de-DE" sz="2400" dirty="0">
                <a:solidFill>
                  <a:srgbClr val="C00000"/>
                </a:solidFill>
              </a:rPr>
              <a:t> 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is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connected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to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at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>
                <a:solidFill>
                  <a:srgbClr val="C00000"/>
                </a:solidFill>
              </a:rPr>
              <a:t>most</a:t>
            </a:r>
            <a:r>
              <a:rPr lang="de-DE" sz="2800" b="1" u="sng" dirty="0">
                <a:solidFill>
                  <a:srgbClr val="C00000"/>
                </a:solidFill>
              </a:rPr>
              <a:t> 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75780" name="Textfeld 16"/>
          <p:cNvSpPr txBox="1">
            <a:spLocks noChangeArrowheads="1"/>
          </p:cNvSpPr>
          <p:nvPr/>
        </p:nvSpPr>
        <p:spPr bwMode="auto">
          <a:xfrm>
            <a:off x="4167188" y="30241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1" name="Textfeld 17"/>
          <p:cNvSpPr txBox="1">
            <a:spLocks noChangeArrowheads="1"/>
          </p:cNvSpPr>
          <p:nvPr/>
        </p:nvSpPr>
        <p:spPr bwMode="auto">
          <a:xfrm>
            <a:off x="4167188" y="364643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2" name="Textfeld 18"/>
          <p:cNvSpPr txBox="1">
            <a:spLocks noChangeArrowheads="1"/>
          </p:cNvSpPr>
          <p:nvPr/>
        </p:nvSpPr>
        <p:spPr bwMode="auto">
          <a:xfrm>
            <a:off x="4167188" y="4268737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3" name="Textfeld 22"/>
          <p:cNvSpPr txBox="1">
            <a:spLocks noChangeArrowheads="1"/>
          </p:cNvSpPr>
          <p:nvPr/>
        </p:nvSpPr>
        <p:spPr bwMode="auto">
          <a:xfrm>
            <a:off x="4167188" y="245898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4" name="Textfeld 23"/>
          <p:cNvSpPr txBox="1">
            <a:spLocks noChangeArrowheads="1"/>
          </p:cNvSpPr>
          <p:nvPr/>
        </p:nvSpPr>
        <p:spPr bwMode="auto">
          <a:xfrm>
            <a:off x="4167188" y="18938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5" name="Textfeld 25"/>
          <p:cNvSpPr txBox="1">
            <a:spLocks noChangeArrowheads="1"/>
          </p:cNvSpPr>
          <p:nvPr/>
        </p:nvSpPr>
        <p:spPr bwMode="auto">
          <a:xfrm>
            <a:off x="4167188" y="483388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2120850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911425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646437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4437012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75783" idx="1"/>
          </p:cNvCxnSpPr>
          <p:nvPr/>
        </p:nvCxnSpPr>
        <p:spPr>
          <a:xfrm>
            <a:off x="2071688" y="2346275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75780" idx="1"/>
          </p:cNvCxnSpPr>
          <p:nvPr/>
        </p:nvCxnSpPr>
        <p:spPr>
          <a:xfrm>
            <a:off x="2071688" y="2346275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75781" idx="1"/>
          </p:cNvCxnSpPr>
          <p:nvPr/>
        </p:nvCxnSpPr>
        <p:spPr>
          <a:xfrm>
            <a:off x="2071688" y="3136850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75782" idx="1"/>
          </p:cNvCxnSpPr>
          <p:nvPr/>
        </p:nvCxnSpPr>
        <p:spPr>
          <a:xfrm>
            <a:off x="2071688" y="3929012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75785" idx="1"/>
          </p:cNvCxnSpPr>
          <p:nvPr/>
        </p:nvCxnSpPr>
        <p:spPr>
          <a:xfrm>
            <a:off x="2071688" y="3929012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75782" idx="1"/>
          </p:cNvCxnSpPr>
          <p:nvPr/>
        </p:nvCxnSpPr>
        <p:spPr>
          <a:xfrm flipV="1">
            <a:off x="2071688" y="4425900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Textfeld 56"/>
          <p:cNvSpPr txBox="1">
            <a:spLocks noChangeArrowheads="1"/>
          </p:cNvSpPr>
          <p:nvPr/>
        </p:nvSpPr>
        <p:spPr bwMode="auto">
          <a:xfrm>
            <a:off x="2071688" y="40417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5798" name="Textfeld 57"/>
          <p:cNvSpPr txBox="1">
            <a:spLocks noChangeArrowheads="1"/>
          </p:cNvSpPr>
          <p:nvPr/>
        </p:nvSpPr>
        <p:spPr bwMode="auto">
          <a:xfrm>
            <a:off x="2071688" y="36464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5799" name="Textfeld 58"/>
          <p:cNvSpPr txBox="1">
            <a:spLocks noChangeArrowheads="1"/>
          </p:cNvSpPr>
          <p:nvPr/>
        </p:nvSpPr>
        <p:spPr bwMode="auto">
          <a:xfrm>
            <a:off x="2133600" y="4606875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5800" name="Textfeld 59"/>
          <p:cNvSpPr txBox="1">
            <a:spLocks noChangeArrowheads="1"/>
          </p:cNvSpPr>
          <p:nvPr/>
        </p:nvSpPr>
        <p:spPr bwMode="auto">
          <a:xfrm>
            <a:off x="2071688" y="4325887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1" name="Textfeld 60"/>
          <p:cNvSpPr txBox="1">
            <a:spLocks noChangeArrowheads="1"/>
          </p:cNvSpPr>
          <p:nvPr/>
        </p:nvSpPr>
        <p:spPr bwMode="auto">
          <a:xfrm>
            <a:off x="2012950" y="3194000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2" name="Textfeld 61"/>
          <p:cNvSpPr txBox="1">
            <a:spLocks noChangeArrowheads="1"/>
          </p:cNvSpPr>
          <p:nvPr/>
        </p:nvSpPr>
        <p:spPr bwMode="auto">
          <a:xfrm>
            <a:off x="2012950" y="2025600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3" name="Textfeld 62"/>
          <p:cNvSpPr txBox="1">
            <a:spLocks noChangeArrowheads="1"/>
          </p:cNvSpPr>
          <p:nvPr/>
        </p:nvSpPr>
        <p:spPr bwMode="auto">
          <a:xfrm>
            <a:off x="2012950" y="24018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20</a:t>
            </a:r>
          </a:p>
        </p:txBody>
      </p:sp>
      <p:sp>
        <p:nvSpPr>
          <p:cNvPr id="75804" name="Textfeld 90"/>
          <p:cNvSpPr txBox="1">
            <a:spLocks noChangeArrowheads="1"/>
          </p:cNvSpPr>
          <p:nvPr/>
        </p:nvSpPr>
        <p:spPr bwMode="auto">
          <a:xfrm>
            <a:off x="5784850" y="21764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5" name="Textfeld 92"/>
          <p:cNvSpPr txBox="1">
            <a:spLocks noChangeArrowheads="1"/>
          </p:cNvSpPr>
          <p:nvPr/>
        </p:nvSpPr>
        <p:spPr bwMode="auto">
          <a:xfrm>
            <a:off x="6143625" y="291142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6" name="Textfeld 93"/>
          <p:cNvSpPr txBox="1">
            <a:spLocks noChangeArrowheads="1"/>
          </p:cNvSpPr>
          <p:nvPr/>
        </p:nvSpPr>
        <p:spPr bwMode="auto">
          <a:xfrm>
            <a:off x="6262688" y="392901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5807" name="Textfeld 94"/>
          <p:cNvSpPr txBox="1">
            <a:spLocks noChangeArrowheads="1"/>
          </p:cNvSpPr>
          <p:nvPr/>
        </p:nvSpPr>
        <p:spPr bwMode="auto">
          <a:xfrm>
            <a:off x="6740525" y="4268737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8" name="Textfeld 95"/>
          <p:cNvSpPr txBox="1">
            <a:spLocks noChangeArrowheads="1"/>
          </p:cNvSpPr>
          <p:nvPr/>
        </p:nvSpPr>
        <p:spPr bwMode="auto">
          <a:xfrm>
            <a:off x="5784850" y="4495750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5809" name="Textfeld 96"/>
          <p:cNvSpPr txBox="1">
            <a:spLocks noChangeArrowheads="1"/>
          </p:cNvSpPr>
          <p:nvPr/>
        </p:nvSpPr>
        <p:spPr bwMode="auto">
          <a:xfrm>
            <a:off x="5605463" y="274156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10</a:t>
            </a:r>
          </a:p>
        </p:txBody>
      </p:sp>
      <p:sp>
        <p:nvSpPr>
          <p:cNvPr id="75810" name="Textfeld 97"/>
          <p:cNvSpPr txBox="1">
            <a:spLocks noChangeArrowheads="1"/>
          </p:cNvSpPr>
          <p:nvPr/>
        </p:nvSpPr>
        <p:spPr bwMode="auto">
          <a:xfrm>
            <a:off x="7499350" y="2741562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sp>
        <p:nvSpPr>
          <p:cNvPr id="75811" name="Textfeld 98"/>
          <p:cNvSpPr txBox="1">
            <a:spLocks noChangeArrowheads="1"/>
          </p:cNvSpPr>
          <p:nvPr/>
        </p:nvSpPr>
        <p:spPr bwMode="auto">
          <a:xfrm>
            <a:off x="7535863" y="38766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20</a:t>
            </a:r>
          </a:p>
        </p:txBody>
      </p:sp>
      <p:cxnSp>
        <p:nvCxnSpPr>
          <p:cNvPr id="75812" name="Form 151"/>
          <p:cNvCxnSpPr>
            <a:cxnSpLocks noChangeShapeType="1"/>
            <a:stCxn id="75784" idx="3"/>
            <a:endCxn id="75783" idx="3"/>
          </p:cNvCxnSpPr>
          <p:nvPr/>
        </p:nvCxnSpPr>
        <p:spPr bwMode="auto">
          <a:xfrm>
            <a:off x="5605463" y="2051000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3" name="Gekrümmte Verbindung 160"/>
          <p:cNvCxnSpPr>
            <a:cxnSpLocks noChangeShapeType="1"/>
            <a:stCxn id="75783" idx="3"/>
            <a:endCxn id="75780" idx="3"/>
          </p:cNvCxnSpPr>
          <p:nvPr/>
        </p:nvCxnSpPr>
        <p:spPr bwMode="auto">
          <a:xfrm>
            <a:off x="5605463" y="2616150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4" name="Gekrümmte Verbindung 163"/>
          <p:cNvCxnSpPr>
            <a:cxnSpLocks noChangeShapeType="1"/>
            <a:stCxn id="75783" idx="3"/>
            <a:endCxn id="75781" idx="3"/>
          </p:cNvCxnSpPr>
          <p:nvPr/>
        </p:nvCxnSpPr>
        <p:spPr bwMode="auto">
          <a:xfrm>
            <a:off x="5605463" y="2616150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5" name="Gekrümmte Verbindung 166"/>
          <p:cNvCxnSpPr>
            <a:cxnSpLocks noChangeShapeType="1"/>
            <a:stCxn id="75782" idx="3"/>
            <a:endCxn id="75785" idx="3"/>
          </p:cNvCxnSpPr>
          <p:nvPr/>
        </p:nvCxnSpPr>
        <p:spPr bwMode="auto">
          <a:xfrm>
            <a:off x="5664200" y="4425900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6" name="Gekrümmte Verbindung 171"/>
          <p:cNvCxnSpPr>
            <a:cxnSpLocks noChangeShapeType="1"/>
            <a:stCxn id="75781" idx="3"/>
            <a:endCxn id="75782" idx="3"/>
          </p:cNvCxnSpPr>
          <p:nvPr/>
        </p:nvCxnSpPr>
        <p:spPr bwMode="auto">
          <a:xfrm>
            <a:off x="5664200" y="3803600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7" name="Gekrümmte Verbindung 174"/>
          <p:cNvCxnSpPr>
            <a:cxnSpLocks noChangeShapeType="1"/>
            <a:stCxn id="75781" idx="3"/>
            <a:endCxn id="75785" idx="3"/>
          </p:cNvCxnSpPr>
          <p:nvPr/>
        </p:nvCxnSpPr>
        <p:spPr bwMode="auto">
          <a:xfrm>
            <a:off x="5664200" y="3803600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8" name="Gekrümmte Verbindung 186"/>
          <p:cNvCxnSpPr>
            <a:cxnSpLocks noChangeShapeType="1"/>
            <a:stCxn id="75784" idx="3"/>
            <a:endCxn id="75781" idx="3"/>
          </p:cNvCxnSpPr>
          <p:nvPr/>
        </p:nvCxnSpPr>
        <p:spPr bwMode="auto">
          <a:xfrm>
            <a:off x="5605463" y="2051000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9" name="Gekrümmte Verbindung 195"/>
          <p:cNvCxnSpPr>
            <a:cxnSpLocks noChangeShapeType="1"/>
            <a:stCxn id="75780" idx="3"/>
            <a:endCxn id="75785" idx="3"/>
          </p:cNvCxnSpPr>
          <p:nvPr/>
        </p:nvCxnSpPr>
        <p:spPr bwMode="auto">
          <a:xfrm>
            <a:off x="5605463" y="3181300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Gerade Verbindung 197"/>
          <p:cNvCxnSpPr>
            <a:endCxn id="75784" idx="1"/>
          </p:cNvCxnSpPr>
          <p:nvPr/>
        </p:nvCxnSpPr>
        <p:spPr>
          <a:xfrm flipV="1">
            <a:off x="2071688" y="2051000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1" name="Textfeld 203"/>
          <p:cNvSpPr txBox="1">
            <a:spLocks noChangeArrowheads="1"/>
          </p:cNvSpPr>
          <p:nvPr/>
        </p:nvSpPr>
        <p:spPr bwMode="auto">
          <a:xfrm>
            <a:off x="2012950" y="2741562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75784" idx="1"/>
          </p:cNvCxnSpPr>
          <p:nvPr/>
        </p:nvCxnSpPr>
        <p:spPr>
          <a:xfrm flipV="1">
            <a:off x="2071688" y="2051000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3" name="Textfeld 208"/>
          <p:cNvSpPr txBox="1">
            <a:spLocks noChangeArrowheads="1"/>
          </p:cNvSpPr>
          <p:nvPr/>
        </p:nvSpPr>
        <p:spPr bwMode="auto">
          <a:xfrm>
            <a:off x="2492375" y="223197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5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491880" y="980728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395536" y="980728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endCxn id="75784" idx="1"/>
          </p:cNvCxnSpPr>
          <p:nvPr/>
        </p:nvCxnSpPr>
        <p:spPr>
          <a:xfrm flipV="1">
            <a:off x="2051720" y="2051000"/>
            <a:ext cx="2115468" cy="2978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596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75785" idx="1"/>
          </p:cNvCxnSpPr>
          <p:nvPr/>
        </p:nvCxnSpPr>
        <p:spPr>
          <a:xfrm>
            <a:off x="2123728" y="3933056"/>
            <a:ext cx="2043460" cy="10579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/>
          <p:nvPr/>
        </p:nvGrpSpPr>
        <p:grpSpPr>
          <a:xfrm>
            <a:off x="1187624" y="2708920"/>
            <a:ext cx="648072" cy="792088"/>
            <a:chOff x="1187624" y="2708920"/>
            <a:chExt cx="648072" cy="792088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103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Probability Factor Graph</a:t>
            </a:r>
            <a:endParaRPr lang="en-GB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36625" y="1254745"/>
            <a:ext cx="6991350" cy="3254375"/>
            <a:chOff x="936625" y="869950"/>
            <a:chExt cx="6991350" cy="3254375"/>
          </a:xfrm>
        </p:grpSpPr>
        <p:sp>
          <p:nvSpPr>
            <p:cNvPr id="28676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7" name="Textfeld 17"/>
            <p:cNvSpPr txBox="1">
              <a:spLocks noChangeArrowheads="1"/>
            </p:cNvSpPr>
            <p:nvPr/>
          </p:nvSpPr>
          <p:spPr bwMode="auto">
            <a:xfrm>
              <a:off x="4167188" y="262255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8" name="Textfeld 18"/>
            <p:cNvSpPr txBox="1">
              <a:spLocks noChangeArrowheads="1"/>
            </p:cNvSpPr>
            <p:nvPr/>
          </p:nvSpPr>
          <p:spPr bwMode="auto">
            <a:xfrm>
              <a:off x="4167188" y="3244850"/>
              <a:ext cx="1497012" cy="312738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9" name="Textfeld 22"/>
            <p:cNvSpPr txBox="1">
              <a:spLocks noChangeArrowheads="1"/>
            </p:cNvSpPr>
            <p:nvPr/>
          </p:nvSpPr>
          <p:spPr bwMode="auto">
            <a:xfrm>
              <a:off x="4167188" y="143510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0" name="Textfeld 23"/>
            <p:cNvSpPr txBox="1">
              <a:spLocks noChangeArrowheads="1"/>
            </p:cNvSpPr>
            <p:nvPr/>
          </p:nvSpPr>
          <p:spPr bwMode="auto">
            <a:xfrm>
              <a:off x="4167188" y="8699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1" name="Textfeld 25"/>
            <p:cNvSpPr txBox="1">
              <a:spLocks noChangeArrowheads="1"/>
            </p:cNvSpPr>
            <p:nvPr/>
          </p:nvSpPr>
          <p:spPr bwMode="auto">
            <a:xfrm>
              <a:off x="4167188" y="381000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13" name="Abgerundetes Rechteck 32"/>
            <p:cNvSpPr/>
            <p:nvPr/>
          </p:nvSpPr>
          <p:spPr>
            <a:xfrm>
              <a:off x="936625" y="1096963"/>
              <a:ext cx="1135063" cy="4508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4" name="Abgerundetes Rechteck 34"/>
            <p:cNvSpPr/>
            <p:nvPr/>
          </p:nvSpPr>
          <p:spPr>
            <a:xfrm>
              <a:off x="936625" y="1887538"/>
              <a:ext cx="1135063" cy="4524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5" name="Abgerundetes Rechteck 36"/>
            <p:cNvSpPr/>
            <p:nvPr/>
          </p:nvSpPr>
          <p:spPr>
            <a:xfrm>
              <a:off x="936625" y="2622550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6" name="Abgerundetes Rechteck 40"/>
            <p:cNvSpPr/>
            <p:nvPr/>
          </p:nvSpPr>
          <p:spPr>
            <a:xfrm>
              <a:off x="936625" y="3413125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cxnSp>
          <p:nvCxnSpPr>
            <p:cNvPr id="17" name="Gerade Verbindung 43"/>
            <p:cNvCxnSpPr>
              <a:stCxn id="13" idx="3"/>
              <a:endCxn id="28679" idx="1"/>
            </p:cNvCxnSpPr>
            <p:nvPr/>
          </p:nvCxnSpPr>
          <p:spPr>
            <a:xfrm>
              <a:off x="2071688" y="1322388"/>
              <a:ext cx="2095500" cy="2698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/>
            <p:cNvCxnSpPr>
              <a:stCxn id="13" idx="3"/>
              <a:endCxn id="28676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7"/>
            <p:cNvCxnSpPr>
              <a:stCxn id="14" idx="3"/>
              <a:endCxn id="28677" idx="1"/>
            </p:cNvCxnSpPr>
            <p:nvPr/>
          </p:nvCxnSpPr>
          <p:spPr>
            <a:xfrm>
              <a:off x="2071688" y="2112963"/>
              <a:ext cx="2095500" cy="666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9"/>
            <p:cNvCxnSpPr>
              <a:endCxn id="28678" idx="1"/>
            </p:cNvCxnSpPr>
            <p:nvPr/>
          </p:nvCxnSpPr>
          <p:spPr>
            <a:xfrm>
              <a:off x="2071688" y="2905125"/>
              <a:ext cx="2095500" cy="4968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1"/>
            <p:cNvCxnSpPr>
              <a:endCxn id="28681" idx="1"/>
            </p:cNvCxnSpPr>
            <p:nvPr/>
          </p:nvCxnSpPr>
          <p:spPr>
            <a:xfrm>
              <a:off x="2071688" y="2905125"/>
              <a:ext cx="2095500" cy="10620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3"/>
            <p:cNvCxnSpPr>
              <a:stCxn id="16" idx="3"/>
              <a:endCxn id="28677" idx="1"/>
            </p:cNvCxnSpPr>
            <p:nvPr/>
          </p:nvCxnSpPr>
          <p:spPr>
            <a:xfrm flipV="1">
              <a:off x="2071688" y="2779713"/>
              <a:ext cx="2095500" cy="8604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/>
            <p:cNvCxnSpPr>
              <a:stCxn id="16" idx="3"/>
              <a:endCxn id="28678" idx="1"/>
            </p:cNvCxnSpPr>
            <p:nvPr/>
          </p:nvCxnSpPr>
          <p:spPr>
            <a:xfrm flipV="1">
              <a:off x="2071688" y="3402013"/>
              <a:ext cx="2095500" cy="2381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3" name="Textfeld 56"/>
            <p:cNvSpPr txBox="1">
              <a:spLocks noChangeArrowheads="1"/>
            </p:cNvSpPr>
            <p:nvPr/>
          </p:nvSpPr>
          <p:spPr bwMode="auto">
            <a:xfrm>
              <a:off x="2071688" y="30178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90</a:t>
              </a:r>
            </a:p>
          </p:txBody>
        </p:sp>
        <p:sp>
          <p:nvSpPr>
            <p:cNvPr id="28694" name="Textfeld 57"/>
            <p:cNvSpPr txBox="1">
              <a:spLocks noChangeArrowheads="1"/>
            </p:cNvSpPr>
            <p:nvPr/>
          </p:nvSpPr>
          <p:spPr bwMode="auto">
            <a:xfrm>
              <a:off x="2071688" y="2622550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sp>
          <p:nvSpPr>
            <p:cNvPr id="28695" name="Textfeld 58"/>
            <p:cNvSpPr txBox="1">
              <a:spLocks noChangeArrowheads="1"/>
            </p:cNvSpPr>
            <p:nvPr/>
          </p:nvSpPr>
          <p:spPr bwMode="auto">
            <a:xfrm>
              <a:off x="2133600" y="3582988"/>
              <a:ext cx="2714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5</a:t>
              </a:r>
            </a:p>
          </p:txBody>
        </p:sp>
        <p:sp>
          <p:nvSpPr>
            <p:cNvPr id="28696" name="Textfeld 59"/>
            <p:cNvSpPr txBox="1">
              <a:spLocks noChangeArrowheads="1"/>
            </p:cNvSpPr>
            <p:nvPr/>
          </p:nvSpPr>
          <p:spPr bwMode="auto">
            <a:xfrm>
              <a:off x="2071688" y="3302000"/>
              <a:ext cx="509587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7" name="Textfeld 60"/>
            <p:cNvSpPr txBox="1">
              <a:spLocks noChangeArrowheads="1"/>
            </p:cNvSpPr>
            <p:nvPr/>
          </p:nvSpPr>
          <p:spPr bwMode="auto">
            <a:xfrm>
              <a:off x="2012950" y="2170113"/>
              <a:ext cx="509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8" name="Textfeld 61"/>
            <p:cNvSpPr txBox="1">
              <a:spLocks noChangeArrowheads="1"/>
            </p:cNvSpPr>
            <p:nvPr/>
          </p:nvSpPr>
          <p:spPr bwMode="auto">
            <a:xfrm>
              <a:off x="2012950" y="1001713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699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20</a:t>
              </a:r>
            </a:p>
          </p:txBody>
        </p:sp>
        <p:sp>
          <p:nvSpPr>
            <p:cNvPr id="28700" name="Textfeld 90"/>
            <p:cNvSpPr txBox="1">
              <a:spLocks noChangeArrowheads="1"/>
            </p:cNvSpPr>
            <p:nvPr/>
          </p:nvSpPr>
          <p:spPr bwMode="auto">
            <a:xfrm>
              <a:off x="5784850" y="1152525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701" name="Textfeld 92"/>
            <p:cNvSpPr txBox="1">
              <a:spLocks noChangeArrowheads="1"/>
            </p:cNvSpPr>
            <p:nvPr/>
          </p:nvSpPr>
          <p:spPr bwMode="auto">
            <a:xfrm>
              <a:off x="6143625" y="188753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2" name="Textfeld 93"/>
            <p:cNvSpPr txBox="1">
              <a:spLocks noChangeArrowheads="1"/>
            </p:cNvSpPr>
            <p:nvPr/>
          </p:nvSpPr>
          <p:spPr bwMode="auto">
            <a:xfrm>
              <a:off x="6262688" y="290512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80</a:t>
              </a:r>
            </a:p>
          </p:txBody>
        </p:sp>
        <p:sp>
          <p:nvSpPr>
            <p:cNvPr id="28703" name="Textfeld 94"/>
            <p:cNvSpPr txBox="1">
              <a:spLocks noChangeArrowheads="1"/>
            </p:cNvSpPr>
            <p:nvPr/>
          </p:nvSpPr>
          <p:spPr bwMode="auto">
            <a:xfrm>
              <a:off x="6740525" y="3244850"/>
              <a:ext cx="4508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4" name="Textfeld 95"/>
            <p:cNvSpPr txBox="1">
              <a:spLocks noChangeArrowheads="1"/>
            </p:cNvSpPr>
            <p:nvPr/>
          </p:nvSpPr>
          <p:spPr bwMode="auto">
            <a:xfrm>
              <a:off x="5784850" y="3471863"/>
              <a:ext cx="7175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  <p:sp>
          <p:nvSpPr>
            <p:cNvPr id="28705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10</a:t>
              </a:r>
            </a:p>
          </p:txBody>
        </p:sp>
        <p:sp>
          <p:nvSpPr>
            <p:cNvPr id="28706" name="Textfeld 97"/>
            <p:cNvSpPr txBox="1">
              <a:spLocks noChangeArrowheads="1"/>
            </p:cNvSpPr>
            <p:nvPr/>
          </p:nvSpPr>
          <p:spPr bwMode="auto">
            <a:xfrm>
              <a:off x="7499350" y="1717675"/>
              <a:ext cx="39211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</a:t>
              </a:r>
            </a:p>
          </p:txBody>
        </p:sp>
        <p:sp>
          <p:nvSpPr>
            <p:cNvPr id="28707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20</a:t>
              </a:r>
            </a:p>
          </p:txBody>
        </p:sp>
        <p:cxnSp>
          <p:nvCxnSpPr>
            <p:cNvPr id="28708" name="Form 151"/>
            <p:cNvCxnSpPr>
              <a:cxnSpLocks noChangeShapeType="1"/>
              <a:stCxn id="28680" idx="3"/>
              <a:endCxn id="28679" idx="3"/>
            </p:cNvCxnSpPr>
            <p:nvPr/>
          </p:nvCxnSpPr>
          <p:spPr bwMode="auto">
            <a:xfrm>
              <a:off x="5605463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Gekrümmte Verbindung 160"/>
            <p:cNvCxnSpPr>
              <a:cxnSpLocks noChangeShapeType="1"/>
              <a:stCxn id="28679" idx="3"/>
              <a:endCxn id="28676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Gekrümmte Verbindung 163"/>
            <p:cNvCxnSpPr>
              <a:cxnSpLocks noChangeShapeType="1"/>
              <a:stCxn id="28679" idx="3"/>
              <a:endCxn id="28677" idx="3"/>
            </p:cNvCxnSpPr>
            <p:nvPr/>
          </p:nvCxnSpPr>
          <p:spPr bwMode="auto">
            <a:xfrm>
              <a:off x="5605463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Gekrümmte Verbindung 166"/>
            <p:cNvCxnSpPr>
              <a:cxnSpLocks noChangeShapeType="1"/>
              <a:stCxn id="28678" idx="3"/>
              <a:endCxn id="28681" idx="3"/>
            </p:cNvCxnSpPr>
            <p:nvPr/>
          </p:nvCxnSpPr>
          <p:spPr bwMode="auto">
            <a:xfrm>
              <a:off x="5664200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Gekrümmte Verbindung 171"/>
            <p:cNvCxnSpPr>
              <a:cxnSpLocks noChangeShapeType="1"/>
              <a:stCxn id="28677" idx="3"/>
              <a:endCxn id="28678" idx="3"/>
            </p:cNvCxnSpPr>
            <p:nvPr/>
          </p:nvCxnSpPr>
          <p:spPr bwMode="auto">
            <a:xfrm>
              <a:off x="5664200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Gekrümmte Verbindung 174"/>
            <p:cNvCxnSpPr>
              <a:cxnSpLocks noChangeShapeType="1"/>
              <a:stCxn id="28677" idx="3"/>
              <a:endCxn id="28681" idx="3"/>
            </p:cNvCxnSpPr>
            <p:nvPr/>
          </p:nvCxnSpPr>
          <p:spPr bwMode="auto">
            <a:xfrm>
              <a:off x="5664200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4" name="Gekrümmte Verbindung 186"/>
            <p:cNvCxnSpPr>
              <a:cxnSpLocks noChangeShapeType="1"/>
              <a:stCxn id="28680" idx="3"/>
              <a:endCxn id="28677" idx="3"/>
            </p:cNvCxnSpPr>
            <p:nvPr/>
          </p:nvCxnSpPr>
          <p:spPr bwMode="auto">
            <a:xfrm>
              <a:off x="5605463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Gekrümmte Verbindung 195"/>
            <p:cNvCxnSpPr>
              <a:cxnSpLocks noChangeShapeType="1"/>
              <a:stCxn id="28676" idx="3"/>
              <a:endCxn id="28681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Gerade Verbindung 197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10858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7" name="Textfeld 203"/>
            <p:cNvSpPr txBox="1">
              <a:spLocks noChangeArrowheads="1"/>
            </p:cNvSpPr>
            <p:nvPr/>
          </p:nvSpPr>
          <p:spPr bwMode="auto">
            <a:xfrm>
              <a:off x="2012950" y="1717675"/>
              <a:ext cx="3905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cxnSp>
          <p:nvCxnSpPr>
            <p:cNvPr id="49" name="Gerade Verbindung 204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295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9" name="Textfeld 208"/>
            <p:cNvSpPr txBox="1">
              <a:spLocks noChangeArrowheads="1"/>
            </p:cNvSpPr>
            <p:nvPr/>
          </p:nvSpPr>
          <p:spPr bwMode="auto">
            <a:xfrm>
              <a:off x="2492375" y="120808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</p:grpSp>
      <p:sp>
        <p:nvSpPr>
          <p:cNvPr id="51" name="Textfeld 2"/>
          <p:cNvSpPr txBox="1">
            <a:spLocks noChangeArrowheads="1"/>
          </p:cNvSpPr>
          <p:nvPr/>
        </p:nvSpPr>
        <p:spPr bwMode="auto">
          <a:xfrm>
            <a:off x="182562" y="4691459"/>
            <a:ext cx="870991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Collective Learning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/>
              <a:t>Factor</a:t>
            </a:r>
            <a:r>
              <a:rPr lang="de-DE" sz="2400" dirty="0"/>
              <a:t> Graphs</a:t>
            </a:r>
          </a:p>
          <a:p>
            <a:pPr eaLnBrk="1" hangingPunct="1"/>
            <a:r>
              <a:rPr lang="de-DE" sz="1800" dirty="0" smtClean="0"/>
              <a:t>					            [Chakrabarti </a:t>
            </a:r>
            <a:r>
              <a:rPr lang="de-DE" sz="1800" dirty="0"/>
              <a:t>et al.: </a:t>
            </a:r>
            <a:r>
              <a:rPr lang="de-DE" sz="1800" dirty="0" smtClean="0"/>
              <a:t>KDD’09]</a:t>
            </a:r>
            <a:endParaRPr lang="de-DE" sz="18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model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</a:t>
            </a:r>
            <a:r>
              <a:rPr lang="de-DE" b="0" dirty="0" err="1" smtClean="0">
                <a:solidFill>
                  <a:srgbClr val="0000FF"/>
                </a:solidFill>
              </a:rPr>
              <a:t>m|e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similarity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P[e1|e2]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 smtClean="0"/>
              <a:t>coherence</a:t>
            </a:r>
            <a:endParaRPr lang="de-DE" b="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consider</a:t>
            </a: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likelihood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P[m1 </a:t>
            </a:r>
            <a:r>
              <a:rPr lang="de-DE" b="0" dirty="0">
                <a:solidFill>
                  <a:srgbClr val="0000FF"/>
                </a:solidFill>
              </a:rPr>
              <a:t>… mk|e1 … </a:t>
            </a:r>
            <a:r>
              <a:rPr lang="de-DE" b="0" dirty="0" err="1" smtClean="0">
                <a:solidFill>
                  <a:srgbClr val="0000FF"/>
                </a:solidFill>
              </a:rPr>
              <a:t>ek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factorize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all </a:t>
            </a:r>
            <a:r>
              <a:rPr lang="de-DE" b="0" dirty="0">
                <a:solidFill>
                  <a:srgbClr val="0000FF"/>
                </a:solidFill>
              </a:rPr>
              <a:t>m-e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r>
              <a:rPr lang="de-DE" b="0" dirty="0">
                <a:solidFill>
                  <a:srgbClr val="0000FF"/>
                </a:solidFill>
              </a:rPr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>
                <a:solidFill>
                  <a:srgbClr val="0000FF"/>
                </a:solidFill>
              </a:rPr>
              <a:t>e1-e2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use</a:t>
            </a:r>
            <a:r>
              <a:rPr lang="de-DE" b="0" dirty="0"/>
              <a:t> </a:t>
            </a:r>
            <a:r>
              <a:rPr lang="de-DE" b="0" dirty="0" err="1" smtClean="0"/>
              <a:t>hill-climbing</a:t>
            </a:r>
            <a:r>
              <a:rPr lang="de-DE" b="0" dirty="0"/>
              <a:t>, </a:t>
            </a:r>
            <a:r>
              <a:rPr lang="de-DE" b="0" dirty="0" smtClean="0"/>
              <a:t>LP etc</a:t>
            </a:r>
            <a:r>
              <a:rPr lang="de-DE" b="0" dirty="0"/>
              <a:t>.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solution</a:t>
            </a:r>
            <a:endParaRPr lang="de-DE" b="0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687" y="1411908"/>
            <a:ext cx="3594100" cy="2940050"/>
            <a:chOff x="2071687" y="1027113"/>
            <a:chExt cx="3594100" cy="2940050"/>
          </a:xfrm>
        </p:grpSpPr>
        <p:cxnSp>
          <p:nvCxnSpPr>
            <p:cNvPr id="50" name="Gerade Verbindung 43"/>
            <p:cNvCxnSpPr/>
            <p:nvPr/>
          </p:nvCxnSpPr>
          <p:spPr>
            <a:xfrm>
              <a:off x="2071687" y="1322388"/>
              <a:ext cx="2095500" cy="2698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45"/>
            <p:cNvCxnSpPr/>
            <p:nvPr/>
          </p:nvCxnSpPr>
          <p:spPr>
            <a:xfrm>
              <a:off x="2071687" y="1322388"/>
              <a:ext cx="2095500" cy="8350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7"/>
            <p:cNvCxnSpPr/>
            <p:nvPr/>
          </p:nvCxnSpPr>
          <p:spPr>
            <a:xfrm>
              <a:off x="2071687" y="2112963"/>
              <a:ext cx="2095500" cy="6667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49"/>
            <p:cNvCxnSpPr/>
            <p:nvPr/>
          </p:nvCxnSpPr>
          <p:spPr>
            <a:xfrm>
              <a:off x="2071687" y="2905125"/>
              <a:ext cx="2095500" cy="4968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1"/>
            <p:cNvCxnSpPr/>
            <p:nvPr/>
          </p:nvCxnSpPr>
          <p:spPr>
            <a:xfrm>
              <a:off x="2071687" y="2905125"/>
              <a:ext cx="2095500" cy="106203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3"/>
            <p:cNvCxnSpPr/>
            <p:nvPr/>
          </p:nvCxnSpPr>
          <p:spPr>
            <a:xfrm flipV="1">
              <a:off x="2071687" y="2779713"/>
              <a:ext cx="2095500" cy="8604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5"/>
            <p:cNvCxnSpPr/>
            <p:nvPr/>
          </p:nvCxnSpPr>
          <p:spPr>
            <a:xfrm flipV="1">
              <a:off x="2071687" y="3402013"/>
              <a:ext cx="2095500" cy="2381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 151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Gekrümmte Verbindung 160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Gekrümmte Verbindung 163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Gekrümmte Verbindung 166"/>
            <p:cNvCxnSpPr>
              <a:cxnSpLocks noChangeShapeType="1"/>
            </p:cNvCxnSpPr>
            <p:nvPr/>
          </p:nvCxnSpPr>
          <p:spPr bwMode="auto">
            <a:xfrm>
              <a:off x="5664199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Gekrümmte Verbindung 171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Gekrümmte Verbindung 174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Gekrümmte Verbindung 186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Gekrümmte Verbindung 195"/>
            <p:cNvCxnSpPr>
              <a:cxnSpLocks noChangeShapeType="1"/>
            </p:cNvCxnSpPr>
            <p:nvPr/>
          </p:nvCxnSpPr>
          <p:spPr bwMode="auto">
            <a:xfrm>
              <a:off x="5605462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Gerade Verbindung 197"/>
            <p:cNvCxnSpPr/>
            <p:nvPr/>
          </p:nvCxnSpPr>
          <p:spPr>
            <a:xfrm flipV="1">
              <a:off x="2071687" y="1027113"/>
              <a:ext cx="2095500" cy="10858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4"/>
            <p:cNvCxnSpPr/>
            <p:nvPr/>
          </p:nvCxnSpPr>
          <p:spPr>
            <a:xfrm flipV="1">
              <a:off x="2071687" y="1027113"/>
              <a:ext cx="2095500" cy="2952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CasellaDiTesto 50"/>
          <p:cNvSpPr txBox="1"/>
          <p:nvPr/>
        </p:nvSpPr>
        <p:spPr>
          <a:xfrm>
            <a:off x="3635896" y="692696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0" name="CasellaDiTesto 51"/>
          <p:cNvSpPr txBox="1"/>
          <p:nvPr/>
        </p:nvSpPr>
        <p:spPr>
          <a:xfrm>
            <a:off x="539552" y="692696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="" xmlns:p14="http://schemas.microsoft.com/office/powerpoint/2010/main" val="20347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404813" y="4687976"/>
            <a:ext cx="81996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000" b="0" dirty="0" smtClean="0"/>
              <a:t>    ML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classification</a:t>
            </a:r>
            <a:r>
              <a:rPr lang="de-DE" sz="2000" b="0" dirty="0" smtClean="0"/>
              <a:t> (</a:t>
            </a:r>
            <a:r>
              <a:rPr lang="de-DE" sz="2000" b="0" dirty="0" err="1" smtClean="0"/>
              <a:t>possibly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based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unambiguous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entities</a:t>
            </a:r>
            <a:r>
              <a:rPr lang="de-DE" sz="2000" b="0" dirty="0" smtClean="0"/>
              <a:t>)</a:t>
            </a:r>
            <a:endParaRPr lang="de-DE" sz="2000" b="0" dirty="0" smtClean="0">
              <a:sym typeface="Symbol"/>
            </a:endParaRPr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167188" y="23850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167188" y="300734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167188" y="3629645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167188" y="181989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167188" y="12547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167188" y="419479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1481758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272333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007345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3797920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071688" y="1707183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071688" y="1707183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071688" y="2497758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071688" y="3289920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071688" y="3289920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071688" y="3164508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071688" y="3786808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071688" y="34026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071688" y="3007345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133600" y="3967783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071688" y="3686795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012950" y="2554908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012950" y="138650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012950" y="1762745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5784850" y="1537320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143625" y="227233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262688" y="328992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740525" y="3629645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5784850" y="3856658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605463" y="210247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499350" y="2102470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535863" y="32375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605463" y="1411908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605463" y="1977058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605463" y="1977058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664200" y="3786808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664200" y="3164508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664200" y="3164508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605463" y="1411908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605463" y="2542208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071688" y="1411908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012950" y="2102470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071688" y="1411908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492375" y="159288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4225" y="1710542"/>
            <a:ext cx="3609975" cy="2663641"/>
            <a:chOff x="1812865" y="1345364"/>
            <a:chExt cx="434331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12865" y="1345364"/>
              <a:ext cx="4343311" cy="3393272"/>
              <a:chOff x="1812865" y="1345364"/>
              <a:chExt cx="434331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47"/>
              <p:cNvCxnSpPr/>
              <p:nvPr/>
            </p:nvCxnSpPr>
            <p:spPr>
              <a:xfrm>
                <a:off x="1812865" y="2366416"/>
                <a:ext cx="2521183" cy="84736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173538" y="1834183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162425" y="3007345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176713" y="4188445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67744" y="615601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ym typeface="Symbol"/>
              </a:rPr>
              <a:t> [</a:t>
            </a:r>
            <a:r>
              <a:rPr lang="de-DE" dirty="0" err="1" smtClean="0">
                <a:sym typeface="Symbol"/>
              </a:rPr>
              <a:t>Bunescu</a:t>
            </a:r>
            <a:r>
              <a:rPr lang="de-DE" dirty="0" smtClean="0">
                <a:sym typeface="Symbol"/>
              </a:rPr>
              <a:t>/Pasca 2006, </a:t>
            </a:r>
            <a:r>
              <a:rPr lang="de-DE" dirty="0" err="1" smtClean="0">
                <a:sym typeface="Symbol"/>
              </a:rPr>
              <a:t>Cucerzan</a:t>
            </a:r>
            <a:r>
              <a:rPr lang="de-DE" dirty="0" smtClean="0">
                <a:sym typeface="Symbol"/>
              </a:rPr>
              <a:t> 2007, Milne/Witten 2008, …]</a:t>
            </a:r>
            <a:endParaRPr lang="it-IT" dirty="0"/>
          </a:p>
        </p:txBody>
      </p:sp>
      <p:sp>
        <p:nvSpPr>
          <p:cNvPr id="63" name="CasellaDiTesto 50"/>
          <p:cNvSpPr txBox="1"/>
          <p:nvPr/>
        </p:nvSpPr>
        <p:spPr>
          <a:xfrm>
            <a:off x="3491880" y="724634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395536" y="724634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="" xmlns:p14="http://schemas.microsoft.com/office/powerpoint/2010/main" val="3761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mtClean="0"/>
              <a:t>Coherence Graph Algorithm</a:t>
            </a:r>
            <a:endParaRPr lang="en-GB" sz="2000" smtClean="0"/>
          </a:p>
        </p:txBody>
      </p:sp>
      <p:sp>
        <p:nvSpPr>
          <p:cNvPr id="76803" name="Textfeld 209"/>
          <p:cNvSpPr txBox="1">
            <a:spLocks noChangeArrowheads="1"/>
          </p:cNvSpPr>
          <p:nvPr/>
        </p:nvSpPr>
        <p:spPr bwMode="auto">
          <a:xfrm>
            <a:off x="297309" y="4195733"/>
            <a:ext cx="87391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Compute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dense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subgraph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such </a:t>
            </a:r>
            <a:r>
              <a:rPr lang="de-DE" sz="2400" dirty="0" err="1" smtClean="0"/>
              <a:t>that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is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connected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toat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most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endParaRPr lang="de-DE" sz="2400" dirty="0" smtClean="0">
              <a:solidFill>
                <a:srgbClr val="C00000"/>
              </a:solidFill>
            </a:endParaRPr>
          </a:p>
          <a:p>
            <a:pPr algn="ctr"/>
            <a:endParaRPr lang="de-DE" sz="2400" dirty="0" smtClean="0"/>
          </a:p>
          <a:p>
            <a:pPr>
              <a:buFont typeface="Arial" charset="0"/>
              <a:buChar char="•"/>
            </a:pP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GOAL: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maximize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00FF"/>
                </a:solidFill>
              </a:rPr>
              <a:t>min </a:t>
            </a:r>
            <a:r>
              <a:rPr lang="de-DE" sz="2400" dirty="0" err="1">
                <a:solidFill>
                  <a:srgbClr val="0000FF"/>
                </a:solidFill>
              </a:rPr>
              <a:t>weighted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degree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nodes</a:t>
            </a:r>
            <a:endParaRPr lang="de-DE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Greedy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dirty="0" err="1"/>
              <a:t>approximation</a:t>
            </a:r>
            <a:r>
              <a:rPr lang="de-DE" sz="2400" dirty="0"/>
              <a:t>:</a:t>
            </a:r>
          </a:p>
          <a:p>
            <a:r>
              <a:rPr lang="de-DE" sz="2400" dirty="0"/>
              <a:t>       </a:t>
            </a:r>
            <a:r>
              <a:rPr lang="de-DE" sz="2400" dirty="0" err="1"/>
              <a:t>iteratively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weakest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edges</a:t>
            </a:r>
            <a:endParaRPr lang="de-DE" dirty="0"/>
          </a:p>
          <a:p>
            <a:endParaRPr lang="de-DE" dirty="0"/>
          </a:p>
        </p:txBody>
      </p:sp>
      <p:sp>
        <p:nvSpPr>
          <p:cNvPr id="76804" name="Textfeld 17"/>
          <p:cNvSpPr txBox="1">
            <a:spLocks noChangeArrowheads="1"/>
          </p:cNvSpPr>
          <p:nvPr/>
        </p:nvSpPr>
        <p:spPr bwMode="auto">
          <a:xfrm>
            <a:off x="4411613" y="262264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5" name="Textfeld 18"/>
          <p:cNvSpPr txBox="1">
            <a:spLocks noChangeArrowheads="1"/>
          </p:cNvSpPr>
          <p:nvPr/>
        </p:nvSpPr>
        <p:spPr bwMode="auto">
          <a:xfrm>
            <a:off x="4411613" y="3244949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6" name="Textfeld 22"/>
          <p:cNvSpPr txBox="1">
            <a:spLocks noChangeArrowheads="1"/>
          </p:cNvSpPr>
          <p:nvPr/>
        </p:nvSpPr>
        <p:spPr bwMode="auto">
          <a:xfrm>
            <a:off x="4411613" y="143519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7" name="Textfeld 23"/>
          <p:cNvSpPr txBox="1">
            <a:spLocks noChangeArrowheads="1"/>
          </p:cNvSpPr>
          <p:nvPr/>
        </p:nvSpPr>
        <p:spPr bwMode="auto">
          <a:xfrm>
            <a:off x="4411613" y="87004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8" name="Textfeld 25"/>
          <p:cNvSpPr txBox="1">
            <a:spLocks noChangeArrowheads="1"/>
          </p:cNvSpPr>
          <p:nvPr/>
        </p:nvSpPr>
        <p:spPr bwMode="auto">
          <a:xfrm>
            <a:off x="4411613" y="381009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0" name="Abgerundetes Rechteck 32"/>
          <p:cNvSpPr/>
          <p:nvPr/>
        </p:nvSpPr>
        <p:spPr>
          <a:xfrm>
            <a:off x="1181050" y="1097062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1" name="Abgerundetes Rechteck 34"/>
          <p:cNvSpPr/>
          <p:nvPr/>
        </p:nvSpPr>
        <p:spPr>
          <a:xfrm>
            <a:off x="1181050" y="1887637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" name="Abgerundetes Rechteck 36"/>
          <p:cNvSpPr/>
          <p:nvPr/>
        </p:nvSpPr>
        <p:spPr>
          <a:xfrm>
            <a:off x="1181050" y="2622649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" name="Abgerundetes Rechteck 40"/>
          <p:cNvSpPr/>
          <p:nvPr/>
        </p:nvSpPr>
        <p:spPr>
          <a:xfrm>
            <a:off x="1181050" y="3413224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4" name="Gerade Verbindung 43"/>
          <p:cNvCxnSpPr>
            <a:stCxn id="10" idx="3"/>
            <a:endCxn id="76806" idx="1"/>
          </p:cNvCxnSpPr>
          <p:nvPr/>
        </p:nvCxnSpPr>
        <p:spPr>
          <a:xfrm>
            <a:off x="2316113" y="1322487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7"/>
          <p:cNvCxnSpPr>
            <a:stCxn id="11" idx="3"/>
            <a:endCxn id="76804" idx="1"/>
          </p:cNvCxnSpPr>
          <p:nvPr/>
        </p:nvCxnSpPr>
        <p:spPr>
          <a:xfrm>
            <a:off x="2316113" y="2113062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9"/>
          <p:cNvCxnSpPr>
            <a:endCxn id="76805" idx="1"/>
          </p:cNvCxnSpPr>
          <p:nvPr/>
        </p:nvCxnSpPr>
        <p:spPr>
          <a:xfrm>
            <a:off x="2316113" y="2905224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/>
          <p:cNvCxnSpPr>
            <a:endCxn id="76808" idx="1"/>
          </p:cNvCxnSpPr>
          <p:nvPr/>
        </p:nvCxnSpPr>
        <p:spPr>
          <a:xfrm>
            <a:off x="2316113" y="2905224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/>
          <p:cNvCxnSpPr>
            <a:stCxn id="13" idx="3"/>
            <a:endCxn id="76804" idx="1"/>
          </p:cNvCxnSpPr>
          <p:nvPr/>
        </p:nvCxnSpPr>
        <p:spPr>
          <a:xfrm flipV="1">
            <a:off x="2316113" y="2779812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5"/>
          <p:cNvCxnSpPr>
            <a:stCxn id="13" idx="3"/>
            <a:endCxn id="76805" idx="1"/>
          </p:cNvCxnSpPr>
          <p:nvPr/>
        </p:nvCxnSpPr>
        <p:spPr>
          <a:xfrm flipV="1">
            <a:off x="2316113" y="3402112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9" name="Textfeld 56"/>
          <p:cNvSpPr txBox="1">
            <a:spLocks noChangeArrowheads="1"/>
          </p:cNvSpPr>
          <p:nvPr/>
        </p:nvSpPr>
        <p:spPr bwMode="auto">
          <a:xfrm>
            <a:off x="2316113" y="30179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6820" name="Textfeld 57"/>
          <p:cNvSpPr txBox="1">
            <a:spLocks noChangeArrowheads="1"/>
          </p:cNvSpPr>
          <p:nvPr/>
        </p:nvSpPr>
        <p:spPr bwMode="auto">
          <a:xfrm>
            <a:off x="2316113" y="2622649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6821" name="Textfeld 58"/>
          <p:cNvSpPr txBox="1">
            <a:spLocks noChangeArrowheads="1"/>
          </p:cNvSpPr>
          <p:nvPr/>
        </p:nvSpPr>
        <p:spPr bwMode="auto">
          <a:xfrm>
            <a:off x="2378025" y="3583087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6822" name="Textfeld 59"/>
          <p:cNvSpPr txBox="1">
            <a:spLocks noChangeArrowheads="1"/>
          </p:cNvSpPr>
          <p:nvPr/>
        </p:nvSpPr>
        <p:spPr bwMode="auto">
          <a:xfrm>
            <a:off x="2316113" y="3302099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3" name="Textfeld 60"/>
          <p:cNvSpPr txBox="1">
            <a:spLocks noChangeArrowheads="1"/>
          </p:cNvSpPr>
          <p:nvPr/>
        </p:nvSpPr>
        <p:spPr bwMode="auto">
          <a:xfrm>
            <a:off x="2257375" y="2170212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4" name="Textfeld 61"/>
          <p:cNvSpPr txBox="1">
            <a:spLocks noChangeArrowheads="1"/>
          </p:cNvSpPr>
          <p:nvPr/>
        </p:nvSpPr>
        <p:spPr bwMode="auto">
          <a:xfrm>
            <a:off x="2257375" y="10018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5" name="Textfeld 90"/>
          <p:cNvSpPr txBox="1">
            <a:spLocks noChangeArrowheads="1"/>
          </p:cNvSpPr>
          <p:nvPr/>
        </p:nvSpPr>
        <p:spPr bwMode="auto">
          <a:xfrm>
            <a:off x="6029275" y="1152624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6" name="Textfeld 92"/>
          <p:cNvSpPr txBox="1">
            <a:spLocks noChangeArrowheads="1"/>
          </p:cNvSpPr>
          <p:nvPr/>
        </p:nvSpPr>
        <p:spPr bwMode="auto">
          <a:xfrm>
            <a:off x="6388050" y="18876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6827" name="Textfeld 93"/>
          <p:cNvSpPr txBox="1">
            <a:spLocks noChangeArrowheads="1"/>
          </p:cNvSpPr>
          <p:nvPr/>
        </p:nvSpPr>
        <p:spPr bwMode="auto">
          <a:xfrm>
            <a:off x="6507113" y="2905224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6828" name="Textfeld 94"/>
          <p:cNvSpPr txBox="1">
            <a:spLocks noChangeArrowheads="1"/>
          </p:cNvSpPr>
          <p:nvPr/>
        </p:nvSpPr>
        <p:spPr bwMode="auto">
          <a:xfrm>
            <a:off x="7668344" y="3212976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 90</a:t>
            </a:r>
          </a:p>
        </p:txBody>
      </p:sp>
      <p:sp>
        <p:nvSpPr>
          <p:cNvPr id="76829" name="Textfeld 95"/>
          <p:cNvSpPr txBox="1">
            <a:spLocks noChangeArrowheads="1"/>
          </p:cNvSpPr>
          <p:nvPr/>
        </p:nvSpPr>
        <p:spPr bwMode="auto">
          <a:xfrm>
            <a:off x="6014690" y="2204864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 30</a:t>
            </a:r>
          </a:p>
        </p:txBody>
      </p:sp>
      <p:sp>
        <p:nvSpPr>
          <p:cNvPr id="76830" name="Textfeld 97"/>
          <p:cNvSpPr txBox="1">
            <a:spLocks noChangeArrowheads="1"/>
          </p:cNvSpPr>
          <p:nvPr/>
        </p:nvSpPr>
        <p:spPr bwMode="auto">
          <a:xfrm>
            <a:off x="7743775" y="1717774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cxnSp>
        <p:nvCxnSpPr>
          <p:cNvPr id="76831" name="Form 151"/>
          <p:cNvCxnSpPr>
            <a:cxnSpLocks noChangeShapeType="1"/>
            <a:stCxn id="76807" idx="3"/>
            <a:endCxn id="76806" idx="3"/>
          </p:cNvCxnSpPr>
          <p:nvPr/>
        </p:nvCxnSpPr>
        <p:spPr bwMode="auto">
          <a:xfrm>
            <a:off x="5849888" y="1027212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2" name="Gekrümmte Verbindung 163"/>
          <p:cNvCxnSpPr>
            <a:cxnSpLocks noChangeShapeType="1"/>
            <a:stCxn id="76806" idx="3"/>
            <a:endCxn id="76804" idx="3"/>
          </p:cNvCxnSpPr>
          <p:nvPr/>
        </p:nvCxnSpPr>
        <p:spPr bwMode="auto">
          <a:xfrm>
            <a:off x="5849888" y="1592362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3" name="Gekrümmte Verbindung 166"/>
          <p:cNvCxnSpPr>
            <a:cxnSpLocks noChangeShapeType="1"/>
            <a:stCxn id="76805" idx="3"/>
            <a:endCxn id="76808" idx="3"/>
          </p:cNvCxnSpPr>
          <p:nvPr/>
        </p:nvCxnSpPr>
        <p:spPr bwMode="auto">
          <a:xfrm>
            <a:off x="5908625" y="3402112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4" name="Gekrümmte Verbindung 171"/>
          <p:cNvCxnSpPr>
            <a:cxnSpLocks noChangeShapeType="1"/>
            <a:stCxn id="76804" idx="3"/>
            <a:endCxn id="76805" idx="3"/>
          </p:cNvCxnSpPr>
          <p:nvPr/>
        </p:nvCxnSpPr>
        <p:spPr bwMode="auto">
          <a:xfrm>
            <a:off x="5908625" y="2779812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5" name="Gekrümmte Verbindung 174"/>
          <p:cNvCxnSpPr>
            <a:cxnSpLocks noChangeShapeType="1"/>
            <a:stCxn id="76804" idx="3"/>
            <a:endCxn id="76808" idx="3"/>
          </p:cNvCxnSpPr>
          <p:nvPr/>
        </p:nvCxnSpPr>
        <p:spPr bwMode="auto">
          <a:xfrm>
            <a:off x="5908625" y="2779812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6" name="Gekrümmte Verbindung 186"/>
          <p:cNvCxnSpPr>
            <a:cxnSpLocks noChangeShapeType="1"/>
            <a:stCxn id="76807" idx="3"/>
            <a:endCxn id="76804" idx="3"/>
          </p:cNvCxnSpPr>
          <p:nvPr/>
        </p:nvCxnSpPr>
        <p:spPr bwMode="auto">
          <a:xfrm>
            <a:off x="5849888" y="1027212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257375" y="1322487"/>
            <a:ext cx="4703193" cy="2644775"/>
            <a:chOff x="2012950" y="1322388"/>
            <a:chExt cx="4703193" cy="2644775"/>
          </a:xfrm>
        </p:grpSpPr>
        <p:sp>
          <p:nvSpPr>
            <p:cNvPr id="76860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15" name="Gerade Verbindung 45"/>
            <p:cNvCxnSpPr>
              <a:stCxn id="10" idx="3"/>
              <a:endCxn id="76860" idx="1"/>
            </p:cNvCxnSpPr>
            <p:nvPr/>
          </p:nvCxnSpPr>
          <p:spPr>
            <a:xfrm>
              <a:off x="2143696" y="1322388"/>
              <a:ext cx="2023492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6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20</a:t>
              </a:r>
            </a:p>
          </p:txBody>
        </p:sp>
        <p:sp>
          <p:nvSpPr>
            <p:cNvPr id="76863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10</a:t>
              </a:r>
            </a:p>
          </p:txBody>
        </p:sp>
        <p:sp>
          <p:nvSpPr>
            <p:cNvPr id="76864" name="Textfeld 98"/>
            <p:cNvSpPr txBox="1">
              <a:spLocks noChangeArrowheads="1"/>
            </p:cNvSpPr>
            <p:nvPr/>
          </p:nvSpPr>
          <p:spPr bwMode="auto">
            <a:xfrm>
              <a:off x="6271791" y="3500909"/>
              <a:ext cx="4443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30</a:t>
              </a:r>
              <a:endParaRPr lang="de-DE" sz="2000" dirty="0"/>
            </a:p>
          </p:txBody>
        </p:sp>
        <p:cxnSp>
          <p:nvCxnSpPr>
            <p:cNvPr id="76865" name="Gekrümmte Verbindung 160"/>
            <p:cNvCxnSpPr>
              <a:cxnSpLocks noChangeShapeType="1"/>
              <a:stCxn id="76806" idx="3"/>
              <a:endCxn id="76860" idx="3"/>
            </p:cNvCxnSpPr>
            <p:nvPr/>
          </p:nvCxnSpPr>
          <p:spPr bwMode="auto">
            <a:xfrm flipH="1">
              <a:off x="5605463" y="1592263"/>
              <a:ext cx="72008" cy="565150"/>
            </a:xfrm>
            <a:prstGeom prst="curvedConnector3">
              <a:avLst>
                <a:gd name="adj1" fmla="val -31746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6866" name="Gekrümmte Verbindung 195"/>
            <p:cNvCxnSpPr>
              <a:cxnSpLocks noChangeShapeType="1"/>
              <a:stCxn id="76860" idx="3"/>
              <a:endCxn id="76808" idx="3"/>
            </p:cNvCxnSpPr>
            <p:nvPr/>
          </p:nvCxnSpPr>
          <p:spPr bwMode="auto">
            <a:xfrm>
              <a:off x="5605463" y="2157413"/>
              <a:ext cx="130745" cy="1809750"/>
            </a:xfrm>
            <a:prstGeom prst="curvedConnector3">
              <a:avLst>
                <a:gd name="adj1" fmla="val 27484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44" name="Gerade Verbindung 197"/>
          <p:cNvCxnSpPr>
            <a:endCxn id="76807" idx="1"/>
          </p:cNvCxnSpPr>
          <p:nvPr/>
        </p:nvCxnSpPr>
        <p:spPr>
          <a:xfrm flipV="1">
            <a:off x="2316113" y="1027212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9" name="Textfeld 203"/>
          <p:cNvSpPr txBox="1">
            <a:spLocks noChangeArrowheads="1"/>
          </p:cNvSpPr>
          <p:nvPr/>
        </p:nvSpPr>
        <p:spPr bwMode="auto">
          <a:xfrm>
            <a:off x="2257375" y="1717774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6" name="Gerade Verbindung 204"/>
          <p:cNvCxnSpPr>
            <a:endCxn id="76807" idx="1"/>
          </p:cNvCxnSpPr>
          <p:nvPr/>
        </p:nvCxnSpPr>
        <p:spPr>
          <a:xfrm flipV="1">
            <a:off x="2316113" y="1027212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1" name="Textfeld 208"/>
          <p:cNvSpPr txBox="1">
            <a:spLocks noChangeArrowheads="1"/>
          </p:cNvSpPr>
          <p:nvPr/>
        </p:nvSpPr>
        <p:spPr bwMode="auto">
          <a:xfrm>
            <a:off x="2736800" y="120818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6842" name="Textfeld 56"/>
          <p:cNvSpPr txBox="1">
            <a:spLocks noChangeArrowheads="1"/>
          </p:cNvSpPr>
          <p:nvPr/>
        </p:nvSpPr>
        <p:spPr bwMode="auto">
          <a:xfrm>
            <a:off x="6948264" y="6488668"/>
            <a:ext cx="2137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[</a:t>
            </a:r>
            <a:r>
              <a:rPr lang="de-DE" dirty="0" err="1" smtClean="0"/>
              <a:t>Weikum</a:t>
            </a:r>
            <a:r>
              <a:rPr lang="de-DE" sz="1800" dirty="0" smtClean="0"/>
              <a:t> </a:t>
            </a:r>
            <a:r>
              <a:rPr lang="de-DE" sz="1800" dirty="0"/>
              <a:t>et al</a:t>
            </a:r>
            <a:r>
              <a:rPr lang="de-DE" sz="1800" dirty="0" smtClean="0"/>
              <a:t>. 2011</a:t>
            </a:r>
            <a:r>
              <a:rPr lang="de-DE" sz="1800" dirty="0"/>
              <a:t>]</a:t>
            </a:r>
          </a:p>
        </p:txBody>
      </p:sp>
      <p:grpSp>
        <p:nvGrpSpPr>
          <p:cNvPr id="3" name="Gruppieren 63"/>
          <p:cNvGrpSpPr>
            <a:grpSpLocks/>
          </p:cNvGrpSpPr>
          <p:nvPr/>
        </p:nvGrpSpPr>
        <p:grpSpPr bwMode="auto">
          <a:xfrm>
            <a:off x="4744988" y="836712"/>
            <a:ext cx="655637" cy="3321440"/>
            <a:chOff x="4499992" y="836712"/>
            <a:chExt cx="655949" cy="3321688"/>
          </a:xfrm>
        </p:grpSpPr>
        <p:sp>
          <p:nvSpPr>
            <p:cNvPr id="76854" name="Textfeld 57"/>
            <p:cNvSpPr txBox="1">
              <a:spLocks noChangeArrowheads="1"/>
            </p:cNvSpPr>
            <p:nvPr/>
          </p:nvSpPr>
          <p:spPr bwMode="auto">
            <a:xfrm>
              <a:off x="4499992" y="836712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140</a:t>
              </a:r>
            </a:p>
          </p:txBody>
        </p:sp>
        <p:sp>
          <p:nvSpPr>
            <p:cNvPr id="76855" name="Textfeld 58"/>
            <p:cNvSpPr txBox="1">
              <a:spLocks noChangeArrowheads="1"/>
            </p:cNvSpPr>
            <p:nvPr/>
          </p:nvSpPr>
          <p:spPr bwMode="auto">
            <a:xfrm>
              <a:off x="4499992" y="1340768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180</a:t>
              </a:r>
            </a:p>
          </p:txBody>
        </p:sp>
        <p:sp>
          <p:nvSpPr>
            <p:cNvPr id="76856" name="Textfeld 59"/>
            <p:cNvSpPr txBox="1">
              <a:spLocks noChangeArrowheads="1"/>
            </p:cNvSpPr>
            <p:nvPr/>
          </p:nvSpPr>
          <p:spPr bwMode="auto">
            <a:xfrm>
              <a:off x="4644008" y="1916832"/>
              <a:ext cx="418903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60</a:t>
              </a:r>
              <a:endParaRPr lang="de-DE" dirty="0"/>
            </a:p>
          </p:txBody>
        </p:sp>
        <p:sp>
          <p:nvSpPr>
            <p:cNvPr id="76857" name="Textfeld 60"/>
            <p:cNvSpPr txBox="1">
              <a:spLocks noChangeArrowheads="1"/>
            </p:cNvSpPr>
            <p:nvPr/>
          </p:nvSpPr>
          <p:spPr bwMode="auto">
            <a:xfrm>
              <a:off x="4499992" y="2564904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470</a:t>
              </a:r>
              <a:endParaRPr lang="de-DE" dirty="0"/>
            </a:p>
          </p:txBody>
        </p:sp>
        <p:sp>
          <p:nvSpPr>
            <p:cNvPr id="76858" name="Textfeld 61"/>
            <p:cNvSpPr txBox="1">
              <a:spLocks noChangeArrowheads="1"/>
            </p:cNvSpPr>
            <p:nvPr/>
          </p:nvSpPr>
          <p:spPr bwMode="auto">
            <a:xfrm>
              <a:off x="4499992" y="3212976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145</a:t>
              </a:r>
            </a:p>
          </p:txBody>
        </p:sp>
        <p:sp>
          <p:nvSpPr>
            <p:cNvPr id="76859" name="Textfeld 62"/>
            <p:cNvSpPr txBox="1">
              <a:spLocks noChangeArrowheads="1"/>
            </p:cNvSpPr>
            <p:nvPr/>
          </p:nvSpPr>
          <p:spPr bwMode="auto">
            <a:xfrm>
              <a:off x="4499992" y="3789040"/>
              <a:ext cx="535979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240</a:t>
              </a:r>
              <a:endParaRPr lang="de-DE" dirty="0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316113" y="1346224"/>
            <a:ext cx="3598862" cy="2775571"/>
            <a:chOff x="2071688" y="1698153"/>
            <a:chExt cx="3599621" cy="2775572"/>
          </a:xfrm>
        </p:grpSpPr>
        <p:cxnSp>
          <p:nvCxnSpPr>
            <p:cNvPr id="76845" name="Straight Connector 47"/>
            <p:cNvCxnSpPr>
              <a:cxnSpLocks noChangeShapeType="1"/>
            </p:cNvCxnSpPr>
            <p:nvPr/>
          </p:nvCxnSpPr>
          <p:spPr bwMode="auto">
            <a:xfrm>
              <a:off x="2095332" y="1698153"/>
              <a:ext cx="2095500" cy="28257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6" name="Straight Connector 65"/>
            <p:cNvCxnSpPr>
              <a:cxnSpLocks noChangeShapeType="1"/>
            </p:cNvCxnSpPr>
            <p:nvPr/>
          </p:nvCxnSpPr>
          <p:spPr bwMode="auto">
            <a:xfrm>
              <a:off x="2071688" y="2516089"/>
              <a:ext cx="2095942" cy="66595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7" name="Straight Connector 66"/>
            <p:cNvCxnSpPr>
              <a:cxnSpLocks noChangeShapeType="1"/>
            </p:cNvCxnSpPr>
            <p:nvPr/>
          </p:nvCxnSpPr>
          <p:spPr bwMode="auto">
            <a:xfrm flipV="1">
              <a:off x="2071688" y="3182046"/>
              <a:ext cx="2095942" cy="859631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8" name="Straight Connector 67"/>
            <p:cNvCxnSpPr>
              <a:cxnSpLocks noChangeShapeType="1"/>
            </p:cNvCxnSpPr>
            <p:nvPr/>
          </p:nvCxnSpPr>
          <p:spPr bwMode="auto">
            <a:xfrm>
              <a:off x="2095332" y="3276874"/>
              <a:ext cx="2095500" cy="1042219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sp>
          <p:nvSpPr>
            <p:cNvPr id="76849" name="Textfeld 22"/>
            <p:cNvSpPr txBox="1">
              <a:spLocks noChangeArrowheads="1"/>
            </p:cNvSpPr>
            <p:nvPr/>
          </p:nvSpPr>
          <p:spPr bwMode="auto">
            <a:xfrm>
              <a:off x="4174297" y="1783135"/>
              <a:ext cx="1438275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0" name="Textfeld 22"/>
            <p:cNvSpPr txBox="1">
              <a:spLocks noChangeArrowheads="1"/>
            </p:cNvSpPr>
            <p:nvPr/>
          </p:nvSpPr>
          <p:spPr bwMode="auto">
            <a:xfrm>
              <a:off x="4163144" y="2961557"/>
              <a:ext cx="1501056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1" name="Textfeld 22"/>
            <p:cNvSpPr txBox="1">
              <a:spLocks noChangeArrowheads="1"/>
            </p:cNvSpPr>
            <p:nvPr/>
          </p:nvSpPr>
          <p:spPr bwMode="auto">
            <a:xfrm>
              <a:off x="4177694" y="4159400"/>
              <a:ext cx="1476000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76852" name="Gekrümmte Verbindung 174"/>
            <p:cNvCxnSpPr>
              <a:cxnSpLocks noChangeShapeType="1"/>
            </p:cNvCxnSpPr>
            <p:nvPr/>
          </p:nvCxnSpPr>
          <p:spPr bwMode="auto">
            <a:xfrm>
              <a:off x="5665788" y="3142259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53" name="Gekrümmte Verbindung 163"/>
            <p:cNvCxnSpPr>
              <a:cxnSpLocks noChangeShapeType="1"/>
            </p:cNvCxnSpPr>
            <p:nvPr/>
          </p:nvCxnSpPr>
          <p:spPr bwMode="auto">
            <a:xfrm>
              <a:off x="5612572" y="1902074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="" xmlns:p14="http://schemas.microsoft.com/office/powerpoint/2010/main" val="18712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BOW-representation</a:t>
            </a:r>
            <a:endParaRPr lang="en-US" sz="32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0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Enrich the BOW-representation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T = {</a:t>
            </a:r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>
                <a:latin typeface="Arial"/>
              </a:rPr>
              <a:t>…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} </a:t>
            </a:r>
            <a:r>
              <a:rPr lang="en-US" altLang="zh-TW" dirty="0"/>
              <a:t>be input text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tfidf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 </a:t>
            </a:r>
            <a:r>
              <a:rPr lang="en-US" altLang="zh-TW" dirty="0"/>
              <a:t>be </a:t>
            </a:r>
            <a:r>
              <a:rPr lang="en-US" altLang="zh-TW" dirty="0" smtClean="0"/>
              <a:t>its </a:t>
            </a:r>
            <a:r>
              <a:rPr lang="en-US" altLang="zh-TW" dirty="0"/>
              <a:t>TFIDF </a:t>
            </a:r>
            <a:r>
              <a:rPr lang="en-US" altLang="zh-TW" dirty="0" smtClean="0"/>
              <a:t>weight </a:t>
            </a:r>
            <a:r>
              <a:rPr lang="en-US" altLang="zh-TW" dirty="0"/>
              <a:t>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endParaRPr lang="en-US" altLang="zh-TW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Wikipedia </a:t>
            </a:r>
            <a:r>
              <a:rPr lang="en-US" altLang="zh-TW" dirty="0" smtClean="0"/>
              <a:t>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ij</a:t>
            </a:r>
            <a:r>
              <a:rPr lang="en-US" altLang="zh-TW" dirty="0" smtClean="0"/>
              <a:t>&gt;  quantifies </a:t>
            </a:r>
            <a:r>
              <a:rPr lang="en-US" altLang="zh-TW" dirty="0"/>
              <a:t>the strength of association 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with Wikipedia </a:t>
            </a:r>
            <a:r>
              <a:rPr lang="en-US" altLang="zh-TW" dirty="0" smtClean="0"/>
              <a:t>concept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4716016" y="5733256"/>
            <a:ext cx="4427984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No </a:t>
            </a:r>
            <a:r>
              <a:rPr lang="it-IT" sz="3200" dirty="0" err="1" smtClean="0"/>
              <a:t>annotators</a:t>
            </a:r>
            <a:r>
              <a:rPr lang="it-IT" sz="3200" dirty="0" smtClean="0"/>
              <a:t>, just </a:t>
            </a:r>
            <a:r>
              <a:rPr lang="it-IT" sz="3200" dirty="0" err="1" smtClean="0"/>
              <a:t>search</a:t>
            </a:r>
            <a:r>
              <a:rPr lang="it-IT" sz="3200" dirty="0" smtClean="0"/>
              <a:t> in </a:t>
            </a:r>
            <a:r>
              <a:rPr lang="it-IT" sz="3200" dirty="0" err="1" smtClean="0"/>
              <a:t>Wikipeda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107430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/>
              <a:t>Explicit 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semantic </a:t>
            </a:r>
            <a:r>
              <a:rPr lang="en-US" altLang="zh-TW" dirty="0" smtClean="0"/>
              <a:t>vector </a:t>
            </a:r>
            <a:r>
              <a:rPr lang="en-US" altLang="zh-TW" dirty="0"/>
              <a:t>V for text T </a:t>
            </a:r>
            <a:r>
              <a:rPr lang="en-US" altLang="zh-TW"/>
              <a:t>is </a:t>
            </a:r>
            <a:r>
              <a:rPr lang="en-US" altLang="zh-TW" smtClean="0"/>
              <a:t>defined as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2800" dirty="0" smtClean="0"/>
              <a:t>	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weight(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c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) = Sum_{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w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r>
              <a:rPr lang="az-Cyrl-AZ" altLang="zh-TW" sz="3600" b="1" dirty="0" smtClean="0">
                <a:solidFill>
                  <a:srgbClr val="7030A0"/>
                </a:solidFill>
                <a:sym typeface="Symbol"/>
              </a:rPr>
              <a:t></a:t>
            </a:r>
            <a:r>
              <a:rPr lang="it-IT" altLang="zh-TW" sz="36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T}  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TFIDF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*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rel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(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w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dirty="0" err="1">
                <a:solidFill>
                  <a:srgbClr val="7030A0"/>
                </a:solidFill>
              </a:rPr>
              <a:t>,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c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)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sz="2800" b="1" dirty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pPr>
              <a:buNone/>
            </a:pPr>
            <a:r>
              <a:rPr lang="en-US" altLang="zh-TW" dirty="0"/>
              <a:t>To 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 </a:t>
            </a:r>
            <a:r>
              <a:rPr lang="en-US" altLang="zh-TW" dirty="0" smtClean="0"/>
              <a:t>we </a:t>
            </a:r>
            <a:r>
              <a:rPr lang="en-US" altLang="zh-TW" dirty="0"/>
              <a:t>compare their vectors using the cosine metric</a:t>
            </a:r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4716016" y="5733256"/>
            <a:ext cx="4427984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model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4680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A new </a:t>
            </a:r>
            <a:r>
              <a:rPr lang="it-IT" dirty="0" err="1" smtClean="0"/>
              <a:t>representation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ounded Rectangle 39"/>
          <p:cNvSpPr/>
          <p:nvPr/>
        </p:nvSpPr>
        <p:spPr>
          <a:xfrm rot="19358729">
            <a:off x="517429" y="3401026"/>
            <a:ext cx="7560840" cy="129614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Q: </a:t>
            </a:r>
            <a:r>
              <a:rPr lang="it-IT" sz="3200" b="1" dirty="0" err="1" smtClean="0"/>
              <a:t>how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to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measure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proximity</a:t>
            </a:r>
            <a:r>
              <a:rPr lang="it-IT" sz="3200" b="1" dirty="0" smtClean="0"/>
              <a:t> of </a:t>
            </a:r>
            <a:r>
              <a:rPr lang="it-IT" sz="3200" b="1" dirty="0" err="1" smtClean="0"/>
              <a:t>nodes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093913" y="5414963"/>
            <a:ext cx="7023100" cy="1485900"/>
            <a:chOff x="0" y="0"/>
            <a:chExt cx="4424" cy="936"/>
          </a:xfrm>
        </p:grpSpPr>
        <p:sp>
          <p:nvSpPr>
            <p:cNvPr id="48135" name="AutoShape 34"/>
            <p:cNvSpPr>
              <a:spLocks/>
            </p:cNvSpPr>
            <p:nvPr/>
          </p:nvSpPr>
          <p:spPr bwMode="auto">
            <a:xfrm>
              <a:off x="0" y="68"/>
              <a:ext cx="4424" cy="818"/>
            </a:xfrm>
            <a:prstGeom prst="roundRect">
              <a:avLst>
                <a:gd name="adj" fmla="val 25852"/>
              </a:avLst>
            </a:prstGeom>
            <a:solidFill>
              <a:srgbClr val="1D300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36" name="Rectangle 35"/>
            <p:cNvSpPr>
              <a:spLocks/>
            </p:cNvSpPr>
            <p:nvPr/>
          </p:nvSpPr>
          <p:spPr bwMode="auto">
            <a:xfrm>
              <a:off x="130" y="0"/>
              <a:ext cx="4155" cy="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Graph analysis allows to find similarities between texts and entities even if they do not match syntactically (so at </a:t>
              </a:r>
              <a:r>
                <a:rPr lang="en-US" sz="2400">
                  <a:solidFill>
                    <a:srgbClr val="FFFFFF"/>
                  </a:solidFill>
                  <a:latin typeface="Calibri Italic" charset="0"/>
                  <a:sym typeface="Calibri Italic" charset="0"/>
                </a:rPr>
                <a:t>concept level</a:t>
              </a:r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Annotators</a:t>
            </a:r>
            <a:r>
              <a:rPr lang="it-IT" dirty="0" smtClean="0"/>
              <a:t> and Random </a:t>
            </a:r>
            <a:r>
              <a:rPr lang="it-IT" dirty="0" err="1" smtClean="0"/>
              <a:t>walks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2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9"/>
          <p:cNvGrpSpPr/>
          <p:nvPr/>
        </p:nvGrpSpPr>
        <p:grpSpPr>
          <a:xfrm>
            <a:off x="4602471" y="3302462"/>
            <a:ext cx="3749441" cy="2016224"/>
            <a:chOff x="5394559" y="3032520"/>
            <a:chExt cx="3749441" cy="201622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8179" y="3645024"/>
              <a:ext cx="2295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random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the </a:t>
            </a:r>
            <a:r>
              <a:rPr lang="it-IT" i="1" dirty="0" err="1" smtClean="0"/>
              <a:t>problem</a:t>
            </a:r>
            <a:r>
              <a:rPr lang="it-IT" i="1" dirty="0" smtClean="0"/>
              <a:t> of </a:t>
            </a:r>
            <a:r>
              <a:rPr lang="it-IT" i="1" dirty="0" err="1" smtClean="0"/>
              <a:t>labeling</a:t>
            </a:r>
            <a:r>
              <a:rPr lang="it-IT" i="1" dirty="0" smtClean="0"/>
              <a:t> </a:t>
            </a:r>
            <a:r>
              <a:rPr lang="it-IT" i="1" dirty="0" err="1" smtClean="0"/>
              <a:t>natural</a:t>
            </a:r>
            <a:r>
              <a:rPr lang="it-IT" i="1" dirty="0" smtClean="0"/>
              <a:t> </a:t>
            </a:r>
            <a:r>
              <a:rPr lang="it-IT" i="1" dirty="0" err="1" smtClean="0"/>
              <a:t>language</a:t>
            </a:r>
            <a:r>
              <a:rPr lang="it-IT" i="1" dirty="0" smtClean="0"/>
              <a:t> </a:t>
            </a:r>
            <a:r>
              <a:rPr lang="it-IT" i="1" dirty="0" err="1" smtClean="0"/>
              <a:t>texts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or more </a:t>
            </a:r>
            <a:r>
              <a:rPr lang="it-IT" b="1" i="1" dirty="0" err="1" smtClean="0">
                <a:solidFill>
                  <a:srgbClr val="C00000"/>
                </a:solidFill>
              </a:rPr>
              <a:t>thematic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</a:rPr>
              <a:t>categories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/>
              <a:t>drawn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a </a:t>
            </a:r>
            <a:r>
              <a:rPr lang="it-IT" b="1" i="1" dirty="0" err="1" smtClean="0"/>
              <a:t>predefined</a:t>
            </a:r>
            <a:r>
              <a:rPr lang="it-IT" i="1" dirty="0" smtClean="0"/>
              <a:t> set.</a:t>
            </a:r>
            <a:endParaRPr lang="it-IT" dirty="0" smtClean="0"/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dirty="0"/>
          </a:p>
        </p:txBody>
      </p:sp>
    </p:spTree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i,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r>
              <a:rPr lang="it-IT" sz="2800" dirty="0" smtClean="0"/>
              <a:t>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over</a:t>
            </a:r>
            <a:r>
              <a:rPr lang="it-IT" sz="2800" b="1" u="sng" dirty="0" smtClean="0">
                <a:solidFill>
                  <a:srgbClr val="FF0000"/>
                </a:solidFill>
              </a:rPr>
              <a:t>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all</a:t>
            </a:r>
            <a:r>
              <a:rPr lang="it-IT" sz="2800" dirty="0" smtClean="0"/>
              <a:t> training-set</a:t>
            </a:r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err="1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text-topic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topics</a:t>
            </a:r>
            <a:r>
              <a:rPr lang="it-IT" sz="2800" dirty="0" smtClean="0"/>
              <a:t> assigned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  <p:grpSp>
        <p:nvGrpSpPr>
          <p:cNvPr id="4" name="Gruppo 8"/>
          <p:cNvGrpSpPr/>
          <p:nvPr/>
        </p:nvGrpSpPr>
        <p:grpSpPr>
          <a:xfrm>
            <a:off x="2699792" y="3573016"/>
            <a:ext cx="4104456" cy="936104"/>
            <a:chOff x="2411760" y="2132856"/>
            <a:chExt cx="4104456" cy="936104"/>
          </a:xfrm>
        </p:grpSpPr>
        <p:sp>
          <p:nvSpPr>
            <p:cNvPr id="5" name="Rettangolo arrotondato 6"/>
            <p:cNvSpPr/>
            <p:nvPr/>
          </p:nvSpPr>
          <p:spPr>
            <a:xfrm>
              <a:off x="2411760" y="2132856"/>
              <a:ext cx="4104456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2" descr="C:\Users\daniele\Dropbox\ecir_2012\slides\img\pes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276872"/>
              <a:ext cx="3676650" cy="752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un 6"/>
          <p:cNvSpPr/>
          <p:nvPr/>
        </p:nvSpPr>
        <p:spPr>
          <a:xfrm>
            <a:off x="6804248" y="908720"/>
            <a:ext cx="2232248" cy="1728192"/>
          </a:xfrm>
          <a:prstGeom prst="sun">
            <a:avLst>
              <a:gd name="adj" fmla="val 141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No </a:t>
            </a:r>
            <a:r>
              <a:rPr lang="it-IT" dirty="0" err="1" smtClean="0">
                <a:solidFill>
                  <a:schemeClr val="tx1"/>
                </a:solidFill>
              </a:rPr>
              <a:t>vector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space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0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2086462"/>
              </p:ext>
            </p:extLst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55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 [8k </a:t>
            </a:r>
            <a:r>
              <a:rPr lang="it-IT" dirty="0" err="1" smtClean="0"/>
              <a:t>tweets</a:t>
            </a:r>
            <a:r>
              <a:rPr lang="it-IT" dirty="0" smtClean="0"/>
              <a:t>]</a:t>
            </a:r>
            <a:endParaRPr lang="it-IT" dirty="0"/>
          </a:p>
        </p:txBody>
      </p:sp>
      <p:pic>
        <p:nvPicPr>
          <p:cNvPr id="3075" name="Picture 3" descr="C:\Users\Public\Documents\my_papers\ecir_2012 - Camera-Ready\original_img\VarTrain_twitter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43210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499992" y="522920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TAGME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184482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F1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4213537"/>
            <a:ext cx="1137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Training</a:t>
            </a:r>
          </a:p>
          <a:p>
            <a:pPr algn="ctr"/>
            <a:r>
              <a:rPr lang="it-IT" sz="2000" dirty="0" err="1" smtClean="0"/>
              <a:t>Size</a:t>
            </a:r>
            <a:endParaRPr lang="it-IT" sz="2000" dirty="0" smtClean="0"/>
          </a:p>
          <a:p>
            <a:pPr algn="ctr"/>
            <a:r>
              <a:rPr lang="it-IT" sz="2000" dirty="0" smtClean="0"/>
              <a:t>(tot = 7k)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: </a:t>
            </a:r>
            <a:r>
              <a:rPr lang="it-IT" sz="4000" b="1" dirty="0" err="1" smtClean="0">
                <a:solidFill>
                  <a:schemeClr val="bg1"/>
                </a:solidFill>
              </a:rPr>
              <a:t>Concluding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remarks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dirty="0" smtClean="0"/>
              <a:t>Effective resolution of poly/synonymy issues</a:t>
            </a:r>
          </a:p>
          <a:p>
            <a:pPr marL="514350" indent="-514350">
              <a:lnSpc>
                <a:spcPct val="150000"/>
              </a:lnSpc>
            </a:pP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performances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small</a:t>
            </a:r>
            <a:r>
              <a:rPr lang="it-IT" dirty="0" smtClean="0"/>
              <a:t> training-set</a:t>
            </a:r>
          </a:p>
          <a:p>
            <a:pPr marL="514350" indent="-514350">
              <a:lnSpc>
                <a:spcPct val="150000"/>
              </a:lnSpc>
            </a:pPr>
            <a:r>
              <a:rPr lang="it-IT" i="1" dirty="0" smtClean="0"/>
              <a:t>Robustness </a:t>
            </a:r>
            <a:r>
              <a:rPr lang="it-IT" dirty="0" smtClean="0"/>
              <a:t>wrt a window of time for news</a:t>
            </a:r>
          </a:p>
        </p:txBody>
      </p:sp>
    </p:spTree>
    <p:extLst>
      <p:ext uri="{BB962C8B-B14F-4D97-AF65-F5344CB8AC3E}">
        <p14:creationId xmlns="" xmlns:p14="http://schemas.microsoft.com/office/powerpoint/2010/main" val="2155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 r="304"/>
          <a:stretch>
            <a:fillRect/>
          </a:stretch>
        </p:blipFill>
        <p:spPr bwMode="auto">
          <a:xfrm>
            <a:off x="35496" y="44624"/>
            <a:ext cx="89289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/>
          </p:cNvSpPr>
          <p:nvPr/>
        </p:nvSpPr>
        <p:spPr bwMode="auto">
          <a:xfrm>
            <a:off x="6845300" y="6021388"/>
            <a:ext cx="2260600" cy="798512"/>
          </a:xfrm>
          <a:prstGeom prst="roundRect">
            <a:avLst>
              <a:gd name="adj" fmla="val 18750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Paper at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ECIR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9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6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  <p:sp>
        <p:nvSpPr>
          <p:cNvPr id="7" name="Oval Callout 6"/>
          <p:cNvSpPr/>
          <p:nvPr/>
        </p:nvSpPr>
        <p:spPr>
          <a:xfrm>
            <a:off x="7668344" y="3789040"/>
            <a:ext cx="1475656" cy="792088"/>
          </a:xfrm>
          <a:prstGeom prst="wedgeEllipseCallout">
            <a:avLst>
              <a:gd name="adj1" fmla="val -34499"/>
              <a:gd name="adj2" fmla="val 1021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Our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proposal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88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95288" y="1452563"/>
            <a:ext cx="8208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u="sng" dirty="0" err="1" smtClean="0">
                <a:solidFill>
                  <a:srgbClr val="FF0000"/>
                </a:solidFill>
              </a:rPr>
              <a:t>Problem</a:t>
            </a:r>
            <a:r>
              <a:rPr lang="it-IT" sz="2400" u="sng" dirty="0" smtClean="0">
                <a:solidFill>
                  <a:srgbClr val="FF0000"/>
                </a:solidFill>
              </a:rPr>
              <a:t>: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Given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profiled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user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400" dirty="0" err="1" smtClean="0">
                <a:solidFill>
                  <a:srgbClr val="FF0000"/>
                </a:solidFill>
              </a:rPr>
              <a:t>predict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interesting</a:t>
            </a:r>
            <a:r>
              <a:rPr lang="it-IT" sz="2400" dirty="0" smtClean="0">
                <a:solidFill>
                  <a:srgbClr val="FF0000"/>
                </a:solidFill>
              </a:rPr>
              <a:t> news </a:t>
            </a:r>
            <a:r>
              <a:rPr lang="it-IT" sz="2400" dirty="0" err="1" smtClean="0">
                <a:solidFill>
                  <a:srgbClr val="FF0000"/>
                </a:solidFill>
              </a:rPr>
              <a:t>for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her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dirty="0" smtClean="0"/>
              <a:t>Data = 1619 </a:t>
            </a:r>
            <a:r>
              <a:rPr lang="it-IT" sz="2400" dirty="0" err="1"/>
              <a:t>users</a:t>
            </a:r>
            <a:r>
              <a:rPr lang="it-IT" sz="2400" dirty="0"/>
              <a:t> </a:t>
            </a:r>
            <a:r>
              <a:rPr lang="it-IT" sz="2400" dirty="0" err="1"/>
              <a:t>over</a:t>
            </a:r>
            <a:r>
              <a:rPr lang="it-IT" sz="2400" dirty="0"/>
              <a:t> 2 </a:t>
            </a:r>
            <a:r>
              <a:rPr lang="it-IT" sz="2400" dirty="0" err="1"/>
              <a:t>mln</a:t>
            </a:r>
            <a:r>
              <a:rPr lang="it-IT" sz="2400" dirty="0"/>
              <a:t> </a:t>
            </a:r>
            <a:r>
              <a:rPr lang="it-IT" sz="2400" dirty="0" err="1"/>
              <a:t>tweets</a:t>
            </a:r>
            <a:r>
              <a:rPr lang="it-IT" sz="2400" dirty="0"/>
              <a:t>.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dirty="0"/>
              <a:t>3 </a:t>
            </a:r>
            <a:r>
              <a:rPr lang="it-IT" sz="2400" dirty="0" err="1"/>
              <a:t>known</a:t>
            </a:r>
            <a:r>
              <a:rPr lang="it-IT" sz="2400" dirty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</a:t>
            </a:r>
            <a:r>
              <a:rPr lang="it-IT" sz="2000" i="1" dirty="0" smtClean="0"/>
              <a:t>versus</a:t>
            </a:r>
            <a:r>
              <a:rPr lang="it-IT" sz="2000" dirty="0" smtClean="0"/>
              <a:t> </a:t>
            </a:r>
            <a:r>
              <a:rPr lang="it-IT" sz="2400" dirty="0" err="1" smtClean="0"/>
              <a:t>TagMe-based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</a:t>
            </a:r>
            <a:endParaRPr lang="it-IT" sz="2400" dirty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141663"/>
            <a:ext cx="6938962" cy="332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7164288" y="3429000"/>
            <a:ext cx="1979712" cy="1080120"/>
          </a:xfrm>
          <a:prstGeom prst="wedgeEllipseCallout">
            <a:avLst>
              <a:gd name="adj1" fmla="val -40180"/>
              <a:gd name="adj2" fmla="val 5535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Reciprocal</a:t>
            </a:r>
            <a:r>
              <a:rPr lang="it-IT" sz="1400" dirty="0" smtClean="0">
                <a:solidFill>
                  <a:schemeClr val="tx1"/>
                </a:solidFill>
              </a:rPr>
              <a:t> of the </a:t>
            </a:r>
            <a:r>
              <a:rPr lang="it-IT" sz="1400" dirty="0" err="1" smtClean="0">
                <a:solidFill>
                  <a:schemeClr val="tx1"/>
                </a:solidFill>
              </a:rPr>
              <a:t>avg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pos</a:t>
            </a:r>
            <a:r>
              <a:rPr lang="it-IT" sz="1400" dirty="0" smtClean="0">
                <a:solidFill>
                  <a:schemeClr val="tx1"/>
                </a:solidFill>
              </a:rPr>
              <a:t> of first </a:t>
            </a:r>
            <a:r>
              <a:rPr lang="it-IT" sz="1400" dirty="0" err="1" smtClean="0">
                <a:solidFill>
                  <a:schemeClr val="tx1"/>
                </a:solidFill>
              </a:rPr>
              <a:t>relevant</a:t>
            </a:r>
            <a:r>
              <a:rPr lang="it-IT" sz="1400" dirty="0" smtClean="0">
                <a:solidFill>
                  <a:schemeClr val="tx1"/>
                </a:solidFill>
              </a:rPr>
              <a:t> news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380312" y="5229200"/>
            <a:ext cx="1763688" cy="1080120"/>
          </a:xfrm>
          <a:prstGeom prst="wedgeEllipseCallout">
            <a:avLst>
              <a:gd name="adj1" fmla="val -41527"/>
              <a:gd name="adj2" fmla="val -633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Prob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to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have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relevant</a:t>
            </a:r>
            <a:r>
              <a:rPr lang="it-IT" sz="1400" dirty="0" smtClean="0">
                <a:solidFill>
                  <a:schemeClr val="tx1"/>
                </a:solidFill>
              </a:rPr>
              <a:t> news </a:t>
            </a:r>
            <a:r>
              <a:rPr lang="it-IT" sz="1400" dirty="0" err="1" smtClean="0">
                <a:solidFill>
                  <a:schemeClr val="tx1"/>
                </a:solidFill>
              </a:rPr>
              <a:t>among</a:t>
            </a:r>
            <a:r>
              <a:rPr lang="it-IT" sz="1400" dirty="0" smtClean="0">
                <a:solidFill>
                  <a:schemeClr val="tx1"/>
                </a:solidFill>
              </a:rPr>
              <a:t> top-10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77740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R@10</a:t>
            </a:r>
            <a:endParaRPr lang="it-IT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Relevant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news per Twitter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F. Abel et al., UMAP 2011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0" y="4293096"/>
            <a:ext cx="1475656" cy="792088"/>
          </a:xfrm>
          <a:prstGeom prst="wedgeEllipseCallout">
            <a:avLst>
              <a:gd name="adj1" fmla="val 29316"/>
              <a:gd name="adj2" fmla="val 121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Our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proposal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98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est2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815916"/>
            <a:ext cx="3754016" cy="2392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’s </a:t>
            </a:r>
            <a:r>
              <a:rPr lang="it-IT" dirty="0" err="1" smtClean="0"/>
              <a:t>nice</a:t>
            </a:r>
            <a:r>
              <a:rPr lang="it-IT" dirty="0" smtClean="0"/>
              <a:t>: TAGME + SP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6237312"/>
            <a:ext cx="310668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# topic </a:t>
            </a:r>
            <a:r>
              <a:rPr lang="it-IT" sz="2400" dirty="0" err="1" smtClean="0"/>
              <a:t>comparisons</a:t>
            </a:r>
            <a:endParaRPr lang="it-I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30727" y="4057327"/>
            <a:ext cx="20374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No </a:t>
            </a:r>
            <a:r>
              <a:rPr lang="it-IT" sz="1400" dirty="0" err="1" smtClean="0"/>
              <a:t>use</a:t>
            </a:r>
            <a:r>
              <a:rPr lang="it-IT" sz="1400" dirty="0" smtClean="0"/>
              <a:t> of Stanford </a:t>
            </a:r>
            <a:r>
              <a:rPr lang="it-IT" sz="1400" dirty="0" err="1" smtClean="0"/>
              <a:t>Parser</a:t>
            </a:r>
            <a:endParaRPr lang="it-IT" sz="1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1268760"/>
            <a:ext cx="82089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R@10 </a:t>
            </a:r>
            <a:r>
              <a:rPr lang="it-IT" sz="2800" dirty="0" err="1" smtClean="0">
                <a:latin typeface="+mn-lt"/>
              </a:rPr>
              <a:t>improves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slightly</a:t>
            </a:r>
            <a:endParaRPr lang="it-IT" sz="2800" dirty="0" smtClean="0"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err="1" smtClean="0"/>
              <a:t>Profile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very</a:t>
            </a:r>
            <a:r>
              <a:rPr lang="it-IT" sz="2800" dirty="0" smtClean="0"/>
              <a:t> compact</a:t>
            </a: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err="1" smtClean="0"/>
              <a:t>Better</a:t>
            </a:r>
            <a:r>
              <a:rPr lang="it-IT" sz="2800" dirty="0" smtClean="0"/>
              <a:t> </a:t>
            </a:r>
            <a:r>
              <a:rPr lang="it-IT" sz="2800" dirty="0" err="1" smtClean="0"/>
              <a:t>speed</a:t>
            </a:r>
            <a:r>
              <a:rPr lang="it-IT" sz="2800" dirty="0" smtClean="0"/>
              <a:t> in </a:t>
            </a:r>
            <a:r>
              <a:rPr lang="it-IT" sz="2800" dirty="0" err="1" smtClean="0"/>
              <a:t>profile</a:t>
            </a:r>
            <a:r>
              <a:rPr lang="it-IT" sz="2800" dirty="0" smtClean="0"/>
              <a:t> </a:t>
            </a:r>
            <a:r>
              <a:rPr lang="it-IT" sz="2800" dirty="0" err="1" smtClean="0"/>
              <a:t>usage</a:t>
            </a:r>
            <a:endParaRPr lang="it-IT" sz="2800" dirty="0" smtClean="0"/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err="1" smtClean="0">
                <a:solidFill>
                  <a:srgbClr val="FF0000"/>
                </a:solidFill>
              </a:rPr>
              <a:t>Novel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c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ombination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annotator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and NLP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5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Serendipity</a:t>
            </a:r>
            <a:r>
              <a:rPr lang="it-IT" sz="4000" dirty="0" smtClean="0">
                <a:latin typeface="+mj-lt"/>
              </a:rPr>
              <a:t> in Web </a:t>
            </a:r>
            <a:r>
              <a:rPr lang="it-IT" sz="4000" dirty="0" err="1" smtClean="0">
                <a:latin typeface="+mj-lt"/>
              </a:rPr>
              <a:t>search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4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pPr algn="ctr" eaLnBrk="1" hangingPunct="1"/>
            <a:r>
              <a:rPr lang="en-US" smtClean="0"/>
              <a:t>Anticipating information needs</a:t>
            </a:r>
          </a:p>
        </p:txBody>
      </p:sp>
      <p:sp>
        <p:nvSpPr>
          <p:cNvPr id="15364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00192" y="6356350"/>
            <a:ext cx="2386608" cy="3651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Bordino et al, WSDM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-444500" y="2529840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30200" y="1188720"/>
            <a:ext cx="8466138" cy="5080636"/>
          </a:xfrm>
          <a:ln w="25400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PROBLEM: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Given the current web page </a:t>
            </a:r>
            <a:r>
              <a:rPr lang="en-GB" i="1" dirty="0" smtClean="0"/>
              <a:t>p</a:t>
            </a:r>
            <a:r>
              <a:rPr lang="en-GB" dirty="0" smtClean="0"/>
              <a:t> that a user is visiting, we want to recommend a small and diverse set of search queries that are relevant to the content of </a:t>
            </a:r>
            <a:r>
              <a:rPr lang="en-GB" i="1" dirty="0" smtClean="0"/>
              <a:t>p</a:t>
            </a:r>
            <a:r>
              <a:rPr lang="en-GB" dirty="0" smtClean="0"/>
              <a:t>, non-obvious and serendipitous.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Not a ‘reverse search’ problem;</a:t>
            </a:r>
          </a:p>
          <a:p>
            <a:pPr eaLnBrk="1" hangingPunct="1"/>
            <a:r>
              <a:rPr lang="en-GB" dirty="0" smtClean="0"/>
              <a:t>Not a standard query recommendation problem;</a:t>
            </a:r>
          </a:p>
          <a:p>
            <a:pPr eaLnBrk="1" hangingPunct="1"/>
            <a:r>
              <a:rPr lang="en-GB" dirty="0" smtClean="0"/>
              <a:t>Needs to be applicable to previously unseen pages.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42271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3688" y="0"/>
            <a:ext cx="6088062" cy="771526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Serendipity in Web Search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7165693" y="2051064"/>
            <a:ext cx="1082149" cy="509256"/>
          </a:xfrm>
          <a:prstGeom prst="ben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67163" y="224790"/>
            <a:ext cx="4830762" cy="2634616"/>
            <a:chOff x="3872045" y="292066"/>
            <a:chExt cx="4830644" cy="2195112"/>
          </a:xfrm>
        </p:grpSpPr>
        <p:pic>
          <p:nvPicPr>
            <p:cNvPr id="14370" name="Picture 43" descr="serendipity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2045" y="829743"/>
              <a:ext cx="4830644" cy="165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44" descr="serendipity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6559" y="292066"/>
              <a:ext cx="1629833" cy="53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93688" y="996316"/>
            <a:ext cx="4525962" cy="5387340"/>
            <a:chOff x="294287" y="829743"/>
            <a:chExt cx="4525362" cy="4490161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94287" y="829743"/>
              <a:ext cx="2578418" cy="2075379"/>
              <a:chOff x="3936999" y="2751667"/>
              <a:chExt cx="2861733" cy="2125133"/>
            </a:xfrm>
          </p:grpSpPr>
          <p:pic>
            <p:nvPicPr>
              <p:cNvPr id="14368" name="Picture 37" descr="peru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70039" y="2915927"/>
                <a:ext cx="2396777" cy="1778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936999" y="2751667"/>
                <a:ext cx="2861001" cy="212494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65710" y="2133286"/>
              <a:ext cx="2252364" cy="10304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965200" y="2133600"/>
              <a:ext cx="2727795" cy="2285484"/>
              <a:chOff x="144910" y="3163407"/>
              <a:chExt cx="2727795" cy="2285484"/>
            </a:xfrm>
          </p:grpSpPr>
          <p:sp>
            <p:nvSpPr>
              <p:cNvPr id="14365" name="TextBox 42"/>
              <p:cNvSpPr txBox="1">
                <a:spLocks noChangeArrowheads="1"/>
              </p:cNvSpPr>
              <p:nvPr/>
            </p:nvSpPr>
            <p:spPr bwMode="auto">
              <a:xfrm>
                <a:off x="429899" y="3412067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 sz="1600"/>
              </a:p>
            </p:txBody>
          </p:sp>
          <p:pic>
            <p:nvPicPr>
              <p:cNvPr id="14366" name="Picture 40" descr="urubamba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7787" y="3260807"/>
                <a:ext cx="2345963" cy="204147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45420" y="3163093"/>
                <a:ext cx="2726963" cy="228636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430786" y="3297109"/>
              <a:ext cx="2893628" cy="1503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30866" y="3296660"/>
              <a:ext cx="3388783" cy="2023244"/>
              <a:chOff x="875721" y="2540001"/>
              <a:chExt cx="4272011" cy="233680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076423" y="2794001"/>
                <a:ext cx="3839055" cy="1913466"/>
                <a:chOff x="1317145" y="1803400"/>
                <a:chExt cx="3839055" cy="1913466"/>
              </a:xfrm>
            </p:grpSpPr>
            <p:pic>
              <p:nvPicPr>
                <p:cNvPr id="14363" name="Picture 34" descr="machu2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674535" y="1976128"/>
                  <a:ext cx="1481665" cy="1691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4" name="Picture 35" descr="machu3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317145" y="1803400"/>
                  <a:ext cx="2357390" cy="1913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" name="Rectangle 33"/>
              <p:cNvSpPr/>
              <p:nvPr/>
            </p:nvSpPr>
            <p:spPr>
              <a:xfrm>
                <a:off x="875620" y="2540520"/>
                <a:ext cx="4272112" cy="233628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1600" dirty="0" err="1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537200" y="2985136"/>
            <a:ext cx="3257550" cy="3129914"/>
            <a:chOff x="745067" y="2192867"/>
            <a:chExt cx="3801533" cy="305646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929931" y="2425704"/>
              <a:ext cx="3395133" cy="2636198"/>
              <a:chOff x="2133300" y="1430867"/>
              <a:chExt cx="3653647" cy="2745200"/>
            </a:xfrm>
          </p:grpSpPr>
          <p:pic>
            <p:nvPicPr>
              <p:cNvPr id="14352" name="Picture 53" descr="rafting1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33300" y="1845733"/>
                <a:ext cx="3653647" cy="135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3" name="Picture 54" descr="rafting2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33300" y="1457201"/>
                <a:ext cx="1441101" cy="38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4" name="Picture 55" descr="rafting3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78068" y="1430867"/>
                <a:ext cx="1008879" cy="414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5" name="Picture 56" descr="rafting4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33300" y="3172181"/>
                <a:ext cx="3535114" cy="1003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745067" y="2192867"/>
              <a:ext cx="3801533" cy="305646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GB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59" name="Bent Arrow 58"/>
          <p:cNvSpPr/>
          <p:nvPr/>
        </p:nvSpPr>
        <p:spPr>
          <a:xfrm>
            <a:off x="4207933" y="2984614"/>
            <a:ext cx="914400" cy="811475"/>
          </a:xfrm>
          <a:prstGeom prst="bent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00192" y="6356350"/>
            <a:ext cx="2386608" cy="3651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Bordino et al, WSDM 2013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Entity-Query (EQ) Graph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8"/>
          </p:nvPr>
        </p:nvSpPr>
        <p:spPr>
          <a:xfrm>
            <a:off x="4788024" y="1384890"/>
            <a:ext cx="3822824" cy="528447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1800" dirty="0" smtClean="0"/>
              <a:t>A large </a:t>
            </a:r>
            <a:r>
              <a:rPr lang="en-GB" sz="1800" b="1" dirty="0" smtClean="0"/>
              <a:t>query-log </a:t>
            </a:r>
            <a:r>
              <a:rPr lang="en-GB" sz="1800" dirty="0" smtClean="0"/>
              <a:t>is available</a:t>
            </a:r>
            <a:endParaRPr lang="en-GB" sz="1800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GB" sz="1800" dirty="0" smtClean="0"/>
              <a:t>Three types of arcs: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  </a:t>
            </a:r>
            <a:r>
              <a:rPr lang="en-GB" sz="1600" b="1" dirty="0" smtClean="0">
                <a:solidFill>
                  <a:schemeClr val="accent1"/>
                </a:solidFill>
              </a:rPr>
              <a:t>1.  query to query: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  </a:t>
            </a:r>
            <a:r>
              <a:rPr lang="en-GB" sz="1600" b="1" dirty="0" smtClean="0">
                <a:solidFill>
                  <a:schemeClr val="accent1"/>
                </a:solidFill>
              </a:rPr>
              <a:t>2. entity to query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accent1"/>
                </a:solidFill>
              </a:rPr>
              <a:t>3. entity to entity</a:t>
            </a:r>
          </a:p>
        </p:txBody>
      </p:sp>
      <p:pic>
        <p:nvPicPr>
          <p:cNvPr id="16391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47232"/>
            <a:ext cx="4840288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4081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6538" y="3356992"/>
            <a:ext cx="30146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2582044"/>
            <a:ext cx="266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8"/>
          <p:cNvSpPr txBox="1">
            <a:spLocks/>
          </p:cNvSpPr>
          <p:nvPr/>
        </p:nvSpPr>
        <p:spPr bwMode="auto">
          <a:xfrm>
            <a:off x="6516216" y="6309320"/>
            <a:ext cx="238660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Bordino et al, WSDM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170080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2987824" y="5949280"/>
            <a:ext cx="181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7030A0"/>
                </a:solidFill>
              </a:rPr>
              <a:t>Query</a:t>
            </a:r>
            <a:r>
              <a:rPr lang="it-IT" sz="2400" b="1" dirty="0" smtClean="0">
                <a:solidFill>
                  <a:srgbClr val="7030A0"/>
                </a:solidFill>
              </a:rPr>
              <a:t> </a:t>
            </a:r>
            <a:r>
              <a:rPr lang="it-IT" sz="2400" b="1" dirty="0" err="1" smtClean="0">
                <a:solidFill>
                  <a:srgbClr val="7030A0"/>
                </a:solidFill>
              </a:rPr>
              <a:t>nodes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876256" y="1700808"/>
            <a:ext cx="1944216" cy="792088"/>
          </a:xfrm>
          <a:prstGeom prst="wedgeEllipseCallout">
            <a:avLst>
              <a:gd name="adj1" fmla="val -27251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Query-flow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graph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5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Query recommender for a web page</a:t>
            </a: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267212"/>
            <a:ext cx="1214438" cy="17297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ube 8"/>
          <p:cNvSpPr/>
          <p:nvPr/>
        </p:nvSpPr>
        <p:spPr>
          <a:xfrm>
            <a:off x="2700338" y="1453516"/>
            <a:ext cx="2119312" cy="109728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Arial" pitchFamily="34" charset="0"/>
              </a:rPr>
              <a:t>Entity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Arial" pitchFamily="34" charset="0"/>
              </a:rPr>
              <a:t>Extraction</a:t>
            </a:r>
          </a:p>
        </p:txBody>
      </p:sp>
      <p:sp>
        <p:nvSpPr>
          <p:cNvPr id="10" name="Cube 9"/>
          <p:cNvSpPr/>
          <p:nvPr/>
        </p:nvSpPr>
        <p:spPr>
          <a:xfrm>
            <a:off x="6069013" y="3429000"/>
            <a:ext cx="2119312" cy="1097280"/>
          </a:xfrm>
          <a:prstGeom prst="cube">
            <a:avLst>
              <a:gd name="adj" fmla="val 1093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Seed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set expansion</a:t>
            </a:r>
          </a:p>
        </p:txBody>
      </p:sp>
      <p:sp>
        <p:nvSpPr>
          <p:cNvPr id="11" name="Cube 10"/>
          <p:cNvSpPr/>
          <p:nvPr/>
        </p:nvSpPr>
        <p:spPr>
          <a:xfrm>
            <a:off x="777876" y="5394960"/>
            <a:ext cx="2119313" cy="109728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Retrieval of related queries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5586091" y="1154430"/>
            <a:ext cx="2092325" cy="16459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Machu_Picchu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Pre-Columbian Era</a:t>
            </a:r>
          </a:p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Inca_Empire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Cusco_Region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Peru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Mountain</a:t>
            </a:r>
            <a:endParaRPr lang="en-GB" sz="1200" b="1" dirty="0">
              <a:solidFill>
                <a:schemeClr val="tx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6215063" y="255079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154738" y="221551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5842000" y="2173606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sz="1600"/>
          </a:p>
        </p:txBody>
      </p:sp>
      <p:sp>
        <p:nvSpPr>
          <p:cNvPr id="17" name="Horizontal Scroll 16"/>
          <p:cNvSpPr/>
          <p:nvPr/>
        </p:nvSpPr>
        <p:spPr>
          <a:xfrm>
            <a:off x="798514" y="2977516"/>
            <a:ext cx="4021137" cy="16459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Machu_Picchu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  <a:sym typeface="Wingdings" pitchFamily="2" charset="2"/>
              </a:rPr>
              <a:t>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Spanish_Conquest_of_the_Aztec_Empire</a:t>
            </a:r>
            <a:endParaRPr lang="en-GB" sz="1100" b="1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Pre-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Columbian_era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      	        Andes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Inca_Empire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	</a:t>
            </a:r>
            <a:r>
              <a:rPr lang="en-US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Pachacuti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Cusco_Region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 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Inca_Religion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Peru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	Atahualpa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Mountain         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</a:t>
            </a:r>
            <a:r>
              <a:rPr lang="en-GB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Francisco_Pizarro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sz="1100" b="1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South_America</a:t>
            </a:r>
            <a:r>
              <a:rPr lang="en-GB" sz="11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                      </a:t>
            </a:r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	                     </a:t>
            </a:r>
            <a:r>
              <a:rPr lang="en-US" sz="1100" b="1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Ollantaytambo</a:t>
            </a:r>
            <a:endParaRPr lang="en-GB" sz="11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1100" b="1" dirty="0">
              <a:solidFill>
                <a:schemeClr val="accent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319588" y="5172076"/>
            <a:ext cx="3670300" cy="1320164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rafting excursion down the urubamba river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el dorado temple of sun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indios quechuas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map of peru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pitchFamily="34" charset="0"/>
              </a:rPr>
              <a:t>sapa inca</a:t>
            </a:r>
            <a:endParaRPr lang="en-GB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084389" y="182880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932040" y="182880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756401" y="2924944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860032" y="3799840"/>
            <a:ext cx="1080120" cy="38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837268" y="470408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37455" y="5699760"/>
            <a:ext cx="512233" cy="3860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GB" sz="16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Slide Number Placeholder 8"/>
          <p:cNvSpPr txBox="1">
            <a:spLocks/>
          </p:cNvSpPr>
          <p:nvPr/>
        </p:nvSpPr>
        <p:spPr bwMode="auto">
          <a:xfrm>
            <a:off x="6721896" y="6520259"/>
            <a:ext cx="238660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Bordino et al, WSDM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6958" y="1628800"/>
            <a:ext cx="149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ML_approach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but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also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TAGME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2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Other two steps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8"/>
          </p:nvPr>
        </p:nvSpPr>
        <p:spPr>
          <a:xfrm>
            <a:off x="296864" y="2081778"/>
            <a:ext cx="8694737" cy="1779270"/>
          </a:xfrm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sz="2000" b="1" dirty="0" smtClean="0">
                <a:solidFill>
                  <a:srgbClr val="00B050"/>
                </a:solidFill>
              </a:rPr>
              <a:t>Personalized PageRank on the entity-induced </a:t>
            </a:r>
            <a:r>
              <a:rPr lang="en-GB" sz="2000" b="1" dirty="0" err="1" smtClean="0">
                <a:solidFill>
                  <a:srgbClr val="00B050"/>
                </a:solidFill>
              </a:rPr>
              <a:t>subgraph</a:t>
            </a:r>
            <a:r>
              <a:rPr lang="en-GB" sz="2000" b="1" dirty="0" smtClean="0">
                <a:solidFill>
                  <a:srgbClr val="00B050"/>
                </a:solidFill>
              </a:rPr>
              <a:t>;</a:t>
            </a:r>
          </a:p>
          <a:p>
            <a:pPr eaLnBrk="1" hangingPunct="1"/>
            <a:r>
              <a:rPr lang="en-GB" sz="2000" dirty="0" smtClean="0"/>
              <a:t>Preference Vector: uniform distribution over the entity seed;</a:t>
            </a: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Return </a:t>
            </a:r>
            <a:r>
              <a:rPr lang="en-GB" sz="2000" dirty="0" smtClean="0"/>
              <a:t>the top-N entities that achieve the highest scores.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    </a:t>
            </a:r>
          </a:p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7544" y="1268760"/>
            <a:ext cx="8208962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82880" bIns="91440"/>
          <a:lstStyle/>
          <a:p>
            <a:r>
              <a:rPr lang="en-GB" sz="2800" b="1" dirty="0" smtClean="0">
                <a:solidFill>
                  <a:srgbClr val="7B0099"/>
                </a:solidFill>
              </a:rPr>
              <a:t>Expanding the entity seed</a:t>
            </a:r>
            <a:endParaRPr lang="en-GB" sz="2800" b="1" dirty="0">
              <a:solidFill>
                <a:srgbClr val="7B0099"/>
              </a:solidFill>
            </a:endParaRPr>
          </a:p>
        </p:txBody>
      </p:sp>
      <p:pic>
        <p:nvPicPr>
          <p:cNvPr id="12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006" y="3356992"/>
            <a:ext cx="410308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131840" y="3284984"/>
            <a:ext cx="2448272" cy="357301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4716016" y="5805264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3491880" y="5805264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3851920" y="6093296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4283968" y="5589240"/>
            <a:ext cx="288032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 16"/>
          <p:cNvSpPr/>
          <p:nvPr/>
        </p:nvSpPr>
        <p:spPr>
          <a:xfrm>
            <a:off x="3923928" y="5157192"/>
            <a:ext cx="576064" cy="43204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4427984" y="6021288"/>
            <a:ext cx="144016" cy="21602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Callout 18"/>
          <p:cNvSpPr/>
          <p:nvPr/>
        </p:nvSpPr>
        <p:spPr>
          <a:xfrm>
            <a:off x="0" y="4005064"/>
            <a:ext cx="2267744" cy="1440160"/>
          </a:xfrm>
          <a:prstGeom prst="wedgeEllipseCallout">
            <a:avLst>
              <a:gd name="adj1" fmla="val 153897"/>
              <a:gd name="adj2" fmla="val 877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/>
              <a:t>Seed</a:t>
            </a:r>
            <a:r>
              <a:rPr lang="it-IT" sz="2000" b="1" dirty="0" smtClean="0"/>
              <a:t> set of the </a:t>
            </a:r>
          </a:p>
          <a:p>
            <a:pPr algn="ctr"/>
            <a:r>
              <a:rPr lang="it-IT" sz="2000" b="1" dirty="0" err="1" smtClean="0"/>
              <a:t>Visited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Page</a:t>
            </a:r>
            <a:endParaRPr lang="it-IT" sz="1600" b="1" dirty="0"/>
          </a:p>
        </p:txBody>
      </p:sp>
    </p:spTree>
    <p:extLst>
      <p:ext uri="{BB962C8B-B14F-4D97-AF65-F5344CB8AC3E}">
        <p14:creationId xmlns="" xmlns:p14="http://schemas.microsoft.com/office/powerpoint/2010/main" val="4608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3" grpId="0" animBg="1"/>
      <p:bldP spid="15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Other two steps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1268760"/>
            <a:ext cx="8208962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82880" bIns="91440"/>
          <a:lstStyle/>
          <a:p>
            <a:r>
              <a:rPr lang="en-GB" sz="2800" b="1" dirty="0">
                <a:solidFill>
                  <a:srgbClr val="7B0099"/>
                </a:solidFill>
              </a:rPr>
              <a:t>Obtaining queries for entities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9434" y="1988840"/>
            <a:ext cx="8285162" cy="144399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 dirty="0">
                <a:solidFill>
                  <a:srgbClr val="00B050"/>
                </a:solidFill>
              </a:rPr>
              <a:t>Personalized PageRank on the full EQ </a:t>
            </a:r>
            <a:r>
              <a:rPr lang="en-GB" sz="2000" b="1" dirty="0" smtClean="0">
                <a:solidFill>
                  <a:srgbClr val="00B050"/>
                </a:solidFill>
              </a:rPr>
              <a:t>graph (</a:t>
            </a:r>
            <a:r>
              <a:rPr lang="en-GB" sz="2000" b="1" dirty="0" err="1" smtClean="0">
                <a:solidFill>
                  <a:srgbClr val="00B050"/>
                </a:solidFill>
              </a:rPr>
              <a:t>pref</a:t>
            </a:r>
            <a:r>
              <a:rPr lang="en-GB" sz="2000" b="1" dirty="0" smtClean="0">
                <a:solidFill>
                  <a:srgbClr val="00B050"/>
                </a:solidFill>
              </a:rPr>
              <a:t> vector = uniform);</a:t>
            </a:r>
            <a:endParaRPr lang="en-GB" sz="2000" b="1" dirty="0">
              <a:solidFill>
                <a:srgbClr val="00B050"/>
              </a:solidFill>
            </a:endParaRPr>
          </a:p>
          <a:p>
            <a:pPr marL="233363" indent="-233363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Return</a:t>
            </a:r>
            <a:r>
              <a:rPr lang="en-GB" sz="2000" dirty="0" smtClean="0"/>
              <a:t> </a:t>
            </a:r>
            <a:r>
              <a:rPr lang="en-GB" sz="2000" dirty="0"/>
              <a:t>the </a:t>
            </a:r>
            <a:r>
              <a:rPr lang="en-GB" sz="2000" dirty="0" smtClean="0"/>
              <a:t>top-K </a:t>
            </a:r>
            <a:r>
              <a:rPr lang="en-GB" sz="2000" dirty="0"/>
              <a:t>query nodes that achieve the highest scores.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40968"/>
            <a:ext cx="4572000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Some Algorithm Engineering  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Pruning:</a:t>
            </a:r>
            <a:r>
              <a:rPr lang="en-GB" dirty="0" smtClean="0">
                <a:solidFill>
                  <a:schemeClr val="tx1"/>
                </a:solidFill>
              </a:rPr>
              <a:t> store the top probabilities for             	each entity in the QE-graph;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  Bucketing:</a:t>
            </a:r>
            <a:r>
              <a:rPr lang="en-GB" dirty="0" smtClean="0">
                <a:solidFill>
                  <a:schemeClr val="tx1"/>
                </a:solidFill>
              </a:rPr>
              <a:t> group probabilities into buckets 	of exponentially increasing size. </a:t>
            </a:r>
          </a:p>
        </p:txBody>
      </p:sp>
      <p:pic>
        <p:nvPicPr>
          <p:cNvPr id="12" name="Picture 9" descr="impligra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415" y="3284984"/>
            <a:ext cx="410308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Callout 13"/>
          <p:cNvSpPr/>
          <p:nvPr/>
        </p:nvSpPr>
        <p:spPr>
          <a:xfrm>
            <a:off x="179512" y="5589240"/>
            <a:ext cx="2592288" cy="1080120"/>
          </a:xfrm>
          <a:prstGeom prst="wedgeEllipseCallout">
            <a:avLst>
              <a:gd name="adj1" fmla="val 130549"/>
              <a:gd name="adj2" fmla="val -39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/>
              <a:t>Expanded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 </a:t>
            </a:r>
            <a:r>
              <a:rPr lang="it-IT" sz="2400" b="1" dirty="0" err="1" smtClean="0"/>
              <a:t>entity</a:t>
            </a:r>
            <a:r>
              <a:rPr lang="it-IT" sz="2400" b="1" dirty="0" smtClean="0"/>
              <a:t> set</a:t>
            </a:r>
            <a:endParaRPr lang="it-IT" b="1" dirty="0"/>
          </a:p>
        </p:txBody>
      </p:sp>
      <p:sp>
        <p:nvSpPr>
          <p:cNvPr id="15" name="Oval 14"/>
          <p:cNvSpPr/>
          <p:nvPr/>
        </p:nvSpPr>
        <p:spPr>
          <a:xfrm>
            <a:off x="6156176" y="5733256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5292080" y="5085184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932040" y="5733256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5292080" y="6021288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ounded Rectangle 18"/>
          <p:cNvSpPr/>
          <p:nvPr/>
        </p:nvSpPr>
        <p:spPr>
          <a:xfrm>
            <a:off x="7524328" y="6021288"/>
            <a:ext cx="1296144" cy="64807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/>
          <p:cNvSpPr/>
          <p:nvPr/>
        </p:nvSpPr>
        <p:spPr>
          <a:xfrm>
            <a:off x="7020272" y="5301208"/>
            <a:ext cx="1152128" cy="57606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/>
          <p:cNvSpPr/>
          <p:nvPr/>
        </p:nvSpPr>
        <p:spPr>
          <a:xfrm>
            <a:off x="5652120" y="5517232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323528" y="2636912"/>
            <a:ext cx="72008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it-IT" dirty="0"/>
          </a:p>
        </p:txBody>
      </p:sp>
      <p:sp>
        <p:nvSpPr>
          <p:cNvPr id="21" name="Rounded Rectangle 20"/>
          <p:cNvSpPr/>
          <p:nvPr/>
        </p:nvSpPr>
        <p:spPr>
          <a:xfrm>
            <a:off x="4644008" y="3068960"/>
            <a:ext cx="4499992" cy="378904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04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Search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result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clustering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Clustering</a:t>
            </a:r>
            <a:endParaRPr lang="it-IT" dirty="0" smtClean="0"/>
          </a:p>
        </p:txBody>
      </p:sp>
      <p:pic>
        <p:nvPicPr>
          <p:cNvPr id="4" name="Immagine 3" descr="query.png"/>
          <p:cNvPicPr>
            <a:picLocks noChangeAspect="1"/>
          </p:cNvPicPr>
          <p:nvPr/>
        </p:nvPicPr>
        <p:blipFill>
          <a:blip r:embed="rId3" cstate="print"/>
          <a:srcRect b="26118"/>
          <a:stretch>
            <a:fillRect/>
          </a:stretch>
        </p:blipFill>
        <p:spPr>
          <a:xfrm>
            <a:off x="1785938" y="1866900"/>
            <a:ext cx="6907212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-2100784" y="2000250"/>
            <a:ext cx="3000376" cy="3320594"/>
            <a:chOff x="-2643238" y="2000240"/>
            <a:chExt cx="3000396" cy="3321116"/>
          </a:xfrm>
        </p:grpSpPr>
        <p:sp>
          <p:nvSpPr>
            <p:cNvPr id="7" name="CasellaDiTesto 6"/>
            <p:cNvSpPr txBox="1"/>
            <p:nvPr/>
          </p:nvSpPr>
          <p:spPr>
            <a:xfrm>
              <a:off x="-2643238" y="2643279"/>
              <a:ext cx="2643206" cy="2678077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/>
                <a:t> Jaguar </a:t>
              </a:r>
              <a:r>
                <a:rPr lang="it-IT" sz="2400" dirty="0" err="1" smtClean="0"/>
                <a:t>Cars</a:t>
              </a:r>
              <a:endParaRPr lang="it-IT" sz="2400" dirty="0" smtClean="0"/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</a:t>
              </a:r>
              <a:r>
                <a:rPr lang="it-IT" sz="2400" dirty="0" err="1" smtClean="0"/>
                <a:t>Panthera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Onca</a:t>
              </a:r>
              <a:endParaRPr lang="it-IT" sz="2400" dirty="0" smtClean="0"/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</a:t>
              </a:r>
              <a:r>
                <a:rPr lang="it-IT" sz="2400" dirty="0" err="1" smtClean="0"/>
                <a:t>Mac</a:t>
              </a:r>
              <a:r>
                <a:rPr lang="it-IT" sz="2400" dirty="0" smtClean="0"/>
                <a:t> </a:t>
              </a:r>
              <a:r>
                <a:rPr lang="it-IT" sz="2400" dirty="0"/>
                <a:t>OS </a:t>
              </a:r>
              <a:r>
                <a:rPr lang="it-IT" sz="2400" dirty="0" smtClean="0"/>
                <a:t>X</a:t>
              </a:r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</a:t>
              </a:r>
              <a:r>
                <a:rPr lang="it-IT" sz="2400" dirty="0" err="1" smtClean="0"/>
                <a:t>Atari</a:t>
              </a:r>
              <a:r>
                <a:rPr lang="it-IT" sz="2400" dirty="0" smtClean="0"/>
                <a:t> Jaguar</a:t>
              </a:r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Jacksonville </a:t>
              </a:r>
              <a:r>
                <a:rPr lang="it-IT" sz="2400" dirty="0" err="1" smtClean="0"/>
                <a:t>Jags</a:t>
              </a:r>
              <a:endParaRPr lang="it-IT" sz="2400" dirty="0" smtClean="0"/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Fender Jaguar</a:t>
              </a:r>
            </a:p>
            <a:p>
              <a:pPr>
                <a:buClr>
                  <a:schemeClr val="tx2"/>
                </a:buClr>
                <a:buSzPct val="80000"/>
                <a:buFont typeface="Wingdings" pitchFamily="2" charset="2"/>
                <a:buChar char="¤"/>
                <a:defRPr/>
              </a:pPr>
              <a:r>
                <a:rPr lang="it-IT" sz="2400" dirty="0" smtClean="0"/>
                <a:t> …</a:t>
              </a:r>
              <a:endParaRPr lang="it-IT" sz="2400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-2643238" y="2000240"/>
              <a:ext cx="3000396" cy="643039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t-IT" sz="3200" b="1" dirty="0" smtClean="0"/>
                <a:t> TOPICS</a:t>
              </a:r>
              <a:endParaRPr lang="it-IT" sz="3200" b="1" dirty="0"/>
            </a:p>
          </p:txBody>
        </p:sp>
      </p:grpSp>
      <p:pic>
        <p:nvPicPr>
          <p:cNvPr id="8" name="Immagine 4" descr="folder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2428875"/>
            <a:ext cx="38147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30208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600" t="23039" r="5501" b="18642"/>
          <a:stretch>
            <a:fillRect/>
          </a:stretch>
        </p:blipFill>
        <p:spPr bwMode="auto">
          <a:xfrm>
            <a:off x="755576" y="476671"/>
            <a:ext cx="7848872" cy="59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5883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07504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" name="Picture 110" descr="free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1211262" cy="3127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113" descr="db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413" y="3191455"/>
            <a:ext cx="1011238" cy="5095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82" name="Textfeld 81"/>
          <p:cNvSpPr txBox="1"/>
          <p:nvPr/>
        </p:nvSpPr>
        <p:spPr>
          <a:xfrm>
            <a:off x="755576" y="2636912"/>
            <a:ext cx="2108269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10M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350K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120M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100 </a:t>
            </a:r>
            <a:r>
              <a:rPr lang="de-DE" sz="2000" dirty="0" err="1" smtClean="0"/>
              <a:t>relations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 </a:t>
            </a:r>
            <a:r>
              <a:rPr lang="de-DE" sz="2000" dirty="0" err="1" smtClean="0"/>
              <a:t>languages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95% </a:t>
            </a:r>
            <a:r>
              <a:rPr lang="de-DE" sz="2000" dirty="0" err="1" smtClean="0"/>
              <a:t>accuracy</a:t>
            </a:r>
            <a:endParaRPr lang="de-DE" sz="2000" dirty="0"/>
          </a:p>
        </p:txBody>
      </p:sp>
      <p:sp>
        <p:nvSpPr>
          <p:cNvPr id="83" name="Textfeld 82"/>
          <p:cNvSpPr txBox="1"/>
          <p:nvPr/>
        </p:nvSpPr>
        <p:spPr>
          <a:xfrm>
            <a:off x="4355976" y="1484784"/>
            <a:ext cx="2220480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4M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250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500M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6000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live </a:t>
            </a:r>
            <a:r>
              <a:rPr lang="de-DE" sz="2000" dirty="0" err="1" smtClean="0"/>
              <a:t>updates</a:t>
            </a:r>
            <a:endParaRPr lang="de-DE" sz="2000" dirty="0" smtClean="0"/>
          </a:p>
        </p:txBody>
      </p:sp>
      <p:sp>
        <p:nvSpPr>
          <p:cNvPr id="84" name="Textfeld 83"/>
          <p:cNvSpPr txBox="1"/>
          <p:nvPr/>
        </p:nvSpPr>
        <p:spPr>
          <a:xfrm>
            <a:off x="5508104" y="4077072"/>
            <a:ext cx="2136226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smtClean="0"/>
              <a:t>25M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2000 </a:t>
            </a:r>
            <a:r>
              <a:rPr lang="de-DE" sz="2000" dirty="0" err="1" smtClean="0"/>
              <a:t>topics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4000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powers</a:t>
            </a:r>
            <a:r>
              <a:rPr lang="de-DE" sz="2000" dirty="0" smtClean="0"/>
              <a:t> </a:t>
            </a:r>
            <a:r>
              <a:rPr lang="de-DE" sz="2000" b="1" dirty="0" smtClean="0"/>
              <a:t>Google</a:t>
            </a:r>
          </a:p>
          <a:p>
            <a:r>
              <a:rPr lang="de-DE" sz="2000" b="1" dirty="0" smtClean="0"/>
              <a:t>  </a:t>
            </a:r>
            <a:r>
              <a:rPr lang="de-DE" sz="2000" b="1" dirty="0" err="1" smtClean="0"/>
              <a:t>knowledge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</a:t>
            </a:r>
            <a:endParaRPr lang="de-DE" sz="2000" b="1" dirty="0" smtClean="0"/>
          </a:p>
        </p:txBody>
      </p:sp>
      <p:pic>
        <p:nvPicPr>
          <p:cNvPr id="16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6577607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5" descr="C:\Users\ferragin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4875" y="1100378"/>
            <a:ext cx="1268982" cy="155679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9490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Requirements</a:t>
            </a:r>
            <a:r>
              <a:rPr lang="it-IT" dirty="0" smtClean="0"/>
              <a:t> and </a:t>
            </a:r>
            <a:r>
              <a:rPr lang="it-IT" dirty="0" err="1" smtClean="0"/>
              <a:t>issues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Labeled</a:t>
            </a:r>
            <a:r>
              <a:rPr lang="it-IT" dirty="0" smtClean="0"/>
              <a:t> </a:t>
            </a:r>
            <a:r>
              <a:rPr lang="it-IT" dirty="0" err="1" smtClean="0"/>
              <a:t>clustering</a:t>
            </a:r>
            <a:endParaRPr lang="it-IT" dirty="0" smtClean="0"/>
          </a:p>
          <a:p>
            <a:r>
              <a:rPr lang="it-IT" i="1" dirty="0" err="1" smtClean="0"/>
              <a:t>On-the-fly</a:t>
            </a:r>
            <a:endParaRPr lang="it-IT" i="1" dirty="0" smtClean="0"/>
          </a:p>
          <a:p>
            <a:r>
              <a:rPr lang="it-IT" dirty="0" err="1" smtClean="0"/>
              <a:t>Very</a:t>
            </a:r>
            <a:r>
              <a:rPr lang="it-IT" dirty="0" smtClean="0"/>
              <a:t> short and </a:t>
            </a:r>
            <a:r>
              <a:rPr lang="it-IT" dirty="0" err="1" smtClean="0"/>
              <a:t>poorly-composed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endParaRPr lang="it-IT" dirty="0" smtClean="0"/>
          </a:p>
          <a:p>
            <a:r>
              <a:rPr lang="it-IT" dirty="0" smtClean="0"/>
              <a:t>Many polysemy and </a:t>
            </a:r>
            <a:r>
              <a:rPr lang="it-IT" dirty="0" err="1" smtClean="0"/>
              <a:t>synonymy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Traditonal approaches: </a:t>
            </a:r>
            <a:r>
              <a:rPr lang="it-IT" i="1" dirty="0" smtClean="0"/>
              <a:t>bag-of-words &amp; tf-idf</a:t>
            </a:r>
          </a:p>
          <a:p>
            <a:pPr lvl="1"/>
            <a:r>
              <a:rPr lang="it-IT" i="1" dirty="0" smtClean="0">
                <a:solidFill>
                  <a:srgbClr val="C00000"/>
                </a:solidFill>
              </a:rPr>
              <a:t>Vivisimo/Clusty</a:t>
            </a:r>
          </a:p>
          <a:p>
            <a:pPr lvl="1"/>
            <a:r>
              <a:rPr lang="it-IT" i="1" dirty="0" smtClean="0">
                <a:solidFill>
                  <a:srgbClr val="C00000"/>
                </a:solidFill>
              </a:rPr>
              <a:t>Carrot/Lingo</a:t>
            </a:r>
          </a:p>
          <a:p>
            <a:pPr lvl="1"/>
            <a:r>
              <a:rPr lang="it-IT" i="1" dirty="0" smtClean="0">
                <a:solidFill>
                  <a:srgbClr val="C00000"/>
                </a:solidFill>
              </a:rPr>
              <a:t>Snaket  </a:t>
            </a:r>
            <a:r>
              <a:rPr lang="it-IT" sz="2000" dirty="0" smtClean="0">
                <a:solidFill>
                  <a:srgbClr val="C00000"/>
                </a:solidFill>
              </a:rPr>
              <a:t>[Ferragina-Gullì, WWW ‘05]</a:t>
            </a:r>
            <a:endParaRPr lang="it-IT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623731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2060"/>
                </a:solidFill>
              </a:rPr>
              <a:t>[Carpineto-Osinski-Romano-Weiss, </a:t>
            </a:r>
            <a:r>
              <a:rPr lang="en-US" dirty="0" smtClean="0">
                <a:solidFill>
                  <a:srgbClr val="002060"/>
                </a:solidFill>
              </a:rPr>
              <a:t>ACM </a:t>
            </a:r>
            <a:r>
              <a:rPr lang="en-US" dirty="0" err="1" smtClean="0">
                <a:solidFill>
                  <a:srgbClr val="002060"/>
                </a:solidFill>
              </a:rPr>
              <a:t>Comput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Surv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it-IT" dirty="0" smtClean="0">
                <a:solidFill>
                  <a:srgbClr val="002060"/>
                </a:solidFill>
              </a:rPr>
              <a:t>2009]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610100" cy="84772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20272" y="1700808"/>
            <a:ext cx="6840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products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Topic-based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Harvest many results from search engine/s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Annotate their snippets via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</a:rPr>
              <a:t>Create the </a:t>
            </a:r>
            <a:r>
              <a:rPr lang="it-IT" b="1" dirty="0" err="1" smtClean="0">
                <a:solidFill>
                  <a:srgbClr val="FF0000"/>
                </a:solidFill>
              </a:rPr>
              <a:t>graph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snippets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their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topics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b="1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graph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50777" y="44624"/>
            <a:ext cx="9083055" cy="6813376"/>
          </a:xfrm>
        </p:spPr>
      </p:pic>
    </p:spTree>
    <p:extLst>
      <p:ext uri="{BB962C8B-B14F-4D97-AF65-F5344CB8AC3E}">
        <p14:creationId xmlns="" xmlns:p14="http://schemas.microsoft.com/office/powerpoint/2010/main" val="23259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Topic-based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4697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Harvest many results from search engine/s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Annotate their snippets via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Create the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snippets</a:t>
            </a:r>
            <a:r>
              <a:rPr lang="it-IT" dirty="0" smtClean="0"/>
              <a:t> and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</a:rPr>
              <a:t>Select </a:t>
            </a:r>
            <a:r>
              <a:rPr lang="it-IT" b="1" dirty="0" err="1" smtClean="0">
                <a:solidFill>
                  <a:srgbClr val="FF0000"/>
                </a:solidFill>
              </a:rPr>
              <a:t>significant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topics</a:t>
            </a:r>
            <a:r>
              <a:rPr lang="it-IT" b="1" dirty="0" smtClean="0">
                <a:solidFill>
                  <a:srgbClr val="FF0000"/>
                </a:solidFill>
              </a:rPr>
              <a:t> via a </a:t>
            </a:r>
            <a:r>
              <a:rPr lang="it-IT" b="1" i="1" dirty="0" smtClean="0">
                <a:solidFill>
                  <a:srgbClr val="FF0000"/>
                </a:solidFill>
              </a:rPr>
              <a:t>special set-cover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818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ttore 1 76"/>
          <p:cNvCxnSpPr>
            <a:stCxn id="72" idx="2"/>
            <a:endCxn id="75" idx="0"/>
          </p:cNvCxnSpPr>
          <p:nvPr/>
        </p:nvCxnSpPr>
        <p:spPr>
          <a:xfrm rot="10800000" flipV="1">
            <a:off x="3286116" y="4929197"/>
            <a:ext cx="3000396" cy="103585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1" idx="0"/>
            <a:endCxn id="4" idx="2"/>
          </p:cNvCxnSpPr>
          <p:nvPr/>
        </p:nvCxnSpPr>
        <p:spPr>
          <a:xfrm>
            <a:off x="3286116" y="1607331"/>
            <a:ext cx="3000396" cy="35719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4" idx="2"/>
            <a:endCxn id="12" idx="0"/>
          </p:cNvCxnSpPr>
          <p:nvPr/>
        </p:nvCxnSpPr>
        <p:spPr>
          <a:xfrm rot="10800000" flipV="1">
            <a:off x="3286116" y="1643050"/>
            <a:ext cx="3000396" cy="44847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4" idx="2"/>
            <a:endCxn id="53" idx="0"/>
          </p:cNvCxnSpPr>
          <p:nvPr/>
        </p:nvCxnSpPr>
        <p:spPr>
          <a:xfrm rot="10800000" flipV="1">
            <a:off x="3286116" y="1643049"/>
            <a:ext cx="3000396" cy="139304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5" idx="2"/>
            <a:endCxn id="11" idx="0"/>
          </p:cNvCxnSpPr>
          <p:nvPr/>
        </p:nvCxnSpPr>
        <p:spPr>
          <a:xfrm rot="10800000">
            <a:off x="3286116" y="1607331"/>
            <a:ext cx="3000396" cy="8501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5" idx="2"/>
            <a:endCxn id="13" idx="0"/>
          </p:cNvCxnSpPr>
          <p:nvPr/>
        </p:nvCxnSpPr>
        <p:spPr>
          <a:xfrm rot="10800000" flipV="1">
            <a:off x="3286116" y="2457443"/>
            <a:ext cx="3000396" cy="1182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5" idx="2"/>
            <a:endCxn id="14" idx="0"/>
          </p:cNvCxnSpPr>
          <p:nvPr/>
        </p:nvCxnSpPr>
        <p:spPr>
          <a:xfrm rot="10800000" flipV="1">
            <a:off x="3286116" y="2457442"/>
            <a:ext cx="3000396" cy="60246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6" idx="2"/>
            <a:endCxn id="13" idx="0"/>
          </p:cNvCxnSpPr>
          <p:nvPr/>
        </p:nvCxnSpPr>
        <p:spPr>
          <a:xfrm rot="10800000">
            <a:off x="3286116" y="2575714"/>
            <a:ext cx="3000396" cy="69612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6" idx="2"/>
            <a:endCxn id="15" idx="0"/>
          </p:cNvCxnSpPr>
          <p:nvPr/>
        </p:nvCxnSpPr>
        <p:spPr>
          <a:xfrm rot="10800000" flipV="1">
            <a:off x="3286116" y="3271835"/>
            <a:ext cx="3000396" cy="272259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7" idx="2"/>
            <a:endCxn id="16" idx="0"/>
          </p:cNvCxnSpPr>
          <p:nvPr/>
        </p:nvCxnSpPr>
        <p:spPr>
          <a:xfrm rot="10800000">
            <a:off x="3286116" y="4028287"/>
            <a:ext cx="3000396" cy="5794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7" idx="2"/>
            <a:endCxn id="18" idx="0"/>
          </p:cNvCxnSpPr>
          <p:nvPr/>
        </p:nvCxnSpPr>
        <p:spPr>
          <a:xfrm rot="10800000" flipV="1">
            <a:off x="3286116" y="4086228"/>
            <a:ext cx="3000396" cy="910439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9" idx="2"/>
            <a:endCxn id="19" idx="0"/>
          </p:cNvCxnSpPr>
          <p:nvPr/>
        </p:nvCxnSpPr>
        <p:spPr>
          <a:xfrm rot="10800000" flipV="1">
            <a:off x="3286116" y="4900621"/>
            <a:ext cx="3000396" cy="580237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9" idx="2"/>
            <a:endCxn id="17" idx="0"/>
          </p:cNvCxnSpPr>
          <p:nvPr/>
        </p:nvCxnSpPr>
        <p:spPr>
          <a:xfrm rot="10800000">
            <a:off x="3286116" y="4512478"/>
            <a:ext cx="3000396" cy="388145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0" idx="2"/>
            <a:endCxn id="17" idx="0"/>
          </p:cNvCxnSpPr>
          <p:nvPr/>
        </p:nvCxnSpPr>
        <p:spPr>
          <a:xfrm rot="10800000">
            <a:off x="3286116" y="4512478"/>
            <a:ext cx="3000396" cy="1202539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0" idx="2"/>
            <a:endCxn id="18" idx="0"/>
          </p:cNvCxnSpPr>
          <p:nvPr/>
        </p:nvCxnSpPr>
        <p:spPr>
          <a:xfrm rot="10800000">
            <a:off x="3286116" y="4996668"/>
            <a:ext cx="3000396" cy="71834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10" idx="2"/>
            <a:endCxn id="20" idx="0"/>
          </p:cNvCxnSpPr>
          <p:nvPr/>
        </p:nvCxnSpPr>
        <p:spPr>
          <a:xfrm rot="10800000" flipV="1">
            <a:off x="3286116" y="5715015"/>
            <a:ext cx="3000396" cy="25003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55" idx="2"/>
            <a:endCxn id="17" idx="0"/>
          </p:cNvCxnSpPr>
          <p:nvPr/>
        </p:nvCxnSpPr>
        <p:spPr>
          <a:xfrm rot="10800000" flipV="1">
            <a:off x="3286116" y="3286123"/>
            <a:ext cx="3000396" cy="122635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Best </a:t>
            </a:r>
            <a:r>
              <a:rPr lang="it-IT" dirty="0" err="1" smtClean="0"/>
              <a:t>topics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286512" y="1428736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6286512" y="2243129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286512" y="3057522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286512" y="3871915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286512" y="4686308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286512" y="5500702"/>
            <a:ext cx="428628" cy="4286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itaglia singolo angolo rettangolo 10"/>
          <p:cNvSpPr/>
          <p:nvPr/>
        </p:nvSpPr>
        <p:spPr>
          <a:xfrm>
            <a:off x="2357422" y="1428736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taglia singolo angolo rettangolo 11"/>
          <p:cNvSpPr/>
          <p:nvPr/>
        </p:nvSpPr>
        <p:spPr>
          <a:xfrm>
            <a:off x="2357422" y="1912927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taglia singolo angolo rettangolo 12"/>
          <p:cNvSpPr/>
          <p:nvPr/>
        </p:nvSpPr>
        <p:spPr>
          <a:xfrm>
            <a:off x="2357422" y="2397118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taglia singolo angolo rettangolo 13"/>
          <p:cNvSpPr/>
          <p:nvPr/>
        </p:nvSpPr>
        <p:spPr>
          <a:xfrm>
            <a:off x="2357422" y="2881309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itaglia singolo angolo rettangolo 14"/>
          <p:cNvSpPr/>
          <p:nvPr/>
        </p:nvSpPr>
        <p:spPr>
          <a:xfrm>
            <a:off x="2357422" y="3365500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taglia singolo angolo rettangolo 15"/>
          <p:cNvSpPr/>
          <p:nvPr/>
        </p:nvSpPr>
        <p:spPr>
          <a:xfrm>
            <a:off x="2357422" y="3849691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itaglia singolo angolo rettangolo 16"/>
          <p:cNvSpPr/>
          <p:nvPr/>
        </p:nvSpPr>
        <p:spPr>
          <a:xfrm>
            <a:off x="2357422" y="4333882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glia singolo angolo rettangolo 17"/>
          <p:cNvSpPr/>
          <p:nvPr/>
        </p:nvSpPr>
        <p:spPr>
          <a:xfrm>
            <a:off x="2357422" y="4818073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taglia singolo angolo rettangolo 18"/>
          <p:cNvSpPr/>
          <p:nvPr/>
        </p:nvSpPr>
        <p:spPr>
          <a:xfrm>
            <a:off x="2357422" y="5302264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taglia singolo angolo rettangolo 19"/>
          <p:cNvSpPr/>
          <p:nvPr/>
        </p:nvSpPr>
        <p:spPr>
          <a:xfrm>
            <a:off x="2357422" y="5786454"/>
            <a:ext cx="928694" cy="357190"/>
          </a:xfrm>
          <a:prstGeom prst="snip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7092280" y="1988840"/>
            <a:ext cx="1714512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TOPICS</a:t>
            </a:r>
            <a:endParaRPr lang="it-IT" sz="28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214282" y="3214686"/>
            <a:ext cx="1714512" cy="523220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SNIPPETS</a:t>
            </a:r>
            <a:endParaRPr lang="it-IT" sz="2800" b="1" dirty="0"/>
          </a:p>
        </p:txBody>
      </p:sp>
      <p:grpSp>
        <p:nvGrpSpPr>
          <p:cNvPr id="3" name="Gruppo 65"/>
          <p:cNvGrpSpPr/>
          <p:nvPr/>
        </p:nvGrpSpPr>
        <p:grpSpPr>
          <a:xfrm>
            <a:off x="1464447" y="6417254"/>
            <a:ext cx="6215106" cy="369332"/>
            <a:chOff x="1714480" y="6417254"/>
            <a:chExt cx="6215106" cy="369332"/>
          </a:xfrm>
        </p:grpSpPr>
        <p:cxnSp>
          <p:nvCxnSpPr>
            <p:cNvPr id="62" name="Connettore 1 61"/>
            <p:cNvCxnSpPr/>
            <p:nvPr/>
          </p:nvCxnSpPr>
          <p:spPr>
            <a:xfrm>
              <a:off x="1714480" y="6643710"/>
              <a:ext cx="571504" cy="1588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sellaDiTesto 63"/>
            <p:cNvSpPr txBox="1"/>
            <p:nvPr/>
          </p:nvSpPr>
          <p:spPr>
            <a:xfrm>
              <a:off x="2357422" y="6417254"/>
              <a:ext cx="5572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ρ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-score (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importance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/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reliability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)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assigned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by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 TAGME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Ovale 40"/>
          <p:cNvSpPr/>
          <p:nvPr/>
        </p:nvSpPr>
        <p:spPr>
          <a:xfrm>
            <a:off x="6286512" y="1428736"/>
            <a:ext cx="428628" cy="42862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itaglia singolo angolo rettangolo 48"/>
          <p:cNvSpPr/>
          <p:nvPr/>
        </p:nvSpPr>
        <p:spPr>
          <a:xfrm>
            <a:off x="2357422" y="1428736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itaglia singolo angolo rettangolo 50"/>
          <p:cNvSpPr/>
          <p:nvPr/>
        </p:nvSpPr>
        <p:spPr>
          <a:xfrm>
            <a:off x="2357422" y="1928802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itaglia singolo angolo rettangolo 52"/>
          <p:cNvSpPr/>
          <p:nvPr/>
        </p:nvSpPr>
        <p:spPr>
          <a:xfrm>
            <a:off x="2357422" y="2857496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6286512" y="3071810"/>
            <a:ext cx="428628" cy="42862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itaglia singolo angolo rettangolo 55"/>
          <p:cNvSpPr/>
          <p:nvPr/>
        </p:nvSpPr>
        <p:spPr>
          <a:xfrm>
            <a:off x="2357422" y="2428868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itaglia singolo angolo rettangolo 65"/>
          <p:cNvSpPr/>
          <p:nvPr/>
        </p:nvSpPr>
        <p:spPr>
          <a:xfrm>
            <a:off x="2357422" y="3357562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itaglia singolo angolo rettangolo 66"/>
          <p:cNvSpPr/>
          <p:nvPr/>
        </p:nvSpPr>
        <p:spPr>
          <a:xfrm>
            <a:off x="2357422" y="4357694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6286512" y="3857628"/>
            <a:ext cx="428628" cy="42862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itaglia singolo angolo rettangolo 68"/>
          <p:cNvSpPr/>
          <p:nvPr/>
        </p:nvSpPr>
        <p:spPr>
          <a:xfrm>
            <a:off x="2357422" y="3857628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itaglia singolo angolo rettangolo 69"/>
          <p:cNvSpPr/>
          <p:nvPr/>
        </p:nvSpPr>
        <p:spPr>
          <a:xfrm>
            <a:off x="2357422" y="4786322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71"/>
          <p:cNvSpPr/>
          <p:nvPr/>
        </p:nvSpPr>
        <p:spPr>
          <a:xfrm>
            <a:off x="6286512" y="4714884"/>
            <a:ext cx="428628" cy="42862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itaglia singolo angolo rettangolo 72"/>
          <p:cNvSpPr/>
          <p:nvPr/>
        </p:nvSpPr>
        <p:spPr>
          <a:xfrm>
            <a:off x="2357422" y="5286388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itaglia singolo angolo rettangolo 74"/>
          <p:cNvSpPr/>
          <p:nvPr/>
        </p:nvSpPr>
        <p:spPr>
          <a:xfrm>
            <a:off x="2357422" y="5786454"/>
            <a:ext cx="928694" cy="357190"/>
          </a:xfrm>
          <a:prstGeom prst="snip1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84"/>
          <p:cNvGrpSpPr/>
          <p:nvPr/>
        </p:nvGrpSpPr>
        <p:grpSpPr>
          <a:xfrm>
            <a:off x="6215074" y="2214554"/>
            <a:ext cx="571504" cy="500066"/>
            <a:chOff x="7500958" y="1714488"/>
            <a:chExt cx="571504" cy="500066"/>
          </a:xfrm>
        </p:grpSpPr>
        <p:cxnSp>
          <p:nvCxnSpPr>
            <p:cNvPr id="80" name="Connettore 1 79"/>
            <p:cNvCxnSpPr/>
            <p:nvPr/>
          </p:nvCxnSpPr>
          <p:spPr>
            <a:xfrm rot="16200000" flipH="1">
              <a:off x="7572396" y="1714488"/>
              <a:ext cx="500066" cy="5000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V="1">
              <a:off x="7500958" y="1714488"/>
              <a:ext cx="571504" cy="5000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86"/>
          <p:cNvGrpSpPr/>
          <p:nvPr/>
        </p:nvGrpSpPr>
        <p:grpSpPr>
          <a:xfrm>
            <a:off x="6215074" y="5500702"/>
            <a:ext cx="571504" cy="500066"/>
            <a:chOff x="7500958" y="1714488"/>
            <a:chExt cx="571504" cy="500066"/>
          </a:xfrm>
        </p:grpSpPr>
        <p:cxnSp>
          <p:nvCxnSpPr>
            <p:cNvPr id="88" name="Connettore 1 87"/>
            <p:cNvCxnSpPr/>
            <p:nvPr/>
          </p:nvCxnSpPr>
          <p:spPr>
            <a:xfrm rot="16200000" flipH="1">
              <a:off x="7572396" y="1714488"/>
              <a:ext cx="500066" cy="5000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flipV="1">
              <a:off x="7500958" y="1714488"/>
              <a:ext cx="571504" cy="5000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7236296" y="3140968"/>
            <a:ext cx="1556965" cy="1615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Set-covering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FF0000"/>
                </a:solidFill>
              </a:rPr>
              <a:t>scan nodes by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sums of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incident edges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(relevance...)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1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3" descr="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50777" y="44624"/>
            <a:ext cx="9083055" cy="6813376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H="1">
            <a:off x="5580112" y="1166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724128" y="1166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"/>
          <p:cNvCxnSpPr/>
          <p:nvPr/>
        </p:nvCxnSpPr>
        <p:spPr>
          <a:xfrm flipH="1">
            <a:off x="7668344" y="37170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5"/>
          <p:cNvCxnSpPr/>
          <p:nvPr/>
        </p:nvCxnSpPr>
        <p:spPr>
          <a:xfrm>
            <a:off x="7812360" y="37170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4"/>
          <p:cNvCxnSpPr/>
          <p:nvPr/>
        </p:nvCxnSpPr>
        <p:spPr>
          <a:xfrm flipH="1">
            <a:off x="7596336" y="5301208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5"/>
          <p:cNvCxnSpPr/>
          <p:nvPr/>
        </p:nvCxnSpPr>
        <p:spPr>
          <a:xfrm>
            <a:off x="7740352" y="5301208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25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Topic-based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507288" cy="46974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Harvest many results from search engine/s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Annotate their snippets via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Create the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snippets</a:t>
            </a:r>
            <a:r>
              <a:rPr lang="it-IT" dirty="0" smtClean="0"/>
              <a:t> and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Select best topics via </a:t>
            </a:r>
            <a:r>
              <a:rPr lang="it-IT" i="1" dirty="0" smtClean="0"/>
              <a:t>set-cover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it-IT" dirty="0" err="1" smtClean="0">
                <a:solidFill>
                  <a:srgbClr val="FF0000"/>
                </a:solidFill>
              </a:rPr>
              <a:t>Partition</a:t>
            </a:r>
            <a:r>
              <a:rPr lang="it-IT" dirty="0" smtClean="0">
                <a:solidFill>
                  <a:srgbClr val="FF0000"/>
                </a:solidFill>
              </a:rPr>
              <a:t> the sub-graph of the best topics</a:t>
            </a:r>
          </a:p>
        </p:txBody>
      </p:sp>
      <p:sp>
        <p:nvSpPr>
          <p:cNvPr id="4" name="Segnaposto contenuto 5"/>
          <p:cNvSpPr txBox="1">
            <a:spLocks/>
          </p:cNvSpPr>
          <p:nvPr/>
        </p:nvSpPr>
        <p:spPr>
          <a:xfrm>
            <a:off x="899592" y="4581128"/>
            <a:ext cx="8064896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60000"/>
              <a:buFont typeface="+mj-ea"/>
              <a:buAutoNum type="circleNumDbPlain"/>
            </a:pPr>
            <a:r>
              <a:rPr lang="it-IT" sz="2400" dirty="0" err="1" smtClean="0">
                <a:solidFill>
                  <a:srgbClr val="FF0000"/>
                </a:solidFill>
              </a:rPr>
              <a:t>Choose</a:t>
            </a:r>
            <a:r>
              <a:rPr lang="it-IT" sz="2400" dirty="0" smtClean="0">
                <a:solidFill>
                  <a:srgbClr val="FF0000"/>
                </a:solidFill>
              </a:rPr>
              <a:t> the cluster to </a:t>
            </a:r>
            <a:r>
              <a:rPr lang="it-IT" sz="2400" dirty="0" err="1" smtClean="0">
                <a:solidFill>
                  <a:srgbClr val="FF0000"/>
                </a:solidFill>
              </a:rPr>
              <a:t>cut</a:t>
            </a:r>
            <a:r>
              <a:rPr lang="it-IT" sz="2400" dirty="0" smtClean="0">
                <a:solidFill>
                  <a:srgbClr val="FF0000"/>
                </a:solidFill>
              </a:rPr>
              <a:t> by </a:t>
            </a:r>
            <a:r>
              <a:rPr lang="it-IT" sz="2400" dirty="0" err="1" smtClean="0">
                <a:solidFill>
                  <a:srgbClr val="FF0000"/>
                </a:solidFill>
              </a:rPr>
              <a:t>its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number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covered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snippets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sparsity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its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subgraph</a:t>
            </a:r>
            <a:r>
              <a:rPr lang="it-IT" sz="2400" dirty="0" smtClean="0">
                <a:solidFill>
                  <a:srgbClr val="FF0000"/>
                </a:solidFill>
              </a:rPr>
              <a:t> (</a:t>
            </a:r>
            <a:r>
              <a:rPr lang="it-IT" sz="2400" dirty="0" err="1" smtClean="0">
                <a:solidFill>
                  <a:srgbClr val="FF0000"/>
                </a:solidFill>
              </a:rPr>
              <a:t>second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eigenvalue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SzPct val="60000"/>
              <a:buFont typeface="+mj-ea"/>
              <a:buAutoNum type="circleNumDbPlain"/>
            </a:pPr>
            <a:r>
              <a:rPr lang="it-IT" sz="2400" dirty="0" smtClean="0">
                <a:solidFill>
                  <a:srgbClr val="FF0000"/>
                </a:solidFill>
              </a:rPr>
              <a:t>Use Normalized Laplacian Matrix (Ncut) to bisect the selected partition</a:t>
            </a:r>
          </a:p>
          <a:p>
            <a:pPr marL="514350" indent="-514350">
              <a:buSzPct val="60000"/>
              <a:buFont typeface="+mj-ea"/>
              <a:buAutoNum type="circleNumDbPlain"/>
            </a:pPr>
            <a:r>
              <a:rPr lang="it-IT" sz="2400" dirty="0" smtClean="0">
                <a:solidFill>
                  <a:srgbClr val="FF0000"/>
                </a:solidFill>
              </a:rPr>
              <a:t>Stop </a:t>
            </a:r>
            <a:r>
              <a:rPr lang="it-IT" sz="2400" dirty="0" err="1" smtClean="0">
                <a:solidFill>
                  <a:srgbClr val="FF0000"/>
                </a:solidFill>
              </a:rPr>
              <a:t>as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about</a:t>
            </a:r>
            <a:r>
              <a:rPr lang="it-IT" sz="2400" dirty="0" smtClean="0">
                <a:solidFill>
                  <a:srgbClr val="FF0000"/>
                </a:solidFill>
              </a:rPr>
              <a:t> 10 clusters are </a:t>
            </a:r>
            <a:r>
              <a:rPr lang="it-IT" sz="2400" dirty="0" err="1" smtClean="0">
                <a:solidFill>
                  <a:srgbClr val="FF0000"/>
                </a:solidFill>
              </a:rPr>
              <a:t>created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4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endParaRPr lang="it-IT" dirty="0"/>
          </a:p>
        </p:txBody>
      </p:sp>
      <p:cxnSp>
        <p:nvCxnSpPr>
          <p:cNvPr id="4" name="Connettore 1 3"/>
          <p:cNvCxnSpPr>
            <a:stCxn id="45" idx="5"/>
            <a:endCxn id="47" idx="1"/>
          </p:cNvCxnSpPr>
          <p:nvPr/>
        </p:nvCxnSpPr>
        <p:spPr>
          <a:xfrm rot="16200000" flipH="1">
            <a:off x="1779790" y="1779798"/>
            <a:ext cx="440884" cy="3694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>
            <a:stCxn id="49" idx="4"/>
            <a:endCxn id="47" idx="7"/>
          </p:cNvCxnSpPr>
          <p:nvPr/>
        </p:nvCxnSpPr>
        <p:spPr>
          <a:xfrm rot="5400000">
            <a:off x="2208419" y="1893083"/>
            <a:ext cx="470475" cy="1132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stCxn id="50" idx="3"/>
            <a:endCxn id="48" idx="0"/>
          </p:cNvCxnSpPr>
          <p:nvPr/>
        </p:nvCxnSpPr>
        <p:spPr>
          <a:xfrm rot="5400000">
            <a:off x="2571737" y="2172707"/>
            <a:ext cx="613351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>
            <a:stCxn id="49" idx="5"/>
            <a:endCxn id="50" idx="2"/>
          </p:cNvCxnSpPr>
          <p:nvPr/>
        </p:nvCxnSpPr>
        <p:spPr>
          <a:xfrm rot="16200000" flipH="1">
            <a:off x="2672765" y="1601202"/>
            <a:ext cx="184723" cy="32759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49" idx="2"/>
            <a:endCxn id="45" idx="6"/>
          </p:cNvCxnSpPr>
          <p:nvPr/>
        </p:nvCxnSpPr>
        <p:spPr>
          <a:xfrm rot="10800000" flipV="1">
            <a:off x="1857356" y="1571612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49" idx="5"/>
            <a:endCxn id="48" idx="0"/>
          </p:cNvCxnSpPr>
          <p:nvPr/>
        </p:nvCxnSpPr>
        <p:spPr>
          <a:xfrm rot="16200000" flipH="1">
            <a:off x="2244137" y="2029830"/>
            <a:ext cx="899103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48" idx="3"/>
            <a:endCxn id="46" idx="7"/>
          </p:cNvCxnSpPr>
          <p:nvPr/>
        </p:nvCxnSpPr>
        <p:spPr>
          <a:xfrm rot="5400000">
            <a:off x="2351294" y="2851368"/>
            <a:ext cx="369446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0" idx="5"/>
            <a:endCxn id="52" idx="1"/>
          </p:cNvCxnSpPr>
          <p:nvPr/>
        </p:nvCxnSpPr>
        <p:spPr>
          <a:xfrm rot="16200000" flipH="1">
            <a:off x="3065674" y="2065550"/>
            <a:ext cx="512322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1" idx="6"/>
            <a:endCxn id="47" idx="2"/>
          </p:cNvCxnSpPr>
          <p:nvPr/>
        </p:nvCxnSpPr>
        <p:spPr>
          <a:xfrm>
            <a:off x="1571604" y="2285992"/>
            <a:ext cx="571504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45" idx="3"/>
            <a:endCxn id="51" idx="0"/>
          </p:cNvCxnSpPr>
          <p:nvPr/>
        </p:nvCxnSpPr>
        <p:spPr>
          <a:xfrm rot="5400000">
            <a:off x="1321572" y="1851236"/>
            <a:ext cx="399037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48" idx="6"/>
            <a:endCxn id="52" idx="2"/>
          </p:cNvCxnSpPr>
          <p:nvPr/>
        </p:nvCxnSpPr>
        <p:spPr>
          <a:xfrm flipV="1">
            <a:off x="2928926" y="2571744"/>
            <a:ext cx="500066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53" idx="6"/>
            <a:endCxn id="45" idx="2"/>
          </p:cNvCxnSpPr>
          <p:nvPr/>
        </p:nvCxnSpPr>
        <p:spPr>
          <a:xfrm>
            <a:off x="1142976" y="1500174"/>
            <a:ext cx="428628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54" idx="5"/>
            <a:endCxn id="46" idx="1"/>
          </p:cNvCxnSpPr>
          <p:nvPr/>
        </p:nvCxnSpPr>
        <p:spPr>
          <a:xfrm rot="16200000" flipH="1">
            <a:off x="1958385" y="2958525"/>
            <a:ext cx="298008" cy="15513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55" idx="6"/>
            <a:endCxn id="51" idx="2"/>
          </p:cNvCxnSpPr>
          <p:nvPr/>
        </p:nvCxnSpPr>
        <p:spPr>
          <a:xfrm>
            <a:off x="785786" y="2214554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45" idx="4"/>
            <a:endCxn id="54" idx="0"/>
          </p:cNvCxnSpPr>
          <p:nvPr/>
        </p:nvCxnSpPr>
        <p:spPr>
          <a:xfrm rot="16200000" flipH="1">
            <a:off x="1393009" y="2107397"/>
            <a:ext cx="857256" cy="21431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/>
          <p:cNvSpPr/>
          <p:nvPr/>
        </p:nvSpPr>
        <p:spPr>
          <a:xfrm>
            <a:off x="1571604" y="150017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2143108" y="314324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2143108" y="214311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2643174" y="25717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2357422" y="142873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2928926" y="17144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1285852" y="214311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3428992" y="242886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857224" y="13572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1785918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500034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a destra 73"/>
          <p:cNvSpPr/>
          <p:nvPr/>
        </p:nvSpPr>
        <p:spPr>
          <a:xfrm>
            <a:off x="4286248" y="2357430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" name="Connettore 1 103"/>
          <p:cNvCxnSpPr>
            <a:stCxn id="119" idx="5"/>
            <a:endCxn id="121" idx="1"/>
          </p:cNvCxnSpPr>
          <p:nvPr/>
        </p:nvCxnSpPr>
        <p:spPr>
          <a:xfrm rot="16200000" flipH="1">
            <a:off x="6717562" y="1779798"/>
            <a:ext cx="440884" cy="3694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>
            <a:stCxn id="123" idx="4"/>
            <a:endCxn id="121" idx="7"/>
          </p:cNvCxnSpPr>
          <p:nvPr/>
        </p:nvCxnSpPr>
        <p:spPr>
          <a:xfrm rot="5400000">
            <a:off x="7146191" y="1893083"/>
            <a:ext cx="470475" cy="1132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>
            <a:stCxn id="124" idx="3"/>
            <a:endCxn id="122" idx="0"/>
          </p:cNvCxnSpPr>
          <p:nvPr/>
        </p:nvCxnSpPr>
        <p:spPr>
          <a:xfrm rot="5400000">
            <a:off x="7509509" y="2172707"/>
            <a:ext cx="613351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stCxn id="123" idx="5"/>
            <a:endCxn id="124" idx="2"/>
          </p:cNvCxnSpPr>
          <p:nvPr/>
        </p:nvCxnSpPr>
        <p:spPr>
          <a:xfrm rot="16200000" flipH="1">
            <a:off x="7610537" y="1601202"/>
            <a:ext cx="184723" cy="32759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>
            <a:stCxn id="123" idx="2"/>
            <a:endCxn id="119" idx="6"/>
          </p:cNvCxnSpPr>
          <p:nvPr/>
        </p:nvCxnSpPr>
        <p:spPr>
          <a:xfrm rot="10800000" flipV="1">
            <a:off x="6795128" y="1571612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stCxn id="123" idx="5"/>
            <a:endCxn id="122" idx="0"/>
          </p:cNvCxnSpPr>
          <p:nvPr/>
        </p:nvCxnSpPr>
        <p:spPr>
          <a:xfrm rot="16200000" flipH="1">
            <a:off x="7181909" y="2029830"/>
            <a:ext cx="899103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>
            <a:stCxn id="122" idx="3"/>
            <a:endCxn id="120" idx="7"/>
          </p:cNvCxnSpPr>
          <p:nvPr/>
        </p:nvCxnSpPr>
        <p:spPr>
          <a:xfrm rot="5400000">
            <a:off x="7289066" y="2851368"/>
            <a:ext cx="369446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124" idx="5"/>
            <a:endCxn id="126" idx="1"/>
          </p:cNvCxnSpPr>
          <p:nvPr/>
        </p:nvCxnSpPr>
        <p:spPr>
          <a:xfrm rot="16200000" flipH="1">
            <a:off x="8003446" y="2065550"/>
            <a:ext cx="512322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1 111"/>
          <p:cNvCxnSpPr>
            <a:stCxn id="125" idx="6"/>
            <a:endCxn id="121" idx="2"/>
          </p:cNvCxnSpPr>
          <p:nvPr/>
        </p:nvCxnSpPr>
        <p:spPr>
          <a:xfrm>
            <a:off x="6509376" y="2285992"/>
            <a:ext cx="571504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>
            <a:stCxn id="119" idx="3"/>
            <a:endCxn id="125" idx="0"/>
          </p:cNvCxnSpPr>
          <p:nvPr/>
        </p:nvCxnSpPr>
        <p:spPr>
          <a:xfrm rot="5400000">
            <a:off x="6259344" y="1851236"/>
            <a:ext cx="399037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>
            <a:stCxn id="122" idx="6"/>
            <a:endCxn id="126" idx="2"/>
          </p:cNvCxnSpPr>
          <p:nvPr/>
        </p:nvCxnSpPr>
        <p:spPr>
          <a:xfrm flipV="1">
            <a:off x="7866698" y="2571744"/>
            <a:ext cx="500066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>
            <a:stCxn id="127" idx="6"/>
            <a:endCxn id="119" idx="2"/>
          </p:cNvCxnSpPr>
          <p:nvPr/>
        </p:nvCxnSpPr>
        <p:spPr>
          <a:xfrm>
            <a:off x="6080748" y="1500174"/>
            <a:ext cx="428628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128" idx="5"/>
            <a:endCxn id="120" idx="1"/>
          </p:cNvCxnSpPr>
          <p:nvPr/>
        </p:nvCxnSpPr>
        <p:spPr>
          <a:xfrm rot="16200000" flipH="1">
            <a:off x="6896157" y="2958525"/>
            <a:ext cx="298008" cy="15513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/>
          <p:cNvCxnSpPr>
            <a:stCxn id="129" idx="6"/>
            <a:endCxn id="125" idx="2"/>
          </p:cNvCxnSpPr>
          <p:nvPr/>
        </p:nvCxnSpPr>
        <p:spPr>
          <a:xfrm>
            <a:off x="5723558" y="2214554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>
            <a:stCxn id="119" idx="4"/>
            <a:endCxn id="128" idx="0"/>
          </p:cNvCxnSpPr>
          <p:nvPr/>
        </p:nvCxnSpPr>
        <p:spPr>
          <a:xfrm rot="16200000" flipH="1">
            <a:off x="6330781" y="2107397"/>
            <a:ext cx="857256" cy="21431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/>
          <p:cNvSpPr/>
          <p:nvPr/>
        </p:nvSpPr>
        <p:spPr>
          <a:xfrm>
            <a:off x="6509376" y="150017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Ovale 119"/>
          <p:cNvSpPr/>
          <p:nvPr/>
        </p:nvSpPr>
        <p:spPr>
          <a:xfrm>
            <a:off x="7080880" y="314324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7080880" y="214311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7580946" y="25717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/>
          <p:cNvSpPr/>
          <p:nvPr/>
        </p:nvSpPr>
        <p:spPr>
          <a:xfrm>
            <a:off x="7295194" y="142873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e 123"/>
          <p:cNvSpPr/>
          <p:nvPr/>
        </p:nvSpPr>
        <p:spPr>
          <a:xfrm>
            <a:off x="7866698" y="17144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Ovale 124"/>
          <p:cNvSpPr/>
          <p:nvPr/>
        </p:nvSpPr>
        <p:spPr>
          <a:xfrm>
            <a:off x="6223624" y="214311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/>
          <p:cNvSpPr/>
          <p:nvPr/>
        </p:nvSpPr>
        <p:spPr>
          <a:xfrm>
            <a:off x="8366764" y="242886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126"/>
          <p:cNvSpPr/>
          <p:nvPr/>
        </p:nvSpPr>
        <p:spPr>
          <a:xfrm>
            <a:off x="5794996" y="13572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127"/>
          <p:cNvSpPr/>
          <p:nvPr/>
        </p:nvSpPr>
        <p:spPr>
          <a:xfrm>
            <a:off x="6723690" y="26431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128"/>
          <p:cNvSpPr/>
          <p:nvPr/>
        </p:nvSpPr>
        <p:spPr>
          <a:xfrm>
            <a:off x="543780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2" name="Connettore 1 131"/>
          <p:cNvCxnSpPr/>
          <p:nvPr/>
        </p:nvCxnSpPr>
        <p:spPr>
          <a:xfrm>
            <a:off x="5437806" y="1571612"/>
            <a:ext cx="1214446" cy="16134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sellaDiTesto 132"/>
          <p:cNvSpPr txBox="1"/>
          <p:nvPr/>
        </p:nvSpPr>
        <p:spPr>
          <a:xfrm>
            <a:off x="5815920" y="3333817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Normalized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endParaRPr lang="it-IT" dirty="0"/>
          </a:p>
        </p:txBody>
      </p:sp>
      <p:cxnSp>
        <p:nvCxnSpPr>
          <p:cNvPr id="134" name="Connettore 1 133"/>
          <p:cNvCxnSpPr>
            <a:stCxn id="149" idx="5"/>
            <a:endCxn id="151" idx="1"/>
          </p:cNvCxnSpPr>
          <p:nvPr/>
        </p:nvCxnSpPr>
        <p:spPr>
          <a:xfrm rot="16200000" flipH="1">
            <a:off x="6961468" y="4945870"/>
            <a:ext cx="440884" cy="3694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153" idx="4"/>
            <a:endCxn id="151" idx="7"/>
          </p:cNvCxnSpPr>
          <p:nvPr/>
        </p:nvCxnSpPr>
        <p:spPr>
          <a:xfrm rot="5400000">
            <a:off x="7390097" y="5059155"/>
            <a:ext cx="470475" cy="1132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>
            <a:stCxn id="154" idx="3"/>
            <a:endCxn id="152" idx="0"/>
          </p:cNvCxnSpPr>
          <p:nvPr/>
        </p:nvCxnSpPr>
        <p:spPr>
          <a:xfrm rot="5400000">
            <a:off x="7753415" y="5338779"/>
            <a:ext cx="613351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153" idx="5"/>
            <a:endCxn id="154" idx="2"/>
          </p:cNvCxnSpPr>
          <p:nvPr/>
        </p:nvCxnSpPr>
        <p:spPr>
          <a:xfrm rot="16200000" flipH="1">
            <a:off x="7854443" y="4767274"/>
            <a:ext cx="184723" cy="32759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1 137"/>
          <p:cNvCxnSpPr>
            <a:stCxn id="153" idx="2"/>
            <a:endCxn id="149" idx="6"/>
          </p:cNvCxnSpPr>
          <p:nvPr/>
        </p:nvCxnSpPr>
        <p:spPr>
          <a:xfrm rot="10800000" flipV="1">
            <a:off x="7039034" y="4737684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53" idx="5"/>
            <a:endCxn id="152" idx="0"/>
          </p:cNvCxnSpPr>
          <p:nvPr/>
        </p:nvCxnSpPr>
        <p:spPr>
          <a:xfrm rot="16200000" flipH="1">
            <a:off x="7425815" y="5195902"/>
            <a:ext cx="899103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>
            <a:stCxn id="152" idx="3"/>
            <a:endCxn id="150" idx="7"/>
          </p:cNvCxnSpPr>
          <p:nvPr/>
        </p:nvCxnSpPr>
        <p:spPr>
          <a:xfrm rot="5400000">
            <a:off x="7532972" y="6017440"/>
            <a:ext cx="369446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1 140"/>
          <p:cNvCxnSpPr>
            <a:stCxn id="154" idx="5"/>
            <a:endCxn id="156" idx="1"/>
          </p:cNvCxnSpPr>
          <p:nvPr/>
        </p:nvCxnSpPr>
        <p:spPr>
          <a:xfrm rot="16200000" flipH="1">
            <a:off x="8247352" y="5231622"/>
            <a:ext cx="512322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>
            <a:stCxn id="155" idx="6"/>
            <a:endCxn id="151" idx="2"/>
          </p:cNvCxnSpPr>
          <p:nvPr/>
        </p:nvCxnSpPr>
        <p:spPr>
          <a:xfrm>
            <a:off x="6753282" y="5452064"/>
            <a:ext cx="571504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149" idx="3"/>
            <a:endCxn id="155" idx="0"/>
          </p:cNvCxnSpPr>
          <p:nvPr/>
        </p:nvCxnSpPr>
        <p:spPr>
          <a:xfrm rot="5400000">
            <a:off x="6503250" y="5017308"/>
            <a:ext cx="399037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1 143"/>
          <p:cNvCxnSpPr>
            <a:stCxn id="152" idx="6"/>
            <a:endCxn id="156" idx="2"/>
          </p:cNvCxnSpPr>
          <p:nvPr/>
        </p:nvCxnSpPr>
        <p:spPr>
          <a:xfrm flipV="1">
            <a:off x="8110604" y="5737816"/>
            <a:ext cx="500066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57" idx="6"/>
            <a:endCxn id="149" idx="2"/>
          </p:cNvCxnSpPr>
          <p:nvPr/>
        </p:nvCxnSpPr>
        <p:spPr>
          <a:xfrm>
            <a:off x="6324654" y="4666246"/>
            <a:ext cx="428628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/>
          <p:cNvCxnSpPr>
            <a:stCxn id="158" idx="5"/>
            <a:endCxn id="150" idx="1"/>
          </p:cNvCxnSpPr>
          <p:nvPr/>
        </p:nvCxnSpPr>
        <p:spPr>
          <a:xfrm>
            <a:off x="7080880" y="6235755"/>
            <a:ext cx="285753" cy="11541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1 147"/>
          <p:cNvCxnSpPr>
            <a:stCxn id="149" idx="4"/>
            <a:endCxn id="158" idx="0"/>
          </p:cNvCxnSpPr>
          <p:nvPr/>
        </p:nvCxnSpPr>
        <p:spPr>
          <a:xfrm>
            <a:off x="6896158" y="4951998"/>
            <a:ext cx="83693" cy="103985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e 148"/>
          <p:cNvSpPr/>
          <p:nvPr/>
        </p:nvSpPr>
        <p:spPr>
          <a:xfrm>
            <a:off x="6753282" y="46662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Ovale 149"/>
          <p:cNvSpPr/>
          <p:nvPr/>
        </p:nvSpPr>
        <p:spPr>
          <a:xfrm>
            <a:off x="7324786" y="630932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Ovale 150"/>
          <p:cNvSpPr/>
          <p:nvPr/>
        </p:nvSpPr>
        <p:spPr>
          <a:xfrm>
            <a:off x="7324786" y="53091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Ovale 151"/>
          <p:cNvSpPr/>
          <p:nvPr/>
        </p:nvSpPr>
        <p:spPr>
          <a:xfrm>
            <a:off x="7824852" y="573781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Ovale 152"/>
          <p:cNvSpPr/>
          <p:nvPr/>
        </p:nvSpPr>
        <p:spPr>
          <a:xfrm>
            <a:off x="7539100" y="45948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Ovale 153"/>
          <p:cNvSpPr/>
          <p:nvPr/>
        </p:nvSpPr>
        <p:spPr>
          <a:xfrm>
            <a:off x="8110604" y="488056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Ovale 154"/>
          <p:cNvSpPr/>
          <p:nvPr/>
        </p:nvSpPr>
        <p:spPr>
          <a:xfrm>
            <a:off x="6467530" y="53091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Ovale 155"/>
          <p:cNvSpPr/>
          <p:nvPr/>
        </p:nvSpPr>
        <p:spPr>
          <a:xfrm>
            <a:off x="8610670" y="559494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Ovale 156"/>
          <p:cNvSpPr/>
          <p:nvPr/>
        </p:nvSpPr>
        <p:spPr>
          <a:xfrm>
            <a:off x="6038902" y="45233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Ovale 157"/>
          <p:cNvSpPr/>
          <p:nvPr/>
        </p:nvSpPr>
        <p:spPr>
          <a:xfrm>
            <a:off x="6836975" y="59918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Ovale 158"/>
          <p:cNvSpPr/>
          <p:nvPr/>
        </p:nvSpPr>
        <p:spPr>
          <a:xfrm>
            <a:off x="5681712" y="52377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2" name="Connettore 1 161"/>
          <p:cNvCxnSpPr/>
          <p:nvPr/>
        </p:nvCxnSpPr>
        <p:spPr>
          <a:xfrm flipH="1" flipV="1">
            <a:off x="6327676" y="5636788"/>
            <a:ext cx="2143140" cy="827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1 168"/>
          <p:cNvCxnSpPr>
            <a:stCxn id="183" idx="5"/>
            <a:endCxn id="185" idx="1"/>
          </p:cNvCxnSpPr>
          <p:nvPr/>
        </p:nvCxnSpPr>
        <p:spPr>
          <a:xfrm rot="16200000" flipH="1">
            <a:off x="2374758" y="4763274"/>
            <a:ext cx="440884" cy="3694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1 169"/>
          <p:cNvCxnSpPr>
            <a:stCxn id="187" idx="4"/>
            <a:endCxn id="185" idx="7"/>
          </p:cNvCxnSpPr>
          <p:nvPr/>
        </p:nvCxnSpPr>
        <p:spPr>
          <a:xfrm rot="5400000">
            <a:off x="2803387" y="4876559"/>
            <a:ext cx="470475" cy="1132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>
            <a:stCxn id="188" idx="3"/>
            <a:endCxn id="186" idx="0"/>
          </p:cNvCxnSpPr>
          <p:nvPr/>
        </p:nvCxnSpPr>
        <p:spPr>
          <a:xfrm rot="5400000">
            <a:off x="3166705" y="5156183"/>
            <a:ext cx="613351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1 171"/>
          <p:cNvCxnSpPr>
            <a:stCxn id="187" idx="5"/>
            <a:endCxn id="188" idx="2"/>
          </p:cNvCxnSpPr>
          <p:nvPr/>
        </p:nvCxnSpPr>
        <p:spPr>
          <a:xfrm rot="16200000" flipH="1">
            <a:off x="3267733" y="4584678"/>
            <a:ext cx="184723" cy="32759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1 172"/>
          <p:cNvCxnSpPr>
            <a:stCxn id="187" idx="2"/>
            <a:endCxn id="183" idx="6"/>
          </p:cNvCxnSpPr>
          <p:nvPr/>
        </p:nvCxnSpPr>
        <p:spPr>
          <a:xfrm rot="10800000" flipV="1">
            <a:off x="2452324" y="4555088"/>
            <a:ext cx="500066" cy="714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1 173"/>
          <p:cNvCxnSpPr>
            <a:stCxn id="187" idx="5"/>
            <a:endCxn id="186" idx="0"/>
          </p:cNvCxnSpPr>
          <p:nvPr/>
        </p:nvCxnSpPr>
        <p:spPr>
          <a:xfrm rot="16200000" flipH="1">
            <a:off x="2839105" y="5013306"/>
            <a:ext cx="899103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1 175"/>
          <p:cNvCxnSpPr>
            <a:stCxn id="188" idx="5"/>
            <a:endCxn id="190" idx="1"/>
          </p:cNvCxnSpPr>
          <p:nvPr/>
        </p:nvCxnSpPr>
        <p:spPr>
          <a:xfrm rot="16200000" flipH="1">
            <a:off x="3660642" y="5049026"/>
            <a:ext cx="512322" cy="2980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1 176"/>
          <p:cNvCxnSpPr>
            <a:stCxn id="189" idx="6"/>
            <a:endCxn id="185" idx="2"/>
          </p:cNvCxnSpPr>
          <p:nvPr/>
        </p:nvCxnSpPr>
        <p:spPr>
          <a:xfrm>
            <a:off x="2166572" y="5269468"/>
            <a:ext cx="571504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1 177"/>
          <p:cNvCxnSpPr>
            <a:stCxn id="183" idx="3"/>
            <a:endCxn id="189" idx="0"/>
          </p:cNvCxnSpPr>
          <p:nvPr/>
        </p:nvCxnSpPr>
        <p:spPr>
          <a:xfrm rot="5400000">
            <a:off x="1916540" y="4834712"/>
            <a:ext cx="399037" cy="1847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1 178"/>
          <p:cNvCxnSpPr>
            <a:stCxn id="186" idx="6"/>
            <a:endCxn id="190" idx="2"/>
          </p:cNvCxnSpPr>
          <p:nvPr/>
        </p:nvCxnSpPr>
        <p:spPr>
          <a:xfrm flipV="1">
            <a:off x="3523894" y="5555220"/>
            <a:ext cx="500066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1 179"/>
          <p:cNvCxnSpPr>
            <a:stCxn id="191" idx="6"/>
            <a:endCxn id="183" idx="2"/>
          </p:cNvCxnSpPr>
          <p:nvPr/>
        </p:nvCxnSpPr>
        <p:spPr>
          <a:xfrm>
            <a:off x="1737944" y="4483650"/>
            <a:ext cx="428628" cy="1428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1 180"/>
          <p:cNvCxnSpPr>
            <a:stCxn id="192" idx="5"/>
            <a:endCxn id="184" idx="1"/>
          </p:cNvCxnSpPr>
          <p:nvPr/>
        </p:nvCxnSpPr>
        <p:spPr>
          <a:xfrm>
            <a:off x="2494170" y="6053159"/>
            <a:ext cx="285753" cy="11541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e 182"/>
          <p:cNvSpPr/>
          <p:nvPr/>
        </p:nvSpPr>
        <p:spPr>
          <a:xfrm>
            <a:off x="2166572" y="44836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Ovale 183"/>
          <p:cNvSpPr/>
          <p:nvPr/>
        </p:nvSpPr>
        <p:spPr>
          <a:xfrm>
            <a:off x="2738076" y="61267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5" name="Ovale 184"/>
          <p:cNvSpPr/>
          <p:nvPr/>
        </p:nvSpPr>
        <p:spPr>
          <a:xfrm>
            <a:off x="2738076" y="51265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6" name="Ovale 185"/>
          <p:cNvSpPr/>
          <p:nvPr/>
        </p:nvSpPr>
        <p:spPr>
          <a:xfrm>
            <a:off x="3238142" y="555522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7" name="Ovale 186"/>
          <p:cNvSpPr/>
          <p:nvPr/>
        </p:nvSpPr>
        <p:spPr>
          <a:xfrm>
            <a:off x="2952390" y="441221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Ovale 187"/>
          <p:cNvSpPr/>
          <p:nvPr/>
        </p:nvSpPr>
        <p:spPr>
          <a:xfrm>
            <a:off x="3523894" y="469796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9" name="Ovale 188"/>
          <p:cNvSpPr/>
          <p:nvPr/>
        </p:nvSpPr>
        <p:spPr>
          <a:xfrm>
            <a:off x="1880820" y="51265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Ovale 189"/>
          <p:cNvSpPr/>
          <p:nvPr/>
        </p:nvSpPr>
        <p:spPr>
          <a:xfrm>
            <a:off x="4023960" y="54123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1" name="Ovale 190"/>
          <p:cNvSpPr/>
          <p:nvPr/>
        </p:nvSpPr>
        <p:spPr>
          <a:xfrm>
            <a:off x="1452192" y="434077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2" name="Ovale 191"/>
          <p:cNvSpPr/>
          <p:nvPr/>
        </p:nvSpPr>
        <p:spPr>
          <a:xfrm>
            <a:off x="2250265" y="580925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3" name="Ovale 192"/>
          <p:cNvSpPr/>
          <p:nvPr/>
        </p:nvSpPr>
        <p:spPr>
          <a:xfrm>
            <a:off x="1095002" y="505515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7" name="Connettore 1 196"/>
          <p:cNvCxnSpPr/>
          <p:nvPr/>
        </p:nvCxnSpPr>
        <p:spPr>
          <a:xfrm flipH="1">
            <a:off x="2928926" y="3980148"/>
            <a:ext cx="785818" cy="1757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ccia a destra 199"/>
          <p:cNvSpPr/>
          <p:nvPr/>
        </p:nvSpPr>
        <p:spPr>
          <a:xfrm rot="5400000">
            <a:off x="7268814" y="3735168"/>
            <a:ext cx="639713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Freccia a destra 200"/>
          <p:cNvSpPr/>
          <p:nvPr/>
        </p:nvSpPr>
        <p:spPr>
          <a:xfrm rot="10800000">
            <a:off x="4580550" y="5041219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562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3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200" grpId="0" animBg="1"/>
      <p:bldP spid="20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3" descr="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35496" y="44624"/>
            <a:ext cx="9083055" cy="6813376"/>
          </a:xfrm>
          <a:prstGeom prst="rect">
            <a:avLst/>
          </a:prstGeom>
        </p:spPr>
      </p:pic>
      <p:sp>
        <p:nvSpPr>
          <p:cNvPr id="3" name="Figura a mano libera 2"/>
          <p:cNvSpPr/>
          <p:nvPr/>
        </p:nvSpPr>
        <p:spPr>
          <a:xfrm>
            <a:off x="5579747" y="690935"/>
            <a:ext cx="3179070" cy="1886067"/>
          </a:xfrm>
          <a:custGeom>
            <a:avLst/>
            <a:gdLst>
              <a:gd name="connsiteX0" fmla="*/ 4233 w 3179070"/>
              <a:gd name="connsiteY0" fmla="*/ 410827 h 1886067"/>
              <a:gd name="connsiteX1" fmla="*/ 153637 w 3179070"/>
              <a:gd name="connsiteY1" fmla="*/ 392153 h 1886067"/>
              <a:gd name="connsiteX2" fmla="*/ 284365 w 3179070"/>
              <a:gd name="connsiteY2" fmla="*/ 354805 h 1886067"/>
              <a:gd name="connsiteX3" fmla="*/ 359067 w 3179070"/>
              <a:gd name="connsiteY3" fmla="*/ 336131 h 1886067"/>
              <a:gd name="connsiteX4" fmla="*/ 564498 w 3179070"/>
              <a:gd name="connsiteY4" fmla="*/ 242761 h 1886067"/>
              <a:gd name="connsiteX5" fmla="*/ 788604 w 3179070"/>
              <a:gd name="connsiteY5" fmla="*/ 186740 h 1886067"/>
              <a:gd name="connsiteX6" fmla="*/ 938008 w 3179070"/>
              <a:gd name="connsiteY6" fmla="*/ 149392 h 1886067"/>
              <a:gd name="connsiteX7" fmla="*/ 1012710 w 3179070"/>
              <a:gd name="connsiteY7" fmla="*/ 130718 h 1886067"/>
              <a:gd name="connsiteX8" fmla="*/ 1068737 w 3179070"/>
              <a:gd name="connsiteY8" fmla="*/ 93370 h 1886067"/>
              <a:gd name="connsiteX9" fmla="*/ 1124764 w 3179070"/>
              <a:gd name="connsiteY9" fmla="*/ 74696 h 1886067"/>
              <a:gd name="connsiteX10" fmla="*/ 1348870 w 3179070"/>
              <a:gd name="connsiteY10" fmla="*/ 37348 h 1886067"/>
              <a:gd name="connsiteX11" fmla="*/ 1572976 w 3179070"/>
              <a:gd name="connsiteY11" fmla="*/ 0 h 1886067"/>
              <a:gd name="connsiteX12" fmla="*/ 2207944 w 3179070"/>
              <a:gd name="connsiteY12" fmla="*/ 18674 h 1886067"/>
              <a:gd name="connsiteX13" fmla="*/ 2357348 w 3179070"/>
              <a:gd name="connsiteY13" fmla="*/ 37348 h 1886067"/>
              <a:gd name="connsiteX14" fmla="*/ 2730858 w 3179070"/>
              <a:gd name="connsiteY14" fmla="*/ 56022 h 1886067"/>
              <a:gd name="connsiteX15" fmla="*/ 2824236 w 3179070"/>
              <a:gd name="connsiteY15" fmla="*/ 74696 h 1886067"/>
              <a:gd name="connsiteX16" fmla="*/ 2880262 w 3179070"/>
              <a:gd name="connsiteY16" fmla="*/ 112044 h 1886067"/>
              <a:gd name="connsiteX17" fmla="*/ 2936289 w 3179070"/>
              <a:gd name="connsiteY17" fmla="*/ 130718 h 1886067"/>
              <a:gd name="connsiteX18" fmla="*/ 2973640 w 3179070"/>
              <a:gd name="connsiteY18" fmla="*/ 186740 h 1886067"/>
              <a:gd name="connsiteX19" fmla="*/ 3029666 w 3179070"/>
              <a:gd name="connsiteY19" fmla="*/ 224087 h 1886067"/>
              <a:gd name="connsiteX20" fmla="*/ 3067017 w 3179070"/>
              <a:gd name="connsiteY20" fmla="*/ 336131 h 1886067"/>
              <a:gd name="connsiteX21" fmla="*/ 3104368 w 3179070"/>
              <a:gd name="connsiteY21" fmla="*/ 410827 h 1886067"/>
              <a:gd name="connsiteX22" fmla="*/ 3141719 w 3179070"/>
              <a:gd name="connsiteY22" fmla="*/ 522870 h 1886067"/>
              <a:gd name="connsiteX23" fmla="*/ 3179070 w 3179070"/>
              <a:gd name="connsiteY23" fmla="*/ 597566 h 1886067"/>
              <a:gd name="connsiteX24" fmla="*/ 3104368 w 3179070"/>
              <a:gd name="connsiteY24" fmla="*/ 1027066 h 1886067"/>
              <a:gd name="connsiteX25" fmla="*/ 2992315 w 3179070"/>
              <a:gd name="connsiteY25" fmla="*/ 1157784 h 1886067"/>
              <a:gd name="connsiteX26" fmla="*/ 2898938 w 3179070"/>
              <a:gd name="connsiteY26" fmla="*/ 1251153 h 1886067"/>
              <a:gd name="connsiteX27" fmla="*/ 2730858 w 3179070"/>
              <a:gd name="connsiteY27" fmla="*/ 1307175 h 1886067"/>
              <a:gd name="connsiteX28" fmla="*/ 2637480 w 3179070"/>
              <a:gd name="connsiteY28" fmla="*/ 1344523 h 1886067"/>
              <a:gd name="connsiteX29" fmla="*/ 2544103 w 3179070"/>
              <a:gd name="connsiteY29" fmla="*/ 1363197 h 1886067"/>
              <a:gd name="connsiteX30" fmla="*/ 2450725 w 3179070"/>
              <a:gd name="connsiteY30" fmla="*/ 1400545 h 1886067"/>
              <a:gd name="connsiteX31" fmla="*/ 2376023 w 3179070"/>
              <a:gd name="connsiteY31" fmla="*/ 1419219 h 1886067"/>
              <a:gd name="connsiteX32" fmla="*/ 2207944 w 3179070"/>
              <a:gd name="connsiteY32" fmla="*/ 1456567 h 1886067"/>
              <a:gd name="connsiteX33" fmla="*/ 2095890 w 3179070"/>
              <a:gd name="connsiteY33" fmla="*/ 1531262 h 1886067"/>
              <a:gd name="connsiteX34" fmla="*/ 2039864 w 3179070"/>
              <a:gd name="connsiteY34" fmla="*/ 1587284 h 1886067"/>
              <a:gd name="connsiteX35" fmla="*/ 1983837 w 3179070"/>
              <a:gd name="connsiteY35" fmla="*/ 1605958 h 1886067"/>
              <a:gd name="connsiteX36" fmla="*/ 1890460 w 3179070"/>
              <a:gd name="connsiteY36" fmla="*/ 1643306 h 1886067"/>
              <a:gd name="connsiteX37" fmla="*/ 1815758 w 3179070"/>
              <a:gd name="connsiteY37" fmla="*/ 1661980 h 1886067"/>
              <a:gd name="connsiteX38" fmla="*/ 1759731 w 3179070"/>
              <a:gd name="connsiteY38" fmla="*/ 1680654 h 1886067"/>
              <a:gd name="connsiteX39" fmla="*/ 1703705 w 3179070"/>
              <a:gd name="connsiteY39" fmla="*/ 1718002 h 1886067"/>
              <a:gd name="connsiteX40" fmla="*/ 1647678 w 3179070"/>
              <a:gd name="connsiteY40" fmla="*/ 1774023 h 1886067"/>
              <a:gd name="connsiteX41" fmla="*/ 1404896 w 3179070"/>
              <a:gd name="connsiteY41" fmla="*/ 1830045 h 1886067"/>
              <a:gd name="connsiteX42" fmla="*/ 1348870 w 3179070"/>
              <a:gd name="connsiteY42" fmla="*/ 1848719 h 1886067"/>
              <a:gd name="connsiteX43" fmla="*/ 1255492 w 3179070"/>
              <a:gd name="connsiteY43" fmla="*/ 1867393 h 1886067"/>
              <a:gd name="connsiteX44" fmla="*/ 1180790 w 3179070"/>
              <a:gd name="connsiteY44" fmla="*/ 1886067 h 1886067"/>
              <a:gd name="connsiteX45" fmla="*/ 844631 w 3179070"/>
              <a:gd name="connsiteY45" fmla="*/ 1848719 h 1886067"/>
              <a:gd name="connsiteX46" fmla="*/ 639200 w 3179070"/>
              <a:gd name="connsiteY46" fmla="*/ 1755350 h 1886067"/>
              <a:gd name="connsiteX47" fmla="*/ 583174 w 3179070"/>
              <a:gd name="connsiteY47" fmla="*/ 1718002 h 1886067"/>
              <a:gd name="connsiteX48" fmla="*/ 489796 w 3179070"/>
              <a:gd name="connsiteY48" fmla="*/ 1680654 h 1886067"/>
              <a:gd name="connsiteX49" fmla="*/ 433769 w 3179070"/>
              <a:gd name="connsiteY49" fmla="*/ 1624632 h 1886067"/>
              <a:gd name="connsiteX50" fmla="*/ 377743 w 3179070"/>
              <a:gd name="connsiteY50" fmla="*/ 1605958 h 1886067"/>
              <a:gd name="connsiteX51" fmla="*/ 321716 w 3179070"/>
              <a:gd name="connsiteY51" fmla="*/ 1568610 h 1886067"/>
              <a:gd name="connsiteX52" fmla="*/ 284365 w 3179070"/>
              <a:gd name="connsiteY52" fmla="*/ 1512588 h 1886067"/>
              <a:gd name="connsiteX53" fmla="*/ 228339 w 3179070"/>
              <a:gd name="connsiteY53" fmla="*/ 1493915 h 1886067"/>
              <a:gd name="connsiteX54" fmla="*/ 209663 w 3179070"/>
              <a:gd name="connsiteY54" fmla="*/ 1437893 h 1886067"/>
              <a:gd name="connsiteX55" fmla="*/ 190988 w 3179070"/>
              <a:gd name="connsiteY55" fmla="*/ 1344523 h 1886067"/>
              <a:gd name="connsiteX56" fmla="*/ 172312 w 3179070"/>
              <a:gd name="connsiteY56" fmla="*/ 896349 h 1886067"/>
              <a:gd name="connsiteX57" fmla="*/ 134961 w 3179070"/>
              <a:gd name="connsiteY57" fmla="*/ 784305 h 1886067"/>
              <a:gd name="connsiteX58" fmla="*/ 60259 w 3179070"/>
              <a:gd name="connsiteY58" fmla="*/ 672262 h 1886067"/>
              <a:gd name="connsiteX59" fmla="*/ 4233 w 3179070"/>
              <a:gd name="connsiteY59" fmla="*/ 410827 h 18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79070" h="1886067">
                <a:moveTo>
                  <a:pt x="4233" y="410827"/>
                </a:moveTo>
                <a:cubicBezTo>
                  <a:pt x="19796" y="364142"/>
                  <a:pt x="104423" y="401995"/>
                  <a:pt x="153637" y="392153"/>
                </a:cubicBezTo>
                <a:cubicBezTo>
                  <a:pt x="198077" y="383266"/>
                  <a:pt x="240642" y="366728"/>
                  <a:pt x="284365" y="354805"/>
                </a:cubicBezTo>
                <a:cubicBezTo>
                  <a:pt x="309128" y="348052"/>
                  <a:pt x="334166" y="342356"/>
                  <a:pt x="359067" y="336131"/>
                </a:cubicBezTo>
                <a:cubicBezTo>
                  <a:pt x="497533" y="243829"/>
                  <a:pt x="427103" y="270238"/>
                  <a:pt x="564498" y="242761"/>
                </a:cubicBezTo>
                <a:cubicBezTo>
                  <a:pt x="692274" y="178880"/>
                  <a:pt x="596823" y="216242"/>
                  <a:pt x="788604" y="186740"/>
                </a:cubicBezTo>
                <a:cubicBezTo>
                  <a:pt x="912007" y="167756"/>
                  <a:pt x="845219" y="175901"/>
                  <a:pt x="938008" y="149392"/>
                </a:cubicBezTo>
                <a:cubicBezTo>
                  <a:pt x="962687" y="142341"/>
                  <a:pt x="987809" y="136943"/>
                  <a:pt x="1012710" y="130718"/>
                </a:cubicBezTo>
                <a:cubicBezTo>
                  <a:pt x="1031386" y="118269"/>
                  <a:pt x="1048661" y="103407"/>
                  <a:pt x="1068737" y="93370"/>
                </a:cubicBezTo>
                <a:cubicBezTo>
                  <a:pt x="1086345" y="84567"/>
                  <a:pt x="1105666" y="79470"/>
                  <a:pt x="1124764" y="74696"/>
                </a:cubicBezTo>
                <a:cubicBezTo>
                  <a:pt x="1206275" y="54320"/>
                  <a:pt x="1263031" y="50900"/>
                  <a:pt x="1348870" y="37348"/>
                </a:cubicBezTo>
                <a:lnTo>
                  <a:pt x="1572976" y="0"/>
                </a:lnTo>
                <a:lnTo>
                  <a:pt x="2207944" y="18674"/>
                </a:lnTo>
                <a:cubicBezTo>
                  <a:pt x="2258076" y="21061"/>
                  <a:pt x="2307287" y="33772"/>
                  <a:pt x="2357348" y="37348"/>
                </a:cubicBezTo>
                <a:cubicBezTo>
                  <a:pt x="2481690" y="46229"/>
                  <a:pt x="2606355" y="49797"/>
                  <a:pt x="2730858" y="56022"/>
                </a:cubicBezTo>
                <a:cubicBezTo>
                  <a:pt x="2761984" y="62247"/>
                  <a:pt x="2794514" y="63551"/>
                  <a:pt x="2824236" y="74696"/>
                </a:cubicBezTo>
                <a:cubicBezTo>
                  <a:pt x="2845252" y="82576"/>
                  <a:pt x="2860187" y="102007"/>
                  <a:pt x="2880262" y="112044"/>
                </a:cubicBezTo>
                <a:cubicBezTo>
                  <a:pt x="2897870" y="120847"/>
                  <a:pt x="2917613" y="124493"/>
                  <a:pt x="2936289" y="130718"/>
                </a:cubicBezTo>
                <a:cubicBezTo>
                  <a:pt x="2948739" y="149392"/>
                  <a:pt x="2957769" y="170870"/>
                  <a:pt x="2973640" y="186740"/>
                </a:cubicBezTo>
                <a:cubicBezTo>
                  <a:pt x="2989511" y="202610"/>
                  <a:pt x="3017770" y="205055"/>
                  <a:pt x="3029666" y="224087"/>
                </a:cubicBezTo>
                <a:cubicBezTo>
                  <a:pt x="3050533" y="257471"/>
                  <a:pt x="3049410" y="300919"/>
                  <a:pt x="3067017" y="336131"/>
                </a:cubicBezTo>
                <a:cubicBezTo>
                  <a:pt x="3079467" y="361030"/>
                  <a:pt x="3094028" y="384980"/>
                  <a:pt x="3104368" y="410827"/>
                </a:cubicBezTo>
                <a:cubicBezTo>
                  <a:pt x="3118990" y="447379"/>
                  <a:pt x="3124112" y="487659"/>
                  <a:pt x="3141719" y="522870"/>
                </a:cubicBezTo>
                <a:lnTo>
                  <a:pt x="3179070" y="597566"/>
                </a:lnTo>
                <a:cubicBezTo>
                  <a:pt x="3163919" y="733913"/>
                  <a:pt x="3175888" y="898340"/>
                  <a:pt x="3104368" y="1027066"/>
                </a:cubicBezTo>
                <a:cubicBezTo>
                  <a:pt x="3057739" y="1110991"/>
                  <a:pt x="3048930" y="1089851"/>
                  <a:pt x="2992315" y="1157784"/>
                </a:cubicBezTo>
                <a:cubicBezTo>
                  <a:pt x="2944709" y="1214907"/>
                  <a:pt x="2971444" y="1218931"/>
                  <a:pt x="2898938" y="1251153"/>
                </a:cubicBezTo>
                <a:cubicBezTo>
                  <a:pt x="2814885" y="1288507"/>
                  <a:pt x="2800898" y="1279161"/>
                  <a:pt x="2730858" y="1307175"/>
                </a:cubicBezTo>
                <a:cubicBezTo>
                  <a:pt x="2699732" y="1319624"/>
                  <a:pt x="2669590" y="1334891"/>
                  <a:pt x="2637480" y="1344523"/>
                </a:cubicBezTo>
                <a:cubicBezTo>
                  <a:pt x="2607076" y="1353643"/>
                  <a:pt x="2574507" y="1354077"/>
                  <a:pt x="2544103" y="1363197"/>
                </a:cubicBezTo>
                <a:cubicBezTo>
                  <a:pt x="2511993" y="1372829"/>
                  <a:pt x="2482528" y="1389945"/>
                  <a:pt x="2450725" y="1400545"/>
                </a:cubicBezTo>
                <a:cubicBezTo>
                  <a:pt x="2426375" y="1408661"/>
                  <a:pt x="2400702" y="1412168"/>
                  <a:pt x="2376023" y="1419219"/>
                </a:cubicBezTo>
                <a:cubicBezTo>
                  <a:pt x="2247293" y="1455996"/>
                  <a:pt x="2410165" y="1422866"/>
                  <a:pt x="2207944" y="1456567"/>
                </a:cubicBezTo>
                <a:cubicBezTo>
                  <a:pt x="2170593" y="1481465"/>
                  <a:pt x="2127633" y="1499522"/>
                  <a:pt x="2095890" y="1531262"/>
                </a:cubicBezTo>
                <a:cubicBezTo>
                  <a:pt x="2077215" y="1549936"/>
                  <a:pt x="2061839" y="1572635"/>
                  <a:pt x="2039864" y="1587284"/>
                </a:cubicBezTo>
                <a:cubicBezTo>
                  <a:pt x="2023484" y="1598203"/>
                  <a:pt x="2002269" y="1599046"/>
                  <a:pt x="1983837" y="1605958"/>
                </a:cubicBezTo>
                <a:cubicBezTo>
                  <a:pt x="1952448" y="1617728"/>
                  <a:pt x="1922263" y="1632706"/>
                  <a:pt x="1890460" y="1643306"/>
                </a:cubicBezTo>
                <a:cubicBezTo>
                  <a:pt x="1866110" y="1651422"/>
                  <a:pt x="1840437" y="1654929"/>
                  <a:pt x="1815758" y="1661980"/>
                </a:cubicBezTo>
                <a:cubicBezTo>
                  <a:pt x="1796830" y="1667388"/>
                  <a:pt x="1778407" y="1674429"/>
                  <a:pt x="1759731" y="1680654"/>
                </a:cubicBezTo>
                <a:cubicBezTo>
                  <a:pt x="1741056" y="1693103"/>
                  <a:pt x="1720948" y="1703634"/>
                  <a:pt x="1703705" y="1718002"/>
                </a:cubicBezTo>
                <a:cubicBezTo>
                  <a:pt x="1683416" y="1734908"/>
                  <a:pt x="1671721" y="1763095"/>
                  <a:pt x="1647678" y="1774023"/>
                </a:cubicBezTo>
                <a:cubicBezTo>
                  <a:pt x="1590862" y="1799846"/>
                  <a:pt x="1472317" y="1813191"/>
                  <a:pt x="1404896" y="1830045"/>
                </a:cubicBezTo>
                <a:cubicBezTo>
                  <a:pt x="1385798" y="1834819"/>
                  <a:pt x="1367968" y="1843945"/>
                  <a:pt x="1348870" y="1848719"/>
                </a:cubicBezTo>
                <a:cubicBezTo>
                  <a:pt x="1318075" y="1856417"/>
                  <a:pt x="1286479" y="1860508"/>
                  <a:pt x="1255492" y="1867393"/>
                </a:cubicBezTo>
                <a:cubicBezTo>
                  <a:pt x="1230436" y="1872960"/>
                  <a:pt x="1205691" y="1879842"/>
                  <a:pt x="1180790" y="1886067"/>
                </a:cubicBezTo>
                <a:cubicBezTo>
                  <a:pt x="1068737" y="1873618"/>
                  <a:pt x="955840" y="1867252"/>
                  <a:pt x="844631" y="1848719"/>
                </a:cubicBezTo>
                <a:cubicBezTo>
                  <a:pt x="758936" y="1834438"/>
                  <a:pt x="710291" y="1799778"/>
                  <a:pt x="639200" y="1755350"/>
                </a:cubicBezTo>
                <a:cubicBezTo>
                  <a:pt x="620167" y="1743455"/>
                  <a:pt x="603249" y="1728039"/>
                  <a:pt x="583174" y="1718002"/>
                </a:cubicBezTo>
                <a:cubicBezTo>
                  <a:pt x="553189" y="1703011"/>
                  <a:pt x="520922" y="1693103"/>
                  <a:pt x="489796" y="1680654"/>
                </a:cubicBezTo>
                <a:cubicBezTo>
                  <a:pt x="471120" y="1661980"/>
                  <a:pt x="455744" y="1639281"/>
                  <a:pt x="433769" y="1624632"/>
                </a:cubicBezTo>
                <a:cubicBezTo>
                  <a:pt x="417389" y="1613713"/>
                  <a:pt x="395350" y="1614761"/>
                  <a:pt x="377743" y="1605958"/>
                </a:cubicBezTo>
                <a:cubicBezTo>
                  <a:pt x="357667" y="1595921"/>
                  <a:pt x="340392" y="1581059"/>
                  <a:pt x="321716" y="1568610"/>
                </a:cubicBezTo>
                <a:cubicBezTo>
                  <a:pt x="309266" y="1549936"/>
                  <a:pt x="301891" y="1526608"/>
                  <a:pt x="284365" y="1512588"/>
                </a:cubicBezTo>
                <a:cubicBezTo>
                  <a:pt x="268993" y="1500291"/>
                  <a:pt x="242259" y="1507834"/>
                  <a:pt x="228339" y="1493915"/>
                </a:cubicBezTo>
                <a:cubicBezTo>
                  <a:pt x="214419" y="1479997"/>
                  <a:pt x="214438" y="1456990"/>
                  <a:pt x="209663" y="1437893"/>
                </a:cubicBezTo>
                <a:cubicBezTo>
                  <a:pt x="201964" y="1407101"/>
                  <a:pt x="197213" y="1375646"/>
                  <a:pt x="190988" y="1344523"/>
                </a:cubicBezTo>
                <a:cubicBezTo>
                  <a:pt x="184763" y="1195132"/>
                  <a:pt x="187191" y="1045128"/>
                  <a:pt x="172312" y="896349"/>
                </a:cubicBezTo>
                <a:cubicBezTo>
                  <a:pt x="168394" y="857176"/>
                  <a:pt x="156800" y="817061"/>
                  <a:pt x="134961" y="784305"/>
                </a:cubicBezTo>
                <a:lnTo>
                  <a:pt x="60259" y="672262"/>
                </a:lnTo>
                <a:cubicBezTo>
                  <a:pt x="17962" y="545378"/>
                  <a:pt x="-11330" y="457512"/>
                  <a:pt x="4233" y="410827"/>
                </a:cubicBezTo>
                <a:close/>
              </a:path>
            </a:pathLst>
          </a:cu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5453251" y="2529766"/>
            <a:ext cx="3623050" cy="2101368"/>
          </a:xfrm>
          <a:custGeom>
            <a:avLst/>
            <a:gdLst>
              <a:gd name="connsiteX0" fmla="*/ 0 w 3623050"/>
              <a:gd name="connsiteY0" fmla="*/ 644802 h 2101368"/>
              <a:gd name="connsiteX1" fmla="*/ 747021 w 3623050"/>
              <a:gd name="connsiteY1" fmla="*/ 514084 h 2101368"/>
              <a:gd name="connsiteX2" fmla="*/ 877749 w 3623050"/>
              <a:gd name="connsiteY2" fmla="*/ 476736 h 2101368"/>
              <a:gd name="connsiteX3" fmla="*/ 971127 w 3623050"/>
              <a:gd name="connsiteY3" fmla="*/ 458062 h 2101368"/>
              <a:gd name="connsiteX4" fmla="*/ 1139206 w 3623050"/>
              <a:gd name="connsiteY4" fmla="*/ 420715 h 2101368"/>
              <a:gd name="connsiteX5" fmla="*/ 1475366 w 3623050"/>
              <a:gd name="connsiteY5" fmla="*/ 402041 h 2101368"/>
              <a:gd name="connsiteX6" fmla="*/ 1643445 w 3623050"/>
              <a:gd name="connsiteY6" fmla="*/ 327345 h 2101368"/>
              <a:gd name="connsiteX7" fmla="*/ 1886227 w 3623050"/>
              <a:gd name="connsiteY7" fmla="*/ 177954 h 2101368"/>
              <a:gd name="connsiteX8" fmla="*/ 1942254 w 3623050"/>
              <a:gd name="connsiteY8" fmla="*/ 159280 h 2101368"/>
              <a:gd name="connsiteX9" fmla="*/ 2016956 w 3623050"/>
              <a:gd name="connsiteY9" fmla="*/ 140606 h 2101368"/>
              <a:gd name="connsiteX10" fmla="*/ 2091658 w 3623050"/>
              <a:gd name="connsiteY10" fmla="*/ 103258 h 2101368"/>
              <a:gd name="connsiteX11" fmla="*/ 2446493 w 3623050"/>
              <a:gd name="connsiteY11" fmla="*/ 47236 h 2101368"/>
              <a:gd name="connsiteX12" fmla="*/ 2894705 w 3623050"/>
              <a:gd name="connsiteY12" fmla="*/ 9888 h 2101368"/>
              <a:gd name="connsiteX13" fmla="*/ 3380269 w 3623050"/>
              <a:gd name="connsiteY13" fmla="*/ 65910 h 2101368"/>
              <a:gd name="connsiteX14" fmla="*/ 3454971 w 3623050"/>
              <a:gd name="connsiteY14" fmla="*/ 121932 h 2101368"/>
              <a:gd name="connsiteX15" fmla="*/ 3492322 w 3623050"/>
              <a:gd name="connsiteY15" fmla="*/ 177954 h 2101368"/>
              <a:gd name="connsiteX16" fmla="*/ 3585699 w 3623050"/>
              <a:gd name="connsiteY16" fmla="*/ 289997 h 2101368"/>
              <a:gd name="connsiteX17" fmla="*/ 3604375 w 3623050"/>
              <a:gd name="connsiteY17" fmla="*/ 364693 h 2101368"/>
              <a:gd name="connsiteX18" fmla="*/ 3623050 w 3623050"/>
              <a:gd name="connsiteY18" fmla="*/ 420715 h 2101368"/>
              <a:gd name="connsiteX19" fmla="*/ 3604375 w 3623050"/>
              <a:gd name="connsiteY19" fmla="*/ 700824 h 2101368"/>
              <a:gd name="connsiteX20" fmla="*/ 3567024 w 3623050"/>
              <a:gd name="connsiteY20" fmla="*/ 756845 h 2101368"/>
              <a:gd name="connsiteX21" fmla="*/ 3529673 w 3623050"/>
              <a:gd name="connsiteY21" fmla="*/ 887563 h 2101368"/>
              <a:gd name="connsiteX22" fmla="*/ 3510997 w 3623050"/>
              <a:gd name="connsiteY22" fmla="*/ 943585 h 2101368"/>
              <a:gd name="connsiteX23" fmla="*/ 3473646 w 3623050"/>
              <a:gd name="connsiteY23" fmla="*/ 1634520 h 2101368"/>
              <a:gd name="connsiteX24" fmla="*/ 3454971 w 3623050"/>
              <a:gd name="connsiteY24" fmla="*/ 1709216 h 2101368"/>
              <a:gd name="connsiteX25" fmla="*/ 3417620 w 3623050"/>
              <a:gd name="connsiteY25" fmla="*/ 1970651 h 2101368"/>
              <a:gd name="connsiteX26" fmla="*/ 3193513 w 3623050"/>
              <a:gd name="connsiteY26" fmla="*/ 2082694 h 2101368"/>
              <a:gd name="connsiteX27" fmla="*/ 3137487 w 3623050"/>
              <a:gd name="connsiteY27" fmla="*/ 2101368 h 2101368"/>
              <a:gd name="connsiteX28" fmla="*/ 2707950 w 3623050"/>
              <a:gd name="connsiteY28" fmla="*/ 2064020 h 2101368"/>
              <a:gd name="connsiteX29" fmla="*/ 2651923 w 3623050"/>
              <a:gd name="connsiteY29" fmla="*/ 2026672 h 2101368"/>
              <a:gd name="connsiteX30" fmla="*/ 2502519 w 3623050"/>
              <a:gd name="connsiteY30" fmla="*/ 1989325 h 2101368"/>
              <a:gd name="connsiteX31" fmla="*/ 1811525 w 3623050"/>
              <a:gd name="connsiteY31" fmla="*/ 1951977 h 2101368"/>
              <a:gd name="connsiteX32" fmla="*/ 1755499 w 3623050"/>
              <a:gd name="connsiteY32" fmla="*/ 1933303 h 2101368"/>
              <a:gd name="connsiteX33" fmla="*/ 1587419 w 3623050"/>
              <a:gd name="connsiteY33" fmla="*/ 1858607 h 2101368"/>
              <a:gd name="connsiteX34" fmla="*/ 1195233 w 3623050"/>
              <a:gd name="connsiteY34" fmla="*/ 1821259 h 2101368"/>
              <a:gd name="connsiteX35" fmla="*/ 1083180 w 3623050"/>
              <a:gd name="connsiteY35" fmla="*/ 1802585 h 2101368"/>
              <a:gd name="connsiteX36" fmla="*/ 1008478 w 3623050"/>
              <a:gd name="connsiteY36" fmla="*/ 1783911 h 2101368"/>
              <a:gd name="connsiteX37" fmla="*/ 877749 w 3623050"/>
              <a:gd name="connsiteY37" fmla="*/ 1765237 h 2101368"/>
              <a:gd name="connsiteX38" fmla="*/ 747021 w 3623050"/>
              <a:gd name="connsiteY38" fmla="*/ 1727890 h 2101368"/>
              <a:gd name="connsiteX39" fmla="*/ 653643 w 3623050"/>
              <a:gd name="connsiteY39" fmla="*/ 1690542 h 2101368"/>
              <a:gd name="connsiteX40" fmla="*/ 597617 w 3623050"/>
              <a:gd name="connsiteY40" fmla="*/ 1671868 h 2101368"/>
              <a:gd name="connsiteX41" fmla="*/ 522914 w 3623050"/>
              <a:gd name="connsiteY41" fmla="*/ 1559824 h 2101368"/>
              <a:gd name="connsiteX42" fmla="*/ 448212 w 3623050"/>
              <a:gd name="connsiteY42" fmla="*/ 1410433 h 2101368"/>
              <a:gd name="connsiteX43" fmla="*/ 410861 w 3623050"/>
              <a:gd name="connsiteY43" fmla="*/ 1261041 h 2101368"/>
              <a:gd name="connsiteX44" fmla="*/ 373510 w 3623050"/>
              <a:gd name="connsiteY44" fmla="*/ 1130324 h 2101368"/>
              <a:gd name="connsiteX45" fmla="*/ 336159 w 3623050"/>
              <a:gd name="connsiteY45" fmla="*/ 1074302 h 2101368"/>
              <a:gd name="connsiteX46" fmla="*/ 317484 w 3623050"/>
              <a:gd name="connsiteY46" fmla="*/ 980932 h 2101368"/>
              <a:gd name="connsiteX47" fmla="*/ 280133 w 3623050"/>
              <a:gd name="connsiteY47" fmla="*/ 794193 h 2101368"/>
              <a:gd name="connsiteX48" fmla="*/ 242782 w 3623050"/>
              <a:gd name="connsiteY48" fmla="*/ 682150 h 2101368"/>
              <a:gd name="connsiteX49" fmla="*/ 168080 w 3623050"/>
              <a:gd name="connsiteY49" fmla="*/ 607454 h 21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23050" h="2101368">
                <a:moveTo>
                  <a:pt x="0" y="644802"/>
                </a:moveTo>
                <a:cubicBezTo>
                  <a:pt x="364583" y="596195"/>
                  <a:pt x="310524" y="609560"/>
                  <a:pt x="747021" y="514084"/>
                </a:cubicBezTo>
                <a:cubicBezTo>
                  <a:pt x="791294" y="504400"/>
                  <a:pt x="833782" y="487727"/>
                  <a:pt x="877749" y="476736"/>
                </a:cubicBezTo>
                <a:cubicBezTo>
                  <a:pt x="908544" y="469038"/>
                  <a:pt x="940332" y="465760"/>
                  <a:pt x="971127" y="458062"/>
                </a:cubicBezTo>
                <a:cubicBezTo>
                  <a:pt x="1074874" y="432128"/>
                  <a:pt x="985043" y="433561"/>
                  <a:pt x="1139206" y="420715"/>
                </a:cubicBezTo>
                <a:cubicBezTo>
                  <a:pt x="1251045" y="411396"/>
                  <a:pt x="1363313" y="408266"/>
                  <a:pt x="1475366" y="402041"/>
                </a:cubicBezTo>
                <a:cubicBezTo>
                  <a:pt x="1515804" y="385867"/>
                  <a:pt x="1604188" y="353514"/>
                  <a:pt x="1643445" y="327345"/>
                </a:cubicBezTo>
                <a:cubicBezTo>
                  <a:pt x="1768806" y="243778"/>
                  <a:pt x="1717229" y="234282"/>
                  <a:pt x="1886227" y="177954"/>
                </a:cubicBezTo>
                <a:cubicBezTo>
                  <a:pt x="1904903" y="171729"/>
                  <a:pt x="1923326" y="164688"/>
                  <a:pt x="1942254" y="159280"/>
                </a:cubicBezTo>
                <a:cubicBezTo>
                  <a:pt x="1966933" y="152229"/>
                  <a:pt x="1992923" y="149618"/>
                  <a:pt x="2016956" y="140606"/>
                </a:cubicBezTo>
                <a:cubicBezTo>
                  <a:pt x="2043023" y="130832"/>
                  <a:pt x="2064890" y="110905"/>
                  <a:pt x="2091658" y="103258"/>
                </a:cubicBezTo>
                <a:cubicBezTo>
                  <a:pt x="2235514" y="62159"/>
                  <a:pt x="2302493" y="66434"/>
                  <a:pt x="2446493" y="47236"/>
                </a:cubicBezTo>
                <a:cubicBezTo>
                  <a:pt x="2764711" y="4810"/>
                  <a:pt x="2237800" y="46380"/>
                  <a:pt x="2894705" y="9888"/>
                </a:cubicBezTo>
                <a:cubicBezTo>
                  <a:pt x="3267213" y="26083"/>
                  <a:pt x="3217437" y="-50389"/>
                  <a:pt x="3380269" y="65910"/>
                </a:cubicBezTo>
                <a:cubicBezTo>
                  <a:pt x="3405597" y="84000"/>
                  <a:pt x="3432961" y="99924"/>
                  <a:pt x="3454971" y="121932"/>
                </a:cubicBezTo>
                <a:cubicBezTo>
                  <a:pt x="3470842" y="137802"/>
                  <a:pt x="3479872" y="159280"/>
                  <a:pt x="3492322" y="177954"/>
                </a:cubicBezTo>
                <a:cubicBezTo>
                  <a:pt x="3540256" y="369677"/>
                  <a:pt x="3463628" y="143524"/>
                  <a:pt x="3585699" y="289997"/>
                </a:cubicBezTo>
                <a:cubicBezTo>
                  <a:pt x="3602130" y="309713"/>
                  <a:pt x="3597324" y="340016"/>
                  <a:pt x="3604375" y="364693"/>
                </a:cubicBezTo>
                <a:cubicBezTo>
                  <a:pt x="3609783" y="383620"/>
                  <a:pt x="3616825" y="402041"/>
                  <a:pt x="3623050" y="420715"/>
                </a:cubicBezTo>
                <a:cubicBezTo>
                  <a:pt x="3616825" y="514085"/>
                  <a:pt x="3619760" y="608520"/>
                  <a:pt x="3604375" y="700824"/>
                </a:cubicBezTo>
                <a:cubicBezTo>
                  <a:pt x="3600685" y="722962"/>
                  <a:pt x="3577062" y="736771"/>
                  <a:pt x="3567024" y="756845"/>
                </a:cubicBezTo>
                <a:cubicBezTo>
                  <a:pt x="3552096" y="786699"/>
                  <a:pt x="3537653" y="859635"/>
                  <a:pt x="3529673" y="887563"/>
                </a:cubicBezTo>
                <a:cubicBezTo>
                  <a:pt x="3524265" y="906490"/>
                  <a:pt x="3517222" y="924911"/>
                  <a:pt x="3510997" y="943585"/>
                </a:cubicBezTo>
                <a:cubicBezTo>
                  <a:pt x="3504536" y="1111548"/>
                  <a:pt x="3500680" y="1431783"/>
                  <a:pt x="3473646" y="1634520"/>
                </a:cubicBezTo>
                <a:cubicBezTo>
                  <a:pt x="3470254" y="1659960"/>
                  <a:pt x="3459191" y="1683900"/>
                  <a:pt x="3454971" y="1709216"/>
                </a:cubicBezTo>
                <a:cubicBezTo>
                  <a:pt x="3440498" y="1796048"/>
                  <a:pt x="3490868" y="1921824"/>
                  <a:pt x="3417620" y="1970651"/>
                </a:cubicBezTo>
                <a:cubicBezTo>
                  <a:pt x="3272806" y="2067184"/>
                  <a:pt x="3348153" y="2031151"/>
                  <a:pt x="3193513" y="2082694"/>
                </a:cubicBezTo>
                <a:lnTo>
                  <a:pt x="3137487" y="2101368"/>
                </a:lnTo>
                <a:cubicBezTo>
                  <a:pt x="3127118" y="2100627"/>
                  <a:pt x="2764599" y="2078181"/>
                  <a:pt x="2707950" y="2064020"/>
                </a:cubicBezTo>
                <a:cubicBezTo>
                  <a:pt x="2686175" y="2058577"/>
                  <a:pt x="2671999" y="2036709"/>
                  <a:pt x="2651923" y="2026672"/>
                </a:cubicBezTo>
                <a:cubicBezTo>
                  <a:pt x="2618041" y="2009732"/>
                  <a:pt x="2530936" y="1992877"/>
                  <a:pt x="2502519" y="1989325"/>
                </a:cubicBezTo>
                <a:cubicBezTo>
                  <a:pt x="2280243" y="1961543"/>
                  <a:pt x="2025488" y="1960206"/>
                  <a:pt x="1811525" y="1951977"/>
                </a:cubicBezTo>
                <a:cubicBezTo>
                  <a:pt x="1792850" y="1945752"/>
                  <a:pt x="1773106" y="1942106"/>
                  <a:pt x="1755499" y="1933303"/>
                </a:cubicBezTo>
                <a:cubicBezTo>
                  <a:pt x="1669485" y="1890300"/>
                  <a:pt x="1715901" y="1874666"/>
                  <a:pt x="1587419" y="1858607"/>
                </a:cubicBezTo>
                <a:cubicBezTo>
                  <a:pt x="1357475" y="1829866"/>
                  <a:pt x="1488056" y="1843782"/>
                  <a:pt x="1195233" y="1821259"/>
                </a:cubicBezTo>
                <a:cubicBezTo>
                  <a:pt x="1157882" y="1815034"/>
                  <a:pt x="1120311" y="1810011"/>
                  <a:pt x="1083180" y="1802585"/>
                </a:cubicBezTo>
                <a:cubicBezTo>
                  <a:pt x="1058011" y="1797552"/>
                  <a:pt x="1033731" y="1788502"/>
                  <a:pt x="1008478" y="1783911"/>
                </a:cubicBezTo>
                <a:cubicBezTo>
                  <a:pt x="965169" y="1776037"/>
                  <a:pt x="920791" y="1774459"/>
                  <a:pt x="877749" y="1765237"/>
                </a:cubicBezTo>
                <a:cubicBezTo>
                  <a:pt x="833435" y="1755742"/>
                  <a:pt x="790015" y="1742220"/>
                  <a:pt x="747021" y="1727890"/>
                </a:cubicBezTo>
                <a:cubicBezTo>
                  <a:pt x="715218" y="1717290"/>
                  <a:pt x="685032" y="1702312"/>
                  <a:pt x="653643" y="1690542"/>
                </a:cubicBezTo>
                <a:cubicBezTo>
                  <a:pt x="635211" y="1683630"/>
                  <a:pt x="616292" y="1678093"/>
                  <a:pt x="597617" y="1671868"/>
                </a:cubicBezTo>
                <a:cubicBezTo>
                  <a:pt x="503496" y="1577756"/>
                  <a:pt x="567960" y="1658917"/>
                  <a:pt x="522914" y="1559824"/>
                </a:cubicBezTo>
                <a:cubicBezTo>
                  <a:pt x="499873" y="1509139"/>
                  <a:pt x="448212" y="1410433"/>
                  <a:pt x="448212" y="1410433"/>
                </a:cubicBezTo>
                <a:lnTo>
                  <a:pt x="410861" y="1261041"/>
                </a:lnTo>
                <a:cubicBezTo>
                  <a:pt x="404876" y="1237103"/>
                  <a:pt x="386908" y="1157117"/>
                  <a:pt x="373510" y="1130324"/>
                </a:cubicBezTo>
                <a:cubicBezTo>
                  <a:pt x="363472" y="1110250"/>
                  <a:pt x="348609" y="1092976"/>
                  <a:pt x="336159" y="1074302"/>
                </a:cubicBezTo>
                <a:cubicBezTo>
                  <a:pt x="329934" y="1043179"/>
                  <a:pt x="323162" y="1012160"/>
                  <a:pt x="317484" y="980932"/>
                </a:cubicBezTo>
                <a:cubicBezTo>
                  <a:pt x="301954" y="895526"/>
                  <a:pt x="302999" y="870406"/>
                  <a:pt x="280133" y="794193"/>
                </a:cubicBezTo>
                <a:cubicBezTo>
                  <a:pt x="268820" y="756485"/>
                  <a:pt x="275539" y="703986"/>
                  <a:pt x="242782" y="682150"/>
                </a:cubicBezTo>
                <a:cubicBezTo>
                  <a:pt x="175173" y="637082"/>
                  <a:pt x="196793" y="664877"/>
                  <a:pt x="168080" y="607454"/>
                </a:cubicBezTo>
              </a:path>
            </a:pathLst>
          </a:custGeom>
          <a:ln w="76200" cmpd="sng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482124" y="4369699"/>
            <a:ext cx="4575502" cy="2483633"/>
          </a:xfrm>
          <a:custGeom>
            <a:avLst/>
            <a:gdLst>
              <a:gd name="connsiteX0" fmla="*/ 541590 w 4575502"/>
              <a:gd name="connsiteY0" fmla="*/ 448174 h 2483633"/>
              <a:gd name="connsiteX1" fmla="*/ 1157882 w 4575502"/>
              <a:gd name="connsiteY1" fmla="*/ 149392 h 2483633"/>
              <a:gd name="connsiteX2" fmla="*/ 1606095 w 4575502"/>
              <a:gd name="connsiteY2" fmla="*/ 0 h 2483633"/>
              <a:gd name="connsiteX3" fmla="*/ 1886227 w 4575502"/>
              <a:gd name="connsiteY3" fmla="*/ 18674 h 2483633"/>
              <a:gd name="connsiteX4" fmla="*/ 2016956 w 4575502"/>
              <a:gd name="connsiteY4" fmla="*/ 74696 h 2483633"/>
              <a:gd name="connsiteX5" fmla="*/ 2259738 w 4575502"/>
              <a:gd name="connsiteY5" fmla="*/ 93370 h 2483633"/>
              <a:gd name="connsiteX6" fmla="*/ 2465168 w 4575502"/>
              <a:gd name="connsiteY6" fmla="*/ 149392 h 2483633"/>
              <a:gd name="connsiteX7" fmla="*/ 2521195 w 4575502"/>
              <a:gd name="connsiteY7" fmla="*/ 168065 h 2483633"/>
              <a:gd name="connsiteX8" fmla="*/ 2988083 w 4575502"/>
              <a:gd name="connsiteY8" fmla="*/ 224087 h 2483633"/>
              <a:gd name="connsiteX9" fmla="*/ 3062785 w 4575502"/>
              <a:gd name="connsiteY9" fmla="*/ 261435 h 2483633"/>
              <a:gd name="connsiteX10" fmla="*/ 3118811 w 4575502"/>
              <a:gd name="connsiteY10" fmla="*/ 280109 h 2483633"/>
              <a:gd name="connsiteX11" fmla="*/ 3174838 w 4575502"/>
              <a:gd name="connsiteY11" fmla="*/ 317457 h 2483633"/>
              <a:gd name="connsiteX12" fmla="*/ 3361593 w 4575502"/>
              <a:gd name="connsiteY12" fmla="*/ 410827 h 2483633"/>
              <a:gd name="connsiteX13" fmla="*/ 3417620 w 4575502"/>
              <a:gd name="connsiteY13" fmla="*/ 448174 h 2483633"/>
              <a:gd name="connsiteX14" fmla="*/ 3548348 w 4575502"/>
              <a:gd name="connsiteY14" fmla="*/ 485522 h 2483633"/>
              <a:gd name="connsiteX15" fmla="*/ 4071263 w 4575502"/>
              <a:gd name="connsiteY15" fmla="*/ 690935 h 2483633"/>
              <a:gd name="connsiteX16" fmla="*/ 4463449 w 4575502"/>
              <a:gd name="connsiteY16" fmla="*/ 933697 h 2483633"/>
              <a:gd name="connsiteX17" fmla="*/ 4556826 w 4575502"/>
              <a:gd name="connsiteY17" fmla="*/ 1083088 h 2483633"/>
              <a:gd name="connsiteX18" fmla="*/ 4575502 w 4575502"/>
              <a:gd name="connsiteY18" fmla="*/ 1195131 h 2483633"/>
              <a:gd name="connsiteX19" fmla="*/ 4556826 w 4575502"/>
              <a:gd name="connsiteY19" fmla="*/ 1307175 h 2483633"/>
              <a:gd name="connsiteX20" fmla="*/ 4538151 w 4575502"/>
              <a:gd name="connsiteY20" fmla="*/ 1363197 h 2483633"/>
              <a:gd name="connsiteX21" fmla="*/ 4482124 w 4575502"/>
              <a:gd name="connsiteY21" fmla="*/ 1381871 h 2483633"/>
              <a:gd name="connsiteX22" fmla="*/ 4426098 w 4575502"/>
              <a:gd name="connsiteY22" fmla="*/ 1549936 h 2483633"/>
              <a:gd name="connsiteX23" fmla="*/ 4388747 w 4575502"/>
              <a:gd name="connsiteY23" fmla="*/ 1605958 h 2483633"/>
              <a:gd name="connsiteX24" fmla="*/ 4332720 w 4575502"/>
              <a:gd name="connsiteY24" fmla="*/ 1643306 h 2483633"/>
              <a:gd name="connsiteX25" fmla="*/ 4201991 w 4575502"/>
              <a:gd name="connsiteY25" fmla="*/ 1774023 h 2483633"/>
              <a:gd name="connsiteX26" fmla="*/ 4089938 w 4575502"/>
              <a:gd name="connsiteY26" fmla="*/ 1848719 h 2483633"/>
              <a:gd name="connsiteX27" fmla="*/ 4033912 w 4575502"/>
              <a:gd name="connsiteY27" fmla="*/ 1904741 h 2483633"/>
              <a:gd name="connsiteX28" fmla="*/ 3959210 w 4575502"/>
              <a:gd name="connsiteY28" fmla="*/ 1960763 h 2483633"/>
              <a:gd name="connsiteX29" fmla="*/ 3903183 w 4575502"/>
              <a:gd name="connsiteY29" fmla="*/ 2016784 h 2483633"/>
              <a:gd name="connsiteX30" fmla="*/ 3847157 w 4575502"/>
              <a:gd name="connsiteY30" fmla="*/ 2054132 h 2483633"/>
              <a:gd name="connsiteX31" fmla="*/ 3716428 w 4575502"/>
              <a:gd name="connsiteY31" fmla="*/ 2091480 h 2483633"/>
              <a:gd name="connsiteX32" fmla="*/ 3641726 w 4575502"/>
              <a:gd name="connsiteY32" fmla="*/ 2128828 h 2483633"/>
              <a:gd name="connsiteX33" fmla="*/ 3454971 w 4575502"/>
              <a:gd name="connsiteY33" fmla="*/ 2240871 h 2483633"/>
              <a:gd name="connsiteX34" fmla="*/ 3342918 w 4575502"/>
              <a:gd name="connsiteY34" fmla="*/ 2278219 h 2483633"/>
              <a:gd name="connsiteX35" fmla="*/ 3286891 w 4575502"/>
              <a:gd name="connsiteY35" fmla="*/ 2315567 h 2483633"/>
              <a:gd name="connsiteX36" fmla="*/ 3062785 w 4575502"/>
              <a:gd name="connsiteY36" fmla="*/ 2371589 h 2483633"/>
              <a:gd name="connsiteX37" fmla="*/ 2950732 w 4575502"/>
              <a:gd name="connsiteY37" fmla="*/ 2427611 h 2483633"/>
              <a:gd name="connsiteX38" fmla="*/ 2894705 w 4575502"/>
              <a:gd name="connsiteY38" fmla="*/ 2464959 h 2483633"/>
              <a:gd name="connsiteX39" fmla="*/ 2801328 w 4575502"/>
              <a:gd name="connsiteY39" fmla="*/ 2483633 h 2483633"/>
              <a:gd name="connsiteX40" fmla="*/ 2390466 w 4575502"/>
              <a:gd name="connsiteY40" fmla="*/ 2446285 h 2483633"/>
              <a:gd name="connsiteX41" fmla="*/ 2259738 w 4575502"/>
              <a:gd name="connsiteY41" fmla="*/ 2408937 h 2483633"/>
              <a:gd name="connsiteX42" fmla="*/ 1755499 w 4575502"/>
              <a:gd name="connsiteY42" fmla="*/ 2390263 h 2483633"/>
              <a:gd name="connsiteX43" fmla="*/ 1680797 w 4575502"/>
              <a:gd name="connsiteY43" fmla="*/ 2371589 h 2483633"/>
              <a:gd name="connsiteX44" fmla="*/ 1438015 w 4575502"/>
              <a:gd name="connsiteY44" fmla="*/ 2334241 h 2483633"/>
              <a:gd name="connsiteX45" fmla="*/ 1381988 w 4575502"/>
              <a:gd name="connsiteY45" fmla="*/ 2315567 h 2483633"/>
              <a:gd name="connsiteX46" fmla="*/ 1251260 w 4575502"/>
              <a:gd name="connsiteY46" fmla="*/ 2296893 h 2483633"/>
              <a:gd name="connsiteX47" fmla="*/ 1157882 w 4575502"/>
              <a:gd name="connsiteY47" fmla="*/ 2278219 h 2483633"/>
              <a:gd name="connsiteX48" fmla="*/ 1045829 w 4575502"/>
              <a:gd name="connsiteY48" fmla="*/ 2259545 h 2483633"/>
              <a:gd name="connsiteX49" fmla="*/ 859074 w 4575502"/>
              <a:gd name="connsiteY49" fmla="*/ 2222198 h 2483633"/>
              <a:gd name="connsiteX50" fmla="*/ 578941 w 4575502"/>
              <a:gd name="connsiteY50" fmla="*/ 2166176 h 2483633"/>
              <a:gd name="connsiteX51" fmla="*/ 504239 w 4575502"/>
              <a:gd name="connsiteY51" fmla="*/ 2110154 h 2483633"/>
              <a:gd name="connsiteX52" fmla="*/ 429537 w 4575502"/>
              <a:gd name="connsiteY52" fmla="*/ 2072806 h 2483633"/>
              <a:gd name="connsiteX53" fmla="*/ 373510 w 4575502"/>
              <a:gd name="connsiteY53" fmla="*/ 2016784 h 2483633"/>
              <a:gd name="connsiteX54" fmla="*/ 336159 w 4575502"/>
              <a:gd name="connsiteY54" fmla="*/ 1960763 h 2483633"/>
              <a:gd name="connsiteX55" fmla="*/ 280133 w 4575502"/>
              <a:gd name="connsiteY55" fmla="*/ 1942089 h 2483633"/>
              <a:gd name="connsiteX56" fmla="*/ 168080 w 4575502"/>
              <a:gd name="connsiteY56" fmla="*/ 1755349 h 2483633"/>
              <a:gd name="connsiteX57" fmla="*/ 112053 w 4575502"/>
              <a:gd name="connsiteY57" fmla="*/ 1624632 h 2483633"/>
              <a:gd name="connsiteX58" fmla="*/ 18676 w 4575502"/>
              <a:gd name="connsiteY58" fmla="*/ 1456566 h 2483633"/>
              <a:gd name="connsiteX59" fmla="*/ 0 w 4575502"/>
              <a:gd name="connsiteY59" fmla="*/ 1400545 h 2483633"/>
              <a:gd name="connsiteX60" fmla="*/ 18676 w 4575502"/>
              <a:gd name="connsiteY60" fmla="*/ 1120436 h 2483633"/>
              <a:gd name="connsiteX61" fmla="*/ 93378 w 4575502"/>
              <a:gd name="connsiteY61" fmla="*/ 1008392 h 2483633"/>
              <a:gd name="connsiteX62" fmla="*/ 186755 w 4575502"/>
              <a:gd name="connsiteY62" fmla="*/ 859001 h 2483633"/>
              <a:gd name="connsiteX63" fmla="*/ 298808 w 4575502"/>
              <a:gd name="connsiteY63" fmla="*/ 784305 h 2483633"/>
              <a:gd name="connsiteX64" fmla="*/ 410861 w 4575502"/>
              <a:gd name="connsiteY64" fmla="*/ 672262 h 2483633"/>
              <a:gd name="connsiteX65" fmla="*/ 466888 w 4575502"/>
              <a:gd name="connsiteY65" fmla="*/ 560218 h 2483633"/>
              <a:gd name="connsiteX66" fmla="*/ 522915 w 4575502"/>
              <a:gd name="connsiteY66" fmla="*/ 541544 h 2483633"/>
              <a:gd name="connsiteX67" fmla="*/ 541590 w 4575502"/>
              <a:gd name="connsiteY67" fmla="*/ 485522 h 2483633"/>
              <a:gd name="connsiteX68" fmla="*/ 597617 w 4575502"/>
              <a:gd name="connsiteY68" fmla="*/ 429500 h 24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75502" h="2483633">
                <a:moveTo>
                  <a:pt x="541590" y="448174"/>
                </a:moveTo>
                <a:cubicBezTo>
                  <a:pt x="747021" y="348580"/>
                  <a:pt x="948450" y="240270"/>
                  <a:pt x="1157882" y="149392"/>
                </a:cubicBezTo>
                <a:cubicBezTo>
                  <a:pt x="1374093" y="55572"/>
                  <a:pt x="1438744" y="41834"/>
                  <a:pt x="1606095" y="0"/>
                </a:cubicBezTo>
                <a:cubicBezTo>
                  <a:pt x="1699472" y="6225"/>
                  <a:pt x="1793215" y="8340"/>
                  <a:pt x="1886227" y="18674"/>
                </a:cubicBezTo>
                <a:cubicBezTo>
                  <a:pt x="2011486" y="32591"/>
                  <a:pt x="1864089" y="47722"/>
                  <a:pt x="2016956" y="74696"/>
                </a:cubicBezTo>
                <a:cubicBezTo>
                  <a:pt x="2096888" y="88800"/>
                  <a:pt x="2178811" y="87145"/>
                  <a:pt x="2259738" y="93370"/>
                </a:cubicBezTo>
                <a:cubicBezTo>
                  <a:pt x="2500105" y="173486"/>
                  <a:pt x="2254013" y="96609"/>
                  <a:pt x="2465168" y="149392"/>
                </a:cubicBezTo>
                <a:cubicBezTo>
                  <a:pt x="2484266" y="154166"/>
                  <a:pt x="2501675" y="165519"/>
                  <a:pt x="2521195" y="168065"/>
                </a:cubicBezTo>
                <a:cubicBezTo>
                  <a:pt x="3103501" y="244010"/>
                  <a:pt x="2727054" y="171886"/>
                  <a:pt x="2988083" y="224087"/>
                </a:cubicBezTo>
                <a:cubicBezTo>
                  <a:pt x="3012984" y="236536"/>
                  <a:pt x="3037196" y="250469"/>
                  <a:pt x="3062785" y="261435"/>
                </a:cubicBezTo>
                <a:cubicBezTo>
                  <a:pt x="3080879" y="269189"/>
                  <a:pt x="3101204" y="271306"/>
                  <a:pt x="3118811" y="280109"/>
                </a:cubicBezTo>
                <a:cubicBezTo>
                  <a:pt x="3138887" y="290146"/>
                  <a:pt x="3155076" y="306817"/>
                  <a:pt x="3174838" y="317457"/>
                </a:cubicBezTo>
                <a:cubicBezTo>
                  <a:pt x="3236118" y="350451"/>
                  <a:pt x="3303682" y="372224"/>
                  <a:pt x="3361593" y="410827"/>
                </a:cubicBezTo>
                <a:cubicBezTo>
                  <a:pt x="3380269" y="423276"/>
                  <a:pt x="3397545" y="438137"/>
                  <a:pt x="3417620" y="448174"/>
                </a:cubicBezTo>
                <a:cubicBezTo>
                  <a:pt x="3453593" y="466159"/>
                  <a:pt x="3512443" y="473555"/>
                  <a:pt x="3548348" y="485522"/>
                </a:cubicBezTo>
                <a:cubicBezTo>
                  <a:pt x="3687327" y="531845"/>
                  <a:pt x="3930847" y="611958"/>
                  <a:pt x="4071263" y="690935"/>
                </a:cubicBezTo>
                <a:cubicBezTo>
                  <a:pt x="4205268" y="766306"/>
                  <a:pt x="4463449" y="933697"/>
                  <a:pt x="4463449" y="933697"/>
                </a:cubicBezTo>
                <a:cubicBezTo>
                  <a:pt x="4497964" y="979713"/>
                  <a:pt x="4539735" y="1026124"/>
                  <a:pt x="4556826" y="1083088"/>
                </a:cubicBezTo>
                <a:cubicBezTo>
                  <a:pt x="4567707" y="1119354"/>
                  <a:pt x="4569277" y="1157783"/>
                  <a:pt x="4575502" y="1195131"/>
                </a:cubicBezTo>
                <a:cubicBezTo>
                  <a:pt x="4569277" y="1232479"/>
                  <a:pt x="4565040" y="1270213"/>
                  <a:pt x="4556826" y="1307175"/>
                </a:cubicBezTo>
                <a:cubicBezTo>
                  <a:pt x="4552556" y="1326390"/>
                  <a:pt x="4552070" y="1349279"/>
                  <a:pt x="4538151" y="1363197"/>
                </a:cubicBezTo>
                <a:cubicBezTo>
                  <a:pt x="4524231" y="1377116"/>
                  <a:pt x="4500800" y="1375646"/>
                  <a:pt x="4482124" y="1381871"/>
                </a:cubicBezTo>
                <a:cubicBezTo>
                  <a:pt x="4464292" y="1453195"/>
                  <a:pt x="4461261" y="1479616"/>
                  <a:pt x="4426098" y="1549936"/>
                </a:cubicBezTo>
                <a:cubicBezTo>
                  <a:pt x="4416060" y="1570010"/>
                  <a:pt x="4404618" y="1590088"/>
                  <a:pt x="4388747" y="1605958"/>
                </a:cubicBezTo>
                <a:cubicBezTo>
                  <a:pt x="4372875" y="1621828"/>
                  <a:pt x="4349404" y="1628292"/>
                  <a:pt x="4332720" y="1643306"/>
                </a:cubicBezTo>
                <a:cubicBezTo>
                  <a:pt x="4286914" y="1684528"/>
                  <a:pt x="4253266" y="1739842"/>
                  <a:pt x="4201991" y="1774023"/>
                </a:cubicBezTo>
                <a:cubicBezTo>
                  <a:pt x="4164640" y="1798922"/>
                  <a:pt x="4125372" y="1821161"/>
                  <a:pt x="4089938" y="1848719"/>
                </a:cubicBezTo>
                <a:cubicBezTo>
                  <a:pt x="4069091" y="1864932"/>
                  <a:pt x="4053965" y="1887554"/>
                  <a:pt x="4033912" y="1904741"/>
                </a:cubicBezTo>
                <a:cubicBezTo>
                  <a:pt x="4010279" y="1924996"/>
                  <a:pt x="3982843" y="1940508"/>
                  <a:pt x="3959210" y="1960763"/>
                </a:cubicBezTo>
                <a:cubicBezTo>
                  <a:pt x="3939157" y="1977949"/>
                  <a:pt x="3923472" y="1999878"/>
                  <a:pt x="3903183" y="2016784"/>
                </a:cubicBezTo>
                <a:cubicBezTo>
                  <a:pt x="3885940" y="2031152"/>
                  <a:pt x="3867232" y="2044095"/>
                  <a:pt x="3847157" y="2054132"/>
                </a:cubicBezTo>
                <a:cubicBezTo>
                  <a:pt x="3802010" y="2076704"/>
                  <a:pt x="3764295" y="2073531"/>
                  <a:pt x="3716428" y="2091480"/>
                </a:cubicBezTo>
                <a:cubicBezTo>
                  <a:pt x="3690361" y="2101254"/>
                  <a:pt x="3665898" y="2115017"/>
                  <a:pt x="3641726" y="2128828"/>
                </a:cubicBezTo>
                <a:cubicBezTo>
                  <a:pt x="3578694" y="2164843"/>
                  <a:pt x="3523842" y="2217916"/>
                  <a:pt x="3454971" y="2240871"/>
                </a:cubicBezTo>
                <a:cubicBezTo>
                  <a:pt x="3417620" y="2253320"/>
                  <a:pt x="3375678" y="2256381"/>
                  <a:pt x="3342918" y="2278219"/>
                </a:cubicBezTo>
                <a:cubicBezTo>
                  <a:pt x="3324242" y="2290668"/>
                  <a:pt x="3307402" y="2306452"/>
                  <a:pt x="3286891" y="2315567"/>
                </a:cubicBezTo>
                <a:cubicBezTo>
                  <a:pt x="3198105" y="2355024"/>
                  <a:pt x="3156746" y="2355930"/>
                  <a:pt x="3062785" y="2371589"/>
                </a:cubicBezTo>
                <a:cubicBezTo>
                  <a:pt x="2902220" y="2478623"/>
                  <a:pt x="3105372" y="2350297"/>
                  <a:pt x="2950732" y="2427611"/>
                </a:cubicBezTo>
                <a:cubicBezTo>
                  <a:pt x="2930656" y="2437648"/>
                  <a:pt x="2915721" y="2457079"/>
                  <a:pt x="2894705" y="2464959"/>
                </a:cubicBezTo>
                <a:cubicBezTo>
                  <a:pt x="2864984" y="2476104"/>
                  <a:pt x="2832454" y="2477408"/>
                  <a:pt x="2801328" y="2483633"/>
                </a:cubicBezTo>
                <a:cubicBezTo>
                  <a:pt x="2664374" y="2471184"/>
                  <a:pt x="2527005" y="2462668"/>
                  <a:pt x="2390466" y="2446285"/>
                </a:cubicBezTo>
                <a:cubicBezTo>
                  <a:pt x="2241541" y="2428415"/>
                  <a:pt x="2442915" y="2420754"/>
                  <a:pt x="2259738" y="2408937"/>
                </a:cubicBezTo>
                <a:cubicBezTo>
                  <a:pt x="2091892" y="2398109"/>
                  <a:pt x="1923579" y="2396488"/>
                  <a:pt x="1755499" y="2390263"/>
                </a:cubicBezTo>
                <a:cubicBezTo>
                  <a:pt x="1730598" y="2384038"/>
                  <a:pt x="1706050" y="2376180"/>
                  <a:pt x="1680797" y="2371589"/>
                </a:cubicBezTo>
                <a:cubicBezTo>
                  <a:pt x="1598882" y="2356697"/>
                  <a:pt x="1519250" y="2352292"/>
                  <a:pt x="1438015" y="2334241"/>
                </a:cubicBezTo>
                <a:cubicBezTo>
                  <a:pt x="1418798" y="2329971"/>
                  <a:pt x="1401291" y="2319427"/>
                  <a:pt x="1381988" y="2315567"/>
                </a:cubicBezTo>
                <a:cubicBezTo>
                  <a:pt x="1338824" y="2306935"/>
                  <a:pt x="1294680" y="2304129"/>
                  <a:pt x="1251260" y="2296893"/>
                </a:cubicBezTo>
                <a:cubicBezTo>
                  <a:pt x="1219950" y="2291675"/>
                  <a:pt x="1189112" y="2283897"/>
                  <a:pt x="1157882" y="2278219"/>
                </a:cubicBezTo>
                <a:cubicBezTo>
                  <a:pt x="1120627" y="2271446"/>
                  <a:pt x="1083047" y="2266523"/>
                  <a:pt x="1045829" y="2259545"/>
                </a:cubicBezTo>
                <a:cubicBezTo>
                  <a:pt x="983432" y="2247847"/>
                  <a:pt x="921695" y="2232634"/>
                  <a:pt x="859074" y="2222198"/>
                </a:cubicBezTo>
                <a:cubicBezTo>
                  <a:pt x="615550" y="2181614"/>
                  <a:pt x="706815" y="2208797"/>
                  <a:pt x="578941" y="2166176"/>
                </a:cubicBezTo>
                <a:cubicBezTo>
                  <a:pt x="554040" y="2147502"/>
                  <a:pt x="530633" y="2126649"/>
                  <a:pt x="504239" y="2110154"/>
                </a:cubicBezTo>
                <a:cubicBezTo>
                  <a:pt x="480631" y="2095400"/>
                  <a:pt x="452191" y="2088986"/>
                  <a:pt x="429537" y="2072806"/>
                </a:cubicBezTo>
                <a:cubicBezTo>
                  <a:pt x="408046" y="2057456"/>
                  <a:pt x="390418" y="2037072"/>
                  <a:pt x="373510" y="2016784"/>
                </a:cubicBezTo>
                <a:cubicBezTo>
                  <a:pt x="359141" y="1999543"/>
                  <a:pt x="353685" y="1974783"/>
                  <a:pt x="336159" y="1960763"/>
                </a:cubicBezTo>
                <a:cubicBezTo>
                  <a:pt x="320787" y="1948466"/>
                  <a:pt x="298808" y="1948314"/>
                  <a:pt x="280133" y="1942089"/>
                </a:cubicBezTo>
                <a:cubicBezTo>
                  <a:pt x="233733" y="1802904"/>
                  <a:pt x="302249" y="1990124"/>
                  <a:pt x="168080" y="1755349"/>
                </a:cubicBezTo>
                <a:cubicBezTo>
                  <a:pt x="144559" y="1714190"/>
                  <a:pt x="131671" y="1667788"/>
                  <a:pt x="112053" y="1624632"/>
                </a:cubicBezTo>
                <a:cubicBezTo>
                  <a:pt x="22127" y="1426814"/>
                  <a:pt x="136409" y="1692011"/>
                  <a:pt x="18676" y="1456566"/>
                </a:cubicBezTo>
                <a:cubicBezTo>
                  <a:pt x="9872" y="1438960"/>
                  <a:pt x="6225" y="1419219"/>
                  <a:pt x="0" y="1400545"/>
                </a:cubicBezTo>
                <a:cubicBezTo>
                  <a:pt x="6225" y="1307175"/>
                  <a:pt x="-3000" y="1211468"/>
                  <a:pt x="18676" y="1120436"/>
                </a:cubicBezTo>
                <a:cubicBezTo>
                  <a:pt x="29074" y="1076769"/>
                  <a:pt x="69586" y="1046456"/>
                  <a:pt x="93378" y="1008392"/>
                </a:cubicBezTo>
                <a:cubicBezTo>
                  <a:pt x="124504" y="958595"/>
                  <a:pt x="137892" y="891574"/>
                  <a:pt x="186755" y="859001"/>
                </a:cubicBezTo>
                <a:cubicBezTo>
                  <a:pt x="224106" y="834102"/>
                  <a:pt x="271873" y="820215"/>
                  <a:pt x="298808" y="784305"/>
                </a:cubicBezTo>
                <a:cubicBezTo>
                  <a:pt x="368302" y="691654"/>
                  <a:pt x="328937" y="726873"/>
                  <a:pt x="410861" y="672262"/>
                </a:cubicBezTo>
                <a:cubicBezTo>
                  <a:pt x="423164" y="635356"/>
                  <a:pt x="433977" y="586545"/>
                  <a:pt x="466888" y="560218"/>
                </a:cubicBezTo>
                <a:cubicBezTo>
                  <a:pt x="482260" y="547921"/>
                  <a:pt x="504239" y="547769"/>
                  <a:pt x="522915" y="541544"/>
                </a:cubicBezTo>
                <a:cubicBezTo>
                  <a:pt x="529140" y="522870"/>
                  <a:pt x="529293" y="500892"/>
                  <a:pt x="541590" y="485522"/>
                </a:cubicBezTo>
                <a:cubicBezTo>
                  <a:pt x="602796" y="409020"/>
                  <a:pt x="597617" y="480520"/>
                  <a:pt x="597617" y="429500"/>
                </a:cubicBezTo>
              </a:path>
            </a:pathLst>
          </a:custGeom>
          <a:ln w="76200" cmpd="sng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5580112" y="1166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24128" y="1166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4"/>
          <p:cNvCxnSpPr/>
          <p:nvPr/>
        </p:nvCxnSpPr>
        <p:spPr>
          <a:xfrm flipH="1">
            <a:off x="7668344" y="37170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5"/>
          <p:cNvCxnSpPr/>
          <p:nvPr/>
        </p:nvCxnSpPr>
        <p:spPr>
          <a:xfrm>
            <a:off x="7812360" y="37170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4"/>
          <p:cNvCxnSpPr/>
          <p:nvPr/>
        </p:nvCxnSpPr>
        <p:spPr>
          <a:xfrm flipH="1">
            <a:off x="7596336" y="5301208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5"/>
          <p:cNvCxnSpPr/>
          <p:nvPr/>
        </p:nvCxnSpPr>
        <p:spPr>
          <a:xfrm>
            <a:off x="7740352" y="5301208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4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Topic-based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Harvest many results from search engine/s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Annotate their snippets via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Create the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snippets</a:t>
            </a:r>
            <a:r>
              <a:rPr lang="it-IT" dirty="0" smtClean="0"/>
              <a:t> and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Select best topics via </a:t>
            </a:r>
            <a:r>
              <a:rPr lang="it-IT" i="1" dirty="0" smtClean="0"/>
              <a:t>set-cover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Partition</a:t>
            </a:r>
            <a:r>
              <a:rPr lang="it-IT" dirty="0" smtClean="0"/>
              <a:t> the sub-graph of the best topics</a:t>
            </a:r>
          </a:p>
          <a:p>
            <a:pPr marL="514350" indent="-514350">
              <a:lnSpc>
                <a:spcPct val="210000"/>
              </a:lnSpc>
              <a:buFont typeface="+mj-lt"/>
              <a:buAutoNum type="arabicPeriod"/>
            </a:pPr>
            <a:r>
              <a:rPr lang="it-IT" dirty="0" smtClean="0">
                <a:solidFill>
                  <a:srgbClr val="C00000"/>
                </a:solidFill>
              </a:rPr>
              <a:t>Derive a clustering of the </a:t>
            </a:r>
            <a:r>
              <a:rPr lang="it-IT" dirty="0" err="1" smtClean="0">
                <a:solidFill>
                  <a:srgbClr val="C00000"/>
                </a:solidFill>
              </a:rPr>
              <a:t>snippets</a:t>
            </a:r>
            <a:r>
              <a:rPr lang="it-IT" dirty="0" smtClean="0">
                <a:solidFill>
                  <a:srgbClr val="C00000"/>
                </a:solidFill>
              </a:rPr>
              <a:t> from </a:t>
            </a:r>
            <a:r>
              <a:rPr lang="it-IT" dirty="0" err="1" smtClean="0">
                <a:solidFill>
                  <a:srgbClr val="C00000"/>
                </a:solidFill>
              </a:rPr>
              <a:t>topics</a:t>
            </a:r>
            <a:endParaRPr lang="it-IT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Label clusters with </a:t>
            </a:r>
            <a:r>
              <a:rPr lang="it-IT" dirty="0" err="1" smtClean="0">
                <a:solidFill>
                  <a:srgbClr val="FF0000"/>
                </a:solidFill>
              </a:rPr>
              <a:t>titles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their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centroid</a:t>
            </a:r>
            <a:r>
              <a:rPr lang="it-IT" i="1" dirty="0" smtClean="0">
                <a:solidFill>
                  <a:srgbClr val="FF0000"/>
                </a:solidFill>
              </a:rPr>
              <a:t> topic</a:t>
            </a:r>
          </a:p>
          <a:p>
            <a:pPr marL="914400" lvl="1" indent="-514350"/>
            <a:r>
              <a:rPr lang="it-IT" i="1" dirty="0" smtClean="0">
                <a:solidFill>
                  <a:srgbClr val="FF0000"/>
                </a:solidFill>
              </a:rPr>
              <a:t>The one with highest </a:t>
            </a:r>
            <a:r>
              <a:rPr lang="it-IT" i="1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it-IT" i="1" dirty="0" smtClean="0">
                <a:solidFill>
                  <a:srgbClr val="FF0000"/>
                </a:solidFill>
              </a:rPr>
              <a:t>-sum from snippets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451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contenuto 3" descr="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35496" y="44624"/>
            <a:ext cx="9083055" cy="6813376"/>
          </a:xfrm>
          <a:prstGeom prst="rect">
            <a:avLst/>
          </a:prstGeom>
        </p:spPr>
      </p:pic>
      <p:sp>
        <p:nvSpPr>
          <p:cNvPr id="3" name="Figura a mano libera 2"/>
          <p:cNvSpPr/>
          <p:nvPr/>
        </p:nvSpPr>
        <p:spPr>
          <a:xfrm>
            <a:off x="5579747" y="690935"/>
            <a:ext cx="3179070" cy="1886067"/>
          </a:xfrm>
          <a:custGeom>
            <a:avLst/>
            <a:gdLst>
              <a:gd name="connsiteX0" fmla="*/ 4233 w 3179070"/>
              <a:gd name="connsiteY0" fmla="*/ 410827 h 1886067"/>
              <a:gd name="connsiteX1" fmla="*/ 153637 w 3179070"/>
              <a:gd name="connsiteY1" fmla="*/ 392153 h 1886067"/>
              <a:gd name="connsiteX2" fmla="*/ 284365 w 3179070"/>
              <a:gd name="connsiteY2" fmla="*/ 354805 h 1886067"/>
              <a:gd name="connsiteX3" fmla="*/ 359067 w 3179070"/>
              <a:gd name="connsiteY3" fmla="*/ 336131 h 1886067"/>
              <a:gd name="connsiteX4" fmla="*/ 564498 w 3179070"/>
              <a:gd name="connsiteY4" fmla="*/ 242761 h 1886067"/>
              <a:gd name="connsiteX5" fmla="*/ 788604 w 3179070"/>
              <a:gd name="connsiteY5" fmla="*/ 186740 h 1886067"/>
              <a:gd name="connsiteX6" fmla="*/ 938008 w 3179070"/>
              <a:gd name="connsiteY6" fmla="*/ 149392 h 1886067"/>
              <a:gd name="connsiteX7" fmla="*/ 1012710 w 3179070"/>
              <a:gd name="connsiteY7" fmla="*/ 130718 h 1886067"/>
              <a:gd name="connsiteX8" fmla="*/ 1068737 w 3179070"/>
              <a:gd name="connsiteY8" fmla="*/ 93370 h 1886067"/>
              <a:gd name="connsiteX9" fmla="*/ 1124764 w 3179070"/>
              <a:gd name="connsiteY9" fmla="*/ 74696 h 1886067"/>
              <a:gd name="connsiteX10" fmla="*/ 1348870 w 3179070"/>
              <a:gd name="connsiteY10" fmla="*/ 37348 h 1886067"/>
              <a:gd name="connsiteX11" fmla="*/ 1572976 w 3179070"/>
              <a:gd name="connsiteY11" fmla="*/ 0 h 1886067"/>
              <a:gd name="connsiteX12" fmla="*/ 2207944 w 3179070"/>
              <a:gd name="connsiteY12" fmla="*/ 18674 h 1886067"/>
              <a:gd name="connsiteX13" fmla="*/ 2357348 w 3179070"/>
              <a:gd name="connsiteY13" fmla="*/ 37348 h 1886067"/>
              <a:gd name="connsiteX14" fmla="*/ 2730858 w 3179070"/>
              <a:gd name="connsiteY14" fmla="*/ 56022 h 1886067"/>
              <a:gd name="connsiteX15" fmla="*/ 2824236 w 3179070"/>
              <a:gd name="connsiteY15" fmla="*/ 74696 h 1886067"/>
              <a:gd name="connsiteX16" fmla="*/ 2880262 w 3179070"/>
              <a:gd name="connsiteY16" fmla="*/ 112044 h 1886067"/>
              <a:gd name="connsiteX17" fmla="*/ 2936289 w 3179070"/>
              <a:gd name="connsiteY17" fmla="*/ 130718 h 1886067"/>
              <a:gd name="connsiteX18" fmla="*/ 2973640 w 3179070"/>
              <a:gd name="connsiteY18" fmla="*/ 186740 h 1886067"/>
              <a:gd name="connsiteX19" fmla="*/ 3029666 w 3179070"/>
              <a:gd name="connsiteY19" fmla="*/ 224087 h 1886067"/>
              <a:gd name="connsiteX20" fmla="*/ 3067017 w 3179070"/>
              <a:gd name="connsiteY20" fmla="*/ 336131 h 1886067"/>
              <a:gd name="connsiteX21" fmla="*/ 3104368 w 3179070"/>
              <a:gd name="connsiteY21" fmla="*/ 410827 h 1886067"/>
              <a:gd name="connsiteX22" fmla="*/ 3141719 w 3179070"/>
              <a:gd name="connsiteY22" fmla="*/ 522870 h 1886067"/>
              <a:gd name="connsiteX23" fmla="*/ 3179070 w 3179070"/>
              <a:gd name="connsiteY23" fmla="*/ 597566 h 1886067"/>
              <a:gd name="connsiteX24" fmla="*/ 3104368 w 3179070"/>
              <a:gd name="connsiteY24" fmla="*/ 1027066 h 1886067"/>
              <a:gd name="connsiteX25" fmla="*/ 2992315 w 3179070"/>
              <a:gd name="connsiteY25" fmla="*/ 1157784 h 1886067"/>
              <a:gd name="connsiteX26" fmla="*/ 2898938 w 3179070"/>
              <a:gd name="connsiteY26" fmla="*/ 1251153 h 1886067"/>
              <a:gd name="connsiteX27" fmla="*/ 2730858 w 3179070"/>
              <a:gd name="connsiteY27" fmla="*/ 1307175 h 1886067"/>
              <a:gd name="connsiteX28" fmla="*/ 2637480 w 3179070"/>
              <a:gd name="connsiteY28" fmla="*/ 1344523 h 1886067"/>
              <a:gd name="connsiteX29" fmla="*/ 2544103 w 3179070"/>
              <a:gd name="connsiteY29" fmla="*/ 1363197 h 1886067"/>
              <a:gd name="connsiteX30" fmla="*/ 2450725 w 3179070"/>
              <a:gd name="connsiteY30" fmla="*/ 1400545 h 1886067"/>
              <a:gd name="connsiteX31" fmla="*/ 2376023 w 3179070"/>
              <a:gd name="connsiteY31" fmla="*/ 1419219 h 1886067"/>
              <a:gd name="connsiteX32" fmla="*/ 2207944 w 3179070"/>
              <a:gd name="connsiteY32" fmla="*/ 1456567 h 1886067"/>
              <a:gd name="connsiteX33" fmla="*/ 2095890 w 3179070"/>
              <a:gd name="connsiteY33" fmla="*/ 1531262 h 1886067"/>
              <a:gd name="connsiteX34" fmla="*/ 2039864 w 3179070"/>
              <a:gd name="connsiteY34" fmla="*/ 1587284 h 1886067"/>
              <a:gd name="connsiteX35" fmla="*/ 1983837 w 3179070"/>
              <a:gd name="connsiteY35" fmla="*/ 1605958 h 1886067"/>
              <a:gd name="connsiteX36" fmla="*/ 1890460 w 3179070"/>
              <a:gd name="connsiteY36" fmla="*/ 1643306 h 1886067"/>
              <a:gd name="connsiteX37" fmla="*/ 1815758 w 3179070"/>
              <a:gd name="connsiteY37" fmla="*/ 1661980 h 1886067"/>
              <a:gd name="connsiteX38" fmla="*/ 1759731 w 3179070"/>
              <a:gd name="connsiteY38" fmla="*/ 1680654 h 1886067"/>
              <a:gd name="connsiteX39" fmla="*/ 1703705 w 3179070"/>
              <a:gd name="connsiteY39" fmla="*/ 1718002 h 1886067"/>
              <a:gd name="connsiteX40" fmla="*/ 1647678 w 3179070"/>
              <a:gd name="connsiteY40" fmla="*/ 1774023 h 1886067"/>
              <a:gd name="connsiteX41" fmla="*/ 1404896 w 3179070"/>
              <a:gd name="connsiteY41" fmla="*/ 1830045 h 1886067"/>
              <a:gd name="connsiteX42" fmla="*/ 1348870 w 3179070"/>
              <a:gd name="connsiteY42" fmla="*/ 1848719 h 1886067"/>
              <a:gd name="connsiteX43" fmla="*/ 1255492 w 3179070"/>
              <a:gd name="connsiteY43" fmla="*/ 1867393 h 1886067"/>
              <a:gd name="connsiteX44" fmla="*/ 1180790 w 3179070"/>
              <a:gd name="connsiteY44" fmla="*/ 1886067 h 1886067"/>
              <a:gd name="connsiteX45" fmla="*/ 844631 w 3179070"/>
              <a:gd name="connsiteY45" fmla="*/ 1848719 h 1886067"/>
              <a:gd name="connsiteX46" fmla="*/ 639200 w 3179070"/>
              <a:gd name="connsiteY46" fmla="*/ 1755350 h 1886067"/>
              <a:gd name="connsiteX47" fmla="*/ 583174 w 3179070"/>
              <a:gd name="connsiteY47" fmla="*/ 1718002 h 1886067"/>
              <a:gd name="connsiteX48" fmla="*/ 489796 w 3179070"/>
              <a:gd name="connsiteY48" fmla="*/ 1680654 h 1886067"/>
              <a:gd name="connsiteX49" fmla="*/ 433769 w 3179070"/>
              <a:gd name="connsiteY49" fmla="*/ 1624632 h 1886067"/>
              <a:gd name="connsiteX50" fmla="*/ 377743 w 3179070"/>
              <a:gd name="connsiteY50" fmla="*/ 1605958 h 1886067"/>
              <a:gd name="connsiteX51" fmla="*/ 321716 w 3179070"/>
              <a:gd name="connsiteY51" fmla="*/ 1568610 h 1886067"/>
              <a:gd name="connsiteX52" fmla="*/ 284365 w 3179070"/>
              <a:gd name="connsiteY52" fmla="*/ 1512588 h 1886067"/>
              <a:gd name="connsiteX53" fmla="*/ 228339 w 3179070"/>
              <a:gd name="connsiteY53" fmla="*/ 1493915 h 1886067"/>
              <a:gd name="connsiteX54" fmla="*/ 209663 w 3179070"/>
              <a:gd name="connsiteY54" fmla="*/ 1437893 h 1886067"/>
              <a:gd name="connsiteX55" fmla="*/ 190988 w 3179070"/>
              <a:gd name="connsiteY55" fmla="*/ 1344523 h 1886067"/>
              <a:gd name="connsiteX56" fmla="*/ 172312 w 3179070"/>
              <a:gd name="connsiteY56" fmla="*/ 896349 h 1886067"/>
              <a:gd name="connsiteX57" fmla="*/ 134961 w 3179070"/>
              <a:gd name="connsiteY57" fmla="*/ 784305 h 1886067"/>
              <a:gd name="connsiteX58" fmla="*/ 60259 w 3179070"/>
              <a:gd name="connsiteY58" fmla="*/ 672262 h 1886067"/>
              <a:gd name="connsiteX59" fmla="*/ 4233 w 3179070"/>
              <a:gd name="connsiteY59" fmla="*/ 410827 h 18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79070" h="1886067">
                <a:moveTo>
                  <a:pt x="4233" y="410827"/>
                </a:moveTo>
                <a:cubicBezTo>
                  <a:pt x="19796" y="364142"/>
                  <a:pt x="104423" y="401995"/>
                  <a:pt x="153637" y="392153"/>
                </a:cubicBezTo>
                <a:cubicBezTo>
                  <a:pt x="198077" y="383266"/>
                  <a:pt x="240642" y="366728"/>
                  <a:pt x="284365" y="354805"/>
                </a:cubicBezTo>
                <a:cubicBezTo>
                  <a:pt x="309128" y="348052"/>
                  <a:pt x="334166" y="342356"/>
                  <a:pt x="359067" y="336131"/>
                </a:cubicBezTo>
                <a:cubicBezTo>
                  <a:pt x="497533" y="243829"/>
                  <a:pt x="427103" y="270238"/>
                  <a:pt x="564498" y="242761"/>
                </a:cubicBezTo>
                <a:cubicBezTo>
                  <a:pt x="692274" y="178880"/>
                  <a:pt x="596823" y="216242"/>
                  <a:pt x="788604" y="186740"/>
                </a:cubicBezTo>
                <a:cubicBezTo>
                  <a:pt x="912007" y="167756"/>
                  <a:pt x="845219" y="175901"/>
                  <a:pt x="938008" y="149392"/>
                </a:cubicBezTo>
                <a:cubicBezTo>
                  <a:pt x="962687" y="142341"/>
                  <a:pt x="987809" y="136943"/>
                  <a:pt x="1012710" y="130718"/>
                </a:cubicBezTo>
                <a:cubicBezTo>
                  <a:pt x="1031386" y="118269"/>
                  <a:pt x="1048661" y="103407"/>
                  <a:pt x="1068737" y="93370"/>
                </a:cubicBezTo>
                <a:cubicBezTo>
                  <a:pt x="1086345" y="84567"/>
                  <a:pt x="1105666" y="79470"/>
                  <a:pt x="1124764" y="74696"/>
                </a:cubicBezTo>
                <a:cubicBezTo>
                  <a:pt x="1206275" y="54320"/>
                  <a:pt x="1263031" y="50900"/>
                  <a:pt x="1348870" y="37348"/>
                </a:cubicBezTo>
                <a:lnTo>
                  <a:pt x="1572976" y="0"/>
                </a:lnTo>
                <a:lnTo>
                  <a:pt x="2207944" y="18674"/>
                </a:lnTo>
                <a:cubicBezTo>
                  <a:pt x="2258076" y="21061"/>
                  <a:pt x="2307287" y="33772"/>
                  <a:pt x="2357348" y="37348"/>
                </a:cubicBezTo>
                <a:cubicBezTo>
                  <a:pt x="2481690" y="46229"/>
                  <a:pt x="2606355" y="49797"/>
                  <a:pt x="2730858" y="56022"/>
                </a:cubicBezTo>
                <a:cubicBezTo>
                  <a:pt x="2761984" y="62247"/>
                  <a:pt x="2794514" y="63551"/>
                  <a:pt x="2824236" y="74696"/>
                </a:cubicBezTo>
                <a:cubicBezTo>
                  <a:pt x="2845252" y="82576"/>
                  <a:pt x="2860187" y="102007"/>
                  <a:pt x="2880262" y="112044"/>
                </a:cubicBezTo>
                <a:cubicBezTo>
                  <a:pt x="2897870" y="120847"/>
                  <a:pt x="2917613" y="124493"/>
                  <a:pt x="2936289" y="130718"/>
                </a:cubicBezTo>
                <a:cubicBezTo>
                  <a:pt x="2948739" y="149392"/>
                  <a:pt x="2957769" y="170870"/>
                  <a:pt x="2973640" y="186740"/>
                </a:cubicBezTo>
                <a:cubicBezTo>
                  <a:pt x="2989511" y="202610"/>
                  <a:pt x="3017770" y="205055"/>
                  <a:pt x="3029666" y="224087"/>
                </a:cubicBezTo>
                <a:cubicBezTo>
                  <a:pt x="3050533" y="257471"/>
                  <a:pt x="3049410" y="300919"/>
                  <a:pt x="3067017" y="336131"/>
                </a:cubicBezTo>
                <a:cubicBezTo>
                  <a:pt x="3079467" y="361030"/>
                  <a:pt x="3094028" y="384980"/>
                  <a:pt x="3104368" y="410827"/>
                </a:cubicBezTo>
                <a:cubicBezTo>
                  <a:pt x="3118990" y="447379"/>
                  <a:pt x="3124112" y="487659"/>
                  <a:pt x="3141719" y="522870"/>
                </a:cubicBezTo>
                <a:lnTo>
                  <a:pt x="3179070" y="597566"/>
                </a:lnTo>
                <a:cubicBezTo>
                  <a:pt x="3163919" y="733913"/>
                  <a:pt x="3175888" y="898340"/>
                  <a:pt x="3104368" y="1027066"/>
                </a:cubicBezTo>
                <a:cubicBezTo>
                  <a:pt x="3057739" y="1110991"/>
                  <a:pt x="3048930" y="1089851"/>
                  <a:pt x="2992315" y="1157784"/>
                </a:cubicBezTo>
                <a:cubicBezTo>
                  <a:pt x="2944709" y="1214907"/>
                  <a:pt x="2971444" y="1218931"/>
                  <a:pt x="2898938" y="1251153"/>
                </a:cubicBezTo>
                <a:cubicBezTo>
                  <a:pt x="2814885" y="1288507"/>
                  <a:pt x="2800898" y="1279161"/>
                  <a:pt x="2730858" y="1307175"/>
                </a:cubicBezTo>
                <a:cubicBezTo>
                  <a:pt x="2699732" y="1319624"/>
                  <a:pt x="2669590" y="1334891"/>
                  <a:pt x="2637480" y="1344523"/>
                </a:cubicBezTo>
                <a:cubicBezTo>
                  <a:pt x="2607076" y="1353643"/>
                  <a:pt x="2574507" y="1354077"/>
                  <a:pt x="2544103" y="1363197"/>
                </a:cubicBezTo>
                <a:cubicBezTo>
                  <a:pt x="2511993" y="1372829"/>
                  <a:pt x="2482528" y="1389945"/>
                  <a:pt x="2450725" y="1400545"/>
                </a:cubicBezTo>
                <a:cubicBezTo>
                  <a:pt x="2426375" y="1408661"/>
                  <a:pt x="2400702" y="1412168"/>
                  <a:pt x="2376023" y="1419219"/>
                </a:cubicBezTo>
                <a:cubicBezTo>
                  <a:pt x="2247293" y="1455996"/>
                  <a:pt x="2410165" y="1422866"/>
                  <a:pt x="2207944" y="1456567"/>
                </a:cubicBezTo>
                <a:cubicBezTo>
                  <a:pt x="2170593" y="1481465"/>
                  <a:pt x="2127633" y="1499522"/>
                  <a:pt x="2095890" y="1531262"/>
                </a:cubicBezTo>
                <a:cubicBezTo>
                  <a:pt x="2077215" y="1549936"/>
                  <a:pt x="2061839" y="1572635"/>
                  <a:pt x="2039864" y="1587284"/>
                </a:cubicBezTo>
                <a:cubicBezTo>
                  <a:pt x="2023484" y="1598203"/>
                  <a:pt x="2002269" y="1599046"/>
                  <a:pt x="1983837" y="1605958"/>
                </a:cubicBezTo>
                <a:cubicBezTo>
                  <a:pt x="1952448" y="1617728"/>
                  <a:pt x="1922263" y="1632706"/>
                  <a:pt x="1890460" y="1643306"/>
                </a:cubicBezTo>
                <a:cubicBezTo>
                  <a:pt x="1866110" y="1651422"/>
                  <a:pt x="1840437" y="1654929"/>
                  <a:pt x="1815758" y="1661980"/>
                </a:cubicBezTo>
                <a:cubicBezTo>
                  <a:pt x="1796830" y="1667388"/>
                  <a:pt x="1778407" y="1674429"/>
                  <a:pt x="1759731" y="1680654"/>
                </a:cubicBezTo>
                <a:cubicBezTo>
                  <a:pt x="1741056" y="1693103"/>
                  <a:pt x="1720948" y="1703634"/>
                  <a:pt x="1703705" y="1718002"/>
                </a:cubicBezTo>
                <a:cubicBezTo>
                  <a:pt x="1683416" y="1734908"/>
                  <a:pt x="1671721" y="1763095"/>
                  <a:pt x="1647678" y="1774023"/>
                </a:cubicBezTo>
                <a:cubicBezTo>
                  <a:pt x="1590862" y="1799846"/>
                  <a:pt x="1472317" y="1813191"/>
                  <a:pt x="1404896" y="1830045"/>
                </a:cubicBezTo>
                <a:cubicBezTo>
                  <a:pt x="1385798" y="1834819"/>
                  <a:pt x="1367968" y="1843945"/>
                  <a:pt x="1348870" y="1848719"/>
                </a:cubicBezTo>
                <a:cubicBezTo>
                  <a:pt x="1318075" y="1856417"/>
                  <a:pt x="1286479" y="1860508"/>
                  <a:pt x="1255492" y="1867393"/>
                </a:cubicBezTo>
                <a:cubicBezTo>
                  <a:pt x="1230436" y="1872960"/>
                  <a:pt x="1205691" y="1879842"/>
                  <a:pt x="1180790" y="1886067"/>
                </a:cubicBezTo>
                <a:cubicBezTo>
                  <a:pt x="1068737" y="1873618"/>
                  <a:pt x="955840" y="1867252"/>
                  <a:pt x="844631" y="1848719"/>
                </a:cubicBezTo>
                <a:cubicBezTo>
                  <a:pt x="758936" y="1834438"/>
                  <a:pt x="710291" y="1799778"/>
                  <a:pt x="639200" y="1755350"/>
                </a:cubicBezTo>
                <a:cubicBezTo>
                  <a:pt x="620167" y="1743455"/>
                  <a:pt x="603249" y="1728039"/>
                  <a:pt x="583174" y="1718002"/>
                </a:cubicBezTo>
                <a:cubicBezTo>
                  <a:pt x="553189" y="1703011"/>
                  <a:pt x="520922" y="1693103"/>
                  <a:pt x="489796" y="1680654"/>
                </a:cubicBezTo>
                <a:cubicBezTo>
                  <a:pt x="471120" y="1661980"/>
                  <a:pt x="455744" y="1639281"/>
                  <a:pt x="433769" y="1624632"/>
                </a:cubicBezTo>
                <a:cubicBezTo>
                  <a:pt x="417389" y="1613713"/>
                  <a:pt x="395350" y="1614761"/>
                  <a:pt x="377743" y="1605958"/>
                </a:cubicBezTo>
                <a:cubicBezTo>
                  <a:pt x="357667" y="1595921"/>
                  <a:pt x="340392" y="1581059"/>
                  <a:pt x="321716" y="1568610"/>
                </a:cubicBezTo>
                <a:cubicBezTo>
                  <a:pt x="309266" y="1549936"/>
                  <a:pt x="301891" y="1526608"/>
                  <a:pt x="284365" y="1512588"/>
                </a:cubicBezTo>
                <a:cubicBezTo>
                  <a:pt x="268993" y="1500291"/>
                  <a:pt x="242259" y="1507834"/>
                  <a:pt x="228339" y="1493915"/>
                </a:cubicBezTo>
                <a:cubicBezTo>
                  <a:pt x="214419" y="1479997"/>
                  <a:pt x="214438" y="1456990"/>
                  <a:pt x="209663" y="1437893"/>
                </a:cubicBezTo>
                <a:cubicBezTo>
                  <a:pt x="201964" y="1407101"/>
                  <a:pt x="197213" y="1375646"/>
                  <a:pt x="190988" y="1344523"/>
                </a:cubicBezTo>
                <a:cubicBezTo>
                  <a:pt x="184763" y="1195132"/>
                  <a:pt x="187191" y="1045128"/>
                  <a:pt x="172312" y="896349"/>
                </a:cubicBezTo>
                <a:cubicBezTo>
                  <a:pt x="168394" y="857176"/>
                  <a:pt x="156800" y="817061"/>
                  <a:pt x="134961" y="784305"/>
                </a:cubicBezTo>
                <a:lnTo>
                  <a:pt x="60259" y="672262"/>
                </a:lnTo>
                <a:cubicBezTo>
                  <a:pt x="17962" y="545378"/>
                  <a:pt x="-11330" y="457512"/>
                  <a:pt x="4233" y="410827"/>
                </a:cubicBezTo>
                <a:close/>
              </a:path>
            </a:pathLst>
          </a:cu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5453251" y="2529766"/>
            <a:ext cx="3623050" cy="2101368"/>
          </a:xfrm>
          <a:custGeom>
            <a:avLst/>
            <a:gdLst>
              <a:gd name="connsiteX0" fmla="*/ 0 w 3623050"/>
              <a:gd name="connsiteY0" fmla="*/ 644802 h 2101368"/>
              <a:gd name="connsiteX1" fmla="*/ 747021 w 3623050"/>
              <a:gd name="connsiteY1" fmla="*/ 514084 h 2101368"/>
              <a:gd name="connsiteX2" fmla="*/ 877749 w 3623050"/>
              <a:gd name="connsiteY2" fmla="*/ 476736 h 2101368"/>
              <a:gd name="connsiteX3" fmla="*/ 971127 w 3623050"/>
              <a:gd name="connsiteY3" fmla="*/ 458062 h 2101368"/>
              <a:gd name="connsiteX4" fmla="*/ 1139206 w 3623050"/>
              <a:gd name="connsiteY4" fmla="*/ 420715 h 2101368"/>
              <a:gd name="connsiteX5" fmla="*/ 1475366 w 3623050"/>
              <a:gd name="connsiteY5" fmla="*/ 402041 h 2101368"/>
              <a:gd name="connsiteX6" fmla="*/ 1643445 w 3623050"/>
              <a:gd name="connsiteY6" fmla="*/ 327345 h 2101368"/>
              <a:gd name="connsiteX7" fmla="*/ 1886227 w 3623050"/>
              <a:gd name="connsiteY7" fmla="*/ 177954 h 2101368"/>
              <a:gd name="connsiteX8" fmla="*/ 1942254 w 3623050"/>
              <a:gd name="connsiteY8" fmla="*/ 159280 h 2101368"/>
              <a:gd name="connsiteX9" fmla="*/ 2016956 w 3623050"/>
              <a:gd name="connsiteY9" fmla="*/ 140606 h 2101368"/>
              <a:gd name="connsiteX10" fmla="*/ 2091658 w 3623050"/>
              <a:gd name="connsiteY10" fmla="*/ 103258 h 2101368"/>
              <a:gd name="connsiteX11" fmla="*/ 2446493 w 3623050"/>
              <a:gd name="connsiteY11" fmla="*/ 47236 h 2101368"/>
              <a:gd name="connsiteX12" fmla="*/ 2894705 w 3623050"/>
              <a:gd name="connsiteY12" fmla="*/ 9888 h 2101368"/>
              <a:gd name="connsiteX13" fmla="*/ 3380269 w 3623050"/>
              <a:gd name="connsiteY13" fmla="*/ 65910 h 2101368"/>
              <a:gd name="connsiteX14" fmla="*/ 3454971 w 3623050"/>
              <a:gd name="connsiteY14" fmla="*/ 121932 h 2101368"/>
              <a:gd name="connsiteX15" fmla="*/ 3492322 w 3623050"/>
              <a:gd name="connsiteY15" fmla="*/ 177954 h 2101368"/>
              <a:gd name="connsiteX16" fmla="*/ 3585699 w 3623050"/>
              <a:gd name="connsiteY16" fmla="*/ 289997 h 2101368"/>
              <a:gd name="connsiteX17" fmla="*/ 3604375 w 3623050"/>
              <a:gd name="connsiteY17" fmla="*/ 364693 h 2101368"/>
              <a:gd name="connsiteX18" fmla="*/ 3623050 w 3623050"/>
              <a:gd name="connsiteY18" fmla="*/ 420715 h 2101368"/>
              <a:gd name="connsiteX19" fmla="*/ 3604375 w 3623050"/>
              <a:gd name="connsiteY19" fmla="*/ 700824 h 2101368"/>
              <a:gd name="connsiteX20" fmla="*/ 3567024 w 3623050"/>
              <a:gd name="connsiteY20" fmla="*/ 756845 h 2101368"/>
              <a:gd name="connsiteX21" fmla="*/ 3529673 w 3623050"/>
              <a:gd name="connsiteY21" fmla="*/ 887563 h 2101368"/>
              <a:gd name="connsiteX22" fmla="*/ 3510997 w 3623050"/>
              <a:gd name="connsiteY22" fmla="*/ 943585 h 2101368"/>
              <a:gd name="connsiteX23" fmla="*/ 3473646 w 3623050"/>
              <a:gd name="connsiteY23" fmla="*/ 1634520 h 2101368"/>
              <a:gd name="connsiteX24" fmla="*/ 3454971 w 3623050"/>
              <a:gd name="connsiteY24" fmla="*/ 1709216 h 2101368"/>
              <a:gd name="connsiteX25" fmla="*/ 3417620 w 3623050"/>
              <a:gd name="connsiteY25" fmla="*/ 1970651 h 2101368"/>
              <a:gd name="connsiteX26" fmla="*/ 3193513 w 3623050"/>
              <a:gd name="connsiteY26" fmla="*/ 2082694 h 2101368"/>
              <a:gd name="connsiteX27" fmla="*/ 3137487 w 3623050"/>
              <a:gd name="connsiteY27" fmla="*/ 2101368 h 2101368"/>
              <a:gd name="connsiteX28" fmla="*/ 2707950 w 3623050"/>
              <a:gd name="connsiteY28" fmla="*/ 2064020 h 2101368"/>
              <a:gd name="connsiteX29" fmla="*/ 2651923 w 3623050"/>
              <a:gd name="connsiteY29" fmla="*/ 2026672 h 2101368"/>
              <a:gd name="connsiteX30" fmla="*/ 2502519 w 3623050"/>
              <a:gd name="connsiteY30" fmla="*/ 1989325 h 2101368"/>
              <a:gd name="connsiteX31" fmla="*/ 1811525 w 3623050"/>
              <a:gd name="connsiteY31" fmla="*/ 1951977 h 2101368"/>
              <a:gd name="connsiteX32" fmla="*/ 1755499 w 3623050"/>
              <a:gd name="connsiteY32" fmla="*/ 1933303 h 2101368"/>
              <a:gd name="connsiteX33" fmla="*/ 1587419 w 3623050"/>
              <a:gd name="connsiteY33" fmla="*/ 1858607 h 2101368"/>
              <a:gd name="connsiteX34" fmla="*/ 1195233 w 3623050"/>
              <a:gd name="connsiteY34" fmla="*/ 1821259 h 2101368"/>
              <a:gd name="connsiteX35" fmla="*/ 1083180 w 3623050"/>
              <a:gd name="connsiteY35" fmla="*/ 1802585 h 2101368"/>
              <a:gd name="connsiteX36" fmla="*/ 1008478 w 3623050"/>
              <a:gd name="connsiteY36" fmla="*/ 1783911 h 2101368"/>
              <a:gd name="connsiteX37" fmla="*/ 877749 w 3623050"/>
              <a:gd name="connsiteY37" fmla="*/ 1765237 h 2101368"/>
              <a:gd name="connsiteX38" fmla="*/ 747021 w 3623050"/>
              <a:gd name="connsiteY38" fmla="*/ 1727890 h 2101368"/>
              <a:gd name="connsiteX39" fmla="*/ 653643 w 3623050"/>
              <a:gd name="connsiteY39" fmla="*/ 1690542 h 2101368"/>
              <a:gd name="connsiteX40" fmla="*/ 597617 w 3623050"/>
              <a:gd name="connsiteY40" fmla="*/ 1671868 h 2101368"/>
              <a:gd name="connsiteX41" fmla="*/ 522914 w 3623050"/>
              <a:gd name="connsiteY41" fmla="*/ 1559824 h 2101368"/>
              <a:gd name="connsiteX42" fmla="*/ 448212 w 3623050"/>
              <a:gd name="connsiteY42" fmla="*/ 1410433 h 2101368"/>
              <a:gd name="connsiteX43" fmla="*/ 410861 w 3623050"/>
              <a:gd name="connsiteY43" fmla="*/ 1261041 h 2101368"/>
              <a:gd name="connsiteX44" fmla="*/ 373510 w 3623050"/>
              <a:gd name="connsiteY44" fmla="*/ 1130324 h 2101368"/>
              <a:gd name="connsiteX45" fmla="*/ 336159 w 3623050"/>
              <a:gd name="connsiteY45" fmla="*/ 1074302 h 2101368"/>
              <a:gd name="connsiteX46" fmla="*/ 317484 w 3623050"/>
              <a:gd name="connsiteY46" fmla="*/ 980932 h 2101368"/>
              <a:gd name="connsiteX47" fmla="*/ 280133 w 3623050"/>
              <a:gd name="connsiteY47" fmla="*/ 794193 h 2101368"/>
              <a:gd name="connsiteX48" fmla="*/ 242782 w 3623050"/>
              <a:gd name="connsiteY48" fmla="*/ 682150 h 2101368"/>
              <a:gd name="connsiteX49" fmla="*/ 168080 w 3623050"/>
              <a:gd name="connsiteY49" fmla="*/ 607454 h 21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23050" h="2101368">
                <a:moveTo>
                  <a:pt x="0" y="644802"/>
                </a:moveTo>
                <a:cubicBezTo>
                  <a:pt x="364583" y="596195"/>
                  <a:pt x="310524" y="609560"/>
                  <a:pt x="747021" y="514084"/>
                </a:cubicBezTo>
                <a:cubicBezTo>
                  <a:pt x="791294" y="504400"/>
                  <a:pt x="833782" y="487727"/>
                  <a:pt x="877749" y="476736"/>
                </a:cubicBezTo>
                <a:cubicBezTo>
                  <a:pt x="908544" y="469038"/>
                  <a:pt x="940332" y="465760"/>
                  <a:pt x="971127" y="458062"/>
                </a:cubicBezTo>
                <a:cubicBezTo>
                  <a:pt x="1074874" y="432128"/>
                  <a:pt x="985043" y="433561"/>
                  <a:pt x="1139206" y="420715"/>
                </a:cubicBezTo>
                <a:cubicBezTo>
                  <a:pt x="1251045" y="411396"/>
                  <a:pt x="1363313" y="408266"/>
                  <a:pt x="1475366" y="402041"/>
                </a:cubicBezTo>
                <a:cubicBezTo>
                  <a:pt x="1515804" y="385867"/>
                  <a:pt x="1604188" y="353514"/>
                  <a:pt x="1643445" y="327345"/>
                </a:cubicBezTo>
                <a:cubicBezTo>
                  <a:pt x="1768806" y="243778"/>
                  <a:pt x="1717229" y="234282"/>
                  <a:pt x="1886227" y="177954"/>
                </a:cubicBezTo>
                <a:cubicBezTo>
                  <a:pt x="1904903" y="171729"/>
                  <a:pt x="1923326" y="164688"/>
                  <a:pt x="1942254" y="159280"/>
                </a:cubicBezTo>
                <a:cubicBezTo>
                  <a:pt x="1966933" y="152229"/>
                  <a:pt x="1992923" y="149618"/>
                  <a:pt x="2016956" y="140606"/>
                </a:cubicBezTo>
                <a:cubicBezTo>
                  <a:pt x="2043023" y="130832"/>
                  <a:pt x="2064890" y="110905"/>
                  <a:pt x="2091658" y="103258"/>
                </a:cubicBezTo>
                <a:cubicBezTo>
                  <a:pt x="2235514" y="62159"/>
                  <a:pt x="2302493" y="66434"/>
                  <a:pt x="2446493" y="47236"/>
                </a:cubicBezTo>
                <a:cubicBezTo>
                  <a:pt x="2764711" y="4810"/>
                  <a:pt x="2237800" y="46380"/>
                  <a:pt x="2894705" y="9888"/>
                </a:cubicBezTo>
                <a:cubicBezTo>
                  <a:pt x="3267213" y="26083"/>
                  <a:pt x="3217437" y="-50389"/>
                  <a:pt x="3380269" y="65910"/>
                </a:cubicBezTo>
                <a:cubicBezTo>
                  <a:pt x="3405597" y="84000"/>
                  <a:pt x="3432961" y="99924"/>
                  <a:pt x="3454971" y="121932"/>
                </a:cubicBezTo>
                <a:cubicBezTo>
                  <a:pt x="3470842" y="137802"/>
                  <a:pt x="3479872" y="159280"/>
                  <a:pt x="3492322" y="177954"/>
                </a:cubicBezTo>
                <a:cubicBezTo>
                  <a:pt x="3540256" y="369677"/>
                  <a:pt x="3463628" y="143524"/>
                  <a:pt x="3585699" y="289997"/>
                </a:cubicBezTo>
                <a:cubicBezTo>
                  <a:pt x="3602130" y="309713"/>
                  <a:pt x="3597324" y="340016"/>
                  <a:pt x="3604375" y="364693"/>
                </a:cubicBezTo>
                <a:cubicBezTo>
                  <a:pt x="3609783" y="383620"/>
                  <a:pt x="3616825" y="402041"/>
                  <a:pt x="3623050" y="420715"/>
                </a:cubicBezTo>
                <a:cubicBezTo>
                  <a:pt x="3616825" y="514085"/>
                  <a:pt x="3619760" y="608520"/>
                  <a:pt x="3604375" y="700824"/>
                </a:cubicBezTo>
                <a:cubicBezTo>
                  <a:pt x="3600685" y="722962"/>
                  <a:pt x="3577062" y="736771"/>
                  <a:pt x="3567024" y="756845"/>
                </a:cubicBezTo>
                <a:cubicBezTo>
                  <a:pt x="3552096" y="786699"/>
                  <a:pt x="3537653" y="859635"/>
                  <a:pt x="3529673" y="887563"/>
                </a:cubicBezTo>
                <a:cubicBezTo>
                  <a:pt x="3524265" y="906490"/>
                  <a:pt x="3517222" y="924911"/>
                  <a:pt x="3510997" y="943585"/>
                </a:cubicBezTo>
                <a:cubicBezTo>
                  <a:pt x="3504536" y="1111548"/>
                  <a:pt x="3500680" y="1431783"/>
                  <a:pt x="3473646" y="1634520"/>
                </a:cubicBezTo>
                <a:cubicBezTo>
                  <a:pt x="3470254" y="1659960"/>
                  <a:pt x="3459191" y="1683900"/>
                  <a:pt x="3454971" y="1709216"/>
                </a:cubicBezTo>
                <a:cubicBezTo>
                  <a:pt x="3440498" y="1796048"/>
                  <a:pt x="3490868" y="1921824"/>
                  <a:pt x="3417620" y="1970651"/>
                </a:cubicBezTo>
                <a:cubicBezTo>
                  <a:pt x="3272806" y="2067184"/>
                  <a:pt x="3348153" y="2031151"/>
                  <a:pt x="3193513" y="2082694"/>
                </a:cubicBezTo>
                <a:lnTo>
                  <a:pt x="3137487" y="2101368"/>
                </a:lnTo>
                <a:cubicBezTo>
                  <a:pt x="3127118" y="2100627"/>
                  <a:pt x="2764599" y="2078181"/>
                  <a:pt x="2707950" y="2064020"/>
                </a:cubicBezTo>
                <a:cubicBezTo>
                  <a:pt x="2686175" y="2058577"/>
                  <a:pt x="2671999" y="2036709"/>
                  <a:pt x="2651923" y="2026672"/>
                </a:cubicBezTo>
                <a:cubicBezTo>
                  <a:pt x="2618041" y="2009732"/>
                  <a:pt x="2530936" y="1992877"/>
                  <a:pt x="2502519" y="1989325"/>
                </a:cubicBezTo>
                <a:cubicBezTo>
                  <a:pt x="2280243" y="1961543"/>
                  <a:pt x="2025488" y="1960206"/>
                  <a:pt x="1811525" y="1951977"/>
                </a:cubicBezTo>
                <a:cubicBezTo>
                  <a:pt x="1792850" y="1945752"/>
                  <a:pt x="1773106" y="1942106"/>
                  <a:pt x="1755499" y="1933303"/>
                </a:cubicBezTo>
                <a:cubicBezTo>
                  <a:pt x="1669485" y="1890300"/>
                  <a:pt x="1715901" y="1874666"/>
                  <a:pt x="1587419" y="1858607"/>
                </a:cubicBezTo>
                <a:cubicBezTo>
                  <a:pt x="1357475" y="1829866"/>
                  <a:pt x="1488056" y="1843782"/>
                  <a:pt x="1195233" y="1821259"/>
                </a:cubicBezTo>
                <a:cubicBezTo>
                  <a:pt x="1157882" y="1815034"/>
                  <a:pt x="1120311" y="1810011"/>
                  <a:pt x="1083180" y="1802585"/>
                </a:cubicBezTo>
                <a:cubicBezTo>
                  <a:pt x="1058011" y="1797552"/>
                  <a:pt x="1033731" y="1788502"/>
                  <a:pt x="1008478" y="1783911"/>
                </a:cubicBezTo>
                <a:cubicBezTo>
                  <a:pt x="965169" y="1776037"/>
                  <a:pt x="920791" y="1774459"/>
                  <a:pt x="877749" y="1765237"/>
                </a:cubicBezTo>
                <a:cubicBezTo>
                  <a:pt x="833435" y="1755742"/>
                  <a:pt x="790015" y="1742220"/>
                  <a:pt x="747021" y="1727890"/>
                </a:cubicBezTo>
                <a:cubicBezTo>
                  <a:pt x="715218" y="1717290"/>
                  <a:pt x="685032" y="1702312"/>
                  <a:pt x="653643" y="1690542"/>
                </a:cubicBezTo>
                <a:cubicBezTo>
                  <a:pt x="635211" y="1683630"/>
                  <a:pt x="616292" y="1678093"/>
                  <a:pt x="597617" y="1671868"/>
                </a:cubicBezTo>
                <a:cubicBezTo>
                  <a:pt x="503496" y="1577756"/>
                  <a:pt x="567960" y="1658917"/>
                  <a:pt x="522914" y="1559824"/>
                </a:cubicBezTo>
                <a:cubicBezTo>
                  <a:pt x="499873" y="1509139"/>
                  <a:pt x="448212" y="1410433"/>
                  <a:pt x="448212" y="1410433"/>
                </a:cubicBezTo>
                <a:lnTo>
                  <a:pt x="410861" y="1261041"/>
                </a:lnTo>
                <a:cubicBezTo>
                  <a:pt x="404876" y="1237103"/>
                  <a:pt x="386908" y="1157117"/>
                  <a:pt x="373510" y="1130324"/>
                </a:cubicBezTo>
                <a:cubicBezTo>
                  <a:pt x="363472" y="1110250"/>
                  <a:pt x="348609" y="1092976"/>
                  <a:pt x="336159" y="1074302"/>
                </a:cubicBezTo>
                <a:cubicBezTo>
                  <a:pt x="329934" y="1043179"/>
                  <a:pt x="323162" y="1012160"/>
                  <a:pt x="317484" y="980932"/>
                </a:cubicBezTo>
                <a:cubicBezTo>
                  <a:pt x="301954" y="895526"/>
                  <a:pt x="302999" y="870406"/>
                  <a:pt x="280133" y="794193"/>
                </a:cubicBezTo>
                <a:cubicBezTo>
                  <a:pt x="268820" y="756485"/>
                  <a:pt x="275539" y="703986"/>
                  <a:pt x="242782" y="682150"/>
                </a:cubicBezTo>
                <a:cubicBezTo>
                  <a:pt x="175173" y="637082"/>
                  <a:pt x="196793" y="664877"/>
                  <a:pt x="168080" y="607454"/>
                </a:cubicBezTo>
              </a:path>
            </a:pathLst>
          </a:custGeom>
          <a:ln w="76200" cmpd="sng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482124" y="4369699"/>
            <a:ext cx="4575502" cy="2483633"/>
          </a:xfrm>
          <a:custGeom>
            <a:avLst/>
            <a:gdLst>
              <a:gd name="connsiteX0" fmla="*/ 541590 w 4575502"/>
              <a:gd name="connsiteY0" fmla="*/ 448174 h 2483633"/>
              <a:gd name="connsiteX1" fmla="*/ 1157882 w 4575502"/>
              <a:gd name="connsiteY1" fmla="*/ 149392 h 2483633"/>
              <a:gd name="connsiteX2" fmla="*/ 1606095 w 4575502"/>
              <a:gd name="connsiteY2" fmla="*/ 0 h 2483633"/>
              <a:gd name="connsiteX3" fmla="*/ 1886227 w 4575502"/>
              <a:gd name="connsiteY3" fmla="*/ 18674 h 2483633"/>
              <a:gd name="connsiteX4" fmla="*/ 2016956 w 4575502"/>
              <a:gd name="connsiteY4" fmla="*/ 74696 h 2483633"/>
              <a:gd name="connsiteX5" fmla="*/ 2259738 w 4575502"/>
              <a:gd name="connsiteY5" fmla="*/ 93370 h 2483633"/>
              <a:gd name="connsiteX6" fmla="*/ 2465168 w 4575502"/>
              <a:gd name="connsiteY6" fmla="*/ 149392 h 2483633"/>
              <a:gd name="connsiteX7" fmla="*/ 2521195 w 4575502"/>
              <a:gd name="connsiteY7" fmla="*/ 168065 h 2483633"/>
              <a:gd name="connsiteX8" fmla="*/ 2988083 w 4575502"/>
              <a:gd name="connsiteY8" fmla="*/ 224087 h 2483633"/>
              <a:gd name="connsiteX9" fmla="*/ 3062785 w 4575502"/>
              <a:gd name="connsiteY9" fmla="*/ 261435 h 2483633"/>
              <a:gd name="connsiteX10" fmla="*/ 3118811 w 4575502"/>
              <a:gd name="connsiteY10" fmla="*/ 280109 h 2483633"/>
              <a:gd name="connsiteX11" fmla="*/ 3174838 w 4575502"/>
              <a:gd name="connsiteY11" fmla="*/ 317457 h 2483633"/>
              <a:gd name="connsiteX12" fmla="*/ 3361593 w 4575502"/>
              <a:gd name="connsiteY12" fmla="*/ 410827 h 2483633"/>
              <a:gd name="connsiteX13" fmla="*/ 3417620 w 4575502"/>
              <a:gd name="connsiteY13" fmla="*/ 448174 h 2483633"/>
              <a:gd name="connsiteX14" fmla="*/ 3548348 w 4575502"/>
              <a:gd name="connsiteY14" fmla="*/ 485522 h 2483633"/>
              <a:gd name="connsiteX15" fmla="*/ 4071263 w 4575502"/>
              <a:gd name="connsiteY15" fmla="*/ 690935 h 2483633"/>
              <a:gd name="connsiteX16" fmla="*/ 4463449 w 4575502"/>
              <a:gd name="connsiteY16" fmla="*/ 933697 h 2483633"/>
              <a:gd name="connsiteX17" fmla="*/ 4556826 w 4575502"/>
              <a:gd name="connsiteY17" fmla="*/ 1083088 h 2483633"/>
              <a:gd name="connsiteX18" fmla="*/ 4575502 w 4575502"/>
              <a:gd name="connsiteY18" fmla="*/ 1195131 h 2483633"/>
              <a:gd name="connsiteX19" fmla="*/ 4556826 w 4575502"/>
              <a:gd name="connsiteY19" fmla="*/ 1307175 h 2483633"/>
              <a:gd name="connsiteX20" fmla="*/ 4538151 w 4575502"/>
              <a:gd name="connsiteY20" fmla="*/ 1363197 h 2483633"/>
              <a:gd name="connsiteX21" fmla="*/ 4482124 w 4575502"/>
              <a:gd name="connsiteY21" fmla="*/ 1381871 h 2483633"/>
              <a:gd name="connsiteX22" fmla="*/ 4426098 w 4575502"/>
              <a:gd name="connsiteY22" fmla="*/ 1549936 h 2483633"/>
              <a:gd name="connsiteX23" fmla="*/ 4388747 w 4575502"/>
              <a:gd name="connsiteY23" fmla="*/ 1605958 h 2483633"/>
              <a:gd name="connsiteX24" fmla="*/ 4332720 w 4575502"/>
              <a:gd name="connsiteY24" fmla="*/ 1643306 h 2483633"/>
              <a:gd name="connsiteX25" fmla="*/ 4201991 w 4575502"/>
              <a:gd name="connsiteY25" fmla="*/ 1774023 h 2483633"/>
              <a:gd name="connsiteX26" fmla="*/ 4089938 w 4575502"/>
              <a:gd name="connsiteY26" fmla="*/ 1848719 h 2483633"/>
              <a:gd name="connsiteX27" fmla="*/ 4033912 w 4575502"/>
              <a:gd name="connsiteY27" fmla="*/ 1904741 h 2483633"/>
              <a:gd name="connsiteX28" fmla="*/ 3959210 w 4575502"/>
              <a:gd name="connsiteY28" fmla="*/ 1960763 h 2483633"/>
              <a:gd name="connsiteX29" fmla="*/ 3903183 w 4575502"/>
              <a:gd name="connsiteY29" fmla="*/ 2016784 h 2483633"/>
              <a:gd name="connsiteX30" fmla="*/ 3847157 w 4575502"/>
              <a:gd name="connsiteY30" fmla="*/ 2054132 h 2483633"/>
              <a:gd name="connsiteX31" fmla="*/ 3716428 w 4575502"/>
              <a:gd name="connsiteY31" fmla="*/ 2091480 h 2483633"/>
              <a:gd name="connsiteX32" fmla="*/ 3641726 w 4575502"/>
              <a:gd name="connsiteY32" fmla="*/ 2128828 h 2483633"/>
              <a:gd name="connsiteX33" fmla="*/ 3454971 w 4575502"/>
              <a:gd name="connsiteY33" fmla="*/ 2240871 h 2483633"/>
              <a:gd name="connsiteX34" fmla="*/ 3342918 w 4575502"/>
              <a:gd name="connsiteY34" fmla="*/ 2278219 h 2483633"/>
              <a:gd name="connsiteX35" fmla="*/ 3286891 w 4575502"/>
              <a:gd name="connsiteY35" fmla="*/ 2315567 h 2483633"/>
              <a:gd name="connsiteX36" fmla="*/ 3062785 w 4575502"/>
              <a:gd name="connsiteY36" fmla="*/ 2371589 h 2483633"/>
              <a:gd name="connsiteX37" fmla="*/ 2950732 w 4575502"/>
              <a:gd name="connsiteY37" fmla="*/ 2427611 h 2483633"/>
              <a:gd name="connsiteX38" fmla="*/ 2894705 w 4575502"/>
              <a:gd name="connsiteY38" fmla="*/ 2464959 h 2483633"/>
              <a:gd name="connsiteX39" fmla="*/ 2801328 w 4575502"/>
              <a:gd name="connsiteY39" fmla="*/ 2483633 h 2483633"/>
              <a:gd name="connsiteX40" fmla="*/ 2390466 w 4575502"/>
              <a:gd name="connsiteY40" fmla="*/ 2446285 h 2483633"/>
              <a:gd name="connsiteX41" fmla="*/ 2259738 w 4575502"/>
              <a:gd name="connsiteY41" fmla="*/ 2408937 h 2483633"/>
              <a:gd name="connsiteX42" fmla="*/ 1755499 w 4575502"/>
              <a:gd name="connsiteY42" fmla="*/ 2390263 h 2483633"/>
              <a:gd name="connsiteX43" fmla="*/ 1680797 w 4575502"/>
              <a:gd name="connsiteY43" fmla="*/ 2371589 h 2483633"/>
              <a:gd name="connsiteX44" fmla="*/ 1438015 w 4575502"/>
              <a:gd name="connsiteY44" fmla="*/ 2334241 h 2483633"/>
              <a:gd name="connsiteX45" fmla="*/ 1381988 w 4575502"/>
              <a:gd name="connsiteY45" fmla="*/ 2315567 h 2483633"/>
              <a:gd name="connsiteX46" fmla="*/ 1251260 w 4575502"/>
              <a:gd name="connsiteY46" fmla="*/ 2296893 h 2483633"/>
              <a:gd name="connsiteX47" fmla="*/ 1157882 w 4575502"/>
              <a:gd name="connsiteY47" fmla="*/ 2278219 h 2483633"/>
              <a:gd name="connsiteX48" fmla="*/ 1045829 w 4575502"/>
              <a:gd name="connsiteY48" fmla="*/ 2259545 h 2483633"/>
              <a:gd name="connsiteX49" fmla="*/ 859074 w 4575502"/>
              <a:gd name="connsiteY49" fmla="*/ 2222198 h 2483633"/>
              <a:gd name="connsiteX50" fmla="*/ 578941 w 4575502"/>
              <a:gd name="connsiteY50" fmla="*/ 2166176 h 2483633"/>
              <a:gd name="connsiteX51" fmla="*/ 504239 w 4575502"/>
              <a:gd name="connsiteY51" fmla="*/ 2110154 h 2483633"/>
              <a:gd name="connsiteX52" fmla="*/ 429537 w 4575502"/>
              <a:gd name="connsiteY52" fmla="*/ 2072806 h 2483633"/>
              <a:gd name="connsiteX53" fmla="*/ 373510 w 4575502"/>
              <a:gd name="connsiteY53" fmla="*/ 2016784 h 2483633"/>
              <a:gd name="connsiteX54" fmla="*/ 336159 w 4575502"/>
              <a:gd name="connsiteY54" fmla="*/ 1960763 h 2483633"/>
              <a:gd name="connsiteX55" fmla="*/ 280133 w 4575502"/>
              <a:gd name="connsiteY55" fmla="*/ 1942089 h 2483633"/>
              <a:gd name="connsiteX56" fmla="*/ 168080 w 4575502"/>
              <a:gd name="connsiteY56" fmla="*/ 1755349 h 2483633"/>
              <a:gd name="connsiteX57" fmla="*/ 112053 w 4575502"/>
              <a:gd name="connsiteY57" fmla="*/ 1624632 h 2483633"/>
              <a:gd name="connsiteX58" fmla="*/ 18676 w 4575502"/>
              <a:gd name="connsiteY58" fmla="*/ 1456566 h 2483633"/>
              <a:gd name="connsiteX59" fmla="*/ 0 w 4575502"/>
              <a:gd name="connsiteY59" fmla="*/ 1400545 h 2483633"/>
              <a:gd name="connsiteX60" fmla="*/ 18676 w 4575502"/>
              <a:gd name="connsiteY60" fmla="*/ 1120436 h 2483633"/>
              <a:gd name="connsiteX61" fmla="*/ 93378 w 4575502"/>
              <a:gd name="connsiteY61" fmla="*/ 1008392 h 2483633"/>
              <a:gd name="connsiteX62" fmla="*/ 186755 w 4575502"/>
              <a:gd name="connsiteY62" fmla="*/ 859001 h 2483633"/>
              <a:gd name="connsiteX63" fmla="*/ 298808 w 4575502"/>
              <a:gd name="connsiteY63" fmla="*/ 784305 h 2483633"/>
              <a:gd name="connsiteX64" fmla="*/ 410861 w 4575502"/>
              <a:gd name="connsiteY64" fmla="*/ 672262 h 2483633"/>
              <a:gd name="connsiteX65" fmla="*/ 466888 w 4575502"/>
              <a:gd name="connsiteY65" fmla="*/ 560218 h 2483633"/>
              <a:gd name="connsiteX66" fmla="*/ 522915 w 4575502"/>
              <a:gd name="connsiteY66" fmla="*/ 541544 h 2483633"/>
              <a:gd name="connsiteX67" fmla="*/ 541590 w 4575502"/>
              <a:gd name="connsiteY67" fmla="*/ 485522 h 2483633"/>
              <a:gd name="connsiteX68" fmla="*/ 597617 w 4575502"/>
              <a:gd name="connsiteY68" fmla="*/ 429500 h 24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75502" h="2483633">
                <a:moveTo>
                  <a:pt x="541590" y="448174"/>
                </a:moveTo>
                <a:cubicBezTo>
                  <a:pt x="747021" y="348580"/>
                  <a:pt x="948450" y="240270"/>
                  <a:pt x="1157882" y="149392"/>
                </a:cubicBezTo>
                <a:cubicBezTo>
                  <a:pt x="1374093" y="55572"/>
                  <a:pt x="1438744" y="41834"/>
                  <a:pt x="1606095" y="0"/>
                </a:cubicBezTo>
                <a:cubicBezTo>
                  <a:pt x="1699472" y="6225"/>
                  <a:pt x="1793215" y="8340"/>
                  <a:pt x="1886227" y="18674"/>
                </a:cubicBezTo>
                <a:cubicBezTo>
                  <a:pt x="2011486" y="32591"/>
                  <a:pt x="1864089" y="47722"/>
                  <a:pt x="2016956" y="74696"/>
                </a:cubicBezTo>
                <a:cubicBezTo>
                  <a:pt x="2096888" y="88800"/>
                  <a:pt x="2178811" y="87145"/>
                  <a:pt x="2259738" y="93370"/>
                </a:cubicBezTo>
                <a:cubicBezTo>
                  <a:pt x="2500105" y="173486"/>
                  <a:pt x="2254013" y="96609"/>
                  <a:pt x="2465168" y="149392"/>
                </a:cubicBezTo>
                <a:cubicBezTo>
                  <a:pt x="2484266" y="154166"/>
                  <a:pt x="2501675" y="165519"/>
                  <a:pt x="2521195" y="168065"/>
                </a:cubicBezTo>
                <a:cubicBezTo>
                  <a:pt x="3103501" y="244010"/>
                  <a:pt x="2727054" y="171886"/>
                  <a:pt x="2988083" y="224087"/>
                </a:cubicBezTo>
                <a:cubicBezTo>
                  <a:pt x="3012984" y="236536"/>
                  <a:pt x="3037196" y="250469"/>
                  <a:pt x="3062785" y="261435"/>
                </a:cubicBezTo>
                <a:cubicBezTo>
                  <a:pt x="3080879" y="269189"/>
                  <a:pt x="3101204" y="271306"/>
                  <a:pt x="3118811" y="280109"/>
                </a:cubicBezTo>
                <a:cubicBezTo>
                  <a:pt x="3138887" y="290146"/>
                  <a:pt x="3155076" y="306817"/>
                  <a:pt x="3174838" y="317457"/>
                </a:cubicBezTo>
                <a:cubicBezTo>
                  <a:pt x="3236118" y="350451"/>
                  <a:pt x="3303682" y="372224"/>
                  <a:pt x="3361593" y="410827"/>
                </a:cubicBezTo>
                <a:cubicBezTo>
                  <a:pt x="3380269" y="423276"/>
                  <a:pt x="3397545" y="438137"/>
                  <a:pt x="3417620" y="448174"/>
                </a:cubicBezTo>
                <a:cubicBezTo>
                  <a:pt x="3453593" y="466159"/>
                  <a:pt x="3512443" y="473555"/>
                  <a:pt x="3548348" y="485522"/>
                </a:cubicBezTo>
                <a:cubicBezTo>
                  <a:pt x="3687327" y="531845"/>
                  <a:pt x="3930847" y="611958"/>
                  <a:pt x="4071263" y="690935"/>
                </a:cubicBezTo>
                <a:cubicBezTo>
                  <a:pt x="4205268" y="766306"/>
                  <a:pt x="4463449" y="933697"/>
                  <a:pt x="4463449" y="933697"/>
                </a:cubicBezTo>
                <a:cubicBezTo>
                  <a:pt x="4497964" y="979713"/>
                  <a:pt x="4539735" y="1026124"/>
                  <a:pt x="4556826" y="1083088"/>
                </a:cubicBezTo>
                <a:cubicBezTo>
                  <a:pt x="4567707" y="1119354"/>
                  <a:pt x="4569277" y="1157783"/>
                  <a:pt x="4575502" y="1195131"/>
                </a:cubicBezTo>
                <a:cubicBezTo>
                  <a:pt x="4569277" y="1232479"/>
                  <a:pt x="4565040" y="1270213"/>
                  <a:pt x="4556826" y="1307175"/>
                </a:cubicBezTo>
                <a:cubicBezTo>
                  <a:pt x="4552556" y="1326390"/>
                  <a:pt x="4552070" y="1349279"/>
                  <a:pt x="4538151" y="1363197"/>
                </a:cubicBezTo>
                <a:cubicBezTo>
                  <a:pt x="4524231" y="1377116"/>
                  <a:pt x="4500800" y="1375646"/>
                  <a:pt x="4482124" y="1381871"/>
                </a:cubicBezTo>
                <a:cubicBezTo>
                  <a:pt x="4464292" y="1453195"/>
                  <a:pt x="4461261" y="1479616"/>
                  <a:pt x="4426098" y="1549936"/>
                </a:cubicBezTo>
                <a:cubicBezTo>
                  <a:pt x="4416060" y="1570010"/>
                  <a:pt x="4404618" y="1590088"/>
                  <a:pt x="4388747" y="1605958"/>
                </a:cubicBezTo>
                <a:cubicBezTo>
                  <a:pt x="4372875" y="1621828"/>
                  <a:pt x="4349404" y="1628292"/>
                  <a:pt x="4332720" y="1643306"/>
                </a:cubicBezTo>
                <a:cubicBezTo>
                  <a:pt x="4286914" y="1684528"/>
                  <a:pt x="4253266" y="1739842"/>
                  <a:pt x="4201991" y="1774023"/>
                </a:cubicBezTo>
                <a:cubicBezTo>
                  <a:pt x="4164640" y="1798922"/>
                  <a:pt x="4125372" y="1821161"/>
                  <a:pt x="4089938" y="1848719"/>
                </a:cubicBezTo>
                <a:cubicBezTo>
                  <a:pt x="4069091" y="1864932"/>
                  <a:pt x="4053965" y="1887554"/>
                  <a:pt x="4033912" y="1904741"/>
                </a:cubicBezTo>
                <a:cubicBezTo>
                  <a:pt x="4010279" y="1924996"/>
                  <a:pt x="3982843" y="1940508"/>
                  <a:pt x="3959210" y="1960763"/>
                </a:cubicBezTo>
                <a:cubicBezTo>
                  <a:pt x="3939157" y="1977949"/>
                  <a:pt x="3923472" y="1999878"/>
                  <a:pt x="3903183" y="2016784"/>
                </a:cubicBezTo>
                <a:cubicBezTo>
                  <a:pt x="3885940" y="2031152"/>
                  <a:pt x="3867232" y="2044095"/>
                  <a:pt x="3847157" y="2054132"/>
                </a:cubicBezTo>
                <a:cubicBezTo>
                  <a:pt x="3802010" y="2076704"/>
                  <a:pt x="3764295" y="2073531"/>
                  <a:pt x="3716428" y="2091480"/>
                </a:cubicBezTo>
                <a:cubicBezTo>
                  <a:pt x="3690361" y="2101254"/>
                  <a:pt x="3665898" y="2115017"/>
                  <a:pt x="3641726" y="2128828"/>
                </a:cubicBezTo>
                <a:cubicBezTo>
                  <a:pt x="3578694" y="2164843"/>
                  <a:pt x="3523842" y="2217916"/>
                  <a:pt x="3454971" y="2240871"/>
                </a:cubicBezTo>
                <a:cubicBezTo>
                  <a:pt x="3417620" y="2253320"/>
                  <a:pt x="3375678" y="2256381"/>
                  <a:pt x="3342918" y="2278219"/>
                </a:cubicBezTo>
                <a:cubicBezTo>
                  <a:pt x="3324242" y="2290668"/>
                  <a:pt x="3307402" y="2306452"/>
                  <a:pt x="3286891" y="2315567"/>
                </a:cubicBezTo>
                <a:cubicBezTo>
                  <a:pt x="3198105" y="2355024"/>
                  <a:pt x="3156746" y="2355930"/>
                  <a:pt x="3062785" y="2371589"/>
                </a:cubicBezTo>
                <a:cubicBezTo>
                  <a:pt x="2902220" y="2478623"/>
                  <a:pt x="3105372" y="2350297"/>
                  <a:pt x="2950732" y="2427611"/>
                </a:cubicBezTo>
                <a:cubicBezTo>
                  <a:pt x="2930656" y="2437648"/>
                  <a:pt x="2915721" y="2457079"/>
                  <a:pt x="2894705" y="2464959"/>
                </a:cubicBezTo>
                <a:cubicBezTo>
                  <a:pt x="2864984" y="2476104"/>
                  <a:pt x="2832454" y="2477408"/>
                  <a:pt x="2801328" y="2483633"/>
                </a:cubicBezTo>
                <a:cubicBezTo>
                  <a:pt x="2664374" y="2471184"/>
                  <a:pt x="2527005" y="2462668"/>
                  <a:pt x="2390466" y="2446285"/>
                </a:cubicBezTo>
                <a:cubicBezTo>
                  <a:pt x="2241541" y="2428415"/>
                  <a:pt x="2442915" y="2420754"/>
                  <a:pt x="2259738" y="2408937"/>
                </a:cubicBezTo>
                <a:cubicBezTo>
                  <a:pt x="2091892" y="2398109"/>
                  <a:pt x="1923579" y="2396488"/>
                  <a:pt x="1755499" y="2390263"/>
                </a:cubicBezTo>
                <a:cubicBezTo>
                  <a:pt x="1730598" y="2384038"/>
                  <a:pt x="1706050" y="2376180"/>
                  <a:pt x="1680797" y="2371589"/>
                </a:cubicBezTo>
                <a:cubicBezTo>
                  <a:pt x="1598882" y="2356697"/>
                  <a:pt x="1519250" y="2352292"/>
                  <a:pt x="1438015" y="2334241"/>
                </a:cubicBezTo>
                <a:cubicBezTo>
                  <a:pt x="1418798" y="2329971"/>
                  <a:pt x="1401291" y="2319427"/>
                  <a:pt x="1381988" y="2315567"/>
                </a:cubicBezTo>
                <a:cubicBezTo>
                  <a:pt x="1338824" y="2306935"/>
                  <a:pt x="1294680" y="2304129"/>
                  <a:pt x="1251260" y="2296893"/>
                </a:cubicBezTo>
                <a:cubicBezTo>
                  <a:pt x="1219950" y="2291675"/>
                  <a:pt x="1189112" y="2283897"/>
                  <a:pt x="1157882" y="2278219"/>
                </a:cubicBezTo>
                <a:cubicBezTo>
                  <a:pt x="1120627" y="2271446"/>
                  <a:pt x="1083047" y="2266523"/>
                  <a:pt x="1045829" y="2259545"/>
                </a:cubicBezTo>
                <a:cubicBezTo>
                  <a:pt x="983432" y="2247847"/>
                  <a:pt x="921695" y="2232634"/>
                  <a:pt x="859074" y="2222198"/>
                </a:cubicBezTo>
                <a:cubicBezTo>
                  <a:pt x="615550" y="2181614"/>
                  <a:pt x="706815" y="2208797"/>
                  <a:pt x="578941" y="2166176"/>
                </a:cubicBezTo>
                <a:cubicBezTo>
                  <a:pt x="554040" y="2147502"/>
                  <a:pt x="530633" y="2126649"/>
                  <a:pt x="504239" y="2110154"/>
                </a:cubicBezTo>
                <a:cubicBezTo>
                  <a:pt x="480631" y="2095400"/>
                  <a:pt x="452191" y="2088986"/>
                  <a:pt x="429537" y="2072806"/>
                </a:cubicBezTo>
                <a:cubicBezTo>
                  <a:pt x="408046" y="2057456"/>
                  <a:pt x="390418" y="2037072"/>
                  <a:pt x="373510" y="2016784"/>
                </a:cubicBezTo>
                <a:cubicBezTo>
                  <a:pt x="359141" y="1999543"/>
                  <a:pt x="353685" y="1974783"/>
                  <a:pt x="336159" y="1960763"/>
                </a:cubicBezTo>
                <a:cubicBezTo>
                  <a:pt x="320787" y="1948466"/>
                  <a:pt x="298808" y="1948314"/>
                  <a:pt x="280133" y="1942089"/>
                </a:cubicBezTo>
                <a:cubicBezTo>
                  <a:pt x="233733" y="1802904"/>
                  <a:pt x="302249" y="1990124"/>
                  <a:pt x="168080" y="1755349"/>
                </a:cubicBezTo>
                <a:cubicBezTo>
                  <a:pt x="144559" y="1714190"/>
                  <a:pt x="131671" y="1667788"/>
                  <a:pt x="112053" y="1624632"/>
                </a:cubicBezTo>
                <a:cubicBezTo>
                  <a:pt x="22127" y="1426814"/>
                  <a:pt x="136409" y="1692011"/>
                  <a:pt x="18676" y="1456566"/>
                </a:cubicBezTo>
                <a:cubicBezTo>
                  <a:pt x="9872" y="1438960"/>
                  <a:pt x="6225" y="1419219"/>
                  <a:pt x="0" y="1400545"/>
                </a:cubicBezTo>
                <a:cubicBezTo>
                  <a:pt x="6225" y="1307175"/>
                  <a:pt x="-3000" y="1211468"/>
                  <a:pt x="18676" y="1120436"/>
                </a:cubicBezTo>
                <a:cubicBezTo>
                  <a:pt x="29074" y="1076769"/>
                  <a:pt x="69586" y="1046456"/>
                  <a:pt x="93378" y="1008392"/>
                </a:cubicBezTo>
                <a:cubicBezTo>
                  <a:pt x="124504" y="958595"/>
                  <a:pt x="137892" y="891574"/>
                  <a:pt x="186755" y="859001"/>
                </a:cubicBezTo>
                <a:cubicBezTo>
                  <a:pt x="224106" y="834102"/>
                  <a:pt x="271873" y="820215"/>
                  <a:pt x="298808" y="784305"/>
                </a:cubicBezTo>
                <a:cubicBezTo>
                  <a:pt x="368302" y="691654"/>
                  <a:pt x="328937" y="726873"/>
                  <a:pt x="410861" y="672262"/>
                </a:cubicBezTo>
                <a:cubicBezTo>
                  <a:pt x="423164" y="635356"/>
                  <a:pt x="433977" y="586545"/>
                  <a:pt x="466888" y="560218"/>
                </a:cubicBezTo>
                <a:cubicBezTo>
                  <a:pt x="482260" y="547921"/>
                  <a:pt x="504239" y="547769"/>
                  <a:pt x="522915" y="541544"/>
                </a:cubicBezTo>
                <a:cubicBezTo>
                  <a:pt x="529140" y="522870"/>
                  <a:pt x="529293" y="500892"/>
                  <a:pt x="541590" y="485522"/>
                </a:cubicBezTo>
                <a:cubicBezTo>
                  <a:pt x="602796" y="409020"/>
                  <a:pt x="597617" y="480520"/>
                  <a:pt x="597617" y="429500"/>
                </a:cubicBezTo>
              </a:path>
            </a:pathLst>
          </a:custGeom>
          <a:ln w="76200" cmpd="sng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372200" y="1844824"/>
            <a:ext cx="1152128" cy="504056"/>
          </a:xfrm>
          <a:prstGeom prst="ellipse">
            <a:avLst/>
          </a:prstGeom>
          <a:noFill/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012160" y="3068960"/>
            <a:ext cx="1152128" cy="504056"/>
          </a:xfrm>
          <a:prstGeom prst="ellipse">
            <a:avLst/>
          </a:prstGeom>
          <a:noFill/>
          <a:ln w="571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860032" y="5661248"/>
            <a:ext cx="1152128" cy="504056"/>
          </a:xfrm>
          <a:prstGeom prst="ellipse">
            <a:avLst/>
          </a:prstGeom>
          <a:noFill/>
          <a:ln w="571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5580112" y="1166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24128" y="1166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4"/>
          <p:cNvCxnSpPr/>
          <p:nvPr/>
        </p:nvCxnSpPr>
        <p:spPr>
          <a:xfrm flipH="1">
            <a:off x="7668344" y="3717032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5"/>
          <p:cNvCxnSpPr/>
          <p:nvPr/>
        </p:nvCxnSpPr>
        <p:spPr>
          <a:xfrm>
            <a:off x="7812360" y="3717032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4"/>
          <p:cNvCxnSpPr/>
          <p:nvPr/>
        </p:nvCxnSpPr>
        <p:spPr>
          <a:xfrm flipH="1">
            <a:off x="7596336" y="5301208"/>
            <a:ext cx="720080" cy="72008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5"/>
          <p:cNvCxnSpPr/>
          <p:nvPr/>
        </p:nvCxnSpPr>
        <p:spPr>
          <a:xfrm>
            <a:off x="7740352" y="5301208"/>
            <a:ext cx="504056" cy="792088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0" y="404664"/>
            <a:ext cx="3995936" cy="1584176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8" name="Rounded Rectangle 17"/>
          <p:cNvSpPr/>
          <p:nvPr/>
        </p:nvSpPr>
        <p:spPr>
          <a:xfrm>
            <a:off x="-36512" y="2060848"/>
            <a:ext cx="4464496" cy="1584176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cv</a:t>
            </a:r>
            <a:endParaRPr lang="it-IT" dirty="0"/>
          </a:p>
        </p:txBody>
      </p:sp>
      <p:sp>
        <p:nvSpPr>
          <p:cNvPr id="19" name="Rounded Rectangle 18"/>
          <p:cNvSpPr/>
          <p:nvPr/>
        </p:nvSpPr>
        <p:spPr>
          <a:xfrm>
            <a:off x="-36512" y="3717032"/>
            <a:ext cx="4176464" cy="2736304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cv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44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6728"/>
            <a:ext cx="8229600" cy="135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DMOZ: </a:t>
            </a:r>
            <a:r>
              <a:rPr lang="it-IT" dirty="0" err="1" smtClean="0"/>
              <a:t>about</a:t>
            </a:r>
            <a:r>
              <a:rPr lang="it-IT" dirty="0"/>
              <a:t> </a:t>
            </a:r>
            <a:r>
              <a:rPr lang="it-IT" dirty="0" smtClean="0"/>
              <a:t>300 </a:t>
            </a:r>
            <a:r>
              <a:rPr lang="it-IT" dirty="0" err="1" smtClean="0"/>
              <a:t>queries</a:t>
            </a:r>
            <a:r>
              <a:rPr lang="it-IT" sz="2600" dirty="0" smtClean="0"/>
              <a:t>      </a:t>
            </a:r>
            <a:r>
              <a:rPr lang="it-IT" sz="2400" dirty="0" smtClean="0"/>
              <a:t>[Carpineto </a:t>
            </a:r>
            <a:r>
              <a:rPr lang="it-IT" sz="2400" i="1" dirty="0" smtClean="0"/>
              <a:t>et al</a:t>
            </a:r>
            <a:r>
              <a:rPr lang="it-IT" sz="2400" dirty="0" smtClean="0"/>
              <a:t>, SIGIR 10]</a:t>
            </a:r>
            <a:r>
              <a:rPr lang="it-IT" dirty="0" smtClean="0"/>
              <a:t>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6911769"/>
              </p:ext>
            </p:extLst>
          </p:nvPr>
        </p:nvGraphicFramePr>
        <p:xfrm>
          <a:off x="323528" y="2348880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7236296" y="6053226"/>
            <a:ext cx="10304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TAGME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6541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kSSL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356" y="1428737"/>
            <a:ext cx="8507288" cy="1352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Subtopic Search Length under k document bound</a:t>
            </a:r>
          </a:p>
          <a:p>
            <a:pPr marL="0" indent="0" algn="ctr">
              <a:buNone/>
            </a:pPr>
            <a:r>
              <a:rPr lang="it-IT" dirty="0" smtClean="0"/>
              <a:t>AMBIENT dataset </a:t>
            </a:r>
            <a:r>
              <a:rPr lang="it-IT" sz="2400" dirty="0" smtClean="0"/>
              <a:t>[Carpineto </a:t>
            </a:r>
            <a:r>
              <a:rPr lang="it-IT" sz="2400" i="1" dirty="0" smtClean="0"/>
              <a:t>et al</a:t>
            </a:r>
            <a:r>
              <a:rPr lang="it-IT" sz="2400" dirty="0" smtClean="0"/>
              <a:t>, SIGIR 10] 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3426785"/>
              </p:ext>
            </p:extLst>
          </p:nvPr>
        </p:nvGraphicFramePr>
        <p:xfrm>
          <a:off x="179512" y="2636912"/>
          <a:ext cx="87849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3568" y="6093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K =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64440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lower value of kSSL is better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58002" y="5795972"/>
            <a:ext cx="10304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TAGME</a:t>
            </a:r>
            <a:endParaRPr lang="it-IT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9512" y="2492896"/>
            <a:ext cx="4464496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Century Gothic" pitchFamily="34" charset="0"/>
              </a:rPr>
              <a:t>Many more user studies</a:t>
            </a:r>
          </a:p>
          <a:p>
            <a:pPr algn="ctr"/>
            <a:r>
              <a:rPr lang="it-IT" sz="2400" dirty="0" smtClean="0">
                <a:latin typeface="Century Gothic" pitchFamily="34" charset="0"/>
              </a:rPr>
              <a:t>We used CrowdFlower</a:t>
            </a:r>
            <a:endParaRPr lang="it-IT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8"/>
          <p:cNvSpPr/>
          <p:nvPr/>
        </p:nvSpPr>
        <p:spPr>
          <a:xfrm>
            <a:off x="4355976" y="2060848"/>
            <a:ext cx="4752528" cy="1296144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Century Gothic" pitchFamily="34" charset="0"/>
              </a:rPr>
              <a:t>It is slow: </a:t>
            </a:r>
          </a:p>
          <a:p>
            <a:pPr algn="ctr"/>
            <a:r>
              <a:rPr lang="it-IT" sz="3200" dirty="0" err="1" smtClean="0">
                <a:latin typeface="Century Gothic" pitchFamily="34" charset="0"/>
              </a:rPr>
              <a:t>needs</a:t>
            </a:r>
            <a:r>
              <a:rPr lang="it-IT" sz="3200" dirty="0" smtClean="0">
                <a:latin typeface="Century Gothic" pitchFamily="34" charset="0"/>
              </a:rPr>
              <a:t> AlgoEng</a:t>
            </a:r>
            <a:endParaRPr lang="it-IT" sz="2400" dirty="0">
              <a:latin typeface="Century Gothic" pitchFamily="34" charset="0"/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6070600" y="5664200"/>
            <a:ext cx="3048000" cy="1155700"/>
          </a:xfrm>
          <a:prstGeom prst="roundRect">
            <a:avLst>
              <a:gd name="adj" fmla="val 16481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Paper at</a:t>
            </a:r>
          </a:p>
          <a:p>
            <a:pPr algn="ctr"/>
            <a:r>
              <a:rPr lang="en-US" sz="30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ACM WSDM 2012</a:t>
            </a:r>
          </a:p>
        </p:txBody>
      </p:sp>
    </p:spTree>
    <p:extLst>
      <p:ext uri="{BB962C8B-B14F-4D97-AF65-F5344CB8AC3E}">
        <p14:creationId xmlns="" xmlns:p14="http://schemas.microsoft.com/office/powerpoint/2010/main" val="36078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9684" cy="129614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6600" dirty="0" smtClean="0">
                <a:latin typeface="+mj-lt"/>
              </a:rPr>
              <a:t>The </a:t>
            </a:r>
            <a:r>
              <a:rPr lang="it-IT" sz="6600" dirty="0" err="1" smtClean="0">
                <a:latin typeface="+mj-lt"/>
              </a:rPr>
              <a:t>moral</a:t>
            </a:r>
            <a:endParaRPr lang="it-IT" sz="4000" b="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140" y="1700808"/>
            <a:ext cx="9144000" cy="1296144"/>
            <a:chOff x="-14140" y="2780928"/>
            <a:chExt cx="9144000" cy="1296144"/>
          </a:xfrm>
        </p:grpSpPr>
        <p:sp>
          <p:nvSpPr>
            <p:cNvPr id="3" name="Rectangle 25"/>
            <p:cNvSpPr/>
            <p:nvPr/>
          </p:nvSpPr>
          <p:spPr bwMode="auto">
            <a:xfrm>
              <a:off x="-14140" y="2780928"/>
              <a:ext cx="9144000" cy="12961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1058538" y="2906800"/>
              <a:ext cx="7681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Topic-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based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annotators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extract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useful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contextual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knowledge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17"/>
            <p:cNvSpPr txBox="1"/>
            <p:nvPr/>
          </p:nvSpPr>
          <p:spPr>
            <a:xfrm>
              <a:off x="1058538" y="3335428"/>
              <a:ext cx="7795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A </a:t>
              </a:r>
              <a:r>
                <a:rPr lang="de-DE" sz="2000" dirty="0" err="1" smtClean="0"/>
                <a:t>sort</a:t>
              </a:r>
              <a:r>
                <a:rPr lang="de-DE" sz="2000" dirty="0" smtClean="0"/>
                <a:t> of </a:t>
              </a:r>
              <a:r>
                <a:rPr lang="de-DE" sz="2000" i="1" dirty="0" err="1" smtClean="0"/>
                <a:t>semantic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dimension</a:t>
              </a:r>
              <a:r>
                <a:rPr lang="de-DE" sz="2000" dirty="0" smtClean="0"/>
                <a:t>: </a:t>
              </a:r>
              <a:r>
                <a:rPr lang="de-DE" sz="2000" dirty="0" err="1" smtClean="0"/>
                <a:t>Entities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can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related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within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graph</a:t>
              </a:r>
              <a:r>
                <a:rPr lang="de-DE" sz="2000" dirty="0" smtClean="0"/>
                <a:t>-KB</a:t>
              </a:r>
            </a:p>
            <a:p>
              <a:r>
                <a:rPr lang="de-DE" sz="2000" dirty="0" smtClean="0"/>
                <a:t>The </a:t>
              </a:r>
              <a:r>
                <a:rPr lang="de-DE" sz="2000" dirty="0" err="1" smtClean="0"/>
                <a:t>better</a:t>
              </a:r>
              <a:r>
                <a:rPr lang="de-DE" sz="2000" dirty="0" smtClean="0"/>
                <a:t>/larger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graph</a:t>
              </a:r>
              <a:r>
                <a:rPr lang="de-DE" sz="2000" dirty="0" smtClean="0"/>
                <a:t>-KB,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more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effective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annotation</a:t>
              </a:r>
              <a:endParaRPr lang="de-DE" sz="2000" dirty="0" smtClean="0"/>
            </a:p>
          </p:txBody>
        </p:sp>
        <p:pic>
          <p:nvPicPr>
            <p:cNvPr id="9" name="Picture 3" descr="C:\Users\ferragin\AppData\Local\Microsoft\Windows\Temporary Internet Files\Content.IE5\5AM25BMB\MC90043466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35" y="2940807"/>
              <a:ext cx="792265" cy="1046113"/>
            </a:xfrm>
            <a:prstGeom prst="rect">
              <a:avLst/>
            </a:prstGeom>
            <a:noFill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31169"/>
          <a:stretch>
            <a:fillRect/>
          </a:stretch>
        </p:blipFill>
        <p:spPr bwMode="auto">
          <a:xfrm>
            <a:off x="395536" y="2996952"/>
            <a:ext cx="822377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65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429684" cy="129614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6600" dirty="0" smtClean="0">
                <a:latin typeface="+mj-lt"/>
              </a:rPr>
              <a:t>The </a:t>
            </a:r>
            <a:r>
              <a:rPr lang="it-IT" sz="6600" dirty="0" err="1" smtClean="0">
                <a:latin typeface="+mj-lt"/>
              </a:rPr>
              <a:t>moral</a:t>
            </a:r>
            <a:endParaRPr lang="it-IT" sz="4000" b="0" dirty="0">
              <a:latin typeface="+mj-lt"/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-14140" y="2780928"/>
            <a:ext cx="9144000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058538" y="2906800"/>
            <a:ext cx="768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Topic-</a:t>
            </a:r>
            <a:r>
              <a:rPr lang="de-DE" sz="2400" dirty="0" err="1" smtClean="0">
                <a:solidFill>
                  <a:srgbClr val="0000FF"/>
                </a:solidFill>
              </a:rPr>
              <a:t>based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annotators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extract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useful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contextual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knowledge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058538" y="3335428"/>
            <a:ext cx="779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 </a:t>
            </a:r>
            <a:r>
              <a:rPr lang="de-DE" sz="2000" dirty="0" err="1" smtClean="0"/>
              <a:t>sort</a:t>
            </a:r>
            <a:r>
              <a:rPr lang="de-DE" sz="2000" dirty="0" smtClean="0"/>
              <a:t> of </a:t>
            </a:r>
            <a:r>
              <a:rPr lang="de-DE" sz="2000" i="1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</a:t>
            </a:r>
            <a:r>
              <a:rPr lang="de-DE" sz="2000" dirty="0" smtClean="0"/>
              <a:t>: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related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-KB</a:t>
            </a:r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better</a:t>
            </a:r>
            <a:r>
              <a:rPr lang="de-DE" sz="2000" dirty="0" smtClean="0"/>
              <a:t>/larger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-KB,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effective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annotation</a:t>
            </a:r>
            <a:endParaRPr lang="de-DE" sz="2000" dirty="0" smtClean="0"/>
          </a:p>
        </p:txBody>
      </p:sp>
      <p:pic>
        <p:nvPicPr>
          <p:cNvPr id="9" name="Picture 3" descr="C:\Users\ferragin\AppData\Local\Microsoft\Windows\Temporary Internet Files\Content.IE5\5AM25BMB\MC900434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35" y="2940807"/>
            <a:ext cx="792265" cy="1046113"/>
          </a:xfrm>
          <a:prstGeom prst="rect">
            <a:avLst/>
          </a:prstGeom>
          <a:noFill/>
        </p:spPr>
      </p:pic>
      <p:sp>
        <p:nvSpPr>
          <p:cNvPr id="7" name="Rectangle 25"/>
          <p:cNvSpPr/>
          <p:nvPr/>
        </p:nvSpPr>
        <p:spPr bwMode="auto">
          <a:xfrm>
            <a:off x="-459" y="4653136"/>
            <a:ext cx="9130319" cy="1494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044398" y="485972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State-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-</a:t>
            </a:r>
            <a:r>
              <a:rPr lang="de-DE" sz="2400" dirty="0" err="1" smtClean="0">
                <a:solidFill>
                  <a:srgbClr val="0000FF"/>
                </a:solidFill>
              </a:rPr>
              <a:t>the</a:t>
            </a:r>
            <a:r>
              <a:rPr lang="de-DE" sz="2400" dirty="0" smtClean="0">
                <a:solidFill>
                  <a:srgbClr val="0000FF"/>
                </a:solidFill>
              </a:rPr>
              <a:t>-art </a:t>
            </a:r>
            <a:r>
              <a:rPr lang="de-DE" sz="2400" dirty="0" err="1" smtClean="0">
                <a:solidFill>
                  <a:srgbClr val="0000FF"/>
                </a:solidFill>
              </a:rPr>
              <a:t>tools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available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044398" y="5288350"/>
            <a:ext cx="6551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Efficient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effective</a:t>
            </a:r>
            <a:endParaRPr lang="de-DE" sz="2000" dirty="0" smtClean="0"/>
          </a:p>
          <a:p>
            <a:r>
              <a:rPr lang="de-DE" sz="2000" dirty="0" smtClean="0"/>
              <a:t>R</a:t>
            </a:r>
            <a:r>
              <a:rPr lang="de-DE" sz="2000" smtClean="0"/>
              <a:t>oom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, </a:t>
            </a:r>
            <a:r>
              <a:rPr lang="de-DE" sz="2000" dirty="0" err="1" smtClean="0"/>
              <a:t>especially</a:t>
            </a:r>
            <a:r>
              <a:rPr lang="de-DE" sz="2000" dirty="0" smtClean="0"/>
              <a:t> on </a:t>
            </a:r>
            <a:r>
              <a:rPr lang="de-DE" sz="2000" dirty="0" err="1" smtClean="0"/>
              <a:t>scalability</a:t>
            </a:r>
            <a:r>
              <a:rPr lang="de-DE" sz="2000" dirty="0" smtClean="0"/>
              <a:t> &amp; </a:t>
            </a:r>
            <a:r>
              <a:rPr lang="de-DE" sz="2000" dirty="0" err="1" smtClean="0"/>
              <a:t>robustness</a:t>
            </a:r>
            <a:endParaRPr lang="de-DE" sz="2000" dirty="0" smtClean="0"/>
          </a:p>
        </p:txBody>
      </p:sp>
      <p:pic>
        <p:nvPicPr>
          <p:cNvPr id="11" name="Picture 3" descr="C:\Users\ferragin\AppData\Local\Microsoft\Windows\Temporary Internet Files\Content.IE5\5AM25BMB\MC9004346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85023"/>
            <a:ext cx="792265" cy="1046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05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open problems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Two limitations: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The Milne-Witten’s formula is simple and efficient but probably not much effective.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Our voting works for pairs of entities…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How to expand the KB-Wikipedia (not hold on Google’s releases)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The idea of “bipartite graph” with links also in the entity-</a:t>
            </a:r>
            <a:r>
              <a:rPr lang="en-US" altLang="zh-TW" dirty="0" err="1" smtClean="0"/>
              <a:t>subgraph</a:t>
            </a:r>
            <a:r>
              <a:rPr lang="en-US" altLang="zh-TW" dirty="0" smtClean="0"/>
              <a:t> is powerful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New application ideas?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9883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Text </a:t>
            </a:r>
            <a:r>
              <a:rPr lang="it-IT" sz="4000" dirty="0" err="1" smtClean="0">
                <a:latin typeface="+mj-lt"/>
              </a:rPr>
              <a:t>Similarity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Explicit Semantic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T = {</a:t>
            </a:r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>
                <a:latin typeface="Arial"/>
              </a:rPr>
              <a:t>…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} </a:t>
            </a:r>
            <a:r>
              <a:rPr lang="en-US" altLang="zh-TW" dirty="0"/>
              <a:t>be input text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tfidf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 </a:t>
            </a:r>
            <a:r>
              <a:rPr lang="en-US" altLang="zh-TW" dirty="0"/>
              <a:t>be </a:t>
            </a:r>
            <a:r>
              <a:rPr lang="en-US" altLang="zh-TW" dirty="0" smtClean="0"/>
              <a:t>its </a:t>
            </a:r>
            <a:r>
              <a:rPr lang="en-US" altLang="zh-TW" dirty="0"/>
              <a:t>TFIDF </a:t>
            </a:r>
            <a:r>
              <a:rPr lang="en-US" altLang="zh-TW" dirty="0" smtClean="0"/>
              <a:t>weight </a:t>
            </a:r>
            <a:r>
              <a:rPr lang="en-US" altLang="zh-TW" dirty="0"/>
              <a:t>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endParaRPr lang="en-US" altLang="zh-TW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Wikipedia </a:t>
            </a:r>
            <a:r>
              <a:rPr lang="en-US" altLang="zh-TW" dirty="0" smtClean="0"/>
              <a:t>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dirty="0"/>
              <a:t>N = total number of Wikipedia concepts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ij</a:t>
            </a:r>
            <a:r>
              <a:rPr lang="en-US" altLang="zh-TW" dirty="0" smtClean="0"/>
              <a:t>&gt;  quantifies </a:t>
            </a:r>
            <a:r>
              <a:rPr lang="en-US" altLang="zh-TW" dirty="0"/>
              <a:t>the strength of association 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with Wikipedia </a:t>
            </a:r>
            <a:r>
              <a:rPr lang="en-US" altLang="zh-TW" dirty="0" smtClean="0"/>
              <a:t>concept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/>
              <a:t>Explicit 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semantic interpretation vector V for text T is a vector of length N, in </a:t>
            </a:r>
            <a:r>
              <a:rPr lang="en-US" altLang="zh-TW" dirty="0" smtClean="0"/>
              <a:t>which</a:t>
            </a:r>
          </a:p>
          <a:p>
            <a:pPr>
              <a:buNone/>
            </a:pPr>
            <a:r>
              <a:rPr lang="en-US" altLang="zh-TW" dirty="0" smtClean="0"/>
              <a:t>		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weight(</a:t>
            </a:r>
            <a:r>
              <a:rPr lang="en-US" altLang="zh-TW" sz="4000" b="1" dirty="0" err="1" smtClean="0">
                <a:solidFill>
                  <a:srgbClr val="7030A0"/>
                </a:solidFill>
              </a:rPr>
              <a:t>c</a:t>
            </a:r>
            <a:r>
              <a:rPr lang="en-US" altLang="zh-TW" sz="40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) = Sum_{</a:t>
            </a:r>
            <a:r>
              <a:rPr lang="en-US" altLang="zh-TW" sz="4000" b="1" dirty="0" err="1" smtClean="0">
                <a:solidFill>
                  <a:srgbClr val="7030A0"/>
                </a:solidFill>
              </a:rPr>
              <a:t>w</a:t>
            </a:r>
            <a:r>
              <a:rPr lang="en-US" altLang="zh-TW" sz="40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4000" b="1" baseline="-25000" dirty="0" smtClean="0">
                <a:solidFill>
                  <a:srgbClr val="7030A0"/>
                </a:solidFill>
              </a:rPr>
              <a:t> </a:t>
            </a:r>
            <a:r>
              <a:rPr lang="az-Cyrl-AZ" altLang="zh-TW" sz="4000" b="1" dirty="0" smtClean="0">
                <a:solidFill>
                  <a:srgbClr val="7030A0"/>
                </a:solidFill>
                <a:sym typeface="Symbol"/>
              </a:rPr>
              <a:t></a:t>
            </a:r>
            <a:r>
              <a:rPr lang="it-IT" altLang="zh-TW" sz="40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T}   </a:t>
            </a:r>
            <a:r>
              <a:rPr lang="en-US" altLang="zh-TW" sz="4000" b="1" dirty="0" err="1" smtClean="0">
                <a:solidFill>
                  <a:srgbClr val="7030A0"/>
                </a:solidFill>
              </a:rPr>
              <a:t>w</a:t>
            </a:r>
            <a:r>
              <a:rPr lang="en-US" altLang="zh-TW" sz="40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4000" b="1" baseline="-25000" dirty="0" smtClean="0">
                <a:solidFill>
                  <a:srgbClr val="7030A0"/>
                </a:solidFill>
              </a:rPr>
              <a:t> 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* </a:t>
            </a:r>
            <a:r>
              <a:rPr lang="en-US" altLang="zh-TW" sz="4000" b="1" dirty="0" err="1" smtClean="0">
                <a:solidFill>
                  <a:srgbClr val="7030A0"/>
                </a:solidFill>
              </a:rPr>
              <a:t>c</a:t>
            </a:r>
            <a:r>
              <a:rPr lang="en-US" altLang="zh-TW" sz="4000" b="1" baseline="-25000" dirty="0" err="1" smtClean="0">
                <a:solidFill>
                  <a:srgbClr val="7030A0"/>
                </a:solidFill>
              </a:rPr>
              <a:t>ij</a:t>
            </a:r>
            <a:r>
              <a:rPr lang="en-US" altLang="zh-TW" sz="40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b="1" dirty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pPr>
              <a:buNone/>
            </a:pPr>
            <a:r>
              <a:rPr lang="en-US" altLang="zh-TW" dirty="0"/>
              <a:t>To 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 </a:t>
            </a:r>
            <a:r>
              <a:rPr lang="en-US" altLang="zh-TW" dirty="0" smtClean="0"/>
              <a:t>we </a:t>
            </a:r>
            <a:r>
              <a:rPr lang="en-US" altLang="zh-TW" dirty="0"/>
              <a:t>compare their vectors using the cosine metric</a:t>
            </a:r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4716016" y="5517232"/>
            <a:ext cx="4427984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</a:t>
            </a:r>
            <a:r>
              <a:rPr lang="it-IT" sz="3200" dirty="0" err="1" smtClean="0"/>
              <a:t>model</a:t>
            </a:r>
            <a:endParaRPr lang="it-I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8955088" cy="484028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word relatedness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text relatedness</a:t>
            </a:r>
          </a:p>
          <a:p>
            <a:endParaRPr lang="en-US" altLang="zh-TW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47925"/>
            <a:ext cx="5329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439261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walks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Text Sim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2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9"/>
          <p:cNvGrpSpPr/>
          <p:nvPr/>
        </p:nvGrpSpPr>
        <p:grpSpPr>
          <a:xfrm>
            <a:off x="4602471" y="3302462"/>
            <a:ext cx="3749441" cy="2016224"/>
            <a:chOff x="5394559" y="3032520"/>
            <a:chExt cx="3749441" cy="201622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8179" y="3645024"/>
              <a:ext cx="2295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random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Proximity measures from random walks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229600" cy="496855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Hitting time: </a:t>
            </a:r>
            <a:r>
              <a:rPr lang="en-US" sz="2900" dirty="0" smtClean="0"/>
              <a:t>Expected time to </a:t>
            </a:r>
            <a:r>
              <a:rPr lang="en-US" sz="2900" dirty="0"/>
              <a:t>hit node </a:t>
            </a:r>
            <a:r>
              <a:rPr lang="en-US" sz="2900" b="1" i="1" dirty="0" smtClean="0"/>
              <a:t>j </a:t>
            </a:r>
            <a:r>
              <a:rPr lang="en-US" sz="2900" dirty="0" smtClean="0"/>
              <a:t>starting </a:t>
            </a:r>
            <a:r>
              <a:rPr lang="en-US" sz="2900" dirty="0"/>
              <a:t>at node </a:t>
            </a:r>
            <a:r>
              <a:rPr lang="en-US" sz="2900" b="1" i="1" dirty="0" err="1" smtClean="0"/>
              <a:t>i</a:t>
            </a:r>
            <a:r>
              <a:rPr lang="en-US" sz="2900" b="1" i="1" dirty="0" smtClean="0"/>
              <a:t> </a:t>
            </a:r>
            <a:endParaRPr lang="en-US" sz="1300" dirty="0" smtClean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sz="2600" dirty="0" smtClean="0"/>
              <a:t>It is </a:t>
            </a: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 smtClean="0"/>
              <a:t>symmetric. h(</a:t>
            </a:r>
            <a:r>
              <a:rPr lang="en-US" sz="2600" dirty="0" err="1" smtClean="0"/>
              <a:t>i,j</a:t>
            </a:r>
            <a:r>
              <a:rPr lang="en-US" sz="2600" dirty="0" smtClean="0"/>
              <a:t>) &gt; h(</a:t>
            </a:r>
            <a:r>
              <a:rPr lang="en-US" sz="2600" dirty="0" err="1" smtClean="0"/>
              <a:t>j,i</a:t>
            </a:r>
            <a:r>
              <a:rPr lang="en-US" sz="2600" dirty="0" smtClean="0"/>
              <a:t>) = 1</a:t>
            </a:r>
          </a:p>
          <a:p>
            <a:pPr lvl="1">
              <a:spcBef>
                <a:spcPts val="0"/>
              </a:spcBef>
            </a:pPr>
            <a:endParaRPr lang="en-US" sz="1300" dirty="0" smtClean="0"/>
          </a:p>
          <a:p>
            <a:pPr lvl="1">
              <a:spcBef>
                <a:spcPts val="0"/>
              </a:spcBef>
            </a:pPr>
            <a:r>
              <a:rPr lang="en-US" sz="2600" dirty="0" smtClean="0"/>
              <a:t>h(</a:t>
            </a:r>
            <a:r>
              <a:rPr lang="en-US" sz="2600" dirty="0" err="1" smtClean="0"/>
              <a:t>i,j</a:t>
            </a:r>
            <a:r>
              <a:rPr lang="en-US" sz="2600" dirty="0" smtClean="0"/>
              <a:t>) = 1 + </a:t>
            </a:r>
            <a:r>
              <a:rPr lang="el-GR" sz="2600" dirty="0" smtClean="0"/>
              <a:t>Σ</a:t>
            </a:r>
            <a:r>
              <a:rPr lang="en-US" sz="2600" baseline="-25000" dirty="0" smtClean="0"/>
              <a:t>k</a:t>
            </a:r>
            <a:r>
              <a:rPr lang="ru-RU" sz="2600" baseline="-25000" dirty="0" smtClean="0"/>
              <a:t>Є</a:t>
            </a:r>
            <a:r>
              <a:rPr lang="en-US" sz="2600" baseline="-25000" dirty="0" err="1" smtClean="0"/>
              <a:t>nbs</a:t>
            </a:r>
            <a:r>
              <a:rPr lang="en-US" sz="2600" baseline="-25000" dirty="0" smtClean="0"/>
              <a:t>(</a:t>
            </a:r>
            <a:r>
              <a:rPr lang="en-US" sz="2600" baseline="-25000" dirty="0" err="1" smtClean="0"/>
              <a:t>i</a:t>
            </a:r>
            <a:r>
              <a:rPr lang="en-US" sz="2600" baseline="-25000" dirty="0" smtClean="0"/>
              <a:t>) </a:t>
            </a:r>
            <a:r>
              <a:rPr lang="en-US" sz="2600" dirty="0" smtClean="0"/>
              <a:t>p(</a:t>
            </a:r>
            <a:r>
              <a:rPr lang="en-US" sz="2600" dirty="0" err="1" smtClean="0"/>
              <a:t>i,k</a:t>
            </a:r>
            <a:r>
              <a:rPr lang="en-US" sz="2600" dirty="0" smtClean="0"/>
              <a:t>)h(</a:t>
            </a:r>
            <a:r>
              <a:rPr lang="en-US" sz="2600" dirty="0" err="1" smtClean="0"/>
              <a:t>k,j</a:t>
            </a:r>
            <a:r>
              <a:rPr lang="en-US" sz="2600" dirty="0" smtClean="0"/>
              <a:t>)</a:t>
            </a:r>
            <a:endParaRPr lang="en-US" sz="2900" dirty="0"/>
          </a:p>
          <a:p>
            <a:endParaRPr lang="en-US" sz="2900" dirty="0"/>
          </a:p>
          <a:p>
            <a:r>
              <a:rPr lang="en-US" sz="2900" dirty="0" smtClean="0">
                <a:solidFill>
                  <a:srgbClr val="FF0000"/>
                </a:solidFill>
              </a:rPr>
              <a:t>Commute time: </a:t>
            </a:r>
            <a:r>
              <a:rPr lang="en-US" sz="2900" dirty="0" smtClean="0"/>
              <a:t>Expected time to hit </a:t>
            </a:r>
            <a:r>
              <a:rPr lang="en-US" sz="2900" b="1" i="1" dirty="0" smtClean="0"/>
              <a:t>j </a:t>
            </a:r>
            <a:r>
              <a:rPr lang="en-US" sz="2900" dirty="0"/>
              <a:t>and come back to </a:t>
            </a:r>
            <a:r>
              <a:rPr lang="en-US" sz="2900" b="1" i="1" dirty="0" smtClean="0"/>
              <a:t>i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600" dirty="0" smtClean="0"/>
              <a:t>It is symmetric, c(</a:t>
            </a:r>
            <a:r>
              <a:rPr lang="en-US" sz="2600" dirty="0" err="1" smtClean="0"/>
              <a:t>i,j</a:t>
            </a:r>
            <a:r>
              <a:rPr lang="en-US" sz="2600" dirty="0" smtClean="0"/>
              <a:t>) = h(</a:t>
            </a:r>
            <a:r>
              <a:rPr lang="en-US" sz="2600" dirty="0" err="1" smtClean="0"/>
              <a:t>i,j</a:t>
            </a:r>
            <a:r>
              <a:rPr lang="en-US" sz="2600" dirty="0" smtClean="0"/>
              <a:t>) + h(</a:t>
            </a:r>
            <a:r>
              <a:rPr lang="en-US" sz="2600" dirty="0" err="1" smtClean="0"/>
              <a:t>j,i</a:t>
            </a:r>
            <a:r>
              <a:rPr lang="en-US" sz="2600" dirty="0" smtClean="0"/>
              <a:t>)</a:t>
            </a:r>
          </a:p>
          <a:p>
            <a:pPr lvl="1"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900" dirty="0" smtClean="0">
                <a:solidFill>
                  <a:srgbClr val="FF0000"/>
                </a:solidFill>
              </a:rPr>
              <a:t>Personalized PageRank</a:t>
            </a:r>
            <a:r>
              <a:rPr lang="en-US" sz="2900" dirty="0" smtClean="0"/>
              <a:t>, with restart vector</a:t>
            </a:r>
          </a:p>
          <a:p>
            <a:pPr>
              <a:spcBef>
                <a:spcPts val="0"/>
              </a:spcBef>
            </a:pPr>
            <a:endParaRPr lang="en-US" sz="29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900" dirty="0" smtClean="0">
                <a:solidFill>
                  <a:srgbClr val="FF0000"/>
                </a:solidFill>
              </a:rPr>
              <a:t>Visiting probability (with truncation): </a:t>
            </a:r>
            <a:r>
              <a:rPr lang="en-US" sz="2900" dirty="0" smtClean="0"/>
              <a:t>probability of visiting </a:t>
            </a:r>
            <a:r>
              <a:rPr lang="en-US" sz="2900" b="1" i="1" dirty="0" smtClean="0"/>
              <a:t>j </a:t>
            </a:r>
            <a:r>
              <a:rPr lang="en-US" sz="2900" dirty="0" smtClean="0"/>
              <a:t>starting from </a:t>
            </a:r>
            <a:r>
              <a:rPr lang="en-US" sz="2900" b="1" i="1" dirty="0" err="1" smtClean="0"/>
              <a:t>i</a:t>
            </a:r>
            <a:r>
              <a:rPr lang="en-US" sz="2900" dirty="0" smtClean="0"/>
              <a:t>, with penalization for long paths </a:t>
            </a:r>
            <a:r>
              <a:rPr lang="en-US" sz="2400" dirty="0" smtClean="0"/>
              <a:t>(deals with self-loops that boost their nodes more than others)</a:t>
            </a:r>
            <a:endParaRPr lang="en-US" sz="2900" dirty="0" smtClean="0"/>
          </a:p>
          <a:p>
            <a:pPr lvl="1">
              <a:spcBef>
                <a:spcPts val="0"/>
              </a:spcBef>
            </a:pP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88224" y="1916832"/>
            <a:ext cx="1541092" cy="1296542"/>
            <a:chOff x="2773" y="1866"/>
            <a:chExt cx="1451" cy="13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24" y="2304"/>
              <a:ext cx="624" cy="144"/>
              <a:chOff x="3024" y="2304"/>
              <a:chExt cx="624" cy="144"/>
            </a:xfrm>
          </p:grpSpPr>
          <p:sp>
            <p:nvSpPr>
              <p:cNvPr id="293894" name="Oval 6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3895" name="Line 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3896" name="Oval 8"/>
            <p:cNvSpPr>
              <a:spLocks noChangeArrowheads="1"/>
            </p:cNvSpPr>
            <p:nvPr/>
          </p:nvSpPr>
          <p:spPr bwMode="auto">
            <a:xfrm>
              <a:off x="3648" y="206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-1678769">
              <a:off x="3120" y="2592"/>
              <a:ext cx="624" cy="144"/>
              <a:chOff x="3024" y="2304"/>
              <a:chExt cx="624" cy="144"/>
            </a:xfrm>
          </p:grpSpPr>
          <p:sp>
            <p:nvSpPr>
              <p:cNvPr id="293898" name="Oval 10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3899" name="Line 11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3656723">
              <a:off x="3360" y="2832"/>
              <a:ext cx="624" cy="144"/>
              <a:chOff x="3024" y="2304"/>
              <a:chExt cx="624" cy="144"/>
            </a:xfrm>
          </p:grpSpPr>
          <p:sp>
            <p:nvSpPr>
              <p:cNvPr id="293901" name="Oval 13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3902" name="Line 14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16200000">
              <a:off x="3648" y="2880"/>
              <a:ext cx="624" cy="144"/>
              <a:chOff x="3024" y="2304"/>
              <a:chExt cx="624" cy="144"/>
            </a:xfrm>
          </p:grpSpPr>
          <p:sp>
            <p:nvSpPr>
              <p:cNvPr id="293904" name="Oval 16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3905" name="Line 1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3906" name="Text Box 18"/>
            <p:cNvSpPr txBox="1">
              <a:spLocks noChangeArrowheads="1"/>
            </p:cNvSpPr>
            <p:nvPr/>
          </p:nvSpPr>
          <p:spPr bwMode="auto">
            <a:xfrm>
              <a:off x="3773" y="2080"/>
              <a:ext cx="288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 err="1" smtClean="0">
                  <a:solidFill>
                    <a:schemeClr val="bg1"/>
                  </a:solidFill>
                  <a:latin typeface="Comic Sans MS" pitchFamily="66" charset="0"/>
                </a:rPr>
                <a:t>i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93907" name="Text Box 19"/>
            <p:cNvSpPr txBox="1">
              <a:spLocks noChangeArrowheads="1"/>
            </p:cNvSpPr>
            <p:nvPr/>
          </p:nvSpPr>
          <p:spPr bwMode="auto">
            <a:xfrm>
              <a:off x="2773" y="1866"/>
              <a:ext cx="288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Comic Sans MS" pitchFamily="66" charset="0"/>
                </a:rPr>
                <a:t>j</a:t>
              </a:r>
              <a:endParaRPr lang="en-US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2861</Words>
  <Application>Microsoft Office PowerPoint</Application>
  <PresentationFormat>On-screen Show (4:3)</PresentationFormat>
  <Paragraphs>838</Paragraphs>
  <Slides>92</Slides>
  <Notes>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Tema di Office</vt:lpstr>
      <vt:lpstr>Equation</vt:lpstr>
      <vt:lpstr>A new era: Topic-based Annotators</vt:lpstr>
      <vt:lpstr>Classical approach</vt:lpstr>
      <vt:lpstr>Slide 3</vt:lpstr>
      <vt:lpstr>A typical issue: polysemy</vt:lpstr>
      <vt:lpstr>Another issue: synonymy</vt:lpstr>
      <vt:lpstr>Web of Data: RDF, Tables, Microdata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Why is it a difficult problem?</vt:lpstr>
      <vt:lpstr>Features used by annotators</vt:lpstr>
      <vt:lpstr>The literature</vt:lpstr>
      <vt:lpstr>Slide 16</vt:lpstr>
      <vt:lpstr>How TAGME works</vt:lpstr>
      <vt:lpstr>Relatedness between pages</vt:lpstr>
      <vt:lpstr>Disambiguation: The voting scheme</vt:lpstr>
      <vt:lpstr>Disambiguation: all steps</vt:lpstr>
      <vt:lpstr>Pruning</vt:lpstr>
      <vt:lpstr>Slide 22</vt:lpstr>
      <vt:lpstr>Slide 23</vt:lpstr>
      <vt:lpstr>Tagging  Json</vt:lpstr>
      <vt:lpstr>Slide 25</vt:lpstr>
      <vt:lpstr>Relating topics</vt:lpstr>
      <vt:lpstr>Slide 27</vt:lpstr>
      <vt:lpstr>On comparing annotators     [Cornolti et al, WWW 2013]</vt:lpstr>
      <vt:lpstr>A word of caution !</vt:lpstr>
      <vt:lpstr>Slide 30</vt:lpstr>
      <vt:lpstr>Slide 31</vt:lpstr>
      <vt:lpstr>Slide 32</vt:lpstr>
      <vt:lpstr>Slide 33</vt:lpstr>
      <vt:lpstr>Other approaches to topic-based annotation</vt:lpstr>
      <vt:lpstr>Goal</vt:lpstr>
      <vt:lpstr>Probability Factor Graph</vt:lpstr>
      <vt:lpstr>Dense Subgraph</vt:lpstr>
      <vt:lpstr>Coherence Graph Algorithm</vt:lpstr>
      <vt:lpstr>Random Walks</vt:lpstr>
      <vt:lpstr>Is it just a matter of “annotation” ?</vt:lpstr>
      <vt:lpstr>BOW-representation</vt:lpstr>
      <vt:lpstr>Enrich the BOW-representation</vt:lpstr>
      <vt:lpstr>Explicit Semantic Analysis     [Gabrilovitch et al, IJCAI 07]</vt:lpstr>
      <vt:lpstr>A new representation</vt:lpstr>
      <vt:lpstr>Text as a sub-graph of topics</vt:lpstr>
      <vt:lpstr>Annotators and Random walks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Results [8k tweets]</vt:lpstr>
      <vt:lpstr>Classification: Concluding remarks</vt:lpstr>
      <vt:lpstr>Slide 54</vt:lpstr>
      <vt:lpstr>User profiling</vt:lpstr>
      <vt:lpstr>User profiling in Twitter</vt:lpstr>
      <vt:lpstr>Best user per tweet [M. Pennacchiotti et al., CIKM 2012]</vt:lpstr>
      <vt:lpstr>Relevant news per Twitter user [F. Abel et al., UMAP 2011]</vt:lpstr>
      <vt:lpstr>What’s nice: TAGME + SP</vt:lpstr>
      <vt:lpstr>Serendipity in Web search</vt:lpstr>
      <vt:lpstr>Anticipating information needs</vt:lpstr>
      <vt:lpstr>Serendipity in Web Search</vt:lpstr>
      <vt:lpstr>The Entity-Query (EQ) Graph</vt:lpstr>
      <vt:lpstr>Query recommender for a web page</vt:lpstr>
      <vt:lpstr>Other two steps</vt:lpstr>
      <vt:lpstr>Other two steps</vt:lpstr>
      <vt:lpstr>Search result clustering</vt:lpstr>
      <vt:lpstr>Search Results Clustering</vt:lpstr>
      <vt:lpstr>Slide 69</vt:lpstr>
      <vt:lpstr>Requirements and issues</vt:lpstr>
      <vt:lpstr>Topic-based clustering</vt:lpstr>
      <vt:lpstr>Slide 72</vt:lpstr>
      <vt:lpstr>Topic-based clustering</vt:lpstr>
      <vt:lpstr>Best topics selection</vt:lpstr>
      <vt:lpstr>Slide 75</vt:lpstr>
      <vt:lpstr>Topic-based clustering</vt:lpstr>
      <vt:lpstr>An example</vt:lpstr>
      <vt:lpstr>Slide 78</vt:lpstr>
      <vt:lpstr>Topic-based clustering</vt:lpstr>
      <vt:lpstr>Slide 80</vt:lpstr>
      <vt:lpstr>A comparison</vt:lpstr>
      <vt:lpstr>Results: kSSL</vt:lpstr>
      <vt:lpstr>Slide 83</vt:lpstr>
      <vt:lpstr>The moral</vt:lpstr>
      <vt:lpstr>The moral</vt:lpstr>
      <vt:lpstr>Some open problems</vt:lpstr>
      <vt:lpstr>Text Similarity</vt:lpstr>
      <vt:lpstr>Explicit Semantic Analysis</vt:lpstr>
      <vt:lpstr>Explicit Semantic Analysis     [Gabrilovitch et al, IJCAI 07]</vt:lpstr>
      <vt:lpstr>Results</vt:lpstr>
      <vt:lpstr>Random walks for Text Sim</vt:lpstr>
      <vt:lpstr>Proximity measures from random walks</vt:lpstr>
    </vt:vector>
  </TitlesOfParts>
  <Company>SST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242</cp:revision>
  <dcterms:created xsi:type="dcterms:W3CDTF">2011-06-16T07:48:44Z</dcterms:created>
  <dcterms:modified xsi:type="dcterms:W3CDTF">2013-11-19T19:23:09Z</dcterms:modified>
</cp:coreProperties>
</file>