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tags/tag1.xml" ContentType="application/vnd.openxmlformats-officedocument.presentationml.tag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82" r:id="rId2"/>
    <p:sldId id="548" r:id="rId3"/>
    <p:sldId id="551" r:id="rId4"/>
    <p:sldId id="603" r:id="rId5"/>
    <p:sldId id="550" r:id="rId6"/>
    <p:sldId id="549" r:id="rId7"/>
    <p:sldId id="384" r:id="rId8"/>
    <p:sldId id="386" r:id="rId9"/>
    <p:sldId id="387" r:id="rId10"/>
    <p:sldId id="388" r:id="rId11"/>
    <p:sldId id="275" r:id="rId12"/>
    <p:sldId id="392" r:id="rId13"/>
    <p:sldId id="589" r:id="rId14"/>
    <p:sldId id="276" r:id="rId15"/>
    <p:sldId id="590" r:id="rId16"/>
    <p:sldId id="586" r:id="rId17"/>
    <p:sldId id="389" r:id="rId18"/>
    <p:sldId id="280" r:id="rId19"/>
    <p:sldId id="423" r:id="rId20"/>
    <p:sldId id="394" r:id="rId21"/>
    <p:sldId id="395" r:id="rId22"/>
    <p:sldId id="396" r:id="rId23"/>
    <p:sldId id="381" r:id="rId24"/>
    <p:sldId id="399" r:id="rId25"/>
    <p:sldId id="400" r:id="rId26"/>
    <p:sldId id="591" r:id="rId27"/>
    <p:sldId id="592" r:id="rId28"/>
    <p:sldId id="593" r:id="rId29"/>
    <p:sldId id="594" r:id="rId30"/>
    <p:sldId id="425" r:id="rId31"/>
    <p:sldId id="587" r:id="rId32"/>
    <p:sldId id="427" r:id="rId33"/>
    <p:sldId id="428" r:id="rId34"/>
    <p:sldId id="429" r:id="rId35"/>
    <p:sldId id="436" r:id="rId36"/>
    <p:sldId id="595" r:id="rId37"/>
    <p:sldId id="604" r:id="rId38"/>
    <p:sldId id="605" r:id="rId39"/>
    <p:sldId id="596" r:id="rId40"/>
    <p:sldId id="597" r:id="rId41"/>
    <p:sldId id="598" r:id="rId42"/>
    <p:sldId id="599" r:id="rId43"/>
    <p:sldId id="600" r:id="rId44"/>
    <p:sldId id="601" r:id="rId45"/>
    <p:sldId id="602" r:id="rId46"/>
    <p:sldId id="606" r:id="rId47"/>
    <p:sldId id="607" r:id="rId48"/>
    <p:sldId id="608" r:id="rId49"/>
    <p:sldId id="609" r:id="rId50"/>
    <p:sldId id="610" r:id="rId51"/>
    <p:sldId id="612" r:id="rId52"/>
    <p:sldId id="613" r:id="rId53"/>
    <p:sldId id="614" r:id="rId5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3" autoAdjust="0"/>
    <p:restoredTop sz="89445" autoAdjust="0"/>
  </p:normalViewPr>
  <p:slideViewPr>
    <p:cSldViewPr>
      <p:cViewPr varScale="1">
        <p:scale>
          <a:sx n="57" d="100"/>
          <a:sy n="57" d="100"/>
        </p:scale>
        <p:origin x="356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lavoro\Unipi\clustering%20presentation\3FoldCrossValidation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09041406281828"/>
          <c:y val="6.1306021503325585E-2"/>
          <c:w val="0.83624531896980359"/>
          <c:h val="0.731782684341667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F1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</c:dPt>
          <c:cat>
            <c:strRef>
              <c:f>Foglio1!$B$1:$F$1</c:f>
              <c:strCache>
                <c:ptCount val="5"/>
                <c:pt idx="0">
                  <c:v>TAGME</c:v>
                </c:pt>
                <c:pt idx="1">
                  <c:v>BAYES</c:v>
                </c:pt>
                <c:pt idx="2">
                  <c:v>C4.5</c:v>
                </c:pt>
                <c:pt idx="3">
                  <c:v>AdaBoost.MH</c:v>
                </c:pt>
                <c:pt idx="4">
                  <c:v>SVM</c:v>
                </c:pt>
              </c:strCache>
            </c:strRef>
          </c:cat>
          <c:val>
            <c:numRef>
              <c:f>Foglio1!$B$2:$F$2</c:f>
              <c:numCache>
                <c:formatCode>General</c:formatCode>
                <c:ptCount val="5"/>
                <c:pt idx="0">
                  <c:v>0.75600000000000345</c:v>
                </c:pt>
                <c:pt idx="1">
                  <c:v>0.63900000000000345</c:v>
                </c:pt>
                <c:pt idx="2">
                  <c:v>0.67000000000000404</c:v>
                </c:pt>
                <c:pt idx="3">
                  <c:v>0.65600000000000402</c:v>
                </c:pt>
                <c:pt idx="4">
                  <c:v>0.67000000000000404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80870496"/>
        <c:axId val="1380866688"/>
      </c:barChart>
      <c:catAx>
        <c:axId val="1380870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380866688"/>
        <c:crosses val="autoZero"/>
        <c:auto val="1"/>
        <c:lblAlgn val="ctr"/>
        <c:lblOffset val="100"/>
        <c:noMultiLvlLbl val="0"/>
      </c:catAx>
      <c:valAx>
        <c:axId val="13808666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it-IT" sz="2800"/>
                  <a:t>F</a:t>
                </a:r>
                <a:r>
                  <a:rPr lang="it-IT" sz="2800" baseline="-25000"/>
                  <a:t>1</a:t>
                </a:r>
                <a:r>
                  <a:rPr lang="it-IT" sz="2800"/>
                  <a:t> measure</a:t>
                </a:r>
              </a:p>
            </c:rich>
          </c:tx>
          <c:layout>
            <c:manualLayout>
              <c:xMode val="edge"/>
              <c:yMode val="edge"/>
              <c:x val="3.1853506638313857E-3"/>
              <c:y val="0.21019800496990174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380870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0.06014</cdr:x>
      <cdr:y>0</cdr:y>
    </cdr:from>
    <cdr:to>
      <cdr:x>0.13879</cdr:x>
      <cdr:y>0.86862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50587" y="0"/>
          <a:ext cx="720080" cy="30963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it-IT" sz="2400" dirty="0" smtClean="0">
              <a:solidFill>
                <a:schemeClr val="tx1"/>
              </a:solidFill>
            </a:rPr>
            <a:t>80%</a:t>
          </a:r>
        </a:p>
        <a:p xmlns:a="http://schemas.openxmlformats.org/drawingml/2006/main">
          <a:pPr>
            <a:lnSpc>
              <a:spcPct val="150000"/>
            </a:lnSpc>
          </a:pPr>
          <a:r>
            <a:rPr lang="it-IT" sz="2400" dirty="0" smtClean="0">
              <a:solidFill>
                <a:schemeClr val="tx1"/>
              </a:solidFill>
            </a:rPr>
            <a:t>75%</a:t>
          </a:r>
        </a:p>
        <a:p xmlns:a="http://schemas.openxmlformats.org/drawingml/2006/main">
          <a:pPr>
            <a:lnSpc>
              <a:spcPct val="150000"/>
            </a:lnSpc>
          </a:pPr>
          <a:r>
            <a:rPr lang="it-IT" sz="2400" dirty="0" smtClean="0">
              <a:solidFill>
                <a:schemeClr val="tx1"/>
              </a:solidFill>
            </a:rPr>
            <a:t>70%</a:t>
          </a:r>
        </a:p>
        <a:p xmlns:a="http://schemas.openxmlformats.org/drawingml/2006/main">
          <a:pPr>
            <a:lnSpc>
              <a:spcPct val="150000"/>
            </a:lnSpc>
          </a:pPr>
          <a:r>
            <a:rPr lang="it-IT" sz="2400" dirty="0" smtClean="0">
              <a:solidFill>
                <a:schemeClr val="tx1"/>
              </a:solidFill>
            </a:rPr>
            <a:t>65%</a:t>
          </a:r>
          <a:br>
            <a:rPr lang="it-IT" sz="2400" dirty="0" smtClean="0">
              <a:solidFill>
                <a:schemeClr val="tx1"/>
              </a:solidFill>
            </a:rPr>
          </a:br>
          <a:r>
            <a:rPr lang="it-IT" sz="2400" dirty="0" smtClean="0">
              <a:solidFill>
                <a:schemeClr val="tx1"/>
              </a:solidFill>
            </a:rPr>
            <a:t>60%</a:t>
          </a:r>
        </a:p>
        <a:p xmlns:a="http://schemas.openxmlformats.org/drawingml/2006/main">
          <a:endParaRPr lang="it-IT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CF6B3-1B14-4BA4-A4FD-EE44ACA2735F}" type="datetimeFigureOut">
              <a:rPr lang="it-IT" smtClean="0"/>
              <a:pPr/>
              <a:t>01/12/2015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783D9-645B-434D-B362-38FA703DA8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1294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759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1714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E5FFA-218A-4982-8300-9F8AB0EF389B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64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6651A-6C64-4537-A7AC-3508ADC722B2}" type="slidenum">
              <a:rPr lang="it-IT" smtClean="0"/>
              <a:pPr/>
              <a:t>13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403411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4111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339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2215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907547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6053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4786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3662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  <a:endParaRPr lang="en-US"/>
          </a:p>
        </p:txBody>
      </p:sp>
      <p:sp>
        <p:nvSpPr>
          <p:cNvPr id="901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F246A-803C-40EF-B506-55160E6E1F4D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594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824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73800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65213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1093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87386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8876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35702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AC39D3-2F38-4330-A53B-A44FF229C886}" type="slidenum">
              <a:rPr lang="de-DE" sz="1200" b="0" smtClean="0"/>
              <a:pPr eaLnBrk="1" hangingPunct="1"/>
              <a:t>28</a:t>
            </a:fld>
            <a:endParaRPr lang="de-DE" sz="1200" b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5325"/>
            <a:ext cx="4554537" cy="3414713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49" y="4359520"/>
            <a:ext cx="4869501" cy="41367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4225" eaLnBrk="1" hangingPunct="1"/>
            <a:endParaRPr lang="en-GB" smtClean="0"/>
          </a:p>
        </p:txBody>
      </p:sp>
      <p:sp>
        <p:nvSpPr>
          <p:cNvPr id="57349" name="Footer Placeholder 1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200" b="0" smtClean="0"/>
          </a:p>
        </p:txBody>
      </p:sp>
    </p:spTree>
    <p:extLst>
      <p:ext uri="{BB962C8B-B14F-4D97-AF65-F5344CB8AC3E}">
        <p14:creationId xmlns:p14="http://schemas.microsoft.com/office/powerpoint/2010/main" val="27444989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B09E52-1E92-436F-B25C-BCF8F21208AA}" type="slidenum">
              <a:rPr lang="de-DE" smtClean="0"/>
              <a:pPr/>
              <a:t>29</a:t>
            </a:fld>
            <a:endParaRPr lang="de-DE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5325"/>
            <a:ext cx="4554537" cy="3414713"/>
          </a:xfrm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50" y="4359520"/>
            <a:ext cx="4869501" cy="4136780"/>
          </a:xfrm>
          <a:noFill/>
        </p:spPr>
        <p:txBody>
          <a:bodyPr/>
          <a:lstStyle/>
          <a:p>
            <a:pPr defTabSz="785698" eaLnBrk="1" hangingPunct="1"/>
            <a:endParaRPr lang="en-GB" dirty="0" smtClean="0"/>
          </a:p>
        </p:txBody>
      </p:sp>
      <p:sp>
        <p:nvSpPr>
          <p:cNvPr id="163845" name="Footer Placeholder 1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67756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445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6651A-6C64-4537-A7AC-3508ADC722B2}" type="slidenum">
              <a:rPr lang="it-IT" smtClean="0"/>
              <a:pPr/>
              <a:t>3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1068074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7427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60067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6457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2601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8186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8308687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4391600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CBF36-77D1-4AB7-8B8A-B9DE813BDF4B}" type="slidenum">
              <a:rPr lang="it-IT" smtClean="0"/>
              <a:pPr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4379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CBF36-77D1-4AB7-8B8A-B9DE813BDF4B}" type="slidenum">
              <a:rPr lang="it-IT" smtClean="0"/>
              <a:pPr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1704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CBF36-77D1-4AB7-8B8A-B9DE813BDF4B}" type="slidenum">
              <a:rPr lang="it-IT" smtClean="0"/>
              <a:pPr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482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2DA4C4-CE5F-40A6-AF86-4DEF90F905A5}" type="slidenum">
              <a:rPr lang="it-IT" smtClean="0"/>
              <a:pPr/>
              <a:t>5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7289509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CBF36-77D1-4AB7-8B8A-B9DE813BDF4B}" type="slidenum">
              <a:rPr lang="it-IT" smtClean="0"/>
              <a:pPr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00761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Paolo Ferragina, Web Algorithmics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DB0806-72E7-4E10-A655-D99647FBDA8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809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  <a:endParaRPr lang="en-US"/>
          </a:p>
        </p:txBody>
      </p:sp>
      <p:sp>
        <p:nvSpPr>
          <p:cNvPr id="9830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6DCA4-452B-484A-BB01-B6E82B15B0B9}" type="slidenum">
              <a:rPr lang="en-US" smtClean="0"/>
              <a:pPr/>
              <a:t>43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8787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ADD25-88DC-4505-A675-17F605AF17A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368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CBF36-77D1-4AB7-8B8A-B9DE813BDF4B}" type="slidenum">
              <a:rPr lang="it-IT" smtClean="0"/>
              <a:pPr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69876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74330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6983-CE83-4C33-8DB0-9DA50C17362A}" type="slidenum">
              <a:rPr lang="it-IT" smtClean="0"/>
              <a:pPr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16954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B705-B5C0-4B03-B540-9F982CD168B3}" type="slidenum">
              <a:rPr lang="it-IT" smtClean="0"/>
              <a:pPr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45179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6983-CE83-4C33-8DB0-9DA50C17362A}" type="slidenum">
              <a:rPr lang="it-IT" smtClean="0"/>
              <a:pPr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9911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B705-B5C0-4B03-B540-9F982CD168B3}" type="slidenum">
              <a:rPr lang="it-IT" smtClean="0"/>
              <a:pPr/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9268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  <a:endParaRPr lang="en-US"/>
          </a:p>
        </p:txBody>
      </p:sp>
      <p:sp>
        <p:nvSpPr>
          <p:cNvPr id="911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98A68-7B6B-4DD4-BC8A-C357A096570A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279183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51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4137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0C6CD-4707-47F8-83F9-B4C76BB14324}" type="slidenum">
              <a:rPr lang="it-IT"/>
              <a:pPr/>
              <a:t>52</a:t>
            </a:fld>
            <a:endParaRPr lang="it-IT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8638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899319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29320-1847-4FF6-88E9-9BF4F4E5555A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551363" cy="341312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1500" y="4359897"/>
            <a:ext cx="4871768" cy="4136010"/>
          </a:xfrm>
          <a:noFill/>
          <a:ln/>
        </p:spPr>
        <p:txBody>
          <a:bodyPr/>
          <a:lstStyle/>
          <a:p>
            <a:pPr defTabSz="794353"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65270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53BBAF-AA72-480E-9032-02CB1DD0784D}" type="slidenum">
              <a:rPr lang="de-DE" sz="1200" b="0"/>
              <a:pPr eaLnBrk="1" hangingPunct="1"/>
              <a:t>8</a:t>
            </a:fld>
            <a:endParaRPr lang="de-DE" sz="1200" b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551363" cy="3413125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50" y="4359520"/>
            <a:ext cx="4869501" cy="41367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02217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12BC16-4E77-45E0-BA9C-427C509BE905}" type="slidenum">
              <a:rPr lang="de-DE" sz="1200" b="0"/>
              <a:pPr eaLnBrk="1" hangingPunct="1"/>
              <a:t>9</a:t>
            </a:fld>
            <a:endParaRPr lang="de-DE" sz="1200" b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551363" cy="341312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50" y="4359520"/>
            <a:ext cx="4869501" cy="41367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63889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12BC16-4E77-45E0-BA9C-427C509BE905}" type="slidenum">
              <a:rPr lang="de-DE" sz="1200" b="0"/>
              <a:pPr eaLnBrk="1" hangingPunct="1"/>
              <a:t>10</a:t>
            </a:fld>
            <a:endParaRPr lang="de-DE" sz="1200" b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551363" cy="341312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50" y="4359520"/>
            <a:ext cx="4869501" cy="41367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459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01/12/2015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01/12/2015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01/12/2015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8"/>
          </p:nvPr>
        </p:nvSpPr>
        <p:spPr>
          <a:xfrm>
            <a:off x="478567" y="1004889"/>
            <a:ext cx="8284435" cy="5182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F30CCDE4-8821-4432-AF21-CE12AA930C3C}" type="datetime1">
              <a:rPr lang="en-US"/>
              <a:pPr/>
              <a:t>12/1/2015</a:t>
            </a:fld>
            <a:endParaRPr lang="en-US"/>
          </a:p>
        </p:txBody>
      </p:sp>
      <p:sp>
        <p:nvSpPr>
          <p:cNvPr id="5" name="Footer Placeholder 2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Yahoo! Presentation, Confidential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01/12/2015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01/12/2015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01/12/2015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01/12/2015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01/12/2015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01/12/2015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01/12/2015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01/12/2015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4697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7E529-E0C9-4A7E-899E-2CE8020A2C62}" type="datetimeFigureOut">
              <a:rPr lang="it-IT" smtClean="0"/>
              <a:pPr/>
              <a:t>01/12/2015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tagme.di.unipi.it/tag?key=Cosenza2015&amp;text=maradona%20won%20against%20mexico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agme.di.unipi.it/rel?key=Cosenza2015&amp;id=8485b4" TargetMode="External"/><Relationship Id="rId5" Type="http://schemas.openxmlformats.org/officeDocument/2006/relationships/hyperlink" Target="http://en.wikipedia.org/w/api.php?action=query&amp;pageids=8485" TargetMode="External"/><Relationship Id="rId4" Type="http://schemas.openxmlformats.org/officeDocument/2006/relationships/hyperlink" Target="http://en.wikipedia.org/w/api.php?action=query&amp;titles=Roberto%20Baggio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5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hyperlink" Target="http://www.cmu.edu/index.shtml" TargetMode="External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hyperlink" Target="http://richard.cyganiak.de/2007/10/lod/lod-datasets_2011-09-19_colored.png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1470025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sz="4000" dirty="0" smtClean="0">
                <a:latin typeface="+mj-lt"/>
              </a:rPr>
              <a:t>A </a:t>
            </a:r>
            <a:r>
              <a:rPr lang="it-IT" sz="4000" dirty="0" err="1" smtClean="0">
                <a:latin typeface="+mj-lt"/>
              </a:rPr>
              <a:t>new</a:t>
            </a:r>
            <a:r>
              <a:rPr lang="it-IT" sz="4000" dirty="0" smtClean="0">
                <a:latin typeface="+mj-lt"/>
              </a:rPr>
              <a:t> era:</a:t>
            </a:r>
            <a:br>
              <a:rPr lang="it-IT" sz="4000" dirty="0" smtClean="0">
                <a:latin typeface="+mj-lt"/>
              </a:rPr>
            </a:br>
            <a:r>
              <a:rPr lang="it-IT" sz="4000" dirty="0" err="1" smtClean="0">
                <a:latin typeface="+mj-lt"/>
              </a:rPr>
              <a:t>Topic-based</a:t>
            </a:r>
            <a:r>
              <a:rPr lang="it-IT" sz="4000" dirty="0" smtClean="0">
                <a:latin typeface="+mj-lt"/>
              </a:rPr>
              <a:t> </a:t>
            </a:r>
            <a:r>
              <a:rPr lang="it-IT" sz="4000" dirty="0" err="1" smtClean="0">
                <a:latin typeface="+mj-lt"/>
              </a:rPr>
              <a:t>Annotators</a:t>
            </a:r>
            <a:endParaRPr lang="it-IT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Abgerundetes Rechteck 24"/>
          <p:cNvSpPr>
            <a:spLocks noChangeArrowheads="1"/>
          </p:cNvSpPr>
          <p:nvPr/>
        </p:nvSpPr>
        <p:spPr bwMode="auto">
          <a:xfrm>
            <a:off x="6300192" y="1412776"/>
            <a:ext cx="1944687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Abgerundetes Rechteck 24"/>
          <p:cNvSpPr>
            <a:spLocks noChangeArrowheads="1"/>
          </p:cNvSpPr>
          <p:nvPr/>
        </p:nvSpPr>
        <p:spPr bwMode="auto">
          <a:xfrm>
            <a:off x="2555875" y="1728787"/>
            <a:ext cx="3168650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Abgerundetes Rechteck 24"/>
          <p:cNvSpPr>
            <a:spLocks noChangeArrowheads="1"/>
          </p:cNvSpPr>
          <p:nvPr/>
        </p:nvSpPr>
        <p:spPr bwMode="auto">
          <a:xfrm>
            <a:off x="6804248" y="2376487"/>
            <a:ext cx="2195512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Abgerundetes Rechteck 24"/>
          <p:cNvSpPr>
            <a:spLocks noChangeArrowheads="1"/>
          </p:cNvSpPr>
          <p:nvPr/>
        </p:nvSpPr>
        <p:spPr bwMode="auto">
          <a:xfrm>
            <a:off x="6300788" y="2952750"/>
            <a:ext cx="2843212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Abgerundetes Rechteck 24"/>
          <p:cNvSpPr>
            <a:spLocks noChangeArrowheads="1"/>
          </p:cNvSpPr>
          <p:nvPr/>
        </p:nvSpPr>
        <p:spPr bwMode="auto">
          <a:xfrm>
            <a:off x="1476375" y="3240087"/>
            <a:ext cx="1582738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Abgerundetes Rechteck 24"/>
          <p:cNvSpPr>
            <a:spLocks noChangeArrowheads="1"/>
          </p:cNvSpPr>
          <p:nvPr/>
        </p:nvSpPr>
        <p:spPr bwMode="auto">
          <a:xfrm>
            <a:off x="0" y="2016125"/>
            <a:ext cx="1835150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Abgerundetes Rechteck 24"/>
          <p:cNvSpPr>
            <a:spLocks noChangeArrowheads="1"/>
          </p:cNvSpPr>
          <p:nvPr/>
        </p:nvSpPr>
        <p:spPr bwMode="auto">
          <a:xfrm>
            <a:off x="0" y="2663825"/>
            <a:ext cx="1042988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2786" name="Abgerundetes Rechteck 24"/>
          <p:cNvSpPr>
            <a:spLocks noChangeArrowheads="1"/>
          </p:cNvSpPr>
          <p:nvPr/>
        </p:nvSpPr>
        <p:spPr bwMode="auto">
          <a:xfrm>
            <a:off x="6516216" y="3284537"/>
            <a:ext cx="792162" cy="2159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2787" name="Abgerundetes Rechteck 24"/>
          <p:cNvSpPr>
            <a:spLocks noChangeArrowheads="1"/>
          </p:cNvSpPr>
          <p:nvPr/>
        </p:nvSpPr>
        <p:spPr bwMode="auto">
          <a:xfrm>
            <a:off x="0" y="3600450"/>
            <a:ext cx="2555875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Abgerundetes Rechteck 24"/>
          <p:cNvSpPr>
            <a:spLocks noChangeArrowheads="1"/>
          </p:cNvSpPr>
          <p:nvPr/>
        </p:nvSpPr>
        <p:spPr bwMode="auto">
          <a:xfrm>
            <a:off x="3203848" y="2348880"/>
            <a:ext cx="3598863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10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3999" cy="1556792"/>
          </a:xfrm>
        </p:spPr>
        <p:txBody>
          <a:bodyPr/>
          <a:lstStyle/>
          <a:p>
            <a:pPr defTabSz="893763"/>
            <a:r>
              <a:rPr lang="en-GB" dirty="0" smtClean="0"/>
              <a:t>DAG of categories: </a:t>
            </a:r>
            <a:r>
              <a:rPr lang="it-IT" sz="2400" dirty="0" smtClean="0"/>
              <a:t>http://toolserver.org/~dapete/catgraph</a:t>
            </a:r>
            <a:r>
              <a:rPr lang="it-IT" sz="2400" b="0" dirty="0" smtClean="0"/>
              <a:t>/</a:t>
            </a:r>
            <a:endParaRPr lang="en-GB" b="0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0" y="3933056"/>
            <a:ext cx="97160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ctangle 18"/>
          <p:cNvSpPr/>
          <p:nvPr/>
        </p:nvSpPr>
        <p:spPr>
          <a:xfrm>
            <a:off x="1296144" y="4797152"/>
            <a:ext cx="147565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ctangle 19"/>
          <p:cNvSpPr/>
          <p:nvPr/>
        </p:nvSpPr>
        <p:spPr>
          <a:xfrm>
            <a:off x="3240360" y="4797152"/>
            <a:ext cx="212372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ctangle 20"/>
          <p:cNvSpPr/>
          <p:nvPr/>
        </p:nvSpPr>
        <p:spPr>
          <a:xfrm>
            <a:off x="3419872" y="5589240"/>
            <a:ext cx="180020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ctangle 21"/>
          <p:cNvSpPr/>
          <p:nvPr/>
        </p:nvSpPr>
        <p:spPr>
          <a:xfrm>
            <a:off x="3995936" y="6381328"/>
            <a:ext cx="57606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62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755576" y="4437112"/>
            <a:ext cx="7272808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828932"/>
          </a:xfrm>
        </p:spPr>
        <p:txBody>
          <a:bodyPr/>
          <a:lstStyle/>
          <a:p>
            <a:pPr marL="360000">
              <a:buNone/>
            </a:pPr>
            <a:endParaRPr lang="it-IT" dirty="0" smtClean="0"/>
          </a:p>
          <a:p>
            <a:pPr marL="360000">
              <a:buNone/>
            </a:pPr>
            <a:r>
              <a:rPr lang="it-IT" dirty="0" smtClean="0"/>
              <a:t>“Diego Maradona won against Mexico</a:t>
            </a:r>
            <a:r>
              <a:rPr lang="en-US" dirty="0" smtClean="0"/>
              <a:t>”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03392" y="4402847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 smtClean="0"/>
              <a:t>Find</a:t>
            </a:r>
            <a:r>
              <a:rPr lang="it-IT" sz="3200" dirty="0" smtClean="0"/>
              <a:t> </a:t>
            </a:r>
            <a:r>
              <a:rPr lang="it-IT" sz="3200" i="1" dirty="0" err="1" smtClean="0">
                <a:solidFill>
                  <a:srgbClr val="FF0000"/>
                </a:solidFill>
              </a:rPr>
              <a:t>mentions</a:t>
            </a:r>
            <a:r>
              <a:rPr lang="it-IT" sz="3200" i="1" dirty="0" smtClean="0">
                <a:solidFill>
                  <a:srgbClr val="FF0000"/>
                </a:solidFill>
              </a:rPr>
              <a:t> </a:t>
            </a:r>
            <a:r>
              <a:rPr lang="it-IT" sz="3200" dirty="0" smtClean="0"/>
              <a:t>and annotate </a:t>
            </a:r>
            <a:r>
              <a:rPr lang="it-IT" sz="3200" dirty="0" err="1" smtClean="0"/>
              <a:t>them</a:t>
            </a:r>
            <a:r>
              <a:rPr lang="it-IT" sz="3200" dirty="0" smtClean="0"/>
              <a:t> </a:t>
            </a:r>
          </a:p>
          <a:p>
            <a:pPr algn="ctr"/>
            <a:r>
              <a:rPr lang="it-IT" sz="3200" dirty="0" err="1" smtClean="0"/>
              <a:t>with</a:t>
            </a:r>
            <a:r>
              <a:rPr lang="it-IT" sz="3200" dirty="0" smtClean="0">
                <a:solidFill>
                  <a:srgbClr val="FF0000"/>
                </a:solidFill>
              </a:rPr>
              <a:t> </a:t>
            </a:r>
            <a:r>
              <a:rPr lang="it-IT" sz="3200" i="1" dirty="0" err="1" smtClean="0">
                <a:solidFill>
                  <a:srgbClr val="FF0000"/>
                </a:solidFill>
              </a:rPr>
              <a:t>topics</a:t>
            </a:r>
            <a:r>
              <a:rPr lang="it-IT" sz="3200" i="1" dirty="0" smtClean="0">
                <a:solidFill>
                  <a:srgbClr val="FF0000"/>
                </a:solidFill>
              </a:rPr>
              <a:t> </a:t>
            </a:r>
            <a:r>
              <a:rPr lang="it-IT" sz="3200" dirty="0" smtClean="0"/>
              <a:t>drawn from a </a:t>
            </a:r>
            <a:r>
              <a:rPr lang="it-IT" sz="3200" dirty="0" err="1" smtClean="0">
                <a:solidFill>
                  <a:srgbClr val="FF0000"/>
                </a:solidFill>
              </a:rPr>
              <a:t>catalog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42910" y="2214554"/>
            <a:ext cx="2848970" cy="566374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5589802" y="2214554"/>
            <a:ext cx="1286454" cy="494366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oup 14"/>
          <p:cNvGrpSpPr/>
          <p:nvPr/>
        </p:nvGrpSpPr>
        <p:grpSpPr>
          <a:xfrm>
            <a:off x="-36512" y="2492896"/>
            <a:ext cx="4608512" cy="1440160"/>
            <a:chOff x="-36512" y="2492896"/>
            <a:chExt cx="4608512" cy="1440160"/>
          </a:xfrm>
        </p:grpSpPr>
        <p:sp>
          <p:nvSpPr>
            <p:cNvPr id="7" name="Curved Right Arrow 6"/>
            <p:cNvSpPr/>
            <p:nvPr/>
          </p:nvSpPr>
          <p:spPr>
            <a:xfrm>
              <a:off x="107504" y="2492896"/>
              <a:ext cx="504056" cy="1368152"/>
            </a:xfrm>
            <a:prstGeom prst="curvedRightArrow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" name="CasellaDiTesto 10"/>
            <p:cNvSpPr txBox="1"/>
            <p:nvPr/>
          </p:nvSpPr>
          <p:spPr>
            <a:xfrm>
              <a:off x="-36512" y="3471391"/>
              <a:ext cx="4608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Ex-Argentina’s player</a:t>
              </a:r>
              <a:endParaRPr lang="it-IT" sz="2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31840" y="2420888"/>
            <a:ext cx="4320480" cy="1109737"/>
            <a:chOff x="3131840" y="2492896"/>
            <a:chExt cx="4320480" cy="1109737"/>
          </a:xfrm>
        </p:grpSpPr>
        <p:sp>
          <p:nvSpPr>
            <p:cNvPr id="9" name="Curved Left Arrow 8"/>
            <p:cNvSpPr/>
            <p:nvPr/>
          </p:nvSpPr>
          <p:spPr>
            <a:xfrm>
              <a:off x="6948264" y="2492896"/>
              <a:ext cx="504056" cy="1008112"/>
            </a:xfrm>
            <a:prstGeom prst="curvedLeftArrow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" name="CasellaDiTesto 10"/>
            <p:cNvSpPr txBox="1"/>
            <p:nvPr/>
          </p:nvSpPr>
          <p:spPr>
            <a:xfrm>
              <a:off x="3131840" y="3140968"/>
              <a:ext cx="4104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Mexico’s football team</a:t>
              </a:r>
              <a:endParaRPr lang="it-IT" sz="2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it-IT" dirty="0" smtClean="0"/>
              <a:t>A </a:t>
            </a:r>
            <a:r>
              <a:rPr lang="it-IT" dirty="0" err="1" smtClean="0"/>
              <a:t>new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r>
              <a:rPr lang="it-IT" dirty="0" smtClean="0"/>
              <a:t>:</a:t>
            </a:r>
            <a:br>
              <a:rPr lang="it-IT" dirty="0" smtClean="0"/>
            </a:br>
            <a:r>
              <a:rPr lang="it-IT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Topic-based</a:t>
            </a:r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annotation</a:t>
            </a:r>
            <a:endParaRPr lang="it-IT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5796136" y="4941168"/>
            <a:ext cx="2430016" cy="647700"/>
          </a:xfrm>
          <a:prstGeom prst="rect">
            <a:avLst/>
          </a:prstGeom>
          <a:solidFill>
            <a:srgbClr val="ECBAFE"/>
          </a:solidFill>
          <a:ln w="63500">
            <a:solidFill>
              <a:srgbClr val="66008D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3200" dirty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Wikipedia</a:t>
            </a:r>
            <a:r>
              <a:rPr lang="en-US" sz="3200" dirty="0" smtClean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!</a:t>
            </a:r>
            <a:endParaRPr lang="en-US" sz="3200" dirty="0">
              <a:solidFill>
                <a:srgbClr val="4D0069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2627784" y="4365104"/>
            <a:ext cx="1512168" cy="520700"/>
          </a:xfrm>
          <a:prstGeom prst="rect">
            <a:avLst/>
          </a:prstGeom>
          <a:solidFill>
            <a:srgbClr val="ECBAFE"/>
          </a:solidFill>
          <a:ln w="63500">
            <a:solidFill>
              <a:srgbClr val="66008D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 dirty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anchors</a:t>
            </a:r>
          </a:p>
        </p:txBody>
      </p:sp>
      <p:sp>
        <p:nvSpPr>
          <p:cNvPr id="20" name="Rectangle 21"/>
          <p:cNvSpPr>
            <a:spLocks/>
          </p:cNvSpPr>
          <p:nvPr/>
        </p:nvSpPr>
        <p:spPr bwMode="auto">
          <a:xfrm>
            <a:off x="2627784" y="4869160"/>
            <a:ext cx="1151384" cy="520700"/>
          </a:xfrm>
          <a:prstGeom prst="rect">
            <a:avLst/>
          </a:prstGeom>
          <a:solidFill>
            <a:srgbClr val="ECBAFE"/>
          </a:solidFill>
          <a:ln w="63500">
            <a:solidFill>
              <a:srgbClr val="66008D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 dirty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articles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8" grpId="0" animBg="1" autoUpdateAnimBg="0"/>
      <p:bldP spid="19" grpId="0" animBg="1" autoUpdateAnimBg="0"/>
      <p:bldP spid="2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 err="1" smtClean="0">
                <a:latin typeface="Century Gothic" pitchFamily="34" charset="0"/>
              </a:rPr>
              <a:t>Polysemy</a:t>
            </a:r>
            <a:endParaRPr lang="it-IT" b="0" dirty="0">
              <a:latin typeface="Century Gothic" pitchFamily="34" charset="0"/>
            </a:endParaRPr>
          </a:p>
        </p:txBody>
      </p:sp>
      <p:pic>
        <p:nvPicPr>
          <p:cNvPr id="13" name="Immagine 12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5072074"/>
            <a:ext cx="538162" cy="538162"/>
          </a:xfrm>
          <a:prstGeom prst="rect">
            <a:avLst/>
          </a:prstGeom>
        </p:spPr>
      </p:pic>
      <p:sp>
        <p:nvSpPr>
          <p:cNvPr id="16" name="CasellaDiTesto 3"/>
          <p:cNvSpPr txBox="1"/>
          <p:nvPr/>
        </p:nvSpPr>
        <p:spPr>
          <a:xfrm>
            <a:off x="107504" y="3286124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atin typeface="Calibri" pitchFamily="34" charset="0"/>
              </a:rPr>
              <a:t>the   paparazzi   photographed the   star</a:t>
            </a:r>
            <a:endParaRPr lang="it-IT" sz="3200" dirty="0">
              <a:latin typeface="Calibri" pitchFamily="34" charset="0"/>
            </a:endParaRPr>
          </a:p>
        </p:txBody>
      </p:sp>
      <p:sp>
        <p:nvSpPr>
          <p:cNvPr id="18" name="CasellaDiTesto 4"/>
          <p:cNvSpPr txBox="1"/>
          <p:nvPr/>
        </p:nvSpPr>
        <p:spPr>
          <a:xfrm>
            <a:off x="214282" y="4058671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atin typeface="Calibri" pitchFamily="34" charset="0"/>
              </a:rPr>
              <a:t>the  astronomer  photographed the   star</a:t>
            </a:r>
            <a:endParaRPr lang="it-IT" sz="3200" dirty="0">
              <a:latin typeface="Calibri" pitchFamily="34" charset="0"/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6000760" y="4143380"/>
            <a:ext cx="2928958" cy="2500330"/>
            <a:chOff x="6000760" y="4143380"/>
            <a:chExt cx="2928958" cy="2500330"/>
          </a:xfrm>
        </p:grpSpPr>
        <p:grpSp>
          <p:nvGrpSpPr>
            <p:cNvPr id="4" name="Group 19"/>
            <p:cNvGrpSpPr/>
            <p:nvPr/>
          </p:nvGrpSpPr>
          <p:grpSpPr>
            <a:xfrm>
              <a:off x="6000760" y="4143380"/>
              <a:ext cx="2928958" cy="2500330"/>
              <a:chOff x="6000760" y="4143380"/>
              <a:chExt cx="2928958" cy="2500330"/>
            </a:xfrm>
          </p:grpSpPr>
          <p:sp>
            <p:nvSpPr>
              <p:cNvPr id="7" name="Ovale 6"/>
              <p:cNvSpPr/>
              <p:nvPr/>
            </p:nvSpPr>
            <p:spPr>
              <a:xfrm>
                <a:off x="7164288" y="4143380"/>
                <a:ext cx="857256" cy="500066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Documento 11"/>
              <p:cNvSpPr/>
              <p:nvPr/>
            </p:nvSpPr>
            <p:spPr>
              <a:xfrm>
                <a:off x="6000760" y="5072074"/>
                <a:ext cx="2928958" cy="1571636"/>
              </a:xfrm>
              <a:prstGeom prst="flowChartDocumen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tIns="108000" rtlCol="0" anchor="t" anchorCtr="0"/>
              <a:lstStyle/>
              <a:p>
                <a:r>
                  <a:rPr lang="it-IT" sz="2400" b="1" dirty="0">
                    <a:latin typeface="Calibri" pitchFamily="34" charset="0"/>
                  </a:rPr>
                  <a:t> </a:t>
                </a:r>
                <a:r>
                  <a:rPr lang="it-IT" sz="2400" b="1" dirty="0" smtClean="0">
                    <a:latin typeface="Calibri" pitchFamily="34" charset="0"/>
                  </a:rPr>
                  <a:t>       Star </a:t>
                </a:r>
                <a:r>
                  <a:rPr lang="en-US" sz="2400" i="1" dirty="0" smtClean="0">
                    <a:latin typeface="Calibri" pitchFamily="34" charset="0"/>
                  </a:rPr>
                  <a:t>is a massive, luminous ball of plasma …</a:t>
                </a:r>
                <a:endParaRPr lang="it-IT" sz="2400" i="1" dirty="0">
                  <a:latin typeface="Calibri" pitchFamily="34" charset="0"/>
                </a:endParaRPr>
              </a:p>
            </p:txBody>
          </p:sp>
          <p:cxnSp>
            <p:nvCxnSpPr>
              <p:cNvPr id="19" name="Connettore 2 18"/>
              <p:cNvCxnSpPr>
                <a:stCxn id="7" idx="4"/>
              </p:cNvCxnSpPr>
              <p:nvPr/>
            </p:nvCxnSpPr>
            <p:spPr>
              <a:xfrm rot="5400000">
                <a:off x="7414321" y="4822041"/>
                <a:ext cx="35719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Immagine 11" descr="wikipedi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2160" y="5085184"/>
              <a:ext cx="538162" cy="538162"/>
            </a:xfrm>
            <a:prstGeom prst="rect">
              <a:avLst/>
            </a:prstGeom>
          </p:spPr>
        </p:pic>
      </p:grpSp>
      <p:grpSp>
        <p:nvGrpSpPr>
          <p:cNvPr id="5" name="Group 23"/>
          <p:cNvGrpSpPr/>
          <p:nvPr/>
        </p:nvGrpSpPr>
        <p:grpSpPr>
          <a:xfrm>
            <a:off x="5857884" y="1571612"/>
            <a:ext cx="2928958" cy="2286016"/>
            <a:chOff x="5857884" y="1571612"/>
            <a:chExt cx="2928958" cy="2286016"/>
          </a:xfrm>
        </p:grpSpPr>
        <p:pic>
          <p:nvPicPr>
            <p:cNvPr id="15" name="Immagine 14" descr="wikipedi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7884" y="1571612"/>
              <a:ext cx="538162" cy="538162"/>
            </a:xfrm>
            <a:prstGeom prst="rect">
              <a:avLst/>
            </a:prstGeom>
          </p:spPr>
        </p:pic>
        <p:grpSp>
          <p:nvGrpSpPr>
            <p:cNvPr id="8" name="Group 20"/>
            <p:cNvGrpSpPr/>
            <p:nvPr/>
          </p:nvGrpSpPr>
          <p:grpSpPr>
            <a:xfrm>
              <a:off x="5857884" y="1571612"/>
              <a:ext cx="2928958" cy="2286016"/>
              <a:chOff x="5857884" y="1571612"/>
              <a:chExt cx="2928958" cy="2286016"/>
            </a:xfrm>
          </p:grpSpPr>
          <p:sp>
            <p:nvSpPr>
              <p:cNvPr id="6" name="Ovale 5"/>
              <p:cNvSpPr/>
              <p:nvPr/>
            </p:nvSpPr>
            <p:spPr>
              <a:xfrm>
                <a:off x="7020272" y="3357562"/>
                <a:ext cx="857256" cy="500066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Documento 13"/>
              <p:cNvSpPr/>
              <p:nvPr/>
            </p:nvSpPr>
            <p:spPr>
              <a:xfrm>
                <a:off x="5857884" y="1571612"/>
                <a:ext cx="2928958" cy="1571636"/>
              </a:xfrm>
              <a:prstGeom prst="flowChartDocumen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tIns="108000" rtlCol="0" anchor="t" anchorCtr="0"/>
              <a:lstStyle/>
              <a:p>
                <a:r>
                  <a:rPr lang="it-IT" sz="2400" b="1" dirty="0">
                    <a:latin typeface="Calibri" pitchFamily="34" charset="0"/>
                  </a:rPr>
                  <a:t> </a:t>
                </a:r>
                <a:r>
                  <a:rPr lang="it-IT" sz="2400" b="1" dirty="0" smtClean="0">
                    <a:latin typeface="Calibri" pitchFamily="34" charset="0"/>
                  </a:rPr>
                  <a:t>       </a:t>
                </a:r>
                <a:r>
                  <a:rPr lang="it-IT" sz="2400" b="1" dirty="0" err="1" smtClean="0">
                    <a:latin typeface="Calibri" pitchFamily="34" charset="0"/>
                  </a:rPr>
                  <a:t>Celebrity</a:t>
                </a:r>
                <a:r>
                  <a:rPr lang="it-IT" sz="2400" b="1" dirty="0" smtClean="0">
                    <a:latin typeface="Calibri" pitchFamily="34" charset="0"/>
                  </a:rPr>
                  <a:t> </a:t>
                </a:r>
                <a:r>
                  <a:rPr lang="en-US" sz="2400" i="1" dirty="0" smtClean="0">
                    <a:latin typeface="Calibri" pitchFamily="34" charset="0"/>
                  </a:rPr>
                  <a:t>is a person who is </a:t>
                </a:r>
                <a:r>
                  <a:rPr lang="en-US" sz="2400" i="1" dirty="0" err="1" smtClean="0">
                    <a:latin typeface="Calibri" pitchFamily="34" charset="0"/>
                  </a:rPr>
                  <a:t>famou</a:t>
                </a:r>
                <a:r>
                  <a:rPr lang="en-US" sz="2400" i="1" dirty="0" smtClean="0">
                    <a:latin typeface="Calibri" pitchFamily="34" charset="0"/>
                  </a:rPr>
                  <a:t>-sly recognized …</a:t>
                </a:r>
                <a:endParaRPr lang="it-IT" sz="2400" i="1" dirty="0">
                  <a:latin typeface="Calibri" pitchFamily="34" charset="0"/>
                </a:endParaRPr>
              </a:p>
            </p:txBody>
          </p:sp>
          <p:cxnSp>
            <p:nvCxnSpPr>
              <p:cNvPr id="17" name="Connettore 2 16"/>
              <p:cNvCxnSpPr>
                <a:stCxn id="6" idx="0"/>
              </p:cNvCxnSpPr>
              <p:nvPr/>
            </p:nvCxnSpPr>
            <p:spPr>
              <a:xfrm rot="5400000" flipH="1" flipV="1">
                <a:off x="7270305" y="3178967"/>
                <a:ext cx="35719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Immagine 11" descr="wikipedi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6046" y="1594694"/>
              <a:ext cx="538162" cy="53816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sellaDiTesto 3"/>
          <p:cNvSpPr txBox="1">
            <a:spLocks noChangeArrowheads="1"/>
          </p:cNvSpPr>
          <p:nvPr/>
        </p:nvSpPr>
        <p:spPr bwMode="auto">
          <a:xfrm>
            <a:off x="107950" y="3286125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alibri" pitchFamily="34" charset="0"/>
              </a:rPr>
              <a:t>He is using Microsoft</a:t>
            </a:r>
            <a:r>
              <a:rPr lang="it-IT" altLang="it-IT" sz="3200">
                <a:latin typeface="Calibri" pitchFamily="34" charset="0"/>
              </a:rPr>
              <a:t>’</a:t>
            </a:r>
            <a:r>
              <a:rPr lang="it-IT" sz="3200">
                <a:latin typeface="Calibri" pitchFamily="34" charset="0"/>
              </a:rPr>
              <a:t>s browser</a:t>
            </a:r>
          </a:p>
        </p:txBody>
      </p:sp>
      <p:sp>
        <p:nvSpPr>
          <p:cNvPr id="43011" name="CasellaDiTesto 4"/>
          <p:cNvSpPr txBox="1">
            <a:spLocks noChangeArrowheads="1"/>
          </p:cNvSpPr>
          <p:nvPr/>
        </p:nvSpPr>
        <p:spPr bwMode="auto">
          <a:xfrm>
            <a:off x="214313" y="4059238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 err="1" smtClean="0">
                <a:latin typeface="Calibri" pitchFamily="34" charset="0"/>
              </a:rPr>
              <a:t>She</a:t>
            </a:r>
            <a:r>
              <a:rPr lang="it-IT" sz="3200" dirty="0" smtClean="0">
                <a:latin typeface="Calibri" pitchFamily="34" charset="0"/>
              </a:rPr>
              <a:t> </a:t>
            </a:r>
            <a:r>
              <a:rPr lang="it-IT" sz="3200" dirty="0" err="1" smtClean="0">
                <a:latin typeface="Calibri" pitchFamily="34" charset="0"/>
              </a:rPr>
              <a:t>plays</a:t>
            </a:r>
            <a:r>
              <a:rPr lang="it-IT" sz="3200" dirty="0" smtClean="0">
                <a:latin typeface="Calibri" pitchFamily="34" charset="0"/>
              </a:rPr>
              <a:t> with Internet </a:t>
            </a:r>
            <a:r>
              <a:rPr lang="it-IT" sz="3200" dirty="0">
                <a:latin typeface="Calibri" pitchFamily="34" charset="0"/>
              </a:rPr>
              <a:t>Explorer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851275" y="3789363"/>
            <a:ext cx="3313013" cy="792162"/>
            <a:chOff x="3851920" y="3789040"/>
            <a:chExt cx="3312701" cy="79208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851920" y="3789040"/>
              <a:ext cx="316835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428028" y="4581128"/>
              <a:ext cx="273659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13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Synonymy</a:t>
            </a:r>
            <a:endParaRPr lang="it-IT" dirty="0" smtClean="0"/>
          </a:p>
        </p:txBody>
      </p:sp>
      <p:grpSp>
        <p:nvGrpSpPr>
          <p:cNvPr id="8" name="Group 23"/>
          <p:cNvGrpSpPr/>
          <p:nvPr/>
        </p:nvGrpSpPr>
        <p:grpSpPr>
          <a:xfrm>
            <a:off x="4860032" y="1268760"/>
            <a:ext cx="3926810" cy="2376264"/>
            <a:chOff x="4860032" y="1571612"/>
            <a:chExt cx="3926810" cy="2073412"/>
          </a:xfrm>
        </p:grpSpPr>
        <p:pic>
          <p:nvPicPr>
            <p:cNvPr id="9" name="Immagine 8" descr="wikipedi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7884" y="1571612"/>
              <a:ext cx="538162" cy="538162"/>
            </a:xfrm>
            <a:prstGeom prst="rect">
              <a:avLst/>
            </a:prstGeom>
          </p:spPr>
        </p:pic>
        <p:grpSp>
          <p:nvGrpSpPr>
            <p:cNvPr id="10" name="Group 20"/>
            <p:cNvGrpSpPr/>
            <p:nvPr/>
          </p:nvGrpSpPr>
          <p:grpSpPr>
            <a:xfrm>
              <a:off x="4860032" y="1571612"/>
              <a:ext cx="3926810" cy="2073412"/>
              <a:chOff x="4860032" y="1571612"/>
              <a:chExt cx="3926810" cy="2073412"/>
            </a:xfrm>
          </p:grpSpPr>
          <p:sp>
            <p:nvSpPr>
              <p:cNvPr id="13" name="Documento 12"/>
              <p:cNvSpPr/>
              <p:nvPr/>
            </p:nvSpPr>
            <p:spPr>
              <a:xfrm>
                <a:off x="4860032" y="1571612"/>
                <a:ext cx="3926810" cy="1571636"/>
              </a:xfrm>
              <a:prstGeom prst="flowChartDocumen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tIns="108000" rtlCol="0" anchor="t" anchorCtr="0"/>
              <a:lstStyle/>
              <a:p>
                <a:r>
                  <a:rPr lang="it-IT" sz="2400" b="1" dirty="0">
                    <a:latin typeface="Calibri" pitchFamily="34" charset="0"/>
                  </a:rPr>
                  <a:t> </a:t>
                </a:r>
                <a:r>
                  <a:rPr lang="it-IT" sz="2400" b="1" dirty="0" smtClean="0">
                    <a:latin typeface="Calibri" pitchFamily="34" charset="0"/>
                  </a:rPr>
                  <a:t>       </a:t>
                </a:r>
                <a:r>
                  <a:rPr lang="en-US" b="1" dirty="0"/>
                  <a:t>Internet Explorer</a:t>
                </a:r>
                <a:r>
                  <a:rPr lang="en-US" dirty="0"/>
                  <a:t> (</a:t>
                </a:r>
                <a:r>
                  <a:rPr lang="en-US" b="1" dirty="0"/>
                  <a:t>IE</a:t>
                </a:r>
                <a:r>
                  <a:rPr lang="en-US" dirty="0"/>
                  <a:t> o </a:t>
                </a:r>
                <a:r>
                  <a:rPr lang="en-US" b="1" dirty="0"/>
                  <a:t>MSIE</a:t>
                </a:r>
                <a:r>
                  <a:rPr lang="en-US" dirty="0"/>
                  <a:t>), </a:t>
                </a:r>
                <a:r>
                  <a:rPr lang="en-US" dirty="0" err="1"/>
                  <a:t>oggi</a:t>
                </a:r>
                <a:r>
                  <a:rPr lang="en-US" dirty="0"/>
                  <a:t> </a:t>
                </a:r>
                <a:r>
                  <a:rPr lang="en-US" dirty="0" err="1"/>
                  <a:t>noto</a:t>
                </a:r>
                <a:r>
                  <a:rPr lang="en-US" dirty="0"/>
                  <a:t> </a:t>
                </a:r>
                <a:r>
                  <a:rPr lang="en-US" dirty="0" err="1"/>
                  <a:t>anche</a:t>
                </a:r>
                <a:r>
                  <a:rPr lang="en-US" dirty="0"/>
                  <a:t> con </a:t>
                </a:r>
                <a:r>
                  <a:rPr lang="en-US" dirty="0" err="1"/>
                  <a:t>il</a:t>
                </a:r>
                <a:r>
                  <a:rPr lang="en-US" dirty="0"/>
                  <a:t> </a:t>
                </a:r>
                <a:r>
                  <a:rPr lang="en-US" dirty="0" err="1"/>
                  <a:t>nome</a:t>
                </a:r>
                <a:r>
                  <a:rPr lang="en-US" dirty="0"/>
                  <a:t> Windows Internet Explorer (WIE), è </a:t>
                </a:r>
                <a:r>
                  <a:rPr lang="en-US" dirty="0" smtClean="0"/>
                  <a:t>un browser </a:t>
                </a:r>
                <a:r>
                  <a:rPr lang="en-US" dirty="0"/>
                  <a:t>web </a:t>
                </a:r>
                <a:r>
                  <a:rPr lang="en-US" dirty="0" err="1"/>
                  <a:t>grafico</a:t>
                </a:r>
                <a:r>
                  <a:rPr lang="en-US" dirty="0"/>
                  <a:t> </a:t>
                </a:r>
                <a:r>
                  <a:rPr lang="en-US" dirty="0" err="1"/>
                  <a:t>proprietario</a:t>
                </a:r>
                <a:r>
                  <a:rPr lang="en-US" dirty="0"/>
                  <a:t> </a:t>
                </a:r>
                <a:r>
                  <a:rPr lang="en-US" dirty="0" err="1"/>
                  <a:t>sviluppato</a:t>
                </a:r>
                <a:r>
                  <a:rPr lang="en-US" dirty="0"/>
                  <a:t> da Microsoft</a:t>
                </a:r>
                <a:r>
                  <a:rPr lang="en-US" sz="2400" dirty="0"/>
                  <a:t> </a:t>
                </a:r>
                <a:r>
                  <a:rPr lang="en-US" sz="2400" dirty="0" smtClean="0"/>
                  <a:t>…</a:t>
                </a:r>
                <a:endParaRPr lang="it-IT" sz="2400" i="1" dirty="0">
                  <a:latin typeface="Calibri" pitchFamily="34" charset="0"/>
                </a:endParaRPr>
              </a:p>
            </p:txBody>
          </p:sp>
          <p:cxnSp>
            <p:nvCxnSpPr>
              <p:cNvPr id="14" name="Connettore 2 13"/>
              <p:cNvCxnSpPr/>
              <p:nvPr/>
            </p:nvCxnSpPr>
            <p:spPr>
              <a:xfrm flipV="1">
                <a:off x="7019925" y="3001166"/>
                <a:ext cx="429769" cy="64385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Immagine 11" descr="wikipedi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2040" y="1594694"/>
              <a:ext cx="432048" cy="432048"/>
            </a:xfrm>
            <a:prstGeom prst="rect">
              <a:avLst/>
            </a:prstGeom>
          </p:spPr>
        </p:pic>
      </p:grpSp>
      <p:cxnSp>
        <p:nvCxnSpPr>
          <p:cNvPr id="16" name="Connettore 2 15"/>
          <p:cNvCxnSpPr/>
          <p:nvPr/>
        </p:nvCxnSpPr>
        <p:spPr>
          <a:xfrm flipV="1">
            <a:off x="7163941" y="2907121"/>
            <a:ext cx="576411" cy="16744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93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4"/>
          <p:cNvSpPr txBox="1">
            <a:spLocks/>
          </p:cNvSpPr>
          <p:nvPr/>
        </p:nvSpPr>
        <p:spPr>
          <a:xfrm>
            <a:off x="457200" y="1600201"/>
            <a:ext cx="7467600" cy="140017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0000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0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“Diego Maradona won against Mexico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Connettore 2 11"/>
          <p:cNvCxnSpPr>
            <a:endCxn id="10" idx="0"/>
          </p:cNvCxnSpPr>
          <p:nvPr/>
        </p:nvCxnSpPr>
        <p:spPr>
          <a:xfrm rot="16200000" flipH="1">
            <a:off x="1714840" y="2964292"/>
            <a:ext cx="500066" cy="722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00034" y="3214686"/>
            <a:ext cx="2930400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err="1" smtClean="0"/>
              <a:t>Ex-Argentina</a:t>
            </a:r>
            <a:r>
              <a:rPr lang="it-IT" sz="2400" dirty="0" smtClean="0"/>
              <a:t>’s coach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His nephew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Maradona </a:t>
            </a:r>
            <a:r>
              <a:rPr lang="it-IT" sz="2400" dirty="0" err="1" smtClean="0"/>
              <a:t>Stadium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Maradona Movie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…</a:t>
            </a:r>
            <a:endParaRPr lang="it-IT" sz="2400" dirty="0"/>
          </a:p>
        </p:txBody>
      </p:sp>
      <p:cxnSp>
        <p:nvCxnSpPr>
          <p:cNvPr id="18" name="Connettore 2 17"/>
          <p:cNvCxnSpPr/>
          <p:nvPr/>
        </p:nvCxnSpPr>
        <p:spPr>
          <a:xfrm rot="16200000" flipH="1">
            <a:off x="5679290" y="2964653"/>
            <a:ext cx="500067" cy="3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357818" y="3214687"/>
            <a:ext cx="3429024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</a:t>
            </a:r>
            <a:r>
              <a:rPr lang="it-IT" sz="2400" dirty="0" err="1" smtClean="0"/>
              <a:t>nation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state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football team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baseball team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…</a:t>
            </a:r>
            <a:endParaRPr lang="it-IT" sz="2400" dirty="0"/>
          </a:p>
        </p:txBody>
      </p:sp>
      <p:sp>
        <p:nvSpPr>
          <p:cNvPr id="28" name="Rettangolo 27"/>
          <p:cNvSpPr/>
          <p:nvPr/>
        </p:nvSpPr>
        <p:spPr>
          <a:xfrm>
            <a:off x="642910" y="2214554"/>
            <a:ext cx="264320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5286380" y="2214554"/>
            <a:ext cx="121444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3" name="Connettore 1 32"/>
          <p:cNvCxnSpPr/>
          <p:nvPr/>
        </p:nvCxnSpPr>
        <p:spPr>
          <a:xfrm>
            <a:off x="3428992" y="2643182"/>
            <a:ext cx="571504" cy="1588"/>
          </a:xfrm>
          <a:prstGeom prst="line">
            <a:avLst/>
          </a:prstGeom>
          <a:ln w="38100">
            <a:solidFill>
              <a:srgbClr val="1E417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4214810" y="2643182"/>
            <a:ext cx="928694" cy="1588"/>
          </a:xfrm>
          <a:prstGeom prst="line">
            <a:avLst/>
          </a:prstGeom>
          <a:ln w="38100">
            <a:solidFill>
              <a:srgbClr val="1E417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143240" y="5572140"/>
            <a:ext cx="2500330" cy="461665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rgbClr val="FF0000"/>
                </a:solidFill>
              </a:rPr>
              <a:t>Don’t annotate!</a:t>
            </a:r>
            <a:endParaRPr lang="it-IT" sz="2400" i="1" dirty="0">
              <a:solidFill>
                <a:srgbClr val="FF0000"/>
              </a:solidFill>
            </a:endParaRPr>
          </a:p>
        </p:txBody>
      </p:sp>
      <p:grpSp>
        <p:nvGrpSpPr>
          <p:cNvPr id="2" name="Gruppo 62"/>
          <p:cNvGrpSpPr/>
          <p:nvPr/>
        </p:nvGrpSpPr>
        <p:grpSpPr>
          <a:xfrm>
            <a:off x="3713950" y="2643976"/>
            <a:ext cx="1073158" cy="2857520"/>
            <a:chOff x="3713950" y="2643976"/>
            <a:chExt cx="1073158" cy="2857520"/>
          </a:xfrm>
          <a:effectLst/>
        </p:grpSpPr>
        <p:cxnSp>
          <p:nvCxnSpPr>
            <p:cNvPr id="58" name="Connettore 1 57"/>
            <p:cNvCxnSpPr/>
            <p:nvPr/>
          </p:nvCxnSpPr>
          <p:spPr>
            <a:xfrm rot="5400000">
              <a:off x="3107521" y="3250405"/>
              <a:ext cx="1214446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/>
          </p:nvCxnSpPr>
          <p:spPr>
            <a:xfrm>
              <a:off x="3714744" y="3857628"/>
              <a:ext cx="1071570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/>
          </p:nvCxnSpPr>
          <p:spPr>
            <a:xfrm rot="5400000" flipH="1" flipV="1">
              <a:off x="4179091" y="3250405"/>
              <a:ext cx="1214446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/>
          </p:nvCxnSpPr>
          <p:spPr>
            <a:xfrm rot="5400000">
              <a:off x="3464711" y="4679165"/>
              <a:ext cx="1643074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olo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Why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a </a:t>
            </a:r>
            <a:r>
              <a:rPr lang="it-IT" dirty="0" err="1" smtClean="0"/>
              <a:t>difficult</a:t>
            </a:r>
            <a:r>
              <a:rPr lang="it-IT" dirty="0" smtClean="0"/>
              <a:t> </a:t>
            </a:r>
            <a:r>
              <a:rPr lang="it-IT" dirty="0" err="1" smtClean="0"/>
              <a:t>problem</a:t>
            </a:r>
            <a:r>
              <a:rPr lang="it-IT" dirty="0" smtClean="0"/>
              <a:t>?</a:t>
            </a:r>
            <a:endParaRPr lang="it-IT" dirty="0"/>
          </a:p>
        </p:txBody>
      </p:sp>
      <p:cxnSp>
        <p:nvCxnSpPr>
          <p:cNvPr id="21" name="Connettore 1 24"/>
          <p:cNvCxnSpPr/>
          <p:nvPr/>
        </p:nvCxnSpPr>
        <p:spPr>
          <a:xfrm>
            <a:off x="714348" y="3865160"/>
            <a:ext cx="2357454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9"/>
          <p:cNvCxnSpPr/>
          <p:nvPr/>
        </p:nvCxnSpPr>
        <p:spPr>
          <a:xfrm>
            <a:off x="714348" y="4220762"/>
            <a:ext cx="2428892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31"/>
          <p:cNvCxnSpPr/>
          <p:nvPr/>
        </p:nvCxnSpPr>
        <p:spPr>
          <a:xfrm>
            <a:off x="714348" y="4577952"/>
            <a:ext cx="1857388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35"/>
          <p:cNvCxnSpPr/>
          <p:nvPr/>
        </p:nvCxnSpPr>
        <p:spPr>
          <a:xfrm>
            <a:off x="5572132" y="3507970"/>
            <a:ext cx="1785950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37"/>
          <p:cNvCxnSpPr/>
          <p:nvPr/>
        </p:nvCxnSpPr>
        <p:spPr>
          <a:xfrm>
            <a:off x="5572132" y="3863572"/>
            <a:ext cx="1571636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39"/>
          <p:cNvCxnSpPr/>
          <p:nvPr/>
        </p:nvCxnSpPr>
        <p:spPr>
          <a:xfrm>
            <a:off x="5572132" y="4579540"/>
            <a:ext cx="2643206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olo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Features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to link a </a:t>
            </a:r>
            <a:r>
              <a:rPr lang="it-IT" dirty="0" smtClean="0">
                <a:sym typeface="Wingdings" panose="05000000000000000000" pitchFamily="2" charset="2"/>
              </a:rPr>
              <a:t> p</a:t>
            </a:r>
            <a:endParaRPr lang="it-IT" dirty="0"/>
          </a:p>
        </p:txBody>
      </p:sp>
      <p:sp>
        <p:nvSpPr>
          <p:cNvPr id="34" name="CasellaDiTesto 6"/>
          <p:cNvSpPr txBox="1"/>
          <p:nvPr/>
        </p:nvSpPr>
        <p:spPr>
          <a:xfrm>
            <a:off x="611560" y="1628800"/>
            <a:ext cx="2928958" cy="142876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dirty="0" err="1" smtClean="0">
                <a:solidFill>
                  <a:srgbClr val="000000"/>
                </a:solidFill>
                <a:latin typeface="Calibri"/>
              </a:rPr>
              <a:t>Commonness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of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a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page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br>
              <a:rPr lang="it-IT" dirty="0" smtClean="0">
                <a:solidFill>
                  <a:srgbClr val="000000"/>
                </a:solidFill>
                <a:latin typeface="Calibri"/>
              </a:rPr>
            </a:br>
            <a:r>
              <a:rPr lang="it-IT" dirty="0" smtClean="0">
                <a:solidFill>
                  <a:srgbClr val="000000"/>
                </a:solidFill>
                <a:latin typeface="Calibri"/>
              </a:rPr>
              <a:t>p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wrt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an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anchor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a</a:t>
            </a:r>
          </a:p>
          <a:p>
            <a:pPr algn="ctr"/>
            <a:endParaRPr lang="it-IT" dirty="0" smtClean="0">
              <a:solidFill>
                <a:schemeClr val="bg1"/>
              </a:solidFill>
              <a:latin typeface="Calibri"/>
            </a:endParaRPr>
          </a:p>
        </p:txBody>
      </p:sp>
      <p:graphicFrame>
        <p:nvGraphicFramePr>
          <p:cNvPr id="35" name="Object 3"/>
          <p:cNvGraphicFramePr>
            <a:graphicFrameLocks noChangeAspect="1"/>
          </p:cNvGraphicFramePr>
          <p:nvPr>
            <p:extLst/>
          </p:nvPr>
        </p:nvGraphicFramePr>
        <p:xfrm>
          <a:off x="672480" y="2412020"/>
          <a:ext cx="28194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00" name="Equation" r:id="rId4" imgW="1590840" imgH="383760" progId="Equation.3">
                  <p:embed/>
                </p:oleObj>
              </mc:Choice>
              <mc:Fallback>
                <p:oleObj name="Equation" r:id="rId4" imgW="1590840" imgH="38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480" y="2412020"/>
                        <a:ext cx="2819400" cy="646113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uppo 9"/>
          <p:cNvGrpSpPr/>
          <p:nvPr/>
        </p:nvGrpSpPr>
        <p:grpSpPr>
          <a:xfrm>
            <a:off x="323528" y="4149080"/>
            <a:ext cx="3071834" cy="1353902"/>
            <a:chOff x="5929322" y="2000240"/>
            <a:chExt cx="3071834" cy="1143008"/>
          </a:xfrm>
          <a:solidFill>
            <a:schemeClr val="accent3">
              <a:lumMod val="75000"/>
            </a:schemeClr>
          </a:solidFill>
        </p:grpSpPr>
        <p:sp>
          <p:nvSpPr>
            <p:cNvPr id="42" name="CasellaDiTesto 7"/>
            <p:cNvSpPr txBox="1"/>
            <p:nvPr/>
          </p:nvSpPr>
          <p:spPr>
            <a:xfrm>
              <a:off x="5929322" y="2000240"/>
              <a:ext cx="3071834" cy="1143008"/>
            </a:xfrm>
            <a:prstGeom prst="rect">
              <a:avLst/>
            </a:prstGeom>
            <a:grpFill/>
            <a:ln w="38100">
              <a:solidFill>
                <a:schemeClr val="accent3">
                  <a:lumMod val="60000"/>
                  <a:lumOff val="40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glow rad="101600">
                <a:schemeClr val="tx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Link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probability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of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an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anchor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i="1" dirty="0" smtClean="0">
                  <a:solidFill>
                    <a:schemeClr val="bg1"/>
                  </a:solidFill>
                  <a:latin typeface="Calibri"/>
                </a:rPr>
                <a:t>a</a:t>
              </a:r>
            </a:p>
          </p:txBody>
        </p:sp>
        <p:graphicFrame>
          <p:nvGraphicFramePr>
            <p:cNvPr id="43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5965826" y="2404997"/>
            <a:ext cx="2995612" cy="6620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2701" name="Equation" r:id="rId6" imgW="1701800" imgH="419100" progId="Equation.3">
                    <p:embed/>
                  </p:oleObj>
                </mc:Choice>
                <mc:Fallback>
                  <p:oleObj name="Equation" r:id="rId6" imgW="17018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5826" y="2404997"/>
                          <a:ext cx="2995612" cy="66206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CasellaDiTesto 7"/>
          <p:cNvSpPr txBox="1"/>
          <p:nvPr/>
        </p:nvSpPr>
        <p:spPr>
          <a:xfrm>
            <a:off x="3779912" y="2060848"/>
            <a:ext cx="5112568" cy="204360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Context</a:t>
            </a:r>
            <a:r>
              <a:rPr lang="it-IT" sz="2400" dirty="0" smtClean="0">
                <a:solidFill>
                  <a:schemeClr val="bg1"/>
                </a:solidFill>
                <a:latin typeface="Calibri"/>
              </a:rPr>
              <a:t> of </a:t>
            </a:r>
            <a:r>
              <a:rPr lang="it-IT" sz="2400" i="1" dirty="0" smtClean="0">
                <a:solidFill>
                  <a:schemeClr val="bg1"/>
                </a:solidFill>
                <a:latin typeface="Calibri"/>
              </a:rPr>
              <a:t>a </a:t>
            </a:r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around</a:t>
            </a:r>
            <a:r>
              <a:rPr lang="it-IT" sz="2400" dirty="0" smtClean="0">
                <a:solidFill>
                  <a:schemeClr val="bg1"/>
                </a:solidFill>
                <a:latin typeface="Calibri"/>
              </a:rPr>
              <a:t> the </a:t>
            </a:r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mention</a:t>
            </a:r>
            <a:r>
              <a:rPr lang="it-IT" sz="2400" dirty="0" smtClean="0">
                <a:solidFill>
                  <a:schemeClr val="bg1"/>
                </a:solidFill>
                <a:latin typeface="Calibri"/>
              </a:rPr>
              <a:t> </a:t>
            </a:r>
          </a:p>
          <a:p>
            <a:pPr algn="ctr"/>
            <a:r>
              <a:rPr lang="it-IT" sz="2400" dirty="0" smtClean="0">
                <a:solidFill>
                  <a:schemeClr val="bg1"/>
                </a:solidFill>
                <a:latin typeface="Calibri"/>
              </a:rPr>
              <a:t>T = </a:t>
            </a:r>
            <a:r>
              <a:rPr lang="it-IT" sz="2000" i="1" dirty="0" smtClean="0">
                <a:solidFill>
                  <a:schemeClr val="bg1"/>
                </a:solidFill>
                <a:latin typeface="Calibri"/>
              </a:rPr>
              <a:t>…w</a:t>
            </a:r>
            <a:r>
              <a:rPr lang="it-IT" sz="2000" i="1" baseline="-25000" dirty="0" smtClean="0">
                <a:solidFill>
                  <a:schemeClr val="bg1"/>
                </a:solidFill>
                <a:latin typeface="Calibri"/>
              </a:rPr>
              <a:t>1</a:t>
            </a:r>
            <a:r>
              <a:rPr lang="it-IT" sz="2000" i="1" dirty="0" smtClean="0">
                <a:solidFill>
                  <a:schemeClr val="bg1"/>
                </a:solidFill>
              </a:rPr>
              <a:t> w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2</a:t>
            </a:r>
            <a:r>
              <a:rPr lang="it-IT" sz="2000" i="1" dirty="0" smtClean="0">
                <a:solidFill>
                  <a:schemeClr val="bg1"/>
                </a:solidFill>
              </a:rPr>
              <a:t> w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3  </a:t>
            </a:r>
            <a:r>
              <a:rPr lang="it-IT" sz="2000" i="1" u="sng" dirty="0" smtClean="0">
                <a:solidFill>
                  <a:schemeClr val="bg1"/>
                </a:solidFill>
              </a:rPr>
              <a:t>a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  </a:t>
            </a:r>
            <a:r>
              <a:rPr lang="it-IT" sz="2000" i="1" dirty="0" smtClean="0">
                <a:solidFill>
                  <a:schemeClr val="bg1"/>
                </a:solidFill>
              </a:rPr>
              <a:t>w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4</a:t>
            </a:r>
            <a:r>
              <a:rPr lang="it-IT" sz="2000" i="1" dirty="0" smtClean="0">
                <a:solidFill>
                  <a:schemeClr val="bg1"/>
                </a:solidFill>
              </a:rPr>
              <a:t> w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5</a:t>
            </a:r>
            <a:r>
              <a:rPr lang="it-IT" sz="2000" i="1" dirty="0" smtClean="0">
                <a:solidFill>
                  <a:schemeClr val="bg1"/>
                </a:solidFill>
              </a:rPr>
              <a:t> w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6</a:t>
            </a:r>
            <a:r>
              <a:rPr lang="it-IT" sz="2000" i="1" dirty="0" smtClean="0">
                <a:solidFill>
                  <a:schemeClr val="bg1"/>
                </a:solidFill>
              </a:rPr>
              <a:t> …</a:t>
            </a:r>
            <a:endParaRPr lang="it-IT" sz="2400" i="1" baseline="-25000" dirty="0" smtClean="0">
              <a:solidFill>
                <a:schemeClr val="bg1"/>
              </a:solidFill>
              <a:latin typeface="Calibri"/>
            </a:endParaRPr>
          </a:p>
          <a:p>
            <a:pPr algn="ctr"/>
            <a:endParaRPr lang="it-IT" sz="2400" i="1" dirty="0" smtClean="0">
              <a:solidFill>
                <a:schemeClr val="bg1"/>
              </a:solidFill>
              <a:latin typeface="Calibri"/>
            </a:endParaRPr>
          </a:p>
          <a:p>
            <a:pPr algn="ctr"/>
            <a:r>
              <a:rPr lang="it-IT" sz="2400" dirty="0">
                <a:solidFill>
                  <a:schemeClr val="bg1"/>
                </a:solidFill>
              </a:rPr>
              <a:t>and the </a:t>
            </a:r>
            <a:r>
              <a:rPr lang="it-IT" sz="2400" dirty="0" err="1">
                <a:solidFill>
                  <a:schemeClr val="bg1"/>
                </a:solidFill>
              </a:rPr>
              <a:t>content</a:t>
            </a:r>
            <a:r>
              <a:rPr lang="it-IT" sz="2400" dirty="0">
                <a:solidFill>
                  <a:schemeClr val="bg1"/>
                </a:solidFill>
              </a:rPr>
              <a:t> of a </a:t>
            </a:r>
            <a:r>
              <a:rPr lang="it-IT" sz="2400" i="1" dirty="0">
                <a:solidFill>
                  <a:schemeClr val="bg1"/>
                </a:solidFill>
              </a:rPr>
              <a:t>page/</a:t>
            </a:r>
            <a:r>
              <a:rPr lang="it-IT" sz="2400" i="1" dirty="0" err="1">
                <a:solidFill>
                  <a:schemeClr val="bg1"/>
                </a:solidFill>
              </a:rPr>
              <a:t>entity</a:t>
            </a:r>
            <a:r>
              <a:rPr lang="it-IT" sz="2400" i="1" dirty="0">
                <a:solidFill>
                  <a:schemeClr val="bg1"/>
                </a:solidFill>
              </a:rPr>
              <a:t>  </a:t>
            </a:r>
          </a:p>
          <a:p>
            <a:pPr algn="ctr"/>
            <a:r>
              <a:rPr lang="it-IT" sz="2000" i="1" dirty="0" smtClean="0">
                <a:solidFill>
                  <a:schemeClr val="bg1"/>
                </a:solidFill>
              </a:rPr>
              <a:t>Page p = z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1</a:t>
            </a:r>
            <a:r>
              <a:rPr lang="it-IT" sz="2000" i="1" dirty="0" smtClean="0">
                <a:solidFill>
                  <a:schemeClr val="bg1"/>
                </a:solidFill>
              </a:rPr>
              <a:t> z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2</a:t>
            </a:r>
            <a:r>
              <a:rPr lang="it-IT" sz="2000" i="1" dirty="0" smtClean="0">
                <a:solidFill>
                  <a:schemeClr val="bg1"/>
                </a:solidFill>
              </a:rPr>
              <a:t> z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3   </a:t>
            </a:r>
            <a:r>
              <a:rPr lang="it-IT" sz="2000" i="1" dirty="0" smtClean="0">
                <a:solidFill>
                  <a:schemeClr val="bg1"/>
                </a:solidFill>
              </a:rPr>
              <a:t>z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4</a:t>
            </a:r>
            <a:r>
              <a:rPr lang="it-IT" sz="2000" i="1" dirty="0" smtClean="0">
                <a:solidFill>
                  <a:schemeClr val="bg1"/>
                </a:solidFill>
              </a:rPr>
              <a:t> z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5</a:t>
            </a:r>
            <a:r>
              <a:rPr lang="it-IT" sz="2000" i="1" dirty="0" smtClean="0">
                <a:solidFill>
                  <a:schemeClr val="bg1"/>
                </a:solidFill>
              </a:rPr>
              <a:t> z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6</a:t>
            </a:r>
            <a:r>
              <a:rPr lang="it-IT" sz="2000" i="1" dirty="0" smtClean="0">
                <a:solidFill>
                  <a:schemeClr val="bg1"/>
                </a:solidFill>
              </a:rPr>
              <a:t> …</a:t>
            </a:r>
            <a:endParaRPr lang="it-IT" sz="2400" i="1" dirty="0" smtClean="0">
              <a:solidFill>
                <a:schemeClr val="bg1"/>
              </a:solidFill>
              <a:latin typeface="Calibri"/>
            </a:endParaRPr>
          </a:p>
          <a:p>
            <a:pPr algn="ctr"/>
            <a:endParaRPr lang="it-IT" sz="2400" i="1" dirty="0" smtClean="0">
              <a:solidFill>
                <a:schemeClr val="bg1"/>
              </a:solidFill>
              <a:latin typeface="Calibri"/>
            </a:endParaRPr>
          </a:p>
          <a:p>
            <a:pPr algn="ctr"/>
            <a:r>
              <a:rPr lang="it-IT" sz="2400" i="1" dirty="0" smtClean="0">
                <a:solidFill>
                  <a:schemeClr val="bg1"/>
                </a:solidFill>
                <a:latin typeface="Calibri"/>
              </a:rPr>
              <a:t> </a:t>
            </a:r>
          </a:p>
        </p:txBody>
      </p:sp>
      <p:sp>
        <p:nvSpPr>
          <p:cNvPr id="53" name="CasellaDiTesto 7"/>
          <p:cNvSpPr txBox="1"/>
          <p:nvPr/>
        </p:nvSpPr>
        <p:spPr>
          <a:xfrm>
            <a:off x="4572000" y="4365104"/>
            <a:ext cx="3960440" cy="2232248"/>
          </a:xfrm>
          <a:prstGeom prst="rect">
            <a:avLst/>
          </a:prstGeom>
          <a:solidFill>
            <a:srgbClr val="AFAD5F"/>
          </a:solidFill>
          <a:ln w="38100">
            <a:solidFill>
              <a:schemeClr val="bg2">
                <a:lumMod val="25000"/>
              </a:schemeClr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sz="2400" dirty="0" err="1" smtClean="0">
                <a:latin typeface="Calibri"/>
              </a:rPr>
              <a:t>Graph-based</a:t>
            </a:r>
            <a:r>
              <a:rPr lang="it-IT" sz="2400" dirty="0" smtClean="0">
                <a:latin typeface="Calibri"/>
              </a:rPr>
              <a:t> </a:t>
            </a:r>
            <a:r>
              <a:rPr lang="it-IT" sz="2400" dirty="0" err="1" smtClean="0">
                <a:latin typeface="Calibri"/>
              </a:rPr>
              <a:t>features</a:t>
            </a:r>
            <a:endParaRPr lang="it-IT" sz="2400" i="1" dirty="0" smtClean="0">
              <a:latin typeface="Calibri"/>
            </a:endParaRPr>
          </a:p>
          <a:p>
            <a:pPr algn="ctr">
              <a:lnSpc>
                <a:spcPct val="150000"/>
              </a:lnSpc>
            </a:pPr>
            <a:r>
              <a:rPr lang="it-IT" sz="2400" i="1" dirty="0" smtClean="0">
                <a:latin typeface="Calibri"/>
              </a:rPr>
              <a:t>a </a:t>
            </a:r>
            <a:r>
              <a:rPr lang="it-IT" sz="2400" i="1" dirty="0" err="1" smtClean="0">
                <a:latin typeface="Calibri"/>
              </a:rPr>
              <a:t>is</a:t>
            </a:r>
            <a:r>
              <a:rPr lang="it-IT" sz="2400" i="1" dirty="0" smtClean="0">
                <a:latin typeface="Calibri"/>
              </a:rPr>
              <a:t> a </a:t>
            </a:r>
            <a:r>
              <a:rPr lang="it-IT" sz="2400" i="1" dirty="0" err="1" smtClean="0">
                <a:latin typeface="Calibri"/>
              </a:rPr>
              <a:t>mention-node</a:t>
            </a:r>
            <a:endParaRPr lang="it-IT" sz="2400" i="1" dirty="0" smtClean="0">
              <a:latin typeface="Calibri"/>
            </a:endParaRPr>
          </a:p>
          <a:p>
            <a:pPr algn="ctr"/>
            <a:r>
              <a:rPr lang="it-IT" sz="2400" i="1" dirty="0" smtClean="0">
                <a:latin typeface="Calibri"/>
              </a:rPr>
              <a:t>p </a:t>
            </a:r>
            <a:r>
              <a:rPr lang="it-IT" sz="2400" i="1" dirty="0" err="1" smtClean="0">
                <a:latin typeface="Calibri"/>
              </a:rPr>
              <a:t>is</a:t>
            </a:r>
            <a:r>
              <a:rPr lang="it-IT" sz="2400" i="1" dirty="0" smtClean="0">
                <a:latin typeface="Calibri"/>
              </a:rPr>
              <a:t> </a:t>
            </a:r>
            <a:r>
              <a:rPr lang="it-IT" sz="2400" i="1" dirty="0" err="1" smtClean="0">
                <a:latin typeface="Calibri"/>
              </a:rPr>
              <a:t>an</a:t>
            </a:r>
            <a:r>
              <a:rPr lang="it-IT" sz="2400" i="1" dirty="0" smtClean="0">
                <a:latin typeface="Calibri"/>
              </a:rPr>
              <a:t> </a:t>
            </a:r>
            <a:r>
              <a:rPr lang="it-IT" sz="2400" i="1" dirty="0" err="1" smtClean="0">
                <a:latin typeface="Calibri"/>
              </a:rPr>
              <a:t>entity-node</a:t>
            </a:r>
            <a:endParaRPr lang="it-IT" sz="2400" i="1" dirty="0" smtClean="0">
              <a:latin typeface="Calibri"/>
            </a:endParaRPr>
          </a:p>
          <a:p>
            <a:pPr algn="ctr"/>
            <a:r>
              <a:rPr lang="it-IT" sz="2400" i="1" dirty="0" err="1" smtClean="0">
                <a:latin typeface="Calibri"/>
              </a:rPr>
              <a:t>Links</a:t>
            </a:r>
            <a:r>
              <a:rPr lang="it-IT" sz="2400" i="1" dirty="0" smtClean="0">
                <a:latin typeface="Calibri"/>
              </a:rPr>
              <a:t> a </a:t>
            </a:r>
            <a:r>
              <a:rPr lang="it-IT" sz="2400" i="1" dirty="0" smtClean="0">
                <a:latin typeface="Calibri"/>
                <a:sym typeface="Wingdings 3"/>
              </a:rPr>
              <a:t> p and </a:t>
            </a:r>
            <a:r>
              <a:rPr lang="it-IT" sz="2400" i="1" dirty="0" err="1" smtClean="0">
                <a:latin typeface="Calibri"/>
                <a:sym typeface="Wingdings 3"/>
              </a:rPr>
              <a:t>paths</a:t>
            </a:r>
            <a:r>
              <a:rPr lang="it-IT" sz="2400" i="1" dirty="0" smtClean="0">
                <a:latin typeface="Calibri"/>
                <a:sym typeface="Wingdings 3"/>
              </a:rPr>
              <a:t> </a:t>
            </a:r>
            <a:r>
              <a:rPr lang="it-IT" sz="2400" i="1" dirty="0" err="1" smtClean="0">
                <a:latin typeface="Calibri"/>
                <a:sym typeface="Wingdings 3"/>
              </a:rPr>
              <a:t>between</a:t>
            </a:r>
            <a:r>
              <a:rPr lang="it-IT" sz="2400" i="1" dirty="0" smtClean="0">
                <a:latin typeface="Calibri"/>
                <a:sym typeface="Wingdings 3"/>
              </a:rPr>
              <a:t> </a:t>
            </a:r>
            <a:r>
              <a:rPr lang="it-IT" sz="2400" i="1" dirty="0" err="1" smtClean="0">
                <a:latin typeface="Calibri"/>
                <a:sym typeface="Wingdings 3"/>
              </a:rPr>
              <a:t>pages</a:t>
            </a:r>
            <a:endParaRPr lang="it-IT" sz="2400" i="1" dirty="0" smtClean="0">
              <a:latin typeface="Calibri"/>
            </a:endParaRPr>
          </a:p>
          <a:p>
            <a:pPr algn="ctr"/>
            <a:endParaRPr lang="it-IT" sz="2400" i="1" dirty="0" smtClean="0">
              <a:solidFill>
                <a:schemeClr val="bg1"/>
              </a:solidFill>
              <a:latin typeface="Calibri"/>
            </a:endParaRPr>
          </a:p>
          <a:p>
            <a:pPr algn="ctr"/>
            <a:r>
              <a:rPr lang="it-IT" sz="2400" i="1" dirty="0" smtClean="0">
                <a:solidFill>
                  <a:schemeClr val="bg1"/>
                </a:solidFill>
                <a:latin typeface="Calibri"/>
              </a:rPr>
              <a:t> </a:t>
            </a:r>
          </a:p>
        </p:txBody>
      </p:sp>
      <p:pic>
        <p:nvPicPr>
          <p:cNvPr id="54" name="Picture 2" descr="Wikiped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49" y="5849937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96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8" grpId="0" animBg="1"/>
      <p:bldP spid="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Relatedness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pages</a:t>
            </a:r>
            <a:endParaRPr lang="it-IT" dirty="0"/>
          </a:p>
        </p:txBody>
      </p:sp>
      <p:pic>
        <p:nvPicPr>
          <p:cNvPr id="301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0" y="1484784"/>
            <a:ext cx="86979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2771800" y="2708920"/>
            <a:ext cx="576064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 4"/>
          <p:cNvSpPr/>
          <p:nvPr/>
        </p:nvSpPr>
        <p:spPr>
          <a:xfrm>
            <a:off x="2699792" y="3861048"/>
            <a:ext cx="576064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 5"/>
          <p:cNvSpPr/>
          <p:nvPr/>
        </p:nvSpPr>
        <p:spPr>
          <a:xfrm>
            <a:off x="2627784" y="4941168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The literature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083F4-2905-4A70-BC72-E41B9EAC892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6388" name="Picture 2"/>
          <p:cNvPicPr>
            <a:picLocks noChangeAspect="1"/>
          </p:cNvPicPr>
          <p:nvPr/>
        </p:nvPicPr>
        <p:blipFill>
          <a:blip r:embed="rId3" cstate="print"/>
          <a:srcRect t="32159" b="7980"/>
          <a:stretch>
            <a:fillRect/>
          </a:stretch>
        </p:blipFill>
        <p:spPr bwMode="auto">
          <a:xfrm>
            <a:off x="295275" y="1412875"/>
            <a:ext cx="8740775" cy="3240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8313" y="4724400"/>
            <a:ext cx="8229600" cy="1357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>
              <a:defRPr/>
            </a:pPr>
            <a:r>
              <a:rPr lang="en-US" sz="2800" b="1" kern="0" dirty="0">
                <a:solidFill>
                  <a:schemeClr val="tx1"/>
                </a:solidFill>
                <a:latin typeface="+mn-lt"/>
                <a:sym typeface="Calibri" pitchFamily="34" charset="0"/>
              </a:rPr>
              <a:t>Many commercial software:</a:t>
            </a:r>
            <a:r>
              <a:rPr lang="en-US" sz="2800" kern="0" dirty="0">
                <a:solidFill>
                  <a:schemeClr val="tx1"/>
                </a:solidFill>
                <a:latin typeface="+mn-lt"/>
                <a:sym typeface="Calibri" pitchFamily="34" charset="0"/>
              </a:rPr>
              <a:t>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AlchemyAPI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DBpedia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 Spotlight,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Extractiv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Lupedia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OpenCalais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Saplo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SemiTags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TextRazor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Wikimeta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Yahoo! Content Analysis,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Zemanta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67744" y="1340768"/>
            <a:ext cx="36004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0063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it-IT" dirty="0" err="1" smtClean="0"/>
              <a:t>Designed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short </a:t>
            </a:r>
            <a:r>
              <a:rPr lang="it-IT" b="1" dirty="0" err="1" smtClean="0">
                <a:solidFill>
                  <a:srgbClr val="FF0000"/>
                </a:solidFill>
              </a:rPr>
              <a:t>texts</a:t>
            </a:r>
            <a:endParaRPr lang="it-IT" b="1" dirty="0" smtClean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it-IT" dirty="0" smtClean="0"/>
              <a:t>news, blogs, search-results snippets, tweets, ads, etc</a:t>
            </a:r>
          </a:p>
          <a:p>
            <a:pPr lvl="1">
              <a:lnSpc>
                <a:spcPct val="120000"/>
              </a:lnSpc>
            </a:pPr>
            <a:r>
              <a:rPr lang="it-IT" dirty="0" smtClean="0"/>
              <a:t>competitive on long texts too</a:t>
            </a:r>
          </a:p>
          <a:p>
            <a:pPr>
              <a:lnSpc>
                <a:spcPct val="160000"/>
              </a:lnSpc>
            </a:pPr>
            <a:r>
              <a:rPr lang="it-IT" dirty="0" err="1" smtClean="0"/>
              <a:t>Achieves</a:t>
            </a:r>
            <a:r>
              <a:rPr lang="it-IT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high accuracy</a:t>
            </a:r>
          </a:p>
          <a:p>
            <a:pPr lvl="1">
              <a:lnSpc>
                <a:spcPct val="120000"/>
              </a:lnSpc>
            </a:pPr>
            <a:r>
              <a:rPr lang="it-IT" dirty="0" smtClean="0"/>
              <a:t>Massive experimental test on millions of short texts</a:t>
            </a:r>
            <a:endParaRPr lang="it-IT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700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Fast</a:t>
            </a:r>
          </a:p>
          <a:p>
            <a:pPr lvl="1">
              <a:lnSpc>
                <a:spcPct val="120000"/>
              </a:lnSpc>
            </a:pPr>
            <a:r>
              <a:rPr lang="it-IT" dirty="0" smtClean="0"/>
              <a:t>More than 10x faster than others</a:t>
            </a:r>
          </a:p>
          <a:p>
            <a:pPr lvl="1">
              <a:lnSpc>
                <a:spcPct val="120000"/>
              </a:lnSpc>
            </a:pPr>
            <a:r>
              <a:rPr lang="it-IT" dirty="0" smtClean="0"/>
              <a:t>100% Java</a:t>
            </a:r>
          </a:p>
        </p:txBody>
      </p:sp>
      <p:pic>
        <p:nvPicPr>
          <p:cNvPr id="7" name="Immagine 4" descr="tagme-logo-b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5" y="260649"/>
            <a:ext cx="2664296" cy="1101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6040288" y="692696"/>
            <a:ext cx="3068216" cy="72008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60000"/>
              </a:lnSpc>
            </a:pP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cs typeface="Courier New" pitchFamily="49" charset="0"/>
              </a:rPr>
              <a:t>[Ferragina-Scaiella, CIKM 2010]</a:t>
            </a:r>
          </a:p>
          <a:p>
            <a:pPr algn="ctr"/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cs typeface="Courier New" pitchFamily="49" charset="0"/>
              </a:rPr>
              <a:t>tagme.di.unipi.it</a:t>
            </a: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110885" cy="83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asellaDiTesto 61"/>
          <p:cNvSpPr txBox="1"/>
          <p:nvPr/>
        </p:nvSpPr>
        <p:spPr>
          <a:xfrm>
            <a:off x="3500430" y="2704454"/>
            <a:ext cx="857256" cy="461665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…</a:t>
            </a:r>
            <a:endParaRPr lang="it-IT" sz="2400" dirty="0"/>
          </a:p>
        </p:txBody>
      </p:sp>
      <p:sp>
        <p:nvSpPr>
          <p:cNvPr id="7" name="Segnaposto contenuto 4"/>
          <p:cNvSpPr txBox="1">
            <a:spLocks/>
          </p:cNvSpPr>
          <p:nvPr/>
        </p:nvSpPr>
        <p:spPr>
          <a:xfrm>
            <a:off x="457200" y="1600201"/>
            <a:ext cx="7467600" cy="1400171"/>
          </a:xfrm>
          <a:prstGeom prst="rect">
            <a:avLst/>
          </a:prstGeom>
          <a:effectLst/>
        </p:spPr>
        <p:txBody>
          <a:bodyPr vert="horz">
            <a:normAutofit/>
          </a:bodyPr>
          <a:lstStyle/>
          <a:p>
            <a:pPr marL="360000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“Diego Maradona </a:t>
            </a:r>
            <a:r>
              <a:rPr kumimoji="0" lang="it-IT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won</a:t>
            </a: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against</a:t>
            </a: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Mexico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Connettore 2 11"/>
          <p:cNvCxnSpPr>
            <a:endCxn id="10" idx="0"/>
          </p:cNvCxnSpPr>
          <p:nvPr/>
        </p:nvCxnSpPr>
        <p:spPr>
          <a:xfrm rot="16200000" flipH="1">
            <a:off x="1714840" y="2431189"/>
            <a:ext cx="500066" cy="722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00034" y="2681583"/>
            <a:ext cx="2930400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Diego A. Maradona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Diego Maradona jr.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Maradona </a:t>
            </a:r>
            <a:r>
              <a:rPr lang="it-IT" sz="2400" dirty="0" err="1" smtClean="0"/>
              <a:t>Stadium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Maradona Film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…</a:t>
            </a:r>
            <a:endParaRPr lang="it-IT" sz="2400" dirty="0"/>
          </a:p>
        </p:txBody>
      </p:sp>
      <p:cxnSp>
        <p:nvCxnSpPr>
          <p:cNvPr id="18" name="Connettore 2 17"/>
          <p:cNvCxnSpPr/>
          <p:nvPr/>
        </p:nvCxnSpPr>
        <p:spPr>
          <a:xfrm rot="16200000" flipH="1">
            <a:off x="5679290" y="2431550"/>
            <a:ext cx="500067" cy="3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357818" y="2681584"/>
            <a:ext cx="3429024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</a:t>
            </a:r>
            <a:r>
              <a:rPr lang="it-IT" sz="2400" dirty="0" err="1" smtClean="0"/>
              <a:t>nation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state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football team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baseball team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…</a:t>
            </a:r>
            <a:endParaRPr lang="it-IT" sz="2400" dirty="0"/>
          </a:p>
        </p:txBody>
      </p:sp>
      <p:sp>
        <p:nvSpPr>
          <p:cNvPr id="28" name="Rettangolo 27"/>
          <p:cNvSpPr/>
          <p:nvPr/>
        </p:nvSpPr>
        <p:spPr>
          <a:xfrm>
            <a:off x="642910" y="1697969"/>
            <a:ext cx="264320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5286380" y="1697969"/>
            <a:ext cx="121444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40"/>
          <p:cNvSpPr txBox="1"/>
          <p:nvPr/>
        </p:nvSpPr>
        <p:spPr>
          <a:xfrm>
            <a:off x="3214678" y="5039037"/>
            <a:ext cx="2357454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chemeClr val="bg1"/>
                </a:solidFill>
              </a:rPr>
              <a:t>No </a:t>
            </a:r>
            <a:r>
              <a:rPr lang="it-IT" sz="2400" i="1" dirty="0" err="1" smtClean="0">
                <a:solidFill>
                  <a:schemeClr val="bg1"/>
                </a:solidFill>
              </a:rPr>
              <a:t>Annotation</a:t>
            </a:r>
            <a:endParaRPr lang="it-IT" sz="2400" i="1" dirty="0">
              <a:solidFill>
                <a:schemeClr val="bg1"/>
              </a:solidFill>
            </a:endParaRPr>
          </a:p>
        </p:txBody>
      </p:sp>
      <p:grpSp>
        <p:nvGrpSpPr>
          <p:cNvPr id="2" name="Gruppo 62"/>
          <p:cNvGrpSpPr/>
          <p:nvPr/>
        </p:nvGrpSpPr>
        <p:grpSpPr>
          <a:xfrm>
            <a:off x="3713950" y="2110873"/>
            <a:ext cx="1073158" cy="2857520"/>
            <a:chOff x="3713950" y="2643976"/>
            <a:chExt cx="1073158" cy="2857520"/>
          </a:xfrm>
          <a:effectLst/>
        </p:grpSpPr>
        <p:cxnSp>
          <p:nvCxnSpPr>
            <p:cNvPr id="58" name="Connettore 1 57"/>
            <p:cNvCxnSpPr/>
            <p:nvPr/>
          </p:nvCxnSpPr>
          <p:spPr>
            <a:xfrm rot="5400000">
              <a:off x="3107521" y="3250405"/>
              <a:ext cx="1214446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/>
          </p:nvCxnSpPr>
          <p:spPr>
            <a:xfrm>
              <a:off x="3714744" y="3857628"/>
              <a:ext cx="1071570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/>
          </p:nvCxnSpPr>
          <p:spPr>
            <a:xfrm rot="5400000" flipH="1" flipV="1">
              <a:off x="4179091" y="3250405"/>
              <a:ext cx="1214446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/>
          </p:nvCxnSpPr>
          <p:spPr>
            <a:xfrm rot="5400000">
              <a:off x="3464711" y="4679165"/>
              <a:ext cx="1643074" cy="1588"/>
            </a:xfrm>
            <a:prstGeom prst="line">
              <a:avLst/>
            </a:prstGeom>
            <a:ln w="38100">
              <a:solidFill>
                <a:srgbClr val="1E4176"/>
              </a:solidFill>
              <a:headEnd type="none" w="med" len="med"/>
              <a:tailEnd type="arrow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ttangolo 20"/>
          <p:cNvSpPr/>
          <p:nvPr/>
        </p:nvSpPr>
        <p:spPr>
          <a:xfrm>
            <a:off x="4071934" y="1697969"/>
            <a:ext cx="121444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3286116" y="1697969"/>
            <a:ext cx="785818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1 24"/>
          <p:cNvCxnSpPr/>
          <p:nvPr/>
        </p:nvCxnSpPr>
        <p:spPr>
          <a:xfrm>
            <a:off x="714348" y="3286124"/>
            <a:ext cx="2357454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714348" y="3641726"/>
            <a:ext cx="2428892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714348" y="3998916"/>
            <a:ext cx="1857388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5572132" y="2928934"/>
            <a:ext cx="1785950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5572132" y="3284536"/>
            <a:ext cx="1571636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>
            <a:off x="5572132" y="4000504"/>
            <a:ext cx="2643206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357158" y="6011780"/>
            <a:ext cx="164451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PARSING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6429388" y="5857892"/>
            <a:ext cx="2357454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PRUNING</a:t>
            </a:r>
          </a:p>
          <a:p>
            <a:pPr algn="ctr"/>
            <a:r>
              <a:rPr lang="it-IT" sz="2000" i="1" dirty="0" smtClean="0">
                <a:solidFill>
                  <a:schemeClr val="bg1"/>
                </a:solidFill>
              </a:rPr>
              <a:t>2 </a:t>
            </a:r>
            <a:r>
              <a:rPr lang="it-IT" sz="2000" i="1" dirty="0" err="1" smtClean="0">
                <a:solidFill>
                  <a:schemeClr val="bg1"/>
                </a:solidFill>
              </a:rPr>
              <a:t>simple</a:t>
            </a:r>
            <a:r>
              <a:rPr lang="it-IT" sz="2000" i="1" dirty="0" smtClean="0">
                <a:solidFill>
                  <a:schemeClr val="bg1"/>
                </a:solidFill>
              </a:rPr>
              <a:t> </a:t>
            </a:r>
            <a:r>
              <a:rPr lang="it-IT" sz="2000" i="1" dirty="0" err="1" smtClean="0">
                <a:solidFill>
                  <a:schemeClr val="bg1"/>
                </a:solidFill>
              </a:rPr>
              <a:t>features</a:t>
            </a:r>
            <a:endParaRPr lang="it-IT" sz="2000" i="1" dirty="0">
              <a:solidFill>
                <a:schemeClr val="bg1"/>
              </a:solidFill>
            </a:endParaRPr>
          </a:p>
        </p:txBody>
      </p:sp>
      <p:cxnSp>
        <p:nvCxnSpPr>
          <p:cNvPr id="49" name="Connettore 2 48"/>
          <p:cNvCxnSpPr>
            <a:stCxn id="44" idx="3"/>
            <a:endCxn id="45" idx="1"/>
          </p:cNvCxnSpPr>
          <p:nvPr/>
        </p:nvCxnSpPr>
        <p:spPr>
          <a:xfrm>
            <a:off x="2001674" y="6242613"/>
            <a:ext cx="8200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>
            <a:stCxn id="45" idx="3"/>
            <a:endCxn id="46" idx="1"/>
          </p:cNvCxnSpPr>
          <p:nvPr/>
        </p:nvCxnSpPr>
        <p:spPr>
          <a:xfrm>
            <a:off x="5643569" y="6242613"/>
            <a:ext cx="785819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/>
          <p:cNvCxnSpPr/>
          <p:nvPr/>
        </p:nvCxnSpPr>
        <p:spPr>
          <a:xfrm rot="5400000">
            <a:off x="3608381" y="2393149"/>
            <a:ext cx="499272" cy="794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CasellaDiTesto 69"/>
          <p:cNvSpPr txBox="1"/>
          <p:nvPr/>
        </p:nvSpPr>
        <p:spPr>
          <a:xfrm>
            <a:off x="4214810" y="2856854"/>
            <a:ext cx="857256" cy="461665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…</a:t>
            </a:r>
            <a:endParaRPr lang="it-IT" sz="2400" dirty="0"/>
          </a:p>
        </p:txBody>
      </p:sp>
      <p:cxnSp>
        <p:nvCxnSpPr>
          <p:cNvPr id="71" name="Connettore 2 70"/>
          <p:cNvCxnSpPr/>
          <p:nvPr/>
        </p:nvCxnSpPr>
        <p:spPr>
          <a:xfrm rot="5400000">
            <a:off x="4245767" y="2469349"/>
            <a:ext cx="652466" cy="1588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2821768" y="5857892"/>
            <a:ext cx="2821801" cy="769441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DISAMBIGUATION</a:t>
            </a:r>
          </a:p>
          <a:p>
            <a:pPr algn="ctr"/>
            <a:r>
              <a:rPr lang="it-IT" sz="2000" i="1" dirty="0" err="1" smtClean="0">
                <a:solidFill>
                  <a:schemeClr val="bg1"/>
                </a:solidFill>
              </a:rPr>
              <a:t>by</a:t>
            </a:r>
            <a:r>
              <a:rPr lang="it-IT" sz="2000" i="1" dirty="0" smtClean="0">
                <a:solidFill>
                  <a:schemeClr val="bg1"/>
                </a:solidFill>
              </a:rPr>
              <a:t> a </a:t>
            </a:r>
            <a:r>
              <a:rPr lang="it-IT" sz="2000" i="1" dirty="0" err="1" smtClean="0">
                <a:solidFill>
                  <a:schemeClr val="bg1"/>
                </a:solidFill>
              </a:rPr>
              <a:t>voting</a:t>
            </a:r>
            <a:r>
              <a:rPr lang="it-IT" sz="2000" i="1" dirty="0" smtClean="0">
                <a:solidFill>
                  <a:schemeClr val="bg1"/>
                </a:solidFill>
              </a:rPr>
              <a:t> </a:t>
            </a:r>
            <a:r>
              <a:rPr lang="it-IT" sz="2000" i="1" dirty="0" err="1" smtClean="0">
                <a:solidFill>
                  <a:schemeClr val="bg1"/>
                </a:solidFill>
              </a:rPr>
              <a:t>scheme</a:t>
            </a:r>
            <a:endParaRPr lang="it-IT" sz="2000" i="1" dirty="0">
              <a:solidFill>
                <a:schemeClr val="bg1"/>
              </a:solidFill>
            </a:endParaRPr>
          </a:p>
        </p:txBody>
      </p:sp>
      <p:sp>
        <p:nvSpPr>
          <p:cNvPr id="50" name="Titolo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How</a:t>
            </a:r>
            <a:r>
              <a:rPr lang="it-IT" dirty="0" smtClean="0"/>
              <a:t> TAGME </a:t>
            </a:r>
            <a:r>
              <a:rPr lang="it-IT" dirty="0" err="1" smtClean="0"/>
              <a:t>works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10" grpId="0" animBg="1"/>
      <p:bldP spid="19" grpId="0" animBg="1"/>
      <p:bldP spid="28" grpId="0" animBg="1"/>
      <p:bldP spid="29" grpId="0" animBg="1"/>
      <p:bldP spid="41" grpId="0" animBg="1"/>
      <p:bldP spid="21" grpId="0" animBg="1"/>
      <p:bldP spid="23" grpId="0" animBg="1"/>
      <p:bldP spid="44" grpId="0" animBg="1"/>
      <p:bldP spid="46" grpId="0" animBg="1"/>
      <p:bldP spid="70" grpId="0" animBg="1"/>
      <p:bldP spid="70" grpId="1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47725" y="1600200"/>
            <a:ext cx="7467600" cy="2828925"/>
          </a:xfrm>
        </p:spPr>
        <p:txBody>
          <a:bodyPr/>
          <a:lstStyle/>
          <a:p>
            <a:pPr marL="320675" indent="-320675" eaLnBrk="1" hangingPunct="1">
              <a:spcBef>
                <a:spcPct val="0"/>
              </a:spcBef>
            </a:pPr>
            <a:endParaRPr lang="en-US" smtClean="0"/>
          </a:p>
          <a:p>
            <a:pPr marL="320675" indent="-320675" eaLnBrk="1" hangingPunct="1">
              <a:buFont typeface="Arial" pitchFamily="34" charset="0"/>
              <a:buNone/>
            </a:pPr>
            <a:r>
              <a:rPr lang="ja-JP" altLang="en-US" smtClean="0">
                <a:latin typeface="Arial" pitchFamily="34" charset="0"/>
              </a:rPr>
              <a:t>“</a:t>
            </a:r>
            <a:r>
              <a:rPr lang="en-US" altLang="ja-JP" smtClean="0"/>
              <a:t>Diego Maradona won against Mexico</a:t>
            </a:r>
            <a:r>
              <a:rPr lang="ja-JP" altLang="en-US" smtClean="0">
                <a:latin typeface="Arial" pitchFamily="34" charset="0"/>
              </a:rPr>
              <a:t>”</a:t>
            </a:r>
            <a:endParaRPr lang="en-US" smtClean="0"/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387350" y="3314700"/>
            <a:ext cx="3048000" cy="1968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400">
                <a:solidFill>
                  <a:srgbClr val="C00000"/>
                </a:solidFill>
                <a:latin typeface="Calibri Italic" charset="0"/>
                <a:sym typeface="Calibri Italic" charset="0"/>
              </a:rPr>
              <a:t>Dictionary of terms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against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Diego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Maradona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Mexico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won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986213" y="3284538"/>
            <a:ext cx="1752600" cy="2262187"/>
            <a:chOff x="0" y="0"/>
            <a:chExt cx="1104" cy="1424"/>
          </a:xfrm>
        </p:grpSpPr>
        <p:sp>
          <p:nvSpPr>
            <p:cNvPr id="39961" name="Rectangle 3"/>
            <p:cNvSpPr>
              <a:spLocks/>
            </p:cNvSpPr>
            <p:nvPr/>
          </p:nvSpPr>
          <p:spPr bwMode="auto">
            <a:xfrm>
              <a:off x="277" y="290"/>
              <a:ext cx="507" cy="1134"/>
            </a:xfrm>
            <a:prstGeom prst="rect">
              <a:avLst/>
            </a:prstGeom>
            <a:noFill/>
            <a:ln w="25400">
              <a:solidFill>
                <a:srgbClr val="395E89"/>
              </a:solidFill>
              <a:round/>
              <a:headEnd/>
              <a:tailEnd/>
            </a:ln>
          </p:spPr>
          <p:txBody>
            <a:bodyPr lIns="38100" tIns="38100" rIns="38100" bIns="38100" anchor="ctr"/>
            <a:lstStyle/>
            <a:p>
              <a:r>
                <a:rPr lang="en-US">
                  <a:latin typeface="Calibri" pitchFamily="34" charset="0"/>
                  <a:sym typeface="Calibri" pitchFamily="34" charset="0"/>
                </a:rPr>
                <a:t>2.2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r>
                <a:rPr lang="en-US">
                  <a:latin typeface="Calibri" pitchFamily="34" charset="0"/>
                  <a:sym typeface="Calibri" pitchFamily="34" charset="0"/>
                </a:rPr>
                <a:t>5.1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r>
                <a:rPr lang="en-US">
                  <a:latin typeface="Calibri" pitchFamily="34" charset="0"/>
                  <a:sym typeface="Calibri" pitchFamily="34" charset="0"/>
                </a:rPr>
                <a:t>9.1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r>
                <a:rPr lang="en-US">
                  <a:latin typeface="Calibri" pitchFamily="34" charset="0"/>
                  <a:sym typeface="Calibri" pitchFamily="34" charset="0"/>
                </a:rPr>
                <a:t>1.0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r>
                <a:rPr lang="en-US">
                  <a:latin typeface="Calibri" pitchFamily="34" charset="0"/>
                  <a:sym typeface="Calibri" pitchFamily="34" charset="0"/>
                </a:rPr>
                <a:t>0.1</a:t>
              </a:r>
            </a:p>
          </p:txBody>
        </p:sp>
        <p:sp>
          <p:nvSpPr>
            <p:cNvPr id="39962" name="Rectangle 4"/>
            <p:cNvSpPr>
              <a:spLocks/>
            </p:cNvSpPr>
            <p:nvPr/>
          </p:nvSpPr>
          <p:spPr bwMode="auto">
            <a:xfrm>
              <a:off x="0" y="0"/>
              <a:ext cx="1104" cy="240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  <p:txBody>
            <a:bodyPr lIns="38100" tIns="38100" rIns="38100" bIns="38100"/>
            <a:lstStyle/>
            <a:p>
              <a:r>
                <a:rPr lang="en-US">
                  <a:solidFill>
                    <a:srgbClr val="C00000"/>
                  </a:solidFill>
                  <a:latin typeface="Calibri Italic" charset="0"/>
                  <a:sym typeface="Calibri Italic" charset="0"/>
                </a:rPr>
                <a:t>Term Vector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6227763" y="3417888"/>
            <a:ext cx="2928937" cy="2425700"/>
            <a:chOff x="0" y="0"/>
            <a:chExt cx="1844" cy="1527"/>
          </a:xfrm>
        </p:grpSpPr>
        <p:sp>
          <p:nvSpPr>
            <p:cNvPr id="39946" name="Rectangle 6"/>
            <p:cNvSpPr>
              <a:spLocks/>
            </p:cNvSpPr>
            <p:nvPr/>
          </p:nvSpPr>
          <p:spPr bwMode="auto">
            <a:xfrm>
              <a:off x="136" y="1295"/>
              <a:ext cx="170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r>
                <a:rPr lang="en-US" sz="1800" dirty="0">
                  <a:latin typeface="Calibri" pitchFamily="34" charset="0"/>
                  <a:sym typeface="Calibri" pitchFamily="34" charset="0"/>
                </a:rPr>
                <a:t>Similarity(</a:t>
              </a:r>
              <a:r>
                <a:rPr lang="en-US" sz="1800" dirty="0" err="1">
                  <a:latin typeface="Calibri" pitchFamily="34" charset="0"/>
                  <a:sym typeface="Calibri" pitchFamily="34" charset="0"/>
                </a:rPr>
                <a:t>v,w</a:t>
              </a:r>
              <a:r>
                <a:rPr lang="en-US" sz="1800" dirty="0">
                  <a:latin typeface="Calibri" pitchFamily="34" charset="0"/>
                  <a:sym typeface="Calibri" pitchFamily="34" charset="0"/>
                </a:rPr>
                <a:t>) ≈ </a:t>
              </a:r>
              <a:r>
                <a:rPr lang="en-US" sz="1800" dirty="0" smtClean="0">
                  <a:latin typeface="Calibri" pitchFamily="34" charset="0"/>
                  <a:sym typeface="Calibri" pitchFamily="34" charset="0"/>
                </a:rPr>
                <a:t>cos(</a:t>
              </a:r>
              <a:r>
                <a:rPr lang="en-US" sz="1800" dirty="0" smtClean="0">
                  <a:latin typeface="Symbol" pitchFamily="18" charset="2"/>
                  <a:sym typeface="Symbol" pitchFamily="18" charset="2"/>
                </a:rPr>
                <a:t>a</a:t>
              </a:r>
              <a:r>
                <a:rPr lang="en-US" sz="1800" dirty="0" smtClean="0">
                  <a:latin typeface="Calibri" pitchFamily="34" charset="0"/>
                  <a:sym typeface="Calibri" pitchFamily="34" charset="0"/>
                </a:rPr>
                <a:t>)</a:t>
              </a:r>
              <a:r>
                <a:rPr lang="en-US" sz="1200" dirty="0" smtClean="0">
                  <a:latin typeface="Calibri" pitchFamily="34" charset="0"/>
                  <a:sym typeface="Calibri" pitchFamily="34" charset="0"/>
                </a:rPr>
                <a:t> </a:t>
              </a:r>
              <a:endParaRPr lang="en-US" sz="1200" dirty="0">
                <a:latin typeface="Calibri" pitchFamily="34" charset="0"/>
                <a:sym typeface="Calibri" pitchFamily="34" charset="0"/>
              </a:endParaRP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80" y="252"/>
              <a:ext cx="1552" cy="1025"/>
              <a:chOff x="0" y="0"/>
              <a:chExt cx="1552" cy="1025"/>
            </a:xfrm>
          </p:grpSpPr>
          <p:sp>
            <p:nvSpPr>
              <p:cNvPr id="39949" name="Line 7"/>
              <p:cNvSpPr>
                <a:spLocks noChangeShapeType="1"/>
              </p:cNvSpPr>
              <p:nvPr/>
            </p:nvSpPr>
            <p:spPr bwMode="auto">
              <a:xfrm>
                <a:off x="446" y="784"/>
                <a:ext cx="110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0" name="Line 8"/>
              <p:cNvSpPr>
                <a:spLocks noChangeShapeType="1"/>
              </p:cNvSpPr>
              <p:nvPr/>
            </p:nvSpPr>
            <p:spPr bwMode="auto">
              <a:xfrm rot="10800000" flipH="1">
                <a:off x="446" y="30"/>
                <a:ext cx="0" cy="7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1" name="Line 9"/>
              <p:cNvSpPr>
                <a:spLocks noChangeShapeType="1"/>
              </p:cNvSpPr>
              <p:nvPr/>
            </p:nvSpPr>
            <p:spPr bwMode="auto">
              <a:xfrm flipH="1">
                <a:off x="89" y="784"/>
                <a:ext cx="357" cy="2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2" name="Line 10"/>
              <p:cNvSpPr>
                <a:spLocks noChangeShapeType="1"/>
              </p:cNvSpPr>
              <p:nvPr/>
            </p:nvSpPr>
            <p:spPr bwMode="auto">
              <a:xfrm rot="10800000" flipH="1">
                <a:off x="446" y="512"/>
                <a:ext cx="790" cy="272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3" name="Line 11"/>
              <p:cNvSpPr>
                <a:spLocks noChangeShapeType="1"/>
              </p:cNvSpPr>
              <p:nvPr/>
            </p:nvSpPr>
            <p:spPr bwMode="auto">
              <a:xfrm rot="10800000" flipH="1">
                <a:off x="446" y="171"/>
                <a:ext cx="270" cy="613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4" name="Rectangle 12"/>
              <p:cNvSpPr>
                <a:spLocks/>
              </p:cNvSpPr>
              <p:nvPr/>
            </p:nvSpPr>
            <p:spPr bwMode="auto">
              <a:xfrm>
                <a:off x="1324" y="769"/>
                <a:ext cx="153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t</a:t>
                </a:r>
                <a:r>
                  <a:rPr lang="en-US" sz="1800" baseline="-25000">
                    <a:latin typeface="Calibri" pitchFamily="34" charset="0"/>
                    <a:sym typeface="Calibri" pitchFamily="34" charset="0"/>
                  </a:rPr>
                  <a:t>1</a:t>
                </a:r>
              </a:p>
            </p:txBody>
          </p:sp>
          <p:sp>
            <p:nvSpPr>
              <p:cNvPr id="39955" name="Rectangle 13"/>
              <p:cNvSpPr>
                <a:spLocks/>
              </p:cNvSpPr>
              <p:nvPr/>
            </p:nvSpPr>
            <p:spPr bwMode="auto">
              <a:xfrm>
                <a:off x="735" y="60"/>
                <a:ext cx="200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100" tIns="38100" rIns="38100" bIns="38100"/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v</a:t>
                </a:r>
              </a:p>
            </p:txBody>
          </p:sp>
          <p:sp>
            <p:nvSpPr>
              <p:cNvPr id="39956" name="Rectangle 14"/>
              <p:cNvSpPr>
                <a:spLocks/>
              </p:cNvSpPr>
              <p:nvPr/>
            </p:nvSpPr>
            <p:spPr bwMode="auto">
              <a:xfrm>
                <a:off x="1204" y="422"/>
                <a:ext cx="15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w</a:t>
                </a:r>
              </a:p>
            </p:txBody>
          </p:sp>
          <p:sp>
            <p:nvSpPr>
              <p:cNvPr id="39957" name="Rectangle 15"/>
              <p:cNvSpPr>
                <a:spLocks/>
              </p:cNvSpPr>
              <p:nvPr/>
            </p:nvSpPr>
            <p:spPr bwMode="auto">
              <a:xfrm>
                <a:off x="257" y="0"/>
                <a:ext cx="152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t</a:t>
                </a:r>
                <a:r>
                  <a:rPr lang="en-US" sz="1800" baseline="-25000">
                    <a:latin typeface="Calibri" pitchFamily="34" charset="0"/>
                    <a:sym typeface="Calibri" pitchFamily="34" charset="0"/>
                  </a:rPr>
                  <a:t>3</a:t>
                </a:r>
              </a:p>
            </p:txBody>
          </p:sp>
          <p:sp>
            <p:nvSpPr>
              <p:cNvPr id="39958" name="Rectangle 16"/>
              <p:cNvSpPr>
                <a:spLocks/>
              </p:cNvSpPr>
              <p:nvPr/>
            </p:nvSpPr>
            <p:spPr bwMode="auto">
              <a:xfrm>
                <a:off x="0" y="680"/>
                <a:ext cx="152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t</a:t>
                </a:r>
                <a:r>
                  <a:rPr lang="en-US" sz="1800" baseline="-25000">
                    <a:latin typeface="Calibri" pitchFamily="34" charset="0"/>
                    <a:sym typeface="Calibri" pitchFamily="34" charset="0"/>
                  </a:rPr>
                  <a:t>2</a:t>
                </a:r>
              </a:p>
            </p:txBody>
          </p:sp>
          <p:sp>
            <p:nvSpPr>
              <p:cNvPr id="39959" name="Rectangle 17"/>
              <p:cNvSpPr>
                <a:spLocks/>
              </p:cNvSpPr>
              <p:nvPr/>
            </p:nvSpPr>
            <p:spPr bwMode="auto">
              <a:xfrm>
                <a:off x="563" y="454"/>
                <a:ext cx="272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100" tIns="38100" rIns="38100" bIns="38100"/>
              <a:lstStyle/>
              <a:p>
                <a:r>
                  <a:rPr lang="en-US" sz="1800">
                    <a:latin typeface="Symbol" pitchFamily="18" charset="2"/>
                    <a:sym typeface="Calibri Italic" charset="0"/>
                  </a:rPr>
                  <a:t>a</a:t>
                </a:r>
              </a:p>
            </p:txBody>
          </p:sp>
          <p:sp>
            <p:nvSpPr>
              <p:cNvPr id="39960" name="Freeform 18"/>
              <p:cNvSpPr>
                <a:spLocks/>
              </p:cNvSpPr>
              <p:nvPr/>
            </p:nvSpPr>
            <p:spPr bwMode="auto">
              <a:xfrm>
                <a:off x="514" y="616"/>
                <a:ext cx="80" cy="133"/>
              </a:xfrm>
              <a:custGeom>
                <a:avLst/>
                <a:gdLst>
                  <a:gd name="T0" fmla="*/ 0 w 17995"/>
                  <a:gd name="T1" fmla="*/ 0 h 20739"/>
                  <a:gd name="T2" fmla="*/ 0 w 17995"/>
                  <a:gd name="T3" fmla="*/ 0 h 20739"/>
                  <a:gd name="T4" fmla="*/ 0 w 17995"/>
                  <a:gd name="T5" fmla="*/ 0 h 20739"/>
                  <a:gd name="T6" fmla="*/ 0 w 17995"/>
                  <a:gd name="T7" fmla="*/ 0 h 207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995"/>
                  <a:gd name="T13" fmla="*/ 0 h 20739"/>
                  <a:gd name="T14" fmla="*/ 17995 w 17995"/>
                  <a:gd name="T15" fmla="*/ 20739 h 207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995" h="20739">
                    <a:moveTo>
                      <a:pt x="0" y="0"/>
                    </a:moveTo>
                    <a:cubicBezTo>
                      <a:pt x="9248" y="914"/>
                      <a:pt x="10494" y="-518"/>
                      <a:pt x="13992" y="4148"/>
                    </a:cubicBezTo>
                    <a:cubicBezTo>
                      <a:pt x="15490" y="6145"/>
                      <a:pt x="17490" y="10369"/>
                      <a:pt x="17490" y="10369"/>
                    </a:cubicBezTo>
                    <a:cubicBezTo>
                      <a:pt x="15683" y="21082"/>
                      <a:pt x="21600" y="20738"/>
                      <a:pt x="13992" y="20738"/>
                    </a:cubicBezTo>
                  </a:path>
                </a:pathLst>
              </a:custGeom>
              <a:noFill/>
              <a:ln w="38100" cap="flat">
                <a:solidFill>
                  <a:srgbClr val="7030A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  <p:sp>
          <p:nvSpPr>
            <p:cNvPr id="39948" name="Rectangle 20"/>
            <p:cNvSpPr>
              <a:spLocks/>
            </p:cNvSpPr>
            <p:nvPr/>
          </p:nvSpPr>
          <p:spPr bwMode="auto">
            <a:xfrm>
              <a:off x="0" y="0"/>
              <a:ext cx="1752" cy="240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  <p:txBody>
            <a:bodyPr lIns="38100" tIns="38100" rIns="38100" bIns="38100"/>
            <a:lstStyle/>
            <a:p>
              <a:r>
                <a:rPr lang="en-US">
                  <a:solidFill>
                    <a:srgbClr val="C00000"/>
                  </a:solidFill>
                  <a:latin typeface="Calibri Italic" charset="0"/>
                  <a:sym typeface="Calibri Italic" charset="0"/>
                </a:rPr>
                <a:t>Vector Space model</a:t>
              </a:r>
            </a:p>
          </p:txBody>
        </p:sp>
      </p:grpSp>
      <p:sp>
        <p:nvSpPr>
          <p:cNvPr id="39942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  <a:sym typeface="Calibri" pitchFamily="34" charset="0"/>
              </a:rPr>
              <a:t>Classical approach</a:t>
            </a:r>
            <a:endParaRPr lang="en-US" smtClean="0">
              <a:latin typeface="Calibri" pitchFamily="34" charset="0"/>
              <a:ea typeface="ヒラギノ角ゴ ProN W3" charset="-128"/>
              <a:sym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85763" y="5805488"/>
            <a:ext cx="5949950" cy="976312"/>
            <a:chOff x="0" y="-136"/>
            <a:chExt cx="3747" cy="614"/>
          </a:xfrm>
        </p:grpSpPr>
        <p:sp>
          <p:nvSpPr>
            <p:cNvPr id="39944" name="AutoShape 23"/>
            <p:cNvSpPr>
              <a:spLocks/>
            </p:cNvSpPr>
            <p:nvPr/>
          </p:nvSpPr>
          <p:spPr bwMode="auto">
            <a:xfrm>
              <a:off x="0" y="-136"/>
              <a:ext cx="3719" cy="614"/>
            </a:xfrm>
            <a:prstGeom prst="roundRect">
              <a:avLst>
                <a:gd name="adj" fmla="val 16667"/>
              </a:avLst>
            </a:prstGeom>
            <a:solidFill>
              <a:srgbClr val="1D300D"/>
            </a:solidFill>
            <a:ln w="25400">
              <a:solidFill>
                <a:srgbClr val="1D300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9945" name="Rectangle 24"/>
            <p:cNvSpPr>
              <a:spLocks/>
            </p:cNvSpPr>
            <p:nvPr/>
          </p:nvSpPr>
          <p:spPr bwMode="auto">
            <a:xfrm>
              <a:off x="67" y="-136"/>
              <a:ext cx="3680" cy="5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r>
                <a:rPr lang="en-US" sz="2400">
                  <a:solidFill>
                    <a:srgbClr val="FFFFFF"/>
                  </a:solidFill>
                  <a:latin typeface="Century Gothic" pitchFamily="34" charset="0"/>
                  <a:sym typeface="Century Gothic" pitchFamily="34" charset="0"/>
                </a:rPr>
                <a:t>Mainly term-based</a:t>
              </a:r>
              <a:r>
                <a:rPr lang="en-US" sz="1800">
                  <a:solidFill>
                    <a:srgbClr val="FFFFFF"/>
                  </a:solidFill>
                  <a:latin typeface="Century Gothic" pitchFamily="34" charset="0"/>
                  <a:sym typeface="Century Gothic" pitchFamily="34" charset="0"/>
                </a:rPr>
                <a:t>: 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sz="1800">
                  <a:solidFill>
                    <a:srgbClr val="FFFFFF"/>
                  </a:solidFill>
                  <a:latin typeface="Century Gothic" pitchFamily="34" charset="0"/>
                  <a:sym typeface="Century Gothic" pitchFamily="34" charset="0"/>
                </a:rPr>
                <a:t>polysemy and synonymy  issues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2011-08-22 a 09.20.5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733256"/>
            <a:ext cx="5480101" cy="1070417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  <a:solidFill>
            <a:schemeClr val="tx2">
              <a:lumMod val="60000"/>
              <a:lumOff val="40000"/>
            </a:schemeClr>
          </a:solidFill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rIns="108000" bIns="108000"/>
          <a:lstStyle/>
          <a:p>
            <a:pPr algn="ctr"/>
            <a:r>
              <a:rPr lang="it-IT" dirty="0" err="1" smtClean="0"/>
              <a:t>Disambiguation</a:t>
            </a:r>
            <a:r>
              <a:rPr lang="it-IT" dirty="0" smtClean="0"/>
              <a:t>: </a:t>
            </a:r>
            <a:r>
              <a:rPr lang="it-IT" sz="3600" dirty="0" smtClean="0"/>
              <a:t>The </a:t>
            </a:r>
            <a:r>
              <a:rPr lang="it-IT" sz="3600" dirty="0" err="1" smtClean="0"/>
              <a:t>voting</a:t>
            </a:r>
            <a:r>
              <a:rPr lang="it-IT" sz="3600" dirty="0" smtClean="0"/>
              <a:t> </a:t>
            </a:r>
            <a:r>
              <a:rPr lang="it-IT" sz="3600" dirty="0" err="1" smtClean="0"/>
              <a:t>scheme</a:t>
            </a:r>
            <a:endParaRPr lang="it-IT" sz="3600" b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5152" y="1600200"/>
            <a:ext cx="8291264" cy="2328866"/>
          </a:xfrm>
        </p:spPr>
        <p:txBody>
          <a:bodyPr>
            <a:normAutofit/>
          </a:bodyPr>
          <a:lstStyle/>
          <a:p>
            <a:pPr marL="550926" indent="-514350">
              <a:buNone/>
            </a:pPr>
            <a:r>
              <a:rPr lang="it-IT" dirty="0" smtClean="0"/>
              <a:t>    </a:t>
            </a:r>
            <a:r>
              <a:rPr lang="it-IT" dirty="0" err="1" smtClean="0"/>
              <a:t>Collective</a:t>
            </a:r>
            <a:r>
              <a:rPr lang="it-IT" dirty="0" smtClean="0"/>
              <a:t> agreement among topics via voting</a:t>
            </a:r>
          </a:p>
          <a:p>
            <a:pPr marL="550926" indent="-514350">
              <a:buNone/>
            </a:pPr>
            <a:endParaRPr lang="it-IT" dirty="0" smtClean="0"/>
          </a:p>
          <a:p>
            <a:pPr marL="550926" indent="-514350" algn="ctr">
              <a:lnSpc>
                <a:spcPct val="150000"/>
              </a:lnSpc>
              <a:buNone/>
            </a:pPr>
            <a:r>
              <a:rPr lang="it-IT" dirty="0" smtClean="0"/>
              <a:t>“Diego Maradona won against Mexico”</a:t>
            </a:r>
          </a:p>
          <a:p>
            <a:pPr marL="550926" indent="-514350"/>
            <a:endParaRPr lang="it-IT" dirty="0" smtClean="0"/>
          </a:p>
          <a:p>
            <a:pPr marL="550926" indent="-514350"/>
            <a:endParaRPr lang="it-IT" dirty="0" smtClean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386449"/>
              </p:ext>
            </p:extLst>
          </p:nvPr>
        </p:nvGraphicFramePr>
        <p:xfrm>
          <a:off x="5250282" y="4348688"/>
          <a:ext cx="3786214" cy="2392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00264"/>
                <a:gridCol w="178595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Wiki-articles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Votes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Mexico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0.09</a:t>
                      </a:r>
                      <a:endParaRPr lang="it-IT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State </a:t>
                      </a:r>
                      <a:r>
                        <a:rPr lang="it-IT" dirty="0" err="1" smtClean="0"/>
                        <a:t>of</a:t>
                      </a:r>
                      <a:r>
                        <a:rPr lang="it-IT" dirty="0" smtClean="0"/>
                        <a:t> Mexico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Mexico National Football Team</a:t>
                      </a:r>
                      <a:endParaRPr lang="it-IT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0.29</a:t>
                      </a:r>
                      <a:endParaRPr lang="it-IT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Mexico National</a:t>
                      </a:r>
                      <a:r>
                        <a:rPr lang="it-IT" baseline="0" dirty="0" smtClean="0"/>
                        <a:t> Baseball Team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" name="Rettangolo 17"/>
          <p:cNvSpPr/>
          <p:nvPr/>
        </p:nvSpPr>
        <p:spPr>
          <a:xfrm>
            <a:off x="6012160" y="2996952"/>
            <a:ext cx="1368152" cy="50405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ffectLst>
            <a:glow rad="101600">
              <a:schemeClr val="tx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/>
          <p:cNvCxnSpPr>
            <a:stCxn id="18" idx="2"/>
          </p:cNvCxnSpPr>
          <p:nvPr/>
        </p:nvCxnSpPr>
        <p:spPr>
          <a:xfrm flipH="1">
            <a:off x="6444208" y="3501008"/>
            <a:ext cx="252028" cy="792088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4499992" y="5229200"/>
            <a:ext cx="574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 smtClean="0">
                <a:solidFill>
                  <a:srgbClr val="FF0000"/>
                </a:solidFill>
              </a:rPr>
              <a:t>p</a:t>
            </a:r>
            <a:r>
              <a:rPr lang="it-IT" sz="3600" baseline="-25000" dirty="0" err="1" smtClean="0">
                <a:solidFill>
                  <a:srgbClr val="FF0000"/>
                </a:solidFill>
              </a:rPr>
              <a:t>a</a:t>
            </a:r>
            <a:endParaRPr lang="it-IT" sz="3600" baseline="-25000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79512" y="3653408"/>
            <a:ext cx="58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 smtClean="0">
                <a:solidFill>
                  <a:srgbClr val="FF0000"/>
                </a:solidFill>
              </a:rPr>
              <a:t>p</a:t>
            </a:r>
            <a:r>
              <a:rPr lang="it-IT" sz="3600" baseline="-25000" dirty="0" err="1" smtClean="0">
                <a:solidFill>
                  <a:srgbClr val="FF0000"/>
                </a:solidFill>
              </a:rPr>
              <a:t>b</a:t>
            </a:r>
            <a:endParaRPr lang="it-IT" sz="3600" baseline="-25000" dirty="0">
              <a:solidFill>
                <a:srgbClr val="FF0000"/>
              </a:solidFill>
            </a:endParaRPr>
          </a:p>
        </p:txBody>
      </p:sp>
      <p:sp>
        <p:nvSpPr>
          <p:cNvPr id="27" name="Figura a mano libera 26"/>
          <p:cNvSpPr/>
          <p:nvPr/>
        </p:nvSpPr>
        <p:spPr>
          <a:xfrm>
            <a:off x="392046" y="4257656"/>
            <a:ext cx="132812" cy="1157783"/>
          </a:xfrm>
          <a:custGeom>
            <a:avLst/>
            <a:gdLst>
              <a:gd name="connsiteX0" fmla="*/ 18815 w 132812"/>
              <a:gd name="connsiteY0" fmla="*/ 0 h 1157783"/>
              <a:gd name="connsiteX1" fmla="*/ 93517 w 132812"/>
              <a:gd name="connsiteY1" fmla="*/ 298782 h 1157783"/>
              <a:gd name="connsiteX2" fmla="*/ 37491 w 132812"/>
              <a:gd name="connsiteY2" fmla="*/ 317456 h 1157783"/>
              <a:gd name="connsiteX3" fmla="*/ 18815 w 132812"/>
              <a:gd name="connsiteY3" fmla="*/ 504196 h 1157783"/>
              <a:gd name="connsiteX4" fmla="*/ 56166 w 132812"/>
              <a:gd name="connsiteY4" fmla="*/ 560217 h 1157783"/>
              <a:gd name="connsiteX5" fmla="*/ 112193 w 132812"/>
              <a:gd name="connsiteY5" fmla="*/ 597565 h 1157783"/>
              <a:gd name="connsiteX6" fmla="*/ 112193 w 132812"/>
              <a:gd name="connsiteY6" fmla="*/ 728283 h 1157783"/>
              <a:gd name="connsiteX7" fmla="*/ 56166 w 132812"/>
              <a:gd name="connsiteY7" fmla="*/ 765631 h 1157783"/>
              <a:gd name="connsiteX8" fmla="*/ 18815 w 132812"/>
              <a:gd name="connsiteY8" fmla="*/ 821652 h 1157783"/>
              <a:gd name="connsiteX9" fmla="*/ 74842 w 132812"/>
              <a:gd name="connsiteY9" fmla="*/ 933696 h 1157783"/>
              <a:gd name="connsiteX10" fmla="*/ 93517 w 132812"/>
              <a:gd name="connsiteY10" fmla="*/ 1157783 h 115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812" h="1157783">
                <a:moveTo>
                  <a:pt x="18815" y="0"/>
                </a:moveTo>
                <a:cubicBezTo>
                  <a:pt x="93424" y="119363"/>
                  <a:pt x="158249" y="153148"/>
                  <a:pt x="93517" y="298782"/>
                </a:cubicBezTo>
                <a:cubicBezTo>
                  <a:pt x="85521" y="316770"/>
                  <a:pt x="56166" y="311231"/>
                  <a:pt x="37491" y="317456"/>
                </a:cubicBezTo>
                <a:cubicBezTo>
                  <a:pt x="5553" y="413261"/>
                  <a:pt x="-18229" y="417766"/>
                  <a:pt x="18815" y="504196"/>
                </a:cubicBezTo>
                <a:cubicBezTo>
                  <a:pt x="27657" y="524825"/>
                  <a:pt x="40295" y="544348"/>
                  <a:pt x="56166" y="560217"/>
                </a:cubicBezTo>
                <a:cubicBezTo>
                  <a:pt x="72038" y="576087"/>
                  <a:pt x="93517" y="585116"/>
                  <a:pt x="112193" y="597565"/>
                </a:cubicBezTo>
                <a:cubicBezTo>
                  <a:pt x="128993" y="647961"/>
                  <a:pt x="148670" y="673572"/>
                  <a:pt x="112193" y="728283"/>
                </a:cubicBezTo>
                <a:cubicBezTo>
                  <a:pt x="99742" y="746958"/>
                  <a:pt x="74842" y="753182"/>
                  <a:pt x="56166" y="765631"/>
                </a:cubicBezTo>
                <a:cubicBezTo>
                  <a:pt x="43716" y="784305"/>
                  <a:pt x="22505" y="799514"/>
                  <a:pt x="18815" y="821652"/>
                </a:cubicBezTo>
                <a:cubicBezTo>
                  <a:pt x="13661" y="852577"/>
                  <a:pt x="61836" y="914188"/>
                  <a:pt x="74842" y="933696"/>
                </a:cubicBezTo>
                <a:cubicBezTo>
                  <a:pt x="111233" y="1042865"/>
                  <a:pt x="93517" y="970034"/>
                  <a:pt x="93517" y="1157783"/>
                </a:cubicBezTo>
              </a:path>
            </a:pathLst>
          </a:custGeom>
          <a:ln w="28575" cmpd="sng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7236296" y="4365104"/>
            <a:ext cx="1907704" cy="2492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cxnSp>
        <p:nvCxnSpPr>
          <p:cNvPr id="31" name="Connettore 2 30"/>
          <p:cNvCxnSpPr/>
          <p:nvPr/>
        </p:nvCxnSpPr>
        <p:spPr>
          <a:xfrm>
            <a:off x="1691680" y="3501008"/>
            <a:ext cx="648072" cy="360040"/>
          </a:xfrm>
          <a:prstGeom prst="straightConnector1">
            <a:avLst/>
          </a:prstGeom>
          <a:ln w="5715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899592" y="3866272"/>
            <a:ext cx="2736304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Diego A. Maradona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Diego Maradona jr.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Maradona </a:t>
            </a:r>
            <a:r>
              <a:rPr lang="it-IT" sz="2400" dirty="0" err="1" smtClean="0"/>
              <a:t>Stadium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Maradona Film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…</a:t>
            </a:r>
            <a:endParaRPr lang="it-IT" sz="2400" dirty="0"/>
          </a:p>
        </p:txBody>
      </p:sp>
      <p:sp>
        <p:nvSpPr>
          <p:cNvPr id="37" name="Rettangolo 36"/>
          <p:cNvSpPr/>
          <p:nvPr/>
        </p:nvSpPr>
        <p:spPr>
          <a:xfrm>
            <a:off x="1115616" y="2996952"/>
            <a:ext cx="2880320" cy="504056"/>
          </a:xfrm>
          <a:prstGeom prst="rect">
            <a:avLst/>
          </a:prstGeom>
          <a:noFill/>
          <a:ln w="38100">
            <a:solidFill>
              <a:srgbClr val="1F497D"/>
            </a:solidFill>
          </a:ln>
          <a:effectLst>
            <a:glow rad="101600">
              <a:schemeClr val="tx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>
            <a:off x="661445" y="2492896"/>
            <a:ext cx="454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chemeClr val="tx2"/>
                </a:solidFill>
              </a:rPr>
              <a:t>b</a:t>
            </a:r>
            <a:endParaRPr lang="it-IT" sz="4000" dirty="0">
              <a:solidFill>
                <a:schemeClr val="tx2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380312" y="2420888"/>
            <a:ext cx="430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endParaRPr lang="it-IT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1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/>
      <p:bldP spid="14" grpId="0"/>
      <p:bldP spid="27" grpId="0" animBg="1"/>
      <p:bldP spid="29" grpId="0" animBg="1"/>
      <p:bldP spid="15" grpId="0" animBg="1"/>
      <p:bldP spid="37" grpId="0" animBg="1"/>
      <p:bldP spid="3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Connettore 2 35"/>
          <p:cNvCxnSpPr>
            <a:stCxn id="22" idx="1"/>
          </p:cNvCxnSpPr>
          <p:nvPr/>
        </p:nvCxnSpPr>
        <p:spPr>
          <a:xfrm flipH="1" flipV="1">
            <a:off x="1475656" y="2146775"/>
            <a:ext cx="302282" cy="404914"/>
          </a:xfrm>
          <a:prstGeom prst="straightConnector1">
            <a:avLst/>
          </a:prstGeom>
          <a:ln w="38100">
            <a:solidFill>
              <a:srgbClr val="1E4176"/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>
            <a:stCxn id="7" idx="1"/>
            <a:endCxn id="22" idx="3"/>
          </p:cNvCxnSpPr>
          <p:nvPr/>
        </p:nvCxnSpPr>
        <p:spPr>
          <a:xfrm rot="10800000">
            <a:off x="4659282" y="2551689"/>
            <a:ext cx="571504" cy="58308"/>
          </a:xfrm>
          <a:prstGeom prst="straightConnector1">
            <a:avLst/>
          </a:prstGeom>
          <a:ln w="38100">
            <a:solidFill>
              <a:srgbClr val="1E4176"/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stCxn id="10" idx="2"/>
            <a:endCxn id="12" idx="0"/>
          </p:cNvCxnSpPr>
          <p:nvPr/>
        </p:nvCxnSpPr>
        <p:spPr>
          <a:xfrm rot="5400000">
            <a:off x="2963307" y="5167034"/>
            <a:ext cx="510607" cy="1588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22" idx="2"/>
            <a:endCxn id="8" idx="0"/>
          </p:cNvCxnSpPr>
          <p:nvPr/>
        </p:nvCxnSpPr>
        <p:spPr>
          <a:xfrm rot="5400000">
            <a:off x="2963307" y="3222490"/>
            <a:ext cx="510607" cy="1588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8" idx="2"/>
            <a:endCxn id="10" idx="0"/>
          </p:cNvCxnSpPr>
          <p:nvPr/>
        </p:nvCxnSpPr>
        <p:spPr>
          <a:xfrm rot="5400000">
            <a:off x="2963307" y="4194762"/>
            <a:ext cx="510607" cy="1588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  <a:ln w="63500"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rIns="108000" bIns="108000"/>
          <a:lstStyle/>
          <a:p>
            <a:pPr algn="ctr"/>
            <a:r>
              <a:rPr lang="it-IT" b="1" dirty="0" err="1" smtClean="0"/>
              <a:t>Disambiguation</a:t>
            </a:r>
            <a:r>
              <a:rPr lang="it-IT" b="1" dirty="0" smtClean="0"/>
              <a:t>: </a:t>
            </a:r>
            <a:r>
              <a:rPr lang="it-IT" sz="3600" b="1" dirty="0" err="1" smtClean="0"/>
              <a:t>all</a:t>
            </a:r>
            <a:r>
              <a:rPr lang="it-IT" sz="3600" b="1" dirty="0" smtClean="0"/>
              <a:t> </a:t>
            </a:r>
            <a:r>
              <a:rPr lang="it-IT" sz="3600" dirty="0" err="1" smtClean="0"/>
              <a:t>steps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230786" y="1895617"/>
            <a:ext cx="2928958" cy="1428760"/>
          </a:xfrm>
          <a:prstGeom prst="rect">
            <a:avLst/>
          </a:prstGeom>
          <a:solidFill>
            <a:schemeClr val="bg2"/>
          </a:solidFill>
          <a:ln w="38100">
            <a:solidFill>
              <a:srgbClr val="1E4176"/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dirty="0" err="1" smtClean="0">
                <a:solidFill>
                  <a:srgbClr val="000000"/>
                </a:solidFill>
                <a:latin typeface="Calibri"/>
              </a:rPr>
              <a:t>Commonness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of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a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page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br>
              <a:rPr lang="it-IT" dirty="0" smtClean="0">
                <a:solidFill>
                  <a:srgbClr val="000000"/>
                </a:solidFill>
                <a:latin typeface="Calibri"/>
              </a:rPr>
            </a:br>
            <a:r>
              <a:rPr lang="it-IT" dirty="0" smtClean="0">
                <a:solidFill>
                  <a:srgbClr val="000000"/>
                </a:solidFill>
                <a:latin typeface="Calibri"/>
              </a:rPr>
              <a:t>p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wrt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an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anchor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a</a:t>
            </a:r>
          </a:p>
          <a:p>
            <a:pPr algn="ctr"/>
            <a:endParaRPr lang="it-IT" dirty="0" smtClean="0">
              <a:solidFill>
                <a:schemeClr val="bg1"/>
              </a:solidFill>
              <a:latin typeface="Calibri"/>
            </a:endParaRP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134053"/>
              </p:ext>
            </p:extLst>
          </p:nvPr>
        </p:nvGraphicFramePr>
        <p:xfrm>
          <a:off x="5284751" y="2606829"/>
          <a:ext cx="28194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62" name="Equation" r:id="rId4" imgW="1590840" imgH="383760" progId="Equation.3">
                  <p:embed/>
                </p:oleObj>
              </mc:Choice>
              <mc:Fallback>
                <p:oleObj name="Equation" r:id="rId4" imgW="1590840" imgH="38376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4751" y="2606829"/>
                        <a:ext cx="2819400" cy="646113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777938" y="3477794"/>
            <a:ext cx="2881344" cy="461665"/>
          </a:xfrm>
          <a:prstGeom prst="rect">
            <a:avLst/>
          </a:prstGeom>
          <a:solidFill>
            <a:srgbClr val="C3D69B"/>
          </a:solidFill>
          <a:ln w="38100">
            <a:solidFill>
              <a:srgbClr val="1E4176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/>
              <a:t>Voting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scheme</a:t>
            </a:r>
            <a:endParaRPr lang="it-IT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777938" y="4450066"/>
            <a:ext cx="2881344" cy="461665"/>
          </a:xfrm>
          <a:prstGeom prst="rect">
            <a:avLst/>
          </a:prstGeom>
          <a:solidFill>
            <a:srgbClr val="C3D69B"/>
          </a:solidFill>
          <a:ln w="38100">
            <a:solidFill>
              <a:srgbClr val="1E4176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/>
              <a:t>Select</a:t>
            </a:r>
            <a:r>
              <a:rPr lang="it-IT" sz="2400" b="1" dirty="0" smtClean="0"/>
              <a:t> top-</a:t>
            </a:r>
            <a:r>
              <a:rPr lang="el-GR" sz="2400" b="1" dirty="0" smtClean="0"/>
              <a:t>ε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pages</a:t>
            </a:r>
            <a:endParaRPr lang="it-IT" sz="2400" b="1" dirty="0" smtClean="0"/>
          </a:p>
        </p:txBody>
      </p:sp>
      <p:sp>
        <p:nvSpPr>
          <p:cNvPr id="12" name="CasellaDiTesto 11"/>
          <p:cNvSpPr txBox="1"/>
          <p:nvPr/>
        </p:nvSpPr>
        <p:spPr>
          <a:xfrm>
            <a:off x="1777938" y="5422338"/>
            <a:ext cx="2881344" cy="830997"/>
          </a:xfrm>
          <a:prstGeom prst="rect">
            <a:avLst/>
          </a:prstGeom>
          <a:solidFill>
            <a:srgbClr val="C3D69B"/>
          </a:solidFill>
          <a:ln w="38100">
            <a:solidFill>
              <a:srgbClr val="1E4176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Select the best in </a:t>
            </a:r>
            <a:r>
              <a:rPr lang="it-IT" sz="2400" b="1" dirty="0" err="1" smtClean="0"/>
              <a:t>commonness</a:t>
            </a:r>
            <a:endParaRPr lang="it-IT" sz="2400" b="1" dirty="0" smtClean="0"/>
          </a:p>
        </p:txBody>
      </p:sp>
      <p:sp>
        <p:nvSpPr>
          <p:cNvPr id="22" name="CasellaDiTesto 21"/>
          <p:cNvSpPr txBox="1"/>
          <p:nvPr/>
        </p:nvSpPr>
        <p:spPr>
          <a:xfrm>
            <a:off x="1777938" y="2136190"/>
            <a:ext cx="2881344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1E4176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/>
              <a:t>Pruning</a:t>
            </a:r>
            <a:r>
              <a:rPr lang="it-IT" sz="2400" b="1" dirty="0" smtClean="0"/>
              <a:t> by </a:t>
            </a:r>
            <a:r>
              <a:rPr lang="it-IT" sz="2400" b="1" dirty="0" err="1" smtClean="0"/>
              <a:t>commonness</a:t>
            </a:r>
            <a:r>
              <a:rPr lang="it-IT" sz="2400" b="1" dirty="0" smtClean="0"/>
              <a:t> &lt; </a:t>
            </a:r>
            <a:r>
              <a:rPr lang="el-GR" sz="2400" b="1" dirty="0" smtClean="0">
                <a:latin typeface="Calibri"/>
              </a:rPr>
              <a:t>τ</a:t>
            </a:r>
            <a:endParaRPr lang="it-IT" sz="24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179512" y="1340768"/>
            <a:ext cx="178595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rgbClr val="1E4176"/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alibri"/>
              </a:rPr>
              <a:t>τ = </a:t>
            </a:r>
            <a:r>
              <a:rPr lang="it-IT" dirty="0" err="1" smtClean="0">
                <a:latin typeface="Calibri"/>
              </a:rPr>
              <a:t>trade-off</a:t>
            </a:r>
            <a:r>
              <a:rPr lang="it-IT" dirty="0" smtClean="0">
                <a:latin typeface="Calibri"/>
              </a:rPr>
              <a:t/>
            </a:r>
            <a:br>
              <a:rPr lang="it-IT" dirty="0" smtClean="0">
                <a:latin typeface="Calibri"/>
              </a:rPr>
            </a:br>
            <a:r>
              <a:rPr lang="it-IT" dirty="0" err="1" smtClean="0">
                <a:latin typeface="Calibri"/>
              </a:rPr>
              <a:t>speed</a:t>
            </a:r>
            <a:r>
              <a:rPr lang="it-IT" dirty="0" smtClean="0">
                <a:latin typeface="Calibri"/>
              </a:rPr>
              <a:t> vs. </a:t>
            </a:r>
            <a:r>
              <a:rPr lang="it-IT" dirty="0" err="1" smtClean="0">
                <a:latin typeface="Calibri"/>
              </a:rPr>
              <a:t>recall</a:t>
            </a:r>
            <a:endParaRPr lang="it-IT" dirty="0"/>
          </a:p>
        </p:txBody>
      </p:sp>
      <p:pic>
        <p:nvPicPr>
          <p:cNvPr id="2" name="Immagine 1" descr="train-dt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485" y="3645024"/>
            <a:ext cx="4523027" cy="319516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660232" y="5589240"/>
            <a:ext cx="1296144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ctangle 16"/>
          <p:cNvSpPr/>
          <p:nvPr/>
        </p:nvSpPr>
        <p:spPr>
          <a:xfrm>
            <a:off x="5940152" y="6525344"/>
            <a:ext cx="576064" cy="3326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22" grpId="0" animBg="1"/>
      <p:bldP spid="33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solidFill>
            <a:srgbClr val="558ED5"/>
          </a:solidFill>
          <a:ln w="63500">
            <a:solidFill>
              <a:srgbClr val="3760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rIns="108000" bIns="108000"/>
          <a:lstStyle/>
          <a:p>
            <a:pPr algn="ctr"/>
            <a:r>
              <a:rPr lang="it-IT" b="1" dirty="0" err="1" smtClean="0"/>
              <a:t>Pruning</a:t>
            </a:r>
            <a:endParaRPr lang="it-IT" b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00034" y="1571612"/>
            <a:ext cx="7467600" cy="4972072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it-IT" dirty="0" err="1" smtClean="0"/>
              <a:t>We</a:t>
            </a:r>
            <a:r>
              <a:rPr lang="it-IT" dirty="0" smtClean="0"/>
              <a:t> use 2 </a:t>
            </a:r>
            <a:r>
              <a:rPr lang="it-IT" dirty="0" err="1" smtClean="0"/>
              <a:t>features</a:t>
            </a:r>
            <a:r>
              <a:rPr lang="it-IT" dirty="0" smtClean="0"/>
              <a:t>:</a:t>
            </a:r>
          </a:p>
          <a:p>
            <a:pPr marL="852678" lvl="1" indent="-514350">
              <a:buFont typeface="+mj-lt"/>
              <a:buAutoNum type="arabicPeriod"/>
            </a:pPr>
            <a:r>
              <a:rPr lang="it-IT" dirty="0" smtClean="0"/>
              <a:t>link </a:t>
            </a:r>
            <a:r>
              <a:rPr lang="it-IT" dirty="0" err="1" smtClean="0"/>
              <a:t>probability</a:t>
            </a:r>
            <a:endParaRPr lang="it-IT" dirty="0" smtClean="0"/>
          </a:p>
          <a:p>
            <a:pPr marL="852678" lvl="1" indent="-514350">
              <a:buFont typeface="+mj-lt"/>
              <a:buAutoNum type="arabicPeriod"/>
            </a:pPr>
            <a:r>
              <a:rPr lang="it-IT" dirty="0" err="1" smtClean="0"/>
              <a:t>coherence</a:t>
            </a:r>
            <a:r>
              <a:rPr lang="it-IT" dirty="0" smtClean="0"/>
              <a:t> </a:t>
            </a:r>
            <a:r>
              <a:rPr lang="it-IT" dirty="0" err="1" smtClean="0"/>
              <a:t>wrt</a:t>
            </a:r>
            <a:r>
              <a:rPr lang="it-IT" dirty="0" smtClean="0"/>
              <a:t> </a:t>
            </a:r>
            <a:r>
              <a:rPr lang="it-IT" dirty="0" err="1" smtClean="0"/>
              <a:t>context</a:t>
            </a:r>
            <a:endParaRPr lang="it-IT" dirty="0" smtClean="0"/>
          </a:p>
          <a:p>
            <a:pPr marL="550926" indent="-514350"/>
            <a:endParaRPr lang="it-IT" dirty="0" smtClean="0"/>
          </a:p>
          <a:p>
            <a:pPr marL="550926" indent="-514350"/>
            <a:r>
              <a:rPr lang="it-IT" dirty="0" smtClean="0"/>
              <a:t>Compute a </a:t>
            </a:r>
            <a:r>
              <a:rPr lang="el-GR" dirty="0" smtClean="0">
                <a:latin typeface="Calibri"/>
              </a:rPr>
              <a:t>ρ</a:t>
            </a:r>
            <a:r>
              <a:rPr lang="it-IT" dirty="0" smtClean="0">
                <a:latin typeface="Calibri"/>
              </a:rPr>
              <a:t> score via</a:t>
            </a:r>
          </a:p>
          <a:p>
            <a:pPr marL="852678" lvl="1" indent="-514350"/>
            <a:r>
              <a:rPr lang="it-IT" dirty="0" smtClean="0">
                <a:latin typeface="Calibri"/>
              </a:rPr>
              <a:t>3 </a:t>
            </a:r>
            <a:r>
              <a:rPr lang="it-IT" dirty="0" err="1" smtClean="0">
                <a:latin typeface="Calibri"/>
              </a:rPr>
              <a:t>classifiers</a:t>
            </a:r>
            <a:r>
              <a:rPr lang="it-IT" dirty="0" smtClean="0">
                <a:latin typeface="Calibri"/>
              </a:rPr>
              <a:t>, </a:t>
            </a:r>
            <a:r>
              <a:rPr lang="it-IT" dirty="0" err="1" smtClean="0">
                <a:latin typeface="Calibri"/>
              </a:rPr>
              <a:t>avg</a:t>
            </a:r>
            <a:r>
              <a:rPr lang="it-IT" dirty="0" smtClean="0">
                <a:latin typeface="Calibri"/>
              </a:rPr>
              <a:t>, linear </a:t>
            </a:r>
            <a:r>
              <a:rPr lang="it-IT" dirty="0" err="1" smtClean="0">
                <a:latin typeface="Calibri"/>
              </a:rPr>
              <a:t>combination</a:t>
            </a:r>
            <a:r>
              <a:rPr lang="it-IT" dirty="0" smtClean="0"/>
              <a:t> </a:t>
            </a:r>
          </a:p>
          <a:p>
            <a:pPr marL="550926" lvl="1" indent="-514350">
              <a:buSzPct val="80000"/>
              <a:buFont typeface="Wingdings 2"/>
              <a:buChar char=""/>
            </a:pPr>
            <a:endParaRPr lang="it-IT" sz="3200" dirty="0" smtClean="0"/>
          </a:p>
          <a:p>
            <a:pPr marL="550926" lvl="1" indent="-514350">
              <a:buSzPct val="80000"/>
              <a:buFont typeface="Wingdings 2"/>
              <a:buChar char=""/>
            </a:pPr>
            <a:r>
              <a:rPr lang="it-IT" sz="3200" dirty="0" err="1" smtClean="0"/>
              <a:t>if</a:t>
            </a:r>
            <a:r>
              <a:rPr lang="it-IT" sz="3200" dirty="0" smtClean="0"/>
              <a:t> </a:t>
            </a:r>
            <a:r>
              <a:rPr lang="el-GR" sz="3200" dirty="0" smtClean="0"/>
              <a:t>ρ</a:t>
            </a:r>
            <a:r>
              <a:rPr lang="it-IT" sz="3200" dirty="0" smtClean="0"/>
              <a:t> &lt; </a:t>
            </a:r>
            <a:r>
              <a:rPr lang="el-GR" sz="3200" dirty="0" smtClean="0"/>
              <a:t>ρ</a:t>
            </a:r>
            <a:r>
              <a:rPr lang="it-IT" sz="3200" baseline="-25000" dirty="0" smtClean="0"/>
              <a:t>NA</a:t>
            </a:r>
            <a:r>
              <a:rPr lang="it-IT" sz="3200" dirty="0" smtClean="0"/>
              <a:t> </a:t>
            </a:r>
            <a:r>
              <a:rPr lang="it-IT" sz="3200" dirty="0" err="1" smtClean="0"/>
              <a:t>then</a:t>
            </a:r>
            <a:r>
              <a:rPr lang="it-IT" sz="3200" dirty="0" smtClean="0"/>
              <a:t> </a:t>
            </a:r>
            <a:r>
              <a:rPr lang="it-IT" sz="3200" dirty="0" err="1" smtClean="0"/>
              <a:t>prune</a:t>
            </a:r>
            <a:r>
              <a:rPr lang="it-IT" sz="3200" dirty="0" smtClean="0"/>
              <a:t>!</a:t>
            </a:r>
          </a:p>
          <a:p>
            <a:pPr marL="550926" indent="-514350">
              <a:buNone/>
            </a:pPr>
            <a:endParaRPr lang="it-IT" dirty="0" smtClean="0"/>
          </a:p>
        </p:txBody>
      </p:sp>
      <p:grpSp>
        <p:nvGrpSpPr>
          <p:cNvPr id="2" name="Gruppo 9"/>
          <p:cNvGrpSpPr/>
          <p:nvPr/>
        </p:nvGrpSpPr>
        <p:grpSpPr>
          <a:xfrm>
            <a:off x="5857884" y="1643050"/>
            <a:ext cx="3071834" cy="1353902"/>
            <a:chOff x="5929322" y="2000240"/>
            <a:chExt cx="3071834" cy="1143008"/>
          </a:xfrm>
          <a:solidFill>
            <a:schemeClr val="accent3">
              <a:lumMod val="75000"/>
            </a:schemeClr>
          </a:solidFill>
        </p:grpSpPr>
        <p:sp>
          <p:nvSpPr>
            <p:cNvPr id="8" name="CasellaDiTesto 7"/>
            <p:cNvSpPr txBox="1"/>
            <p:nvPr/>
          </p:nvSpPr>
          <p:spPr>
            <a:xfrm>
              <a:off x="5929322" y="2000240"/>
              <a:ext cx="3071834" cy="1143008"/>
            </a:xfrm>
            <a:prstGeom prst="rect">
              <a:avLst/>
            </a:prstGeom>
            <a:grpFill/>
            <a:ln w="38100">
              <a:solidFill>
                <a:schemeClr val="accent3">
                  <a:lumMod val="60000"/>
                  <a:lumOff val="40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glow rad="101600">
                <a:schemeClr val="tx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Link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probability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of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an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anchor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i="1" dirty="0" smtClean="0">
                  <a:solidFill>
                    <a:schemeClr val="bg1"/>
                  </a:solidFill>
                  <a:latin typeface="Calibri"/>
                </a:rPr>
                <a:t>a</a:t>
              </a:r>
            </a:p>
          </p:txBody>
        </p:sp>
        <p:graphicFrame>
          <p:nvGraphicFramePr>
            <p:cNvPr id="512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3568946"/>
                </p:ext>
              </p:extLst>
            </p:nvPr>
          </p:nvGraphicFramePr>
          <p:xfrm>
            <a:off x="5965826" y="2404997"/>
            <a:ext cx="2995612" cy="6620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686" name="Equation" r:id="rId4" imgW="1701800" imgH="419100" progId="Equation.3">
                    <p:embed/>
                  </p:oleObj>
                </mc:Choice>
                <mc:Fallback>
                  <p:oleObj name="Equation" r:id="rId4" imgW="1701800" imgH="41910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5826" y="2404997"/>
                          <a:ext cx="2995612" cy="66206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CasellaDiTesto 11"/>
          <p:cNvSpPr txBox="1"/>
          <p:nvPr/>
        </p:nvSpPr>
        <p:spPr>
          <a:xfrm>
            <a:off x="6215074" y="3364972"/>
            <a:ext cx="2500330" cy="1000132"/>
          </a:xfrm>
          <a:prstGeom prst="rect">
            <a:avLst/>
          </a:prstGeom>
          <a:solidFill>
            <a:srgbClr val="77933C"/>
          </a:solidFill>
          <a:ln w="38100">
            <a:solidFill>
              <a:srgbClr val="C3D69B"/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sz="2000" dirty="0" err="1" smtClean="0">
                <a:solidFill>
                  <a:schemeClr val="bg1"/>
                </a:solidFill>
                <a:latin typeface="Calibri"/>
              </a:rPr>
              <a:t>Avg</a:t>
            </a:r>
            <a:r>
              <a:rPr lang="it-IT" sz="2000" dirty="0" smtClean="0">
                <a:solidFill>
                  <a:schemeClr val="bg1"/>
                </a:solidFill>
                <a:latin typeface="Calibri"/>
              </a:rPr>
              <a:t>. relatedness btw the assigned concept to the others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6143636" y="4948008"/>
            <a:ext cx="2571768" cy="857256"/>
          </a:xfrm>
          <a:prstGeom prst="rect">
            <a:avLst/>
          </a:prstGeom>
          <a:solidFill>
            <a:srgbClr val="77933C"/>
          </a:solidFill>
          <a:ln w="38100">
            <a:solidFill>
              <a:srgbClr val="C3D69B"/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balance</a:t>
            </a:r>
            <a:endParaRPr lang="it-IT" sz="2400" dirty="0" smtClean="0">
              <a:solidFill>
                <a:schemeClr val="bg1"/>
              </a:solidFill>
              <a:latin typeface="Calibri"/>
            </a:endParaRPr>
          </a:p>
          <a:p>
            <a:pPr algn="ctr"/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precision</a:t>
            </a:r>
            <a:r>
              <a:rPr lang="it-IT" sz="2400" dirty="0" smtClean="0">
                <a:solidFill>
                  <a:schemeClr val="bg1"/>
                </a:solidFill>
                <a:latin typeface="Calibri"/>
              </a:rPr>
              <a:t> vs. </a:t>
            </a:r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recall</a:t>
            </a:r>
            <a:endParaRPr lang="it-IT" sz="2400" dirty="0" smtClean="0">
              <a:solidFill>
                <a:schemeClr val="bg1"/>
              </a:solidFill>
              <a:latin typeface="Calibri"/>
            </a:endParaRPr>
          </a:p>
          <a:p>
            <a:pPr algn="ctr"/>
            <a:endParaRPr lang="it-IT" sz="2400" dirty="0" smtClea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4" name="Ovale 33"/>
          <p:cNvSpPr/>
          <p:nvPr/>
        </p:nvSpPr>
        <p:spPr>
          <a:xfrm>
            <a:off x="1928794" y="5593800"/>
            <a:ext cx="714380" cy="571504"/>
          </a:xfrm>
          <a:prstGeom prst="ellipse">
            <a:avLst/>
          </a:prstGeom>
          <a:ln w="38100">
            <a:solidFill>
              <a:srgbClr val="4F6228"/>
            </a:solidFill>
            <a:prstDash val="solid"/>
            <a:headEnd type="none" w="med" len="med"/>
            <a:tailEnd type="arrow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6" name="Forma 35"/>
          <p:cNvCxnSpPr/>
          <p:nvPr/>
        </p:nvCxnSpPr>
        <p:spPr>
          <a:xfrm rot="5400000" flipH="1" flipV="1">
            <a:off x="4107653" y="3553257"/>
            <a:ext cx="214314" cy="3857652"/>
          </a:xfrm>
          <a:prstGeom prst="bentConnector2">
            <a:avLst/>
          </a:prstGeom>
          <a:solidFill>
            <a:schemeClr val="tx1"/>
          </a:solidFill>
          <a:ln w="38100">
            <a:solidFill>
              <a:srgbClr val="4F6228"/>
            </a:solidFill>
            <a:prstDash val="solid"/>
            <a:headEnd type="none" w="med" len="med"/>
            <a:tailEnd type="arrow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Forma 41"/>
          <p:cNvCxnSpPr/>
          <p:nvPr/>
        </p:nvCxnSpPr>
        <p:spPr>
          <a:xfrm>
            <a:off x="3643306" y="2357430"/>
            <a:ext cx="2214578" cy="1588"/>
          </a:xfrm>
          <a:prstGeom prst="bentConnector3">
            <a:avLst>
              <a:gd name="adj1" fmla="val 50000"/>
            </a:avLst>
          </a:prstGeom>
          <a:solidFill>
            <a:schemeClr val="tx1"/>
          </a:solidFill>
          <a:ln w="38100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Forma 41"/>
          <p:cNvCxnSpPr>
            <a:endCxn id="12" idx="1"/>
          </p:cNvCxnSpPr>
          <p:nvPr/>
        </p:nvCxnSpPr>
        <p:spPr>
          <a:xfrm>
            <a:off x="4716016" y="2996952"/>
            <a:ext cx="1499058" cy="868086"/>
          </a:xfrm>
          <a:prstGeom prst="bentConnector3">
            <a:avLst>
              <a:gd name="adj1" fmla="val 50000"/>
            </a:avLst>
          </a:prstGeom>
          <a:solidFill>
            <a:schemeClr val="tx1"/>
          </a:solidFill>
          <a:ln w="38100">
            <a:solidFill>
              <a:srgbClr val="4F6228"/>
            </a:solidFill>
            <a:prstDash val="solid"/>
            <a:headEnd type="none" w="med" len="med"/>
            <a:tailEnd type="arrow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3137540" y="4369664"/>
            <a:ext cx="714380" cy="571504"/>
          </a:xfrm>
          <a:prstGeom prst="ellipse">
            <a:avLst/>
          </a:prstGeom>
          <a:ln w="38100">
            <a:solidFill>
              <a:srgbClr val="4F6228"/>
            </a:solidFill>
            <a:prstDash val="solid"/>
            <a:headEnd type="none" w="med" len="med"/>
            <a:tailEnd type="arrow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245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2" grpId="0" uiExpand="1" animBg="1"/>
      <p:bldP spid="33" grpId="0" animBg="1"/>
      <p:bldP spid="34" grpId="0" animBg="1"/>
      <p:bldP spid="14" grpId="0" uiExpan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8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56" y="0"/>
            <a:ext cx="7812360" cy="678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306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16" y="3923296"/>
            <a:ext cx="8999984" cy="297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5940152" y="2132856"/>
            <a:ext cx="27363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err="1" smtClean="0"/>
              <a:t>Less</a:t>
            </a:r>
            <a:r>
              <a:rPr lang="it-IT" sz="3600" dirty="0" smtClean="0"/>
              <a:t> </a:t>
            </a:r>
            <a:r>
              <a:rPr lang="it-IT" sz="3600" dirty="0" err="1" smtClean="0"/>
              <a:t>links</a:t>
            </a:r>
            <a:endParaRPr lang="it-IT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6012160" y="5589240"/>
            <a:ext cx="27363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More </a:t>
            </a:r>
            <a:r>
              <a:rPr lang="it-IT" sz="3600" dirty="0" err="1" smtClean="0"/>
              <a:t>links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Tagging</a:t>
            </a:r>
            <a:r>
              <a:rPr lang="it-IT" dirty="0" smtClean="0"/>
              <a:t> </a:t>
            </a:r>
            <a:r>
              <a:rPr lang="it-IT" dirty="0" smtClean="0">
                <a:sym typeface="Wingdings" pitchFamily="2" charset="2"/>
              </a:rPr>
              <a:t> </a:t>
            </a:r>
            <a:r>
              <a:rPr lang="it-IT" dirty="0" err="1" smtClean="0">
                <a:sym typeface="Wingdings" pitchFamily="2" charset="2"/>
              </a:rPr>
              <a:t>Json</a:t>
            </a:r>
            <a:endParaRPr lang="it-IT" dirty="0"/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8752305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-3226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hlinkClick r:id="rId3"/>
              </a:rPr>
              <a:t>http://tagme.di.unipi.it/tag?key=Cosenza2015&amp;text=maradona%20won%20against%20mexico</a:t>
            </a:r>
            <a:endParaRPr lang="it-IT" sz="2000" dirty="0"/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730552"/>
            <a:ext cx="5400600" cy="604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1187624" y="3140968"/>
            <a:ext cx="3816424" cy="12961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331640" y="2924944"/>
            <a:ext cx="2952328" cy="14401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6084168" y="2996952"/>
            <a:ext cx="432048" cy="1584176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6660232" y="3284984"/>
            <a:ext cx="14847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NLP ?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619672" y="1772816"/>
            <a:ext cx="1080120" cy="2160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Left Arrow 14"/>
          <p:cNvSpPr/>
          <p:nvPr/>
        </p:nvSpPr>
        <p:spPr>
          <a:xfrm>
            <a:off x="2843808" y="1628800"/>
            <a:ext cx="3168352" cy="57606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Useful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relating</a:t>
            </a:r>
            <a:r>
              <a:rPr lang="it-IT" dirty="0" smtClean="0"/>
              <a:t> </a:t>
            </a:r>
            <a:r>
              <a:rPr lang="it-IT" dirty="0" err="1" smtClean="0"/>
              <a:t>topics</a:t>
            </a:r>
            <a:endParaRPr lang="it-IT" dirty="0"/>
          </a:p>
        </p:txBody>
      </p:sp>
      <p:sp>
        <p:nvSpPr>
          <p:cNvPr id="13" name="Rettangolo arrotondato 12"/>
          <p:cNvSpPr/>
          <p:nvPr/>
        </p:nvSpPr>
        <p:spPr>
          <a:xfrm>
            <a:off x="5580112" y="6237311"/>
            <a:ext cx="3423713" cy="6206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Cosenza2015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256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9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Relating</a:t>
            </a:r>
            <a:r>
              <a:rPr lang="it-IT" dirty="0" smtClean="0"/>
              <a:t> </a:t>
            </a:r>
            <a:r>
              <a:rPr lang="it-IT" dirty="0" err="1" smtClean="0"/>
              <a:t>topics</a:t>
            </a:r>
            <a:endParaRPr lang="it-IT" dirty="0"/>
          </a:p>
        </p:txBody>
      </p:sp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884651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tangolo 2"/>
          <p:cNvSpPr/>
          <p:nvPr/>
        </p:nvSpPr>
        <p:spPr>
          <a:xfrm>
            <a:off x="179512" y="4581128"/>
            <a:ext cx="8229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en.wikipedia.org/w/api.php?action=query&amp;titles=Roberto%20Baggio</a:t>
            </a:r>
            <a:r>
              <a:rPr lang="en-US" dirty="0" smtClean="0"/>
              <a:t> 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en.wikipedia.org/w/api.php?action=query&amp;pageids=8485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4"/>
          <p:cNvSpPr/>
          <p:nvPr/>
        </p:nvSpPr>
        <p:spPr>
          <a:xfrm>
            <a:off x="251520" y="544522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hlinkClick r:id="rId6"/>
              </a:rPr>
              <a:t>http://tagme.di.unipi.it/rel?key=Cosenza2015&amp;id=8485 25624</a:t>
            </a:r>
            <a:r>
              <a:rPr lang="it-IT" sz="2000" dirty="0" smtClean="0"/>
              <a:t>  </a:t>
            </a:r>
            <a:endParaRPr lang="it-IT" sz="2000" dirty="0"/>
          </a:p>
        </p:txBody>
      </p:sp>
      <p:sp>
        <p:nvSpPr>
          <p:cNvPr id="8" name="TextBox 5"/>
          <p:cNvSpPr txBox="1"/>
          <p:nvPr/>
        </p:nvSpPr>
        <p:spPr>
          <a:xfrm>
            <a:off x="6012160" y="5982379"/>
            <a:ext cx="2774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Maradona vs Baggio</a:t>
            </a:r>
          </a:p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0,8157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5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765175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Dense </a:t>
            </a:r>
            <a:r>
              <a:rPr lang="en-GB" dirty="0" err="1" smtClean="0"/>
              <a:t>Subgraph</a:t>
            </a:r>
            <a:endParaRPr lang="en-GB" sz="2000" dirty="0" smtClean="0"/>
          </a:p>
        </p:txBody>
      </p:sp>
      <p:sp>
        <p:nvSpPr>
          <p:cNvPr id="28675" name="Textfeld 209"/>
          <p:cNvSpPr txBox="1">
            <a:spLocks noChangeArrowheads="1"/>
          </p:cNvSpPr>
          <p:nvPr/>
        </p:nvSpPr>
        <p:spPr bwMode="auto">
          <a:xfrm>
            <a:off x="620837" y="5427801"/>
            <a:ext cx="819963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de-DE" sz="2000" dirty="0" err="1" smtClean="0"/>
              <a:t>Compute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0000FF"/>
                </a:solidFill>
              </a:rPr>
              <a:t>dense</a:t>
            </a:r>
            <a:r>
              <a:rPr lang="de-DE" sz="2000" dirty="0" smtClean="0">
                <a:solidFill>
                  <a:srgbClr val="0000FF"/>
                </a:solidFill>
              </a:rPr>
              <a:t> </a:t>
            </a:r>
            <a:r>
              <a:rPr lang="de-DE" sz="2000" dirty="0" err="1">
                <a:solidFill>
                  <a:srgbClr val="0000FF"/>
                </a:solidFill>
              </a:rPr>
              <a:t>subgraph</a:t>
            </a:r>
            <a:r>
              <a:rPr lang="de-DE" sz="2000" dirty="0">
                <a:solidFill>
                  <a:srgbClr val="0000FF"/>
                </a:solidFill>
              </a:rPr>
              <a:t> </a:t>
            </a:r>
            <a:r>
              <a:rPr lang="de-DE" sz="2000" dirty="0"/>
              <a:t>such </a:t>
            </a:r>
            <a:r>
              <a:rPr lang="de-DE" sz="2000" dirty="0" err="1"/>
              <a:t>that</a:t>
            </a:r>
            <a:r>
              <a:rPr lang="de-DE" sz="2000" dirty="0"/>
              <a:t>:</a:t>
            </a:r>
          </a:p>
          <a:p>
            <a:pPr algn="ctr" eaLnBrk="1" hangingPunct="1">
              <a:lnSpc>
                <a:spcPct val="150000"/>
              </a:lnSpc>
            </a:pP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each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mention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is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connected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to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at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most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one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entity</a:t>
            </a:r>
            <a:endParaRPr lang="de-DE" sz="2000" dirty="0" smtClean="0">
              <a:solidFill>
                <a:srgbClr val="C00000"/>
              </a:solidFill>
            </a:endParaRPr>
          </a:p>
          <a:p>
            <a:pPr eaLnBrk="1" hangingPunct="1"/>
            <a:endParaRPr lang="de-DE" sz="2000" dirty="0" smtClean="0"/>
          </a:p>
        </p:txBody>
      </p:sp>
      <p:sp>
        <p:nvSpPr>
          <p:cNvPr id="28676" name="Textfeld 16"/>
          <p:cNvSpPr txBox="1">
            <a:spLocks noChangeArrowheads="1"/>
          </p:cNvSpPr>
          <p:nvPr/>
        </p:nvSpPr>
        <p:spPr bwMode="auto">
          <a:xfrm>
            <a:off x="4383212" y="2817093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28677" name="Textfeld 17"/>
          <p:cNvSpPr txBox="1">
            <a:spLocks noChangeArrowheads="1"/>
          </p:cNvSpPr>
          <p:nvPr/>
        </p:nvSpPr>
        <p:spPr bwMode="auto">
          <a:xfrm>
            <a:off x="4383212" y="3439393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28678" name="Textfeld 18"/>
          <p:cNvSpPr txBox="1">
            <a:spLocks noChangeArrowheads="1"/>
          </p:cNvSpPr>
          <p:nvPr/>
        </p:nvSpPr>
        <p:spPr bwMode="auto">
          <a:xfrm>
            <a:off x="4383212" y="4061693"/>
            <a:ext cx="1497012" cy="312738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28679" name="Textfeld 22"/>
          <p:cNvSpPr txBox="1">
            <a:spLocks noChangeArrowheads="1"/>
          </p:cNvSpPr>
          <p:nvPr/>
        </p:nvSpPr>
        <p:spPr bwMode="auto">
          <a:xfrm>
            <a:off x="4383212" y="2251943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28680" name="Textfeld 23"/>
          <p:cNvSpPr txBox="1">
            <a:spLocks noChangeArrowheads="1"/>
          </p:cNvSpPr>
          <p:nvPr/>
        </p:nvSpPr>
        <p:spPr bwMode="auto">
          <a:xfrm>
            <a:off x="4383212" y="1686793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28681" name="Textfeld 25"/>
          <p:cNvSpPr txBox="1">
            <a:spLocks noChangeArrowheads="1"/>
          </p:cNvSpPr>
          <p:nvPr/>
        </p:nvSpPr>
        <p:spPr bwMode="auto">
          <a:xfrm>
            <a:off x="4383212" y="4626843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13" name="Abgerundetes Rechteck 32"/>
          <p:cNvSpPr/>
          <p:nvPr/>
        </p:nvSpPr>
        <p:spPr>
          <a:xfrm>
            <a:off x="1152649" y="1913806"/>
            <a:ext cx="1135063" cy="4508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4" name="Abgerundetes Rechteck 34"/>
          <p:cNvSpPr/>
          <p:nvPr/>
        </p:nvSpPr>
        <p:spPr>
          <a:xfrm>
            <a:off x="1152649" y="2704381"/>
            <a:ext cx="1135063" cy="45243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5" name="Abgerundetes Rechteck 36"/>
          <p:cNvSpPr/>
          <p:nvPr/>
        </p:nvSpPr>
        <p:spPr>
          <a:xfrm>
            <a:off x="1152649" y="3439393"/>
            <a:ext cx="1135063" cy="45243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6" name="Abgerundetes Rechteck 40"/>
          <p:cNvSpPr/>
          <p:nvPr/>
        </p:nvSpPr>
        <p:spPr>
          <a:xfrm>
            <a:off x="1152649" y="4229968"/>
            <a:ext cx="1135063" cy="45243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cxnSp>
        <p:nvCxnSpPr>
          <p:cNvPr id="17" name="Gerade Verbindung 43"/>
          <p:cNvCxnSpPr>
            <a:stCxn id="13" idx="3"/>
            <a:endCxn id="28679" idx="1"/>
          </p:cNvCxnSpPr>
          <p:nvPr/>
        </p:nvCxnSpPr>
        <p:spPr>
          <a:xfrm>
            <a:off x="2287712" y="2139231"/>
            <a:ext cx="2095500" cy="2698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45"/>
          <p:cNvCxnSpPr>
            <a:stCxn id="13" idx="3"/>
            <a:endCxn id="28676" idx="1"/>
          </p:cNvCxnSpPr>
          <p:nvPr/>
        </p:nvCxnSpPr>
        <p:spPr>
          <a:xfrm>
            <a:off x="2287712" y="2139231"/>
            <a:ext cx="2095500" cy="8350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47"/>
          <p:cNvCxnSpPr>
            <a:stCxn id="14" idx="3"/>
            <a:endCxn id="28677" idx="1"/>
          </p:cNvCxnSpPr>
          <p:nvPr/>
        </p:nvCxnSpPr>
        <p:spPr>
          <a:xfrm>
            <a:off x="2287712" y="2929806"/>
            <a:ext cx="2095500" cy="6667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49"/>
          <p:cNvCxnSpPr>
            <a:endCxn id="28678" idx="1"/>
          </p:cNvCxnSpPr>
          <p:nvPr/>
        </p:nvCxnSpPr>
        <p:spPr>
          <a:xfrm>
            <a:off x="2287712" y="3721968"/>
            <a:ext cx="2095500" cy="4968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51"/>
          <p:cNvCxnSpPr>
            <a:endCxn id="28681" idx="1"/>
          </p:cNvCxnSpPr>
          <p:nvPr/>
        </p:nvCxnSpPr>
        <p:spPr>
          <a:xfrm>
            <a:off x="2287712" y="3721968"/>
            <a:ext cx="2095500" cy="106203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53"/>
          <p:cNvCxnSpPr>
            <a:stCxn id="16" idx="3"/>
            <a:endCxn id="28677" idx="1"/>
          </p:cNvCxnSpPr>
          <p:nvPr/>
        </p:nvCxnSpPr>
        <p:spPr>
          <a:xfrm flipV="1">
            <a:off x="2287712" y="3596556"/>
            <a:ext cx="2095500" cy="8604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55"/>
          <p:cNvCxnSpPr>
            <a:stCxn id="16" idx="3"/>
            <a:endCxn id="28678" idx="1"/>
          </p:cNvCxnSpPr>
          <p:nvPr/>
        </p:nvCxnSpPr>
        <p:spPr>
          <a:xfrm flipV="1">
            <a:off x="2287712" y="4218856"/>
            <a:ext cx="2095500" cy="2381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3" name="Textfeld 56"/>
          <p:cNvSpPr txBox="1">
            <a:spLocks noChangeArrowheads="1"/>
          </p:cNvSpPr>
          <p:nvPr/>
        </p:nvSpPr>
        <p:spPr bwMode="auto">
          <a:xfrm>
            <a:off x="2287712" y="3834681"/>
            <a:ext cx="3921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90</a:t>
            </a:r>
          </a:p>
        </p:txBody>
      </p:sp>
      <p:sp>
        <p:nvSpPr>
          <p:cNvPr id="28694" name="Textfeld 57"/>
          <p:cNvSpPr txBox="1">
            <a:spLocks noChangeArrowheads="1"/>
          </p:cNvSpPr>
          <p:nvPr/>
        </p:nvSpPr>
        <p:spPr bwMode="auto">
          <a:xfrm>
            <a:off x="2287712" y="3439393"/>
            <a:ext cx="3921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30</a:t>
            </a:r>
          </a:p>
        </p:txBody>
      </p:sp>
      <p:sp>
        <p:nvSpPr>
          <p:cNvPr id="28695" name="Textfeld 58"/>
          <p:cNvSpPr txBox="1">
            <a:spLocks noChangeArrowheads="1"/>
          </p:cNvSpPr>
          <p:nvPr/>
        </p:nvSpPr>
        <p:spPr bwMode="auto">
          <a:xfrm>
            <a:off x="2349624" y="4399831"/>
            <a:ext cx="2714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5</a:t>
            </a:r>
          </a:p>
        </p:txBody>
      </p:sp>
      <p:sp>
        <p:nvSpPr>
          <p:cNvPr id="28696" name="Textfeld 59"/>
          <p:cNvSpPr txBox="1">
            <a:spLocks noChangeArrowheads="1"/>
          </p:cNvSpPr>
          <p:nvPr/>
        </p:nvSpPr>
        <p:spPr bwMode="auto">
          <a:xfrm>
            <a:off x="2287712" y="4118843"/>
            <a:ext cx="5095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100</a:t>
            </a:r>
          </a:p>
        </p:txBody>
      </p:sp>
      <p:sp>
        <p:nvSpPr>
          <p:cNvPr id="28697" name="Textfeld 60"/>
          <p:cNvSpPr txBox="1">
            <a:spLocks noChangeArrowheads="1"/>
          </p:cNvSpPr>
          <p:nvPr/>
        </p:nvSpPr>
        <p:spPr bwMode="auto">
          <a:xfrm>
            <a:off x="2228974" y="2986956"/>
            <a:ext cx="5095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100</a:t>
            </a:r>
          </a:p>
        </p:txBody>
      </p:sp>
      <p:sp>
        <p:nvSpPr>
          <p:cNvPr id="28698" name="Textfeld 61"/>
          <p:cNvSpPr txBox="1">
            <a:spLocks noChangeArrowheads="1"/>
          </p:cNvSpPr>
          <p:nvPr/>
        </p:nvSpPr>
        <p:spPr bwMode="auto">
          <a:xfrm>
            <a:off x="2228974" y="1818556"/>
            <a:ext cx="4492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50</a:t>
            </a:r>
          </a:p>
        </p:txBody>
      </p:sp>
      <p:sp>
        <p:nvSpPr>
          <p:cNvPr id="28699" name="Textfeld 62"/>
          <p:cNvSpPr txBox="1">
            <a:spLocks noChangeArrowheads="1"/>
          </p:cNvSpPr>
          <p:nvPr/>
        </p:nvSpPr>
        <p:spPr bwMode="auto">
          <a:xfrm>
            <a:off x="2228974" y="2194793"/>
            <a:ext cx="4492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20</a:t>
            </a:r>
          </a:p>
        </p:txBody>
      </p:sp>
      <p:sp>
        <p:nvSpPr>
          <p:cNvPr id="28700" name="Textfeld 90"/>
          <p:cNvSpPr txBox="1">
            <a:spLocks noChangeArrowheads="1"/>
          </p:cNvSpPr>
          <p:nvPr/>
        </p:nvSpPr>
        <p:spPr bwMode="auto">
          <a:xfrm>
            <a:off x="6000874" y="1969368"/>
            <a:ext cx="4492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50</a:t>
            </a:r>
          </a:p>
        </p:txBody>
      </p:sp>
      <p:sp>
        <p:nvSpPr>
          <p:cNvPr id="28701" name="Textfeld 92"/>
          <p:cNvSpPr txBox="1">
            <a:spLocks noChangeArrowheads="1"/>
          </p:cNvSpPr>
          <p:nvPr/>
        </p:nvSpPr>
        <p:spPr bwMode="auto">
          <a:xfrm>
            <a:off x="6359649" y="2704381"/>
            <a:ext cx="4492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90</a:t>
            </a:r>
          </a:p>
        </p:txBody>
      </p:sp>
      <p:sp>
        <p:nvSpPr>
          <p:cNvPr id="28702" name="Textfeld 93"/>
          <p:cNvSpPr txBox="1">
            <a:spLocks noChangeArrowheads="1"/>
          </p:cNvSpPr>
          <p:nvPr/>
        </p:nvSpPr>
        <p:spPr bwMode="auto">
          <a:xfrm>
            <a:off x="6478712" y="3721968"/>
            <a:ext cx="4492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80</a:t>
            </a:r>
          </a:p>
        </p:txBody>
      </p:sp>
      <p:sp>
        <p:nvSpPr>
          <p:cNvPr id="28703" name="Textfeld 94"/>
          <p:cNvSpPr txBox="1">
            <a:spLocks noChangeArrowheads="1"/>
          </p:cNvSpPr>
          <p:nvPr/>
        </p:nvSpPr>
        <p:spPr bwMode="auto">
          <a:xfrm>
            <a:off x="6956549" y="4061693"/>
            <a:ext cx="4508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90</a:t>
            </a:r>
          </a:p>
        </p:txBody>
      </p:sp>
      <p:sp>
        <p:nvSpPr>
          <p:cNvPr id="28704" name="Textfeld 95"/>
          <p:cNvSpPr txBox="1">
            <a:spLocks noChangeArrowheads="1"/>
          </p:cNvSpPr>
          <p:nvPr/>
        </p:nvSpPr>
        <p:spPr bwMode="auto">
          <a:xfrm>
            <a:off x="6000874" y="4288706"/>
            <a:ext cx="71755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30</a:t>
            </a:r>
          </a:p>
        </p:txBody>
      </p:sp>
      <p:sp>
        <p:nvSpPr>
          <p:cNvPr id="28705" name="Textfeld 96"/>
          <p:cNvSpPr txBox="1">
            <a:spLocks noChangeArrowheads="1"/>
          </p:cNvSpPr>
          <p:nvPr/>
        </p:nvSpPr>
        <p:spPr bwMode="auto">
          <a:xfrm>
            <a:off x="5821487" y="2534518"/>
            <a:ext cx="4492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10</a:t>
            </a:r>
          </a:p>
        </p:txBody>
      </p:sp>
      <p:sp>
        <p:nvSpPr>
          <p:cNvPr id="28706" name="Textfeld 97"/>
          <p:cNvSpPr txBox="1">
            <a:spLocks noChangeArrowheads="1"/>
          </p:cNvSpPr>
          <p:nvPr/>
        </p:nvSpPr>
        <p:spPr bwMode="auto">
          <a:xfrm>
            <a:off x="7715374" y="2534518"/>
            <a:ext cx="392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10</a:t>
            </a:r>
          </a:p>
        </p:txBody>
      </p:sp>
      <p:sp>
        <p:nvSpPr>
          <p:cNvPr id="28707" name="Textfeld 98"/>
          <p:cNvSpPr txBox="1">
            <a:spLocks noChangeArrowheads="1"/>
          </p:cNvSpPr>
          <p:nvPr/>
        </p:nvSpPr>
        <p:spPr bwMode="auto">
          <a:xfrm>
            <a:off x="7751887" y="3669581"/>
            <a:ext cx="3921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20</a:t>
            </a:r>
          </a:p>
        </p:txBody>
      </p:sp>
      <p:cxnSp>
        <p:nvCxnSpPr>
          <p:cNvPr id="28708" name="Form 151"/>
          <p:cNvCxnSpPr>
            <a:cxnSpLocks noChangeShapeType="1"/>
            <a:stCxn id="28680" idx="3"/>
            <a:endCxn id="28679" idx="3"/>
          </p:cNvCxnSpPr>
          <p:nvPr/>
        </p:nvCxnSpPr>
        <p:spPr bwMode="auto">
          <a:xfrm>
            <a:off x="5821487" y="1843956"/>
            <a:ext cx="1587" cy="565150"/>
          </a:xfrm>
          <a:prstGeom prst="curvedConnector3">
            <a:avLst>
              <a:gd name="adj1" fmla="val 5278340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9" name="Gekrümmte Verbindung 160"/>
          <p:cNvCxnSpPr>
            <a:cxnSpLocks noChangeShapeType="1"/>
            <a:stCxn id="28679" idx="3"/>
            <a:endCxn id="28676" idx="3"/>
          </p:cNvCxnSpPr>
          <p:nvPr/>
        </p:nvCxnSpPr>
        <p:spPr bwMode="auto">
          <a:xfrm>
            <a:off x="5821487" y="2409106"/>
            <a:ext cx="1587" cy="565150"/>
          </a:xfrm>
          <a:prstGeom prst="curvedConnector3">
            <a:avLst>
              <a:gd name="adj1" fmla="val 29933384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0" name="Gekrümmte Verbindung 163"/>
          <p:cNvCxnSpPr>
            <a:cxnSpLocks noChangeShapeType="1"/>
            <a:stCxn id="28679" idx="3"/>
            <a:endCxn id="28677" idx="3"/>
          </p:cNvCxnSpPr>
          <p:nvPr/>
        </p:nvCxnSpPr>
        <p:spPr bwMode="auto">
          <a:xfrm>
            <a:off x="5821487" y="2409106"/>
            <a:ext cx="58737" cy="1187450"/>
          </a:xfrm>
          <a:prstGeom prst="curvedConnector3">
            <a:avLst>
              <a:gd name="adj1" fmla="val 166716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1" name="Gekrümmte Verbindung 166"/>
          <p:cNvCxnSpPr>
            <a:cxnSpLocks noChangeShapeType="1"/>
            <a:stCxn id="28678" idx="3"/>
            <a:endCxn id="28681" idx="3"/>
          </p:cNvCxnSpPr>
          <p:nvPr/>
        </p:nvCxnSpPr>
        <p:spPr bwMode="auto">
          <a:xfrm>
            <a:off x="5880224" y="4218856"/>
            <a:ext cx="1588" cy="565150"/>
          </a:xfrm>
          <a:prstGeom prst="curvedConnector3">
            <a:avLst>
              <a:gd name="adj1" fmla="val 41815375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2" name="Gekrümmte Verbindung 171"/>
          <p:cNvCxnSpPr>
            <a:cxnSpLocks noChangeShapeType="1"/>
            <a:stCxn id="28677" idx="3"/>
            <a:endCxn id="28678" idx="3"/>
          </p:cNvCxnSpPr>
          <p:nvPr/>
        </p:nvCxnSpPr>
        <p:spPr bwMode="auto">
          <a:xfrm>
            <a:off x="5880224" y="3596556"/>
            <a:ext cx="1588" cy="622300"/>
          </a:xfrm>
          <a:prstGeom prst="curvedConnector3">
            <a:avLst>
              <a:gd name="adj1" fmla="val 8294531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3" name="Gekrümmte Verbindung 174"/>
          <p:cNvCxnSpPr>
            <a:cxnSpLocks noChangeShapeType="1"/>
            <a:stCxn id="28677" idx="3"/>
            <a:endCxn id="28681" idx="3"/>
          </p:cNvCxnSpPr>
          <p:nvPr/>
        </p:nvCxnSpPr>
        <p:spPr bwMode="auto">
          <a:xfrm>
            <a:off x="5880224" y="3596556"/>
            <a:ext cx="1588" cy="1187450"/>
          </a:xfrm>
          <a:prstGeom prst="curvedConnector3">
            <a:avLst>
              <a:gd name="adj1" fmla="val 114935264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4" name="Gekrümmte Verbindung 186"/>
          <p:cNvCxnSpPr>
            <a:cxnSpLocks noChangeShapeType="1"/>
            <a:stCxn id="28680" idx="3"/>
            <a:endCxn id="28677" idx="3"/>
          </p:cNvCxnSpPr>
          <p:nvPr/>
        </p:nvCxnSpPr>
        <p:spPr bwMode="auto">
          <a:xfrm>
            <a:off x="5821487" y="1843956"/>
            <a:ext cx="58737" cy="1752600"/>
          </a:xfrm>
          <a:prstGeom prst="curvedConnector3">
            <a:avLst>
              <a:gd name="adj1" fmla="val 408725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5" name="Gekrümmte Verbindung 195"/>
          <p:cNvCxnSpPr>
            <a:cxnSpLocks noChangeShapeType="1"/>
            <a:stCxn id="28676" idx="3"/>
            <a:endCxn id="28681" idx="3"/>
          </p:cNvCxnSpPr>
          <p:nvPr/>
        </p:nvCxnSpPr>
        <p:spPr bwMode="auto">
          <a:xfrm>
            <a:off x="5821487" y="2974256"/>
            <a:ext cx="58737" cy="1809750"/>
          </a:xfrm>
          <a:prstGeom prst="curvedConnector3">
            <a:avLst>
              <a:gd name="adj1" fmla="val 4097019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Gerade Verbindung 197"/>
          <p:cNvCxnSpPr>
            <a:endCxn id="28680" idx="1"/>
          </p:cNvCxnSpPr>
          <p:nvPr/>
        </p:nvCxnSpPr>
        <p:spPr>
          <a:xfrm flipV="1">
            <a:off x="2287712" y="1843956"/>
            <a:ext cx="2095500" cy="10858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17" name="Textfeld 203"/>
          <p:cNvSpPr txBox="1">
            <a:spLocks noChangeArrowheads="1"/>
          </p:cNvSpPr>
          <p:nvPr/>
        </p:nvSpPr>
        <p:spPr bwMode="auto">
          <a:xfrm>
            <a:off x="2228974" y="2534518"/>
            <a:ext cx="3905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30</a:t>
            </a:r>
          </a:p>
        </p:txBody>
      </p:sp>
      <p:cxnSp>
        <p:nvCxnSpPr>
          <p:cNvPr id="49" name="Gerade Verbindung 204"/>
          <p:cNvCxnSpPr>
            <a:endCxn id="28680" idx="1"/>
          </p:cNvCxnSpPr>
          <p:nvPr/>
        </p:nvCxnSpPr>
        <p:spPr>
          <a:xfrm flipV="1">
            <a:off x="2287712" y="1843956"/>
            <a:ext cx="2095500" cy="2952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19" name="Textfeld 208"/>
          <p:cNvSpPr txBox="1">
            <a:spLocks noChangeArrowheads="1"/>
          </p:cNvSpPr>
          <p:nvPr/>
        </p:nvSpPr>
        <p:spPr bwMode="auto">
          <a:xfrm>
            <a:off x="2708399" y="2024931"/>
            <a:ext cx="4492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30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79774" y="2142590"/>
            <a:ext cx="3600450" cy="2663641"/>
            <a:chOff x="1824325" y="1345364"/>
            <a:chExt cx="4331851" cy="3393272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833875" y="1345364"/>
              <a:ext cx="4322301" cy="3393272"/>
              <a:chOff x="1833875" y="1345364"/>
              <a:chExt cx="4322301" cy="3393272"/>
            </a:xfrm>
          </p:grpSpPr>
          <p:cxnSp>
            <p:nvCxnSpPr>
              <p:cNvPr id="54" name="Gerade Verbindung 204"/>
              <p:cNvCxnSpPr/>
              <p:nvPr/>
            </p:nvCxnSpPr>
            <p:spPr>
              <a:xfrm>
                <a:off x="1833875" y="1345364"/>
                <a:ext cx="2521183" cy="359979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1"/>
              <p:cNvCxnSpPr/>
              <p:nvPr/>
            </p:nvCxnSpPr>
            <p:spPr>
              <a:xfrm>
                <a:off x="1835785" y="3385682"/>
                <a:ext cx="2519274" cy="1352954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31" name="Gekrümmte Verbindung 174"/>
              <p:cNvCxnSpPr>
                <a:cxnSpLocks noChangeShapeType="1"/>
              </p:cNvCxnSpPr>
              <p:nvPr/>
            </p:nvCxnSpPr>
            <p:spPr bwMode="auto">
              <a:xfrm>
                <a:off x="6154588" y="3193799"/>
                <a:ext cx="1588" cy="1512168"/>
              </a:xfrm>
              <a:prstGeom prst="curvedConnector3">
                <a:avLst>
                  <a:gd name="adj1" fmla="val 137665343"/>
                </a:avLst>
              </a:prstGeom>
              <a:noFill/>
              <a:ln w="5715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732" name="Gekrümmte Verbindung 163"/>
              <p:cNvCxnSpPr>
                <a:cxnSpLocks noChangeShapeType="1"/>
              </p:cNvCxnSpPr>
              <p:nvPr/>
            </p:nvCxnSpPr>
            <p:spPr bwMode="auto">
              <a:xfrm>
                <a:off x="6049752" y="1690179"/>
                <a:ext cx="72008" cy="1512168"/>
              </a:xfrm>
              <a:prstGeom prst="curvedConnector3">
                <a:avLst>
                  <a:gd name="adj1" fmla="val 1667167"/>
                </a:avLst>
              </a:prstGeom>
              <a:noFill/>
              <a:ln w="5715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53" name="Gerade Verbindung 53"/>
            <p:cNvCxnSpPr/>
            <p:nvPr/>
          </p:nvCxnSpPr>
          <p:spPr>
            <a:xfrm flipV="1">
              <a:off x="1824325" y="3213782"/>
              <a:ext cx="2521183" cy="1096115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feld 22"/>
          <p:cNvSpPr txBox="1">
            <a:spLocks noChangeArrowheads="1"/>
          </p:cNvSpPr>
          <p:nvPr/>
        </p:nvSpPr>
        <p:spPr bwMode="auto">
          <a:xfrm>
            <a:off x="4389562" y="2266231"/>
            <a:ext cx="1438275" cy="314325"/>
          </a:xfrm>
          <a:prstGeom prst="rect">
            <a:avLst/>
          </a:prstGeom>
          <a:noFill/>
          <a:ln w="57150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58" name="Textfeld 22"/>
          <p:cNvSpPr txBox="1">
            <a:spLocks noChangeArrowheads="1"/>
          </p:cNvSpPr>
          <p:nvPr/>
        </p:nvSpPr>
        <p:spPr bwMode="auto">
          <a:xfrm>
            <a:off x="4378449" y="3439393"/>
            <a:ext cx="1501775" cy="314325"/>
          </a:xfrm>
          <a:prstGeom prst="rect">
            <a:avLst/>
          </a:prstGeom>
          <a:noFill/>
          <a:ln w="57150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59" name="Textfeld 22"/>
          <p:cNvSpPr txBox="1">
            <a:spLocks noChangeArrowheads="1"/>
          </p:cNvSpPr>
          <p:nvPr/>
        </p:nvSpPr>
        <p:spPr bwMode="auto">
          <a:xfrm>
            <a:off x="4392737" y="4620493"/>
            <a:ext cx="1476375" cy="314325"/>
          </a:xfrm>
          <a:prstGeom prst="rect">
            <a:avLst/>
          </a:prstGeom>
          <a:noFill/>
          <a:ln w="57150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60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28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00192" y="6525344"/>
            <a:ext cx="28477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Thanks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G. Weikum, SIGMOD 2013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CasellaDiTesto 50"/>
          <p:cNvSpPr txBox="1"/>
          <p:nvPr/>
        </p:nvSpPr>
        <p:spPr>
          <a:xfrm>
            <a:off x="3707904" y="1156682"/>
            <a:ext cx="3240360" cy="40011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2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chemeClr val="bg1"/>
                </a:solidFill>
              </a:rPr>
              <a:t>Entities</a:t>
            </a:r>
            <a:r>
              <a:rPr lang="it-IT" sz="2000" b="1" dirty="0" smtClean="0">
                <a:solidFill>
                  <a:schemeClr val="bg1"/>
                </a:solidFill>
              </a:rPr>
              <a:t> = </a:t>
            </a:r>
            <a:r>
              <a:rPr lang="it-IT" sz="2000" b="1" dirty="0" err="1" smtClean="0">
                <a:solidFill>
                  <a:schemeClr val="bg1"/>
                </a:solidFill>
              </a:rPr>
              <a:t>Wikipedia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</a:rPr>
              <a:t>Pages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64" name="CasellaDiTesto 51"/>
          <p:cNvSpPr txBox="1"/>
          <p:nvPr/>
        </p:nvSpPr>
        <p:spPr>
          <a:xfrm>
            <a:off x="611560" y="1156682"/>
            <a:ext cx="259228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chemeClr val="accent3">
                    <a:lumMod val="50000"/>
                  </a:schemeClr>
                </a:solidFill>
              </a:rPr>
              <a:t>Mentions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 = Anchor Texts</a:t>
            </a:r>
          </a:p>
        </p:txBody>
      </p:sp>
    </p:spTree>
    <p:extLst>
      <p:ext uri="{BB962C8B-B14F-4D97-AF65-F5344CB8AC3E}">
        <p14:creationId xmlns:p14="http://schemas.microsoft.com/office/powerpoint/2010/main" val="101811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Random Walks</a:t>
            </a:r>
            <a:endParaRPr lang="en-GB" sz="2000" dirty="0" smtClean="0"/>
          </a:p>
        </p:txBody>
      </p:sp>
      <p:sp>
        <p:nvSpPr>
          <p:cNvPr id="79875" name="Textfeld 209"/>
          <p:cNvSpPr txBox="1">
            <a:spLocks noChangeArrowheads="1"/>
          </p:cNvSpPr>
          <p:nvPr/>
        </p:nvSpPr>
        <p:spPr bwMode="auto">
          <a:xfrm>
            <a:off x="153293" y="5325015"/>
            <a:ext cx="8739187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de-DE" dirty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each</a:t>
            </a:r>
            <a:r>
              <a:rPr lang="de-DE" sz="2400" dirty="0" smtClean="0"/>
              <a:t> </a:t>
            </a:r>
            <a:r>
              <a:rPr lang="de-DE" sz="2400" dirty="0" err="1" smtClean="0"/>
              <a:t>mention</a:t>
            </a:r>
            <a:r>
              <a:rPr lang="de-DE" sz="2400" dirty="0" smtClean="0"/>
              <a:t> </a:t>
            </a:r>
            <a:r>
              <a:rPr lang="de-DE" sz="2400" dirty="0" err="1" smtClean="0"/>
              <a:t>run</a:t>
            </a:r>
            <a:r>
              <a:rPr lang="de-DE" sz="2400" dirty="0" smtClean="0"/>
              <a:t> </a:t>
            </a:r>
            <a:r>
              <a:rPr lang="de-DE" sz="2400" dirty="0" err="1" smtClean="0"/>
              <a:t>personalized</a:t>
            </a:r>
            <a:r>
              <a:rPr lang="de-DE" sz="2400" dirty="0" smtClean="0"/>
              <a:t> PageRank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restart</a:t>
            </a:r>
            <a:endParaRPr lang="de-DE" sz="2400" dirty="0" smtClean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de-DE" sz="2400" dirty="0" smtClean="0"/>
              <a:t> rank </a:t>
            </a:r>
            <a:r>
              <a:rPr lang="de-DE" sz="2400" dirty="0" err="1" smtClean="0"/>
              <a:t>entity</a:t>
            </a:r>
            <a:r>
              <a:rPr lang="de-DE" sz="2400" dirty="0" smtClean="0"/>
              <a:t> </a:t>
            </a:r>
            <a:r>
              <a:rPr lang="de-DE" sz="2800" b="1" dirty="0" smtClean="0">
                <a:solidFill>
                  <a:srgbClr val="FF0000"/>
                </a:solidFill>
              </a:rPr>
              <a:t>e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stationary</a:t>
            </a:r>
            <a:r>
              <a:rPr lang="de-DE" sz="2400" dirty="0" smtClean="0"/>
              <a:t> </a:t>
            </a:r>
            <a:r>
              <a:rPr lang="de-DE" sz="2400" dirty="0" err="1" smtClean="0"/>
              <a:t>visiting</a:t>
            </a:r>
            <a:r>
              <a:rPr lang="de-DE" sz="2400" dirty="0" smtClean="0"/>
              <a:t> </a:t>
            </a:r>
            <a:r>
              <a:rPr lang="de-DE" sz="2400" dirty="0" err="1" smtClean="0"/>
              <a:t>probability</a:t>
            </a:r>
            <a:r>
              <a:rPr lang="de-DE" sz="2400" dirty="0" smtClean="0"/>
              <a:t>, </a:t>
            </a:r>
            <a:r>
              <a:rPr lang="de-DE" sz="2400" dirty="0" err="1" smtClean="0"/>
              <a:t>starting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800" b="1" dirty="0" smtClean="0">
                <a:solidFill>
                  <a:srgbClr val="FF0000"/>
                </a:solidFill>
              </a:rPr>
              <a:t>m</a:t>
            </a:r>
            <a:endParaRPr lang="de-DE" sz="2400" b="1" dirty="0" smtClean="0">
              <a:solidFill>
                <a:srgbClr val="FF0000"/>
              </a:solidFill>
            </a:endParaRPr>
          </a:p>
        </p:txBody>
      </p:sp>
      <p:sp>
        <p:nvSpPr>
          <p:cNvPr id="31" name="Textfeld 17"/>
          <p:cNvSpPr txBox="1">
            <a:spLocks noChangeArrowheads="1"/>
          </p:cNvSpPr>
          <p:nvPr/>
        </p:nvSpPr>
        <p:spPr bwMode="auto">
          <a:xfrm>
            <a:off x="4167188" y="2976200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2" name="Textfeld 18"/>
          <p:cNvSpPr txBox="1">
            <a:spLocks noChangeArrowheads="1"/>
          </p:cNvSpPr>
          <p:nvPr/>
        </p:nvSpPr>
        <p:spPr bwMode="auto">
          <a:xfrm>
            <a:off x="4167188" y="3598500"/>
            <a:ext cx="1497012" cy="312738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3" name="Textfeld 22"/>
          <p:cNvSpPr txBox="1">
            <a:spLocks noChangeArrowheads="1"/>
          </p:cNvSpPr>
          <p:nvPr/>
        </p:nvSpPr>
        <p:spPr bwMode="auto">
          <a:xfrm>
            <a:off x="4167188" y="1788750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4" name="Textfeld 23"/>
          <p:cNvSpPr txBox="1">
            <a:spLocks noChangeArrowheads="1"/>
          </p:cNvSpPr>
          <p:nvPr/>
        </p:nvSpPr>
        <p:spPr bwMode="auto">
          <a:xfrm>
            <a:off x="4167188" y="1223600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5" name="Textfeld 25"/>
          <p:cNvSpPr txBox="1">
            <a:spLocks noChangeArrowheads="1"/>
          </p:cNvSpPr>
          <p:nvPr/>
        </p:nvSpPr>
        <p:spPr bwMode="auto">
          <a:xfrm>
            <a:off x="4167188" y="4163650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6" name="Abgerundetes Rechteck 32"/>
          <p:cNvSpPr/>
          <p:nvPr/>
        </p:nvSpPr>
        <p:spPr>
          <a:xfrm>
            <a:off x="936625" y="1450613"/>
            <a:ext cx="1135063" cy="4508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37" name="Abgerundetes Rechteck 34"/>
          <p:cNvSpPr/>
          <p:nvPr/>
        </p:nvSpPr>
        <p:spPr>
          <a:xfrm>
            <a:off x="936625" y="2241188"/>
            <a:ext cx="1135063" cy="45243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38" name="Abgerundetes Rechteck 36"/>
          <p:cNvSpPr/>
          <p:nvPr/>
        </p:nvSpPr>
        <p:spPr>
          <a:xfrm>
            <a:off x="936625" y="2976200"/>
            <a:ext cx="1135063" cy="4524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39" name="Abgerundetes Rechteck 40"/>
          <p:cNvSpPr/>
          <p:nvPr/>
        </p:nvSpPr>
        <p:spPr>
          <a:xfrm>
            <a:off x="936625" y="3766775"/>
            <a:ext cx="1135063" cy="4524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cxnSp>
        <p:nvCxnSpPr>
          <p:cNvPr id="40" name="Gerade Verbindung 43"/>
          <p:cNvCxnSpPr>
            <a:stCxn id="36" idx="3"/>
            <a:endCxn id="33" idx="1"/>
          </p:cNvCxnSpPr>
          <p:nvPr/>
        </p:nvCxnSpPr>
        <p:spPr>
          <a:xfrm>
            <a:off x="2071688" y="1676038"/>
            <a:ext cx="2095500" cy="269875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7"/>
          <p:cNvCxnSpPr>
            <a:stCxn id="37" idx="3"/>
            <a:endCxn id="31" idx="1"/>
          </p:cNvCxnSpPr>
          <p:nvPr/>
        </p:nvCxnSpPr>
        <p:spPr>
          <a:xfrm>
            <a:off x="2071688" y="2466613"/>
            <a:ext cx="2095500" cy="666750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9"/>
          <p:cNvCxnSpPr>
            <a:endCxn id="32" idx="1"/>
          </p:cNvCxnSpPr>
          <p:nvPr/>
        </p:nvCxnSpPr>
        <p:spPr>
          <a:xfrm>
            <a:off x="2071688" y="3258775"/>
            <a:ext cx="2095500" cy="496888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51"/>
          <p:cNvCxnSpPr>
            <a:endCxn id="35" idx="1"/>
          </p:cNvCxnSpPr>
          <p:nvPr/>
        </p:nvCxnSpPr>
        <p:spPr>
          <a:xfrm>
            <a:off x="2071688" y="3258775"/>
            <a:ext cx="2095500" cy="1062038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53"/>
          <p:cNvCxnSpPr>
            <a:stCxn id="39" idx="3"/>
            <a:endCxn id="31" idx="1"/>
          </p:cNvCxnSpPr>
          <p:nvPr/>
        </p:nvCxnSpPr>
        <p:spPr>
          <a:xfrm flipV="1">
            <a:off x="2071688" y="3133363"/>
            <a:ext cx="2095500" cy="860425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55"/>
          <p:cNvCxnSpPr>
            <a:stCxn id="39" idx="3"/>
            <a:endCxn id="32" idx="1"/>
          </p:cNvCxnSpPr>
          <p:nvPr/>
        </p:nvCxnSpPr>
        <p:spPr>
          <a:xfrm flipV="1">
            <a:off x="2071688" y="3755663"/>
            <a:ext cx="2095500" cy="238125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Form 151"/>
          <p:cNvCxnSpPr>
            <a:cxnSpLocks noChangeShapeType="1"/>
            <a:stCxn id="34" idx="3"/>
            <a:endCxn id="33" idx="3"/>
          </p:cNvCxnSpPr>
          <p:nvPr/>
        </p:nvCxnSpPr>
        <p:spPr bwMode="auto">
          <a:xfrm>
            <a:off x="5605463" y="1380763"/>
            <a:ext cx="1587" cy="565150"/>
          </a:xfrm>
          <a:prstGeom prst="curvedConnector3">
            <a:avLst>
              <a:gd name="adj1" fmla="val 5278340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59" name="Gekrümmte Verbindung 163"/>
          <p:cNvCxnSpPr>
            <a:cxnSpLocks noChangeShapeType="1"/>
            <a:stCxn id="33" idx="3"/>
            <a:endCxn id="31" idx="3"/>
          </p:cNvCxnSpPr>
          <p:nvPr/>
        </p:nvCxnSpPr>
        <p:spPr bwMode="auto">
          <a:xfrm>
            <a:off x="5605463" y="1945913"/>
            <a:ext cx="58737" cy="1187450"/>
          </a:xfrm>
          <a:prstGeom prst="curvedConnector3">
            <a:avLst>
              <a:gd name="adj1" fmla="val 166716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60" name="Gekrümmte Verbindung 166"/>
          <p:cNvCxnSpPr>
            <a:cxnSpLocks noChangeShapeType="1"/>
            <a:stCxn id="32" idx="3"/>
            <a:endCxn id="35" idx="3"/>
          </p:cNvCxnSpPr>
          <p:nvPr/>
        </p:nvCxnSpPr>
        <p:spPr bwMode="auto">
          <a:xfrm>
            <a:off x="5664200" y="3755663"/>
            <a:ext cx="1588" cy="565150"/>
          </a:xfrm>
          <a:prstGeom prst="curvedConnector3">
            <a:avLst>
              <a:gd name="adj1" fmla="val 41815375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61" name="Gekrümmte Verbindung 171"/>
          <p:cNvCxnSpPr>
            <a:cxnSpLocks noChangeShapeType="1"/>
            <a:stCxn id="31" idx="3"/>
            <a:endCxn id="32" idx="3"/>
          </p:cNvCxnSpPr>
          <p:nvPr/>
        </p:nvCxnSpPr>
        <p:spPr bwMode="auto">
          <a:xfrm>
            <a:off x="5664200" y="3133363"/>
            <a:ext cx="1588" cy="622300"/>
          </a:xfrm>
          <a:prstGeom prst="curvedConnector3">
            <a:avLst>
              <a:gd name="adj1" fmla="val 8294531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62" name="Gekrümmte Verbindung 174"/>
          <p:cNvCxnSpPr>
            <a:cxnSpLocks noChangeShapeType="1"/>
            <a:stCxn id="31" idx="3"/>
            <a:endCxn id="35" idx="3"/>
          </p:cNvCxnSpPr>
          <p:nvPr/>
        </p:nvCxnSpPr>
        <p:spPr bwMode="auto">
          <a:xfrm>
            <a:off x="5664200" y="3133363"/>
            <a:ext cx="1588" cy="1187450"/>
          </a:xfrm>
          <a:prstGeom prst="curvedConnector3">
            <a:avLst>
              <a:gd name="adj1" fmla="val 114935264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63" name="Gekrümmte Verbindung 186"/>
          <p:cNvCxnSpPr>
            <a:cxnSpLocks noChangeShapeType="1"/>
            <a:stCxn id="34" idx="3"/>
            <a:endCxn id="31" idx="3"/>
          </p:cNvCxnSpPr>
          <p:nvPr/>
        </p:nvCxnSpPr>
        <p:spPr bwMode="auto">
          <a:xfrm>
            <a:off x="5605463" y="1380763"/>
            <a:ext cx="58737" cy="1752600"/>
          </a:xfrm>
          <a:prstGeom prst="curvedConnector3">
            <a:avLst>
              <a:gd name="adj1" fmla="val 408725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grpSp>
        <p:nvGrpSpPr>
          <p:cNvPr id="2" name="Gruppieren 64"/>
          <p:cNvGrpSpPr>
            <a:grpSpLocks/>
          </p:cNvGrpSpPr>
          <p:nvPr/>
        </p:nvGrpSpPr>
        <p:grpSpPr bwMode="auto">
          <a:xfrm>
            <a:off x="2071688" y="1748046"/>
            <a:ext cx="3592512" cy="2644775"/>
            <a:chOff x="2071688" y="1394396"/>
            <a:chExt cx="3592512" cy="2644775"/>
          </a:xfrm>
        </p:grpSpPr>
        <p:sp>
          <p:nvSpPr>
            <p:cNvPr id="65" name="Textfeld 16"/>
            <p:cNvSpPr txBox="1">
              <a:spLocks noChangeArrowheads="1"/>
            </p:cNvSpPr>
            <p:nvPr/>
          </p:nvSpPr>
          <p:spPr bwMode="auto">
            <a:xfrm>
              <a:off x="4167188" y="2000250"/>
              <a:ext cx="1438275" cy="314325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cxnSp>
          <p:nvCxnSpPr>
            <p:cNvPr id="66" name="Gerade Verbindung 45"/>
            <p:cNvCxnSpPr>
              <a:stCxn id="36" idx="3"/>
              <a:endCxn id="65" idx="1"/>
            </p:cNvCxnSpPr>
            <p:nvPr/>
          </p:nvCxnSpPr>
          <p:spPr>
            <a:xfrm>
              <a:off x="2071688" y="1394396"/>
              <a:ext cx="2095500" cy="763017"/>
            </a:xfrm>
            <a:prstGeom prst="line">
              <a:avLst/>
            </a:prstGeom>
            <a:ln w="28575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krümmte Verbindung 160"/>
            <p:cNvCxnSpPr>
              <a:cxnSpLocks noChangeShapeType="1"/>
              <a:stCxn id="33" idx="3"/>
              <a:endCxn id="65" idx="3"/>
            </p:cNvCxnSpPr>
            <p:nvPr/>
          </p:nvCxnSpPr>
          <p:spPr bwMode="auto">
            <a:xfrm>
              <a:off x="5605463" y="1664271"/>
              <a:ext cx="12700" cy="493142"/>
            </a:xfrm>
            <a:prstGeom prst="curvedConnector3">
              <a:avLst>
                <a:gd name="adj1" fmla="val 1800000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71" name="Gekrümmte Verbindung 195"/>
            <p:cNvCxnSpPr>
              <a:cxnSpLocks noChangeShapeType="1"/>
              <a:stCxn id="65" idx="3"/>
              <a:endCxn id="35" idx="3"/>
            </p:cNvCxnSpPr>
            <p:nvPr/>
          </p:nvCxnSpPr>
          <p:spPr bwMode="auto">
            <a:xfrm>
              <a:off x="5605463" y="2157413"/>
              <a:ext cx="58737" cy="1881758"/>
            </a:xfrm>
            <a:prstGeom prst="curvedConnector3">
              <a:avLst>
                <a:gd name="adj1" fmla="val 489193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</p:spPr>
        </p:cxnSp>
      </p:grpSp>
      <p:cxnSp>
        <p:nvCxnSpPr>
          <p:cNvPr id="72" name="Gerade Verbindung 197"/>
          <p:cNvCxnSpPr>
            <a:endCxn id="34" idx="1"/>
          </p:cNvCxnSpPr>
          <p:nvPr/>
        </p:nvCxnSpPr>
        <p:spPr>
          <a:xfrm flipV="1">
            <a:off x="2071688" y="1380763"/>
            <a:ext cx="2095500" cy="10858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204"/>
          <p:cNvCxnSpPr>
            <a:endCxn id="34" idx="1"/>
          </p:cNvCxnSpPr>
          <p:nvPr/>
        </p:nvCxnSpPr>
        <p:spPr>
          <a:xfrm flipV="1">
            <a:off x="2071688" y="1380763"/>
            <a:ext cx="2095500" cy="295275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97"/>
          <p:cNvGrpSpPr/>
          <p:nvPr/>
        </p:nvGrpSpPr>
        <p:grpSpPr>
          <a:xfrm>
            <a:off x="5605463" y="1506175"/>
            <a:ext cx="2322512" cy="2632075"/>
            <a:chOff x="5605463" y="1152525"/>
            <a:chExt cx="2322512" cy="2632075"/>
          </a:xfrm>
        </p:grpSpPr>
        <p:grpSp>
          <p:nvGrpSpPr>
            <p:cNvPr id="4" name="Gruppieren 94"/>
            <p:cNvGrpSpPr/>
            <p:nvPr/>
          </p:nvGrpSpPr>
          <p:grpSpPr>
            <a:xfrm>
              <a:off x="5784850" y="1152525"/>
              <a:ext cx="2106613" cy="2632075"/>
              <a:chOff x="5784850" y="1152525"/>
              <a:chExt cx="2106613" cy="2632075"/>
            </a:xfrm>
          </p:grpSpPr>
          <p:sp>
            <p:nvSpPr>
              <p:cNvPr id="52" name="Textfeld 90"/>
              <p:cNvSpPr txBox="1">
                <a:spLocks noChangeArrowheads="1"/>
              </p:cNvSpPr>
              <p:nvPr/>
            </p:nvSpPr>
            <p:spPr bwMode="auto">
              <a:xfrm>
                <a:off x="5784850" y="1152525"/>
                <a:ext cx="4492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50</a:t>
                </a:r>
              </a:p>
            </p:txBody>
          </p:sp>
          <p:sp>
            <p:nvSpPr>
              <p:cNvPr id="53" name="Textfeld 92"/>
              <p:cNvSpPr txBox="1">
                <a:spLocks noChangeArrowheads="1"/>
              </p:cNvSpPr>
              <p:nvPr/>
            </p:nvSpPr>
            <p:spPr bwMode="auto">
              <a:xfrm>
                <a:off x="6143625" y="1887538"/>
                <a:ext cx="4492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90</a:t>
                </a:r>
              </a:p>
            </p:txBody>
          </p:sp>
          <p:sp>
            <p:nvSpPr>
              <p:cNvPr id="54" name="Textfeld 93"/>
              <p:cNvSpPr txBox="1">
                <a:spLocks noChangeArrowheads="1"/>
              </p:cNvSpPr>
              <p:nvPr/>
            </p:nvSpPr>
            <p:spPr bwMode="auto">
              <a:xfrm>
                <a:off x="6262688" y="2905125"/>
                <a:ext cx="449262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 80</a:t>
                </a:r>
              </a:p>
            </p:txBody>
          </p:sp>
          <p:sp>
            <p:nvSpPr>
              <p:cNvPr id="55" name="Textfeld 94"/>
              <p:cNvSpPr txBox="1">
                <a:spLocks noChangeArrowheads="1"/>
              </p:cNvSpPr>
              <p:nvPr/>
            </p:nvSpPr>
            <p:spPr bwMode="auto">
              <a:xfrm>
                <a:off x="6740525" y="3244850"/>
                <a:ext cx="450850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 90</a:t>
                </a:r>
              </a:p>
            </p:txBody>
          </p:sp>
          <p:sp>
            <p:nvSpPr>
              <p:cNvPr id="56" name="Textfeld 95"/>
              <p:cNvSpPr txBox="1">
                <a:spLocks noChangeArrowheads="1"/>
              </p:cNvSpPr>
              <p:nvPr/>
            </p:nvSpPr>
            <p:spPr bwMode="auto">
              <a:xfrm>
                <a:off x="5784850" y="3471863"/>
                <a:ext cx="717550" cy="312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2000"/>
                  <a:t> 30</a:t>
                </a:r>
              </a:p>
            </p:txBody>
          </p:sp>
          <p:sp>
            <p:nvSpPr>
              <p:cNvPr id="57" name="Textfeld 97"/>
              <p:cNvSpPr txBox="1">
                <a:spLocks noChangeArrowheads="1"/>
              </p:cNvSpPr>
              <p:nvPr/>
            </p:nvSpPr>
            <p:spPr bwMode="auto">
              <a:xfrm>
                <a:off x="7499350" y="1717675"/>
                <a:ext cx="39211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10</a:t>
                </a:r>
              </a:p>
            </p:txBody>
          </p:sp>
        </p:grpSp>
        <p:sp>
          <p:nvSpPr>
            <p:cNvPr id="96" name="Textfeld 98"/>
            <p:cNvSpPr txBox="1">
              <a:spLocks noChangeArrowheads="1"/>
            </p:cNvSpPr>
            <p:nvPr/>
          </p:nvSpPr>
          <p:spPr bwMode="auto">
            <a:xfrm>
              <a:off x="7535863" y="2852738"/>
              <a:ext cx="392112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20</a:t>
              </a:r>
            </a:p>
          </p:txBody>
        </p:sp>
        <p:sp>
          <p:nvSpPr>
            <p:cNvPr id="97" name="Textfeld 96"/>
            <p:cNvSpPr txBox="1">
              <a:spLocks noChangeArrowheads="1"/>
            </p:cNvSpPr>
            <p:nvPr/>
          </p:nvSpPr>
          <p:spPr bwMode="auto">
            <a:xfrm>
              <a:off x="5605463" y="1717675"/>
              <a:ext cx="449262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 10</a:t>
              </a:r>
            </a:p>
          </p:txBody>
        </p:sp>
      </p:grpSp>
      <p:grpSp>
        <p:nvGrpSpPr>
          <p:cNvPr id="5" name="Gruppieren 107"/>
          <p:cNvGrpSpPr/>
          <p:nvPr/>
        </p:nvGrpSpPr>
        <p:grpSpPr>
          <a:xfrm>
            <a:off x="5580112" y="1478394"/>
            <a:ext cx="2577087" cy="2719448"/>
            <a:chOff x="5605463" y="1152525"/>
            <a:chExt cx="2577087" cy="2719448"/>
          </a:xfrm>
        </p:grpSpPr>
        <p:grpSp>
          <p:nvGrpSpPr>
            <p:cNvPr id="6" name="Gruppieren 94"/>
            <p:cNvGrpSpPr/>
            <p:nvPr/>
          </p:nvGrpSpPr>
          <p:grpSpPr>
            <a:xfrm>
              <a:off x="5784849" y="1152525"/>
              <a:ext cx="2397701" cy="2719448"/>
              <a:chOff x="5784849" y="1152525"/>
              <a:chExt cx="2397701" cy="2719448"/>
            </a:xfrm>
          </p:grpSpPr>
          <p:sp>
            <p:nvSpPr>
              <p:cNvPr id="112" name="Textfeld 90"/>
              <p:cNvSpPr txBox="1">
                <a:spLocks noChangeArrowheads="1"/>
              </p:cNvSpPr>
              <p:nvPr/>
            </p:nvSpPr>
            <p:spPr bwMode="auto">
              <a:xfrm>
                <a:off x="5784850" y="1152525"/>
                <a:ext cx="75373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0.83</a:t>
                </a:r>
                <a:endParaRPr lang="de-DE" sz="2000" dirty="0"/>
              </a:p>
            </p:txBody>
          </p:sp>
          <p:sp>
            <p:nvSpPr>
              <p:cNvPr id="113" name="Textfeld 92"/>
              <p:cNvSpPr txBox="1">
                <a:spLocks noChangeArrowheads="1"/>
              </p:cNvSpPr>
              <p:nvPr/>
            </p:nvSpPr>
            <p:spPr bwMode="auto">
              <a:xfrm>
                <a:off x="6143625" y="1887538"/>
                <a:ext cx="61106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0.7</a:t>
                </a:r>
                <a:endParaRPr lang="de-DE" sz="2000" dirty="0"/>
              </a:p>
            </p:txBody>
          </p:sp>
          <p:sp>
            <p:nvSpPr>
              <p:cNvPr id="114" name="Textfeld 93"/>
              <p:cNvSpPr txBox="1">
                <a:spLocks noChangeArrowheads="1"/>
              </p:cNvSpPr>
              <p:nvPr/>
            </p:nvSpPr>
            <p:spPr bwMode="auto">
              <a:xfrm>
                <a:off x="6262688" y="2905125"/>
                <a:ext cx="61106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0.4</a:t>
                </a:r>
                <a:endParaRPr lang="de-DE" sz="2000" dirty="0"/>
              </a:p>
            </p:txBody>
          </p:sp>
          <p:sp>
            <p:nvSpPr>
              <p:cNvPr id="115" name="Textfeld 94"/>
              <p:cNvSpPr txBox="1">
                <a:spLocks noChangeArrowheads="1"/>
              </p:cNvSpPr>
              <p:nvPr/>
            </p:nvSpPr>
            <p:spPr bwMode="auto">
              <a:xfrm>
                <a:off x="6740525" y="3244850"/>
                <a:ext cx="75373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0.75</a:t>
                </a:r>
                <a:endParaRPr lang="de-DE" sz="2000" dirty="0"/>
              </a:p>
            </p:txBody>
          </p:sp>
          <p:sp>
            <p:nvSpPr>
              <p:cNvPr id="116" name="Textfeld 95"/>
              <p:cNvSpPr txBox="1">
                <a:spLocks noChangeArrowheads="1"/>
              </p:cNvSpPr>
              <p:nvPr/>
            </p:nvSpPr>
            <p:spPr bwMode="auto">
              <a:xfrm>
                <a:off x="5784849" y="3471863"/>
                <a:ext cx="8287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0.15</a:t>
                </a:r>
                <a:endParaRPr lang="de-DE" sz="2000" dirty="0"/>
              </a:p>
            </p:txBody>
          </p:sp>
          <p:sp>
            <p:nvSpPr>
              <p:cNvPr id="117" name="Textfeld 97"/>
              <p:cNvSpPr txBox="1">
                <a:spLocks noChangeArrowheads="1"/>
              </p:cNvSpPr>
              <p:nvPr/>
            </p:nvSpPr>
            <p:spPr bwMode="auto">
              <a:xfrm>
                <a:off x="7499350" y="1717675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0.17</a:t>
                </a:r>
                <a:endParaRPr lang="de-DE" sz="2000" dirty="0"/>
              </a:p>
            </p:txBody>
          </p:sp>
        </p:grpSp>
        <p:sp>
          <p:nvSpPr>
            <p:cNvPr id="110" name="Textfeld 98"/>
            <p:cNvSpPr txBox="1">
              <a:spLocks noChangeArrowheads="1"/>
            </p:cNvSpPr>
            <p:nvPr/>
          </p:nvSpPr>
          <p:spPr bwMode="auto">
            <a:xfrm>
              <a:off x="7535863" y="2852738"/>
              <a:ext cx="54053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 smtClean="0"/>
                <a:t>0.2</a:t>
              </a:r>
              <a:endParaRPr lang="de-DE" sz="2000" dirty="0"/>
            </a:p>
          </p:txBody>
        </p:sp>
        <p:sp>
          <p:nvSpPr>
            <p:cNvPr id="111" name="Textfeld 110"/>
            <p:cNvSpPr txBox="1">
              <a:spLocks noChangeArrowheads="1"/>
            </p:cNvSpPr>
            <p:nvPr/>
          </p:nvSpPr>
          <p:spPr bwMode="auto">
            <a:xfrm>
              <a:off x="5605463" y="1717675"/>
              <a:ext cx="61106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 </a:t>
              </a:r>
              <a:r>
                <a:rPr lang="de-DE" sz="2000" dirty="0" smtClean="0"/>
                <a:t>0.1</a:t>
              </a:r>
              <a:endParaRPr lang="de-DE" sz="2000" dirty="0"/>
            </a:p>
          </p:txBody>
        </p:sp>
      </p:grpSp>
      <p:grpSp>
        <p:nvGrpSpPr>
          <p:cNvPr id="7" name="Gruppieren 118"/>
          <p:cNvGrpSpPr/>
          <p:nvPr/>
        </p:nvGrpSpPr>
        <p:grpSpPr>
          <a:xfrm>
            <a:off x="2012950" y="1355363"/>
            <a:ext cx="928688" cy="2895600"/>
            <a:chOff x="2012950" y="1001713"/>
            <a:chExt cx="928688" cy="2895600"/>
          </a:xfrm>
        </p:grpSpPr>
        <p:grpSp>
          <p:nvGrpSpPr>
            <p:cNvPr id="8" name="Gruppieren 93"/>
            <p:cNvGrpSpPr/>
            <p:nvPr/>
          </p:nvGrpSpPr>
          <p:grpSpPr>
            <a:xfrm>
              <a:off x="2012950" y="1001713"/>
              <a:ext cx="928688" cy="2895600"/>
              <a:chOff x="2012950" y="1001713"/>
              <a:chExt cx="928688" cy="2895600"/>
            </a:xfrm>
          </p:grpSpPr>
          <p:sp>
            <p:nvSpPr>
              <p:cNvPr id="46" name="Textfeld 56"/>
              <p:cNvSpPr txBox="1">
                <a:spLocks noChangeArrowheads="1"/>
              </p:cNvSpPr>
              <p:nvPr/>
            </p:nvSpPr>
            <p:spPr bwMode="auto">
              <a:xfrm>
                <a:off x="2071688" y="3017838"/>
                <a:ext cx="392112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90</a:t>
                </a:r>
              </a:p>
            </p:txBody>
          </p:sp>
          <p:sp>
            <p:nvSpPr>
              <p:cNvPr id="47" name="Textfeld 57"/>
              <p:cNvSpPr txBox="1">
                <a:spLocks noChangeArrowheads="1"/>
              </p:cNvSpPr>
              <p:nvPr/>
            </p:nvSpPr>
            <p:spPr bwMode="auto">
              <a:xfrm>
                <a:off x="2071688" y="2622550"/>
                <a:ext cx="392112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30</a:t>
                </a:r>
              </a:p>
            </p:txBody>
          </p:sp>
          <p:sp>
            <p:nvSpPr>
              <p:cNvPr id="48" name="Textfeld 58"/>
              <p:cNvSpPr txBox="1">
                <a:spLocks noChangeArrowheads="1"/>
              </p:cNvSpPr>
              <p:nvPr/>
            </p:nvSpPr>
            <p:spPr bwMode="auto">
              <a:xfrm>
                <a:off x="2133600" y="3582988"/>
                <a:ext cx="2714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5</a:t>
                </a:r>
              </a:p>
            </p:txBody>
          </p:sp>
          <p:sp>
            <p:nvSpPr>
              <p:cNvPr id="49" name="Textfeld 59"/>
              <p:cNvSpPr txBox="1">
                <a:spLocks noChangeArrowheads="1"/>
              </p:cNvSpPr>
              <p:nvPr/>
            </p:nvSpPr>
            <p:spPr bwMode="auto">
              <a:xfrm>
                <a:off x="2071688" y="3302000"/>
                <a:ext cx="509587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100</a:t>
                </a:r>
              </a:p>
            </p:txBody>
          </p:sp>
          <p:sp>
            <p:nvSpPr>
              <p:cNvPr id="50" name="Textfeld 60"/>
              <p:cNvSpPr txBox="1">
                <a:spLocks noChangeArrowheads="1"/>
              </p:cNvSpPr>
              <p:nvPr/>
            </p:nvSpPr>
            <p:spPr bwMode="auto">
              <a:xfrm>
                <a:off x="2012950" y="2170113"/>
                <a:ext cx="509588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100</a:t>
                </a:r>
              </a:p>
            </p:txBody>
          </p:sp>
          <p:sp>
            <p:nvSpPr>
              <p:cNvPr id="51" name="Textfeld 61"/>
              <p:cNvSpPr txBox="1">
                <a:spLocks noChangeArrowheads="1"/>
              </p:cNvSpPr>
              <p:nvPr/>
            </p:nvSpPr>
            <p:spPr bwMode="auto">
              <a:xfrm>
                <a:off x="2012950" y="1001713"/>
                <a:ext cx="4492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50</a:t>
                </a:r>
              </a:p>
            </p:txBody>
          </p:sp>
          <p:sp>
            <p:nvSpPr>
              <p:cNvPr id="73" name="Textfeld 203"/>
              <p:cNvSpPr txBox="1">
                <a:spLocks noChangeArrowheads="1"/>
              </p:cNvSpPr>
              <p:nvPr/>
            </p:nvSpPr>
            <p:spPr bwMode="auto">
              <a:xfrm>
                <a:off x="2012950" y="1717675"/>
                <a:ext cx="390525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30</a:t>
                </a:r>
              </a:p>
            </p:txBody>
          </p:sp>
          <p:sp>
            <p:nvSpPr>
              <p:cNvPr id="75" name="Textfeld 208"/>
              <p:cNvSpPr txBox="1">
                <a:spLocks noChangeArrowheads="1"/>
              </p:cNvSpPr>
              <p:nvPr/>
            </p:nvSpPr>
            <p:spPr bwMode="auto">
              <a:xfrm>
                <a:off x="2492375" y="1208088"/>
                <a:ext cx="4492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 30</a:t>
                </a:r>
              </a:p>
            </p:txBody>
          </p:sp>
        </p:grpSp>
        <p:sp>
          <p:nvSpPr>
            <p:cNvPr id="118" name="Textfeld 62"/>
            <p:cNvSpPr txBox="1">
              <a:spLocks noChangeArrowheads="1"/>
            </p:cNvSpPr>
            <p:nvPr/>
          </p:nvSpPr>
          <p:spPr bwMode="auto">
            <a:xfrm>
              <a:off x="2012950" y="1377950"/>
              <a:ext cx="449263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 20</a:t>
              </a:r>
            </a:p>
          </p:txBody>
        </p:sp>
      </p:grpSp>
      <p:grpSp>
        <p:nvGrpSpPr>
          <p:cNvPr id="9" name="Gruppieren 119"/>
          <p:cNvGrpSpPr/>
          <p:nvPr/>
        </p:nvGrpSpPr>
        <p:grpSpPr>
          <a:xfrm>
            <a:off x="1979712" y="1334378"/>
            <a:ext cx="1090490" cy="2981385"/>
            <a:chOff x="2012950" y="1001713"/>
            <a:chExt cx="1090490" cy="2981385"/>
          </a:xfrm>
        </p:grpSpPr>
        <p:grpSp>
          <p:nvGrpSpPr>
            <p:cNvPr id="10" name="Gruppieren 93"/>
            <p:cNvGrpSpPr/>
            <p:nvPr/>
          </p:nvGrpSpPr>
          <p:grpSpPr>
            <a:xfrm>
              <a:off x="2012950" y="1001713"/>
              <a:ext cx="1090490" cy="2981385"/>
              <a:chOff x="2012950" y="1001713"/>
              <a:chExt cx="1090490" cy="2981385"/>
            </a:xfrm>
          </p:grpSpPr>
          <p:sp>
            <p:nvSpPr>
              <p:cNvPr id="123" name="Textfeld 56"/>
              <p:cNvSpPr txBox="1">
                <a:spLocks noChangeArrowheads="1"/>
              </p:cNvSpPr>
              <p:nvPr/>
            </p:nvSpPr>
            <p:spPr bwMode="auto">
              <a:xfrm>
                <a:off x="2071688" y="3017838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0.75</a:t>
                </a:r>
                <a:endParaRPr lang="de-DE" sz="2000" dirty="0"/>
              </a:p>
            </p:txBody>
          </p:sp>
          <p:sp>
            <p:nvSpPr>
              <p:cNvPr id="124" name="Textfeld 57"/>
              <p:cNvSpPr txBox="1">
                <a:spLocks noChangeArrowheads="1"/>
              </p:cNvSpPr>
              <p:nvPr/>
            </p:nvSpPr>
            <p:spPr bwMode="auto">
              <a:xfrm>
                <a:off x="2071688" y="2622550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0.25</a:t>
                </a:r>
                <a:endParaRPr lang="de-DE" sz="2000" dirty="0"/>
              </a:p>
            </p:txBody>
          </p:sp>
          <p:sp>
            <p:nvSpPr>
              <p:cNvPr id="125" name="Textfeld 58"/>
              <p:cNvSpPr txBox="1">
                <a:spLocks noChangeArrowheads="1"/>
              </p:cNvSpPr>
              <p:nvPr/>
            </p:nvSpPr>
            <p:spPr bwMode="auto">
              <a:xfrm>
                <a:off x="2133600" y="3582988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0.04</a:t>
                </a:r>
                <a:endParaRPr lang="de-DE" sz="2000" dirty="0"/>
              </a:p>
            </p:txBody>
          </p:sp>
          <p:sp>
            <p:nvSpPr>
              <p:cNvPr id="126" name="Textfeld 59"/>
              <p:cNvSpPr txBox="1">
                <a:spLocks noChangeArrowheads="1"/>
              </p:cNvSpPr>
              <p:nvPr/>
            </p:nvSpPr>
            <p:spPr bwMode="auto">
              <a:xfrm>
                <a:off x="2071688" y="3302000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0.96</a:t>
                </a:r>
                <a:endParaRPr lang="de-DE" sz="2000" dirty="0"/>
              </a:p>
            </p:txBody>
          </p:sp>
          <p:sp>
            <p:nvSpPr>
              <p:cNvPr id="127" name="Textfeld 60"/>
              <p:cNvSpPr txBox="1">
                <a:spLocks noChangeArrowheads="1"/>
              </p:cNvSpPr>
              <p:nvPr/>
            </p:nvSpPr>
            <p:spPr bwMode="auto">
              <a:xfrm>
                <a:off x="2012950" y="2170113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0.77</a:t>
                </a:r>
                <a:endParaRPr lang="de-DE" sz="2000" dirty="0"/>
              </a:p>
            </p:txBody>
          </p:sp>
          <p:sp>
            <p:nvSpPr>
              <p:cNvPr id="128" name="Textfeld 61"/>
              <p:cNvSpPr txBox="1">
                <a:spLocks noChangeArrowheads="1"/>
              </p:cNvSpPr>
              <p:nvPr/>
            </p:nvSpPr>
            <p:spPr bwMode="auto">
              <a:xfrm>
                <a:off x="2012950" y="1001713"/>
                <a:ext cx="61106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0.5</a:t>
                </a:r>
                <a:endParaRPr lang="de-DE" sz="2000" dirty="0"/>
              </a:p>
            </p:txBody>
          </p:sp>
          <p:sp>
            <p:nvSpPr>
              <p:cNvPr id="129" name="Textfeld 203"/>
              <p:cNvSpPr txBox="1">
                <a:spLocks noChangeArrowheads="1"/>
              </p:cNvSpPr>
              <p:nvPr/>
            </p:nvSpPr>
            <p:spPr bwMode="auto">
              <a:xfrm>
                <a:off x="2012950" y="1717675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0.23</a:t>
                </a:r>
                <a:endParaRPr lang="de-DE" sz="2000" dirty="0"/>
              </a:p>
            </p:txBody>
          </p:sp>
          <p:sp>
            <p:nvSpPr>
              <p:cNvPr id="130" name="Textfeld 208"/>
              <p:cNvSpPr txBox="1">
                <a:spLocks noChangeArrowheads="1"/>
              </p:cNvSpPr>
              <p:nvPr/>
            </p:nvSpPr>
            <p:spPr bwMode="auto">
              <a:xfrm>
                <a:off x="2492375" y="1208088"/>
                <a:ext cx="61106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0.3</a:t>
                </a:r>
                <a:endParaRPr lang="de-DE" sz="2000" dirty="0"/>
              </a:p>
            </p:txBody>
          </p:sp>
        </p:grpSp>
        <p:sp>
          <p:nvSpPr>
            <p:cNvPr id="122" name="Textfeld 62"/>
            <p:cNvSpPr txBox="1">
              <a:spLocks noChangeArrowheads="1"/>
            </p:cNvSpPr>
            <p:nvPr/>
          </p:nvSpPr>
          <p:spPr bwMode="auto">
            <a:xfrm>
              <a:off x="2012950" y="1377950"/>
              <a:ext cx="61106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 </a:t>
              </a:r>
              <a:r>
                <a:rPr lang="de-DE" sz="2000" dirty="0" smtClean="0"/>
                <a:t>0.2</a:t>
              </a:r>
              <a:endParaRPr lang="de-DE" sz="2000" dirty="0"/>
            </a:p>
          </p:txBody>
        </p:sp>
      </p:grpSp>
      <p:cxnSp>
        <p:nvCxnSpPr>
          <p:cNvPr id="133" name="Gekrümmte Verbindung 132"/>
          <p:cNvCxnSpPr>
            <a:stCxn id="35" idx="2"/>
            <a:endCxn id="36" idx="1"/>
          </p:cNvCxnSpPr>
          <p:nvPr/>
        </p:nvCxnSpPr>
        <p:spPr bwMode="auto">
          <a:xfrm rot="5400000" flipH="1">
            <a:off x="1525191" y="1087473"/>
            <a:ext cx="2801937" cy="3979069"/>
          </a:xfrm>
          <a:prstGeom prst="curvedConnector4">
            <a:avLst>
              <a:gd name="adj1" fmla="val -29915"/>
              <a:gd name="adj2" fmla="val 119971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40" name="Gekrümmte Verbindung 132"/>
          <p:cNvCxnSpPr>
            <a:stCxn id="32" idx="2"/>
            <a:endCxn id="36" idx="1"/>
          </p:cNvCxnSpPr>
          <p:nvPr/>
        </p:nvCxnSpPr>
        <p:spPr bwMode="auto">
          <a:xfrm rot="5400000" flipH="1">
            <a:off x="1808560" y="804104"/>
            <a:ext cx="2235200" cy="3979069"/>
          </a:xfrm>
          <a:prstGeom prst="curvedConnector4">
            <a:avLst>
              <a:gd name="adj1" fmla="val -56331"/>
              <a:gd name="adj2" fmla="val 115959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Gekrümmte Verbindung 132"/>
          <p:cNvCxnSpPr>
            <a:stCxn id="31" idx="2"/>
            <a:endCxn id="36" idx="1"/>
          </p:cNvCxnSpPr>
          <p:nvPr/>
        </p:nvCxnSpPr>
        <p:spPr bwMode="auto">
          <a:xfrm rot="5400000" flipH="1">
            <a:off x="2118916" y="493748"/>
            <a:ext cx="1614487" cy="3979069"/>
          </a:xfrm>
          <a:prstGeom prst="curvedConnector4">
            <a:avLst>
              <a:gd name="adj1" fmla="val -102261"/>
              <a:gd name="adj2" fmla="val 112676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11" name="Gruppieren 161"/>
          <p:cNvGrpSpPr/>
          <p:nvPr/>
        </p:nvGrpSpPr>
        <p:grpSpPr>
          <a:xfrm>
            <a:off x="4932040" y="3206586"/>
            <a:ext cx="308098" cy="1583015"/>
            <a:chOff x="4932040" y="2852936"/>
            <a:chExt cx="308098" cy="1583015"/>
          </a:xfrm>
        </p:grpSpPr>
        <p:sp>
          <p:nvSpPr>
            <p:cNvPr id="159" name="Textfeld 158"/>
            <p:cNvSpPr txBox="1"/>
            <p:nvPr/>
          </p:nvSpPr>
          <p:spPr>
            <a:xfrm>
              <a:off x="4932040" y="2852936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  <p:sp>
          <p:nvSpPr>
            <p:cNvPr id="160" name="Textfeld 159"/>
            <p:cNvSpPr txBox="1"/>
            <p:nvPr/>
          </p:nvSpPr>
          <p:spPr>
            <a:xfrm>
              <a:off x="4932040" y="3429000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  <p:sp>
          <p:nvSpPr>
            <p:cNvPr id="161" name="Textfeld 160"/>
            <p:cNvSpPr txBox="1"/>
            <p:nvPr/>
          </p:nvSpPr>
          <p:spPr>
            <a:xfrm>
              <a:off x="4932040" y="4005064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</p:grpSp>
      <p:cxnSp>
        <p:nvCxnSpPr>
          <p:cNvPr id="82" name="Gekrümmte Verbindung 132"/>
          <p:cNvCxnSpPr>
            <a:stCxn id="34" idx="0"/>
            <a:endCxn id="36" idx="1"/>
          </p:cNvCxnSpPr>
          <p:nvPr/>
        </p:nvCxnSpPr>
        <p:spPr bwMode="auto">
          <a:xfrm rot="16200000" flipH="1" flipV="1">
            <a:off x="2685257" y="-525032"/>
            <a:ext cx="452438" cy="3949701"/>
          </a:xfrm>
          <a:prstGeom prst="curvedConnector4">
            <a:avLst>
              <a:gd name="adj1" fmla="val -66568"/>
              <a:gd name="adj2" fmla="val 114240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5" name="Gekrümmte Verbindung 132"/>
          <p:cNvCxnSpPr>
            <a:stCxn id="33" idx="0"/>
            <a:endCxn id="36" idx="1"/>
          </p:cNvCxnSpPr>
          <p:nvPr/>
        </p:nvCxnSpPr>
        <p:spPr bwMode="auto">
          <a:xfrm rot="16200000" flipV="1">
            <a:off x="2855120" y="-242457"/>
            <a:ext cx="112712" cy="3949701"/>
          </a:xfrm>
          <a:prstGeom prst="curvedConnector4">
            <a:avLst>
              <a:gd name="adj1" fmla="val 631590"/>
              <a:gd name="adj2" fmla="val 109463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92" name="Gekrümmte Verbindung 132"/>
          <p:cNvCxnSpPr>
            <a:stCxn id="65" idx="0"/>
            <a:endCxn id="36" idx="1"/>
          </p:cNvCxnSpPr>
          <p:nvPr/>
        </p:nvCxnSpPr>
        <p:spPr bwMode="auto">
          <a:xfrm rot="16200000" flipV="1">
            <a:off x="2572545" y="40118"/>
            <a:ext cx="677862" cy="3949701"/>
          </a:xfrm>
          <a:prstGeom prst="curvedConnector4">
            <a:avLst>
              <a:gd name="adj1" fmla="val 163984"/>
              <a:gd name="adj2" fmla="val 105788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12" name="Gruppieren 161"/>
          <p:cNvGrpSpPr/>
          <p:nvPr/>
        </p:nvGrpSpPr>
        <p:grpSpPr>
          <a:xfrm>
            <a:off x="4914003" y="871829"/>
            <a:ext cx="308098" cy="1583015"/>
            <a:chOff x="4932040" y="2852936"/>
            <a:chExt cx="308098" cy="1583015"/>
          </a:xfrm>
        </p:grpSpPr>
        <p:sp>
          <p:nvSpPr>
            <p:cNvPr id="102" name="Textfeld 158"/>
            <p:cNvSpPr txBox="1"/>
            <p:nvPr/>
          </p:nvSpPr>
          <p:spPr>
            <a:xfrm>
              <a:off x="4932040" y="2852936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  <p:sp>
          <p:nvSpPr>
            <p:cNvPr id="103" name="Textfeld 159"/>
            <p:cNvSpPr txBox="1"/>
            <p:nvPr/>
          </p:nvSpPr>
          <p:spPr>
            <a:xfrm>
              <a:off x="4932040" y="3429000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  <p:sp>
          <p:nvSpPr>
            <p:cNvPr id="104" name="Textfeld 160"/>
            <p:cNvSpPr txBox="1"/>
            <p:nvPr/>
          </p:nvSpPr>
          <p:spPr>
            <a:xfrm>
              <a:off x="4932040" y="4005064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</p:grpSp>
      <p:sp>
        <p:nvSpPr>
          <p:cNvPr id="88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29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300192" y="6525344"/>
            <a:ext cx="28477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Thanks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G. Weikum, SIGMOD 2013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5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sellaDiTesto 3"/>
          <p:cNvSpPr txBox="1">
            <a:spLocks noChangeArrowheads="1"/>
          </p:cNvSpPr>
          <p:nvPr/>
        </p:nvSpPr>
        <p:spPr bwMode="auto">
          <a:xfrm>
            <a:off x="107950" y="3286125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alibri" pitchFamily="34" charset="0"/>
              </a:rPr>
              <a:t>He is using Microsoft</a:t>
            </a:r>
            <a:r>
              <a:rPr lang="it-IT" altLang="it-IT" sz="3200">
                <a:latin typeface="Calibri" pitchFamily="34" charset="0"/>
              </a:rPr>
              <a:t>’</a:t>
            </a:r>
            <a:r>
              <a:rPr lang="it-IT" sz="3200">
                <a:latin typeface="Calibri" pitchFamily="34" charset="0"/>
              </a:rPr>
              <a:t>s browser</a:t>
            </a:r>
          </a:p>
        </p:txBody>
      </p:sp>
      <p:sp>
        <p:nvSpPr>
          <p:cNvPr id="43011" name="CasellaDiTesto 4"/>
          <p:cNvSpPr txBox="1">
            <a:spLocks noChangeArrowheads="1"/>
          </p:cNvSpPr>
          <p:nvPr/>
        </p:nvSpPr>
        <p:spPr bwMode="auto">
          <a:xfrm>
            <a:off x="214313" y="4059238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alibri" pitchFamily="34" charset="0"/>
              </a:rPr>
              <a:t>He is a fan of Internet Explorer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851275" y="3789363"/>
            <a:ext cx="3168650" cy="792162"/>
            <a:chOff x="3851920" y="3789040"/>
            <a:chExt cx="3168352" cy="79208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851920" y="3789040"/>
              <a:ext cx="316835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283679" y="4581128"/>
              <a:ext cx="273659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13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Another issue: synonymy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2227269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sz="4000" dirty="0" smtClean="0">
                <a:latin typeface="+mj-lt"/>
              </a:rPr>
              <a:t>On </a:t>
            </a:r>
            <a:r>
              <a:rPr lang="it-IT" sz="4000" dirty="0" err="1" smtClean="0">
                <a:latin typeface="+mj-lt"/>
              </a:rPr>
              <a:t>comparing</a:t>
            </a:r>
            <a:r>
              <a:rPr lang="it-IT" sz="4000" dirty="0" smtClean="0">
                <a:latin typeface="+mj-lt"/>
              </a:rPr>
              <a:t> </a:t>
            </a:r>
            <a:r>
              <a:rPr lang="it-IT" sz="4000" dirty="0" err="1" smtClean="0">
                <a:latin typeface="+mj-lt"/>
              </a:rPr>
              <a:t>annotators</a:t>
            </a:r>
            <a:r>
              <a:rPr lang="it-IT" sz="4000" dirty="0" smtClean="0">
                <a:latin typeface="+mj-lt"/>
              </a:rPr>
              <a:t/>
            </a:r>
            <a:br>
              <a:rPr lang="it-IT" sz="4000" dirty="0" smtClean="0">
                <a:latin typeface="+mj-lt"/>
              </a:rPr>
            </a:br>
            <a:r>
              <a:rPr lang="it-IT" sz="4000" dirty="0" smtClean="0">
                <a:latin typeface="+mj-lt"/>
              </a:rPr>
              <a:t>				</a:t>
            </a:r>
            <a:endParaRPr lang="it-IT" sz="4000" b="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755576" y="4437112"/>
            <a:ext cx="7272808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828932"/>
          </a:xfrm>
        </p:spPr>
        <p:txBody>
          <a:bodyPr/>
          <a:lstStyle/>
          <a:p>
            <a:pPr marL="360000">
              <a:buNone/>
            </a:pPr>
            <a:endParaRPr lang="it-IT" dirty="0" smtClean="0"/>
          </a:p>
          <a:p>
            <a:pPr marL="360000">
              <a:buNone/>
            </a:pPr>
            <a:r>
              <a:rPr lang="it-IT" dirty="0" smtClean="0"/>
              <a:t>“Diego Maradona won against Mexico</a:t>
            </a:r>
            <a:r>
              <a:rPr lang="en-US" dirty="0" smtClean="0"/>
              <a:t>”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03392" y="4402847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 smtClean="0"/>
              <a:t>Find</a:t>
            </a:r>
            <a:r>
              <a:rPr lang="it-IT" sz="3200" dirty="0" smtClean="0"/>
              <a:t> </a:t>
            </a:r>
            <a:r>
              <a:rPr lang="it-IT" sz="3200" i="1" dirty="0" err="1" smtClean="0">
                <a:solidFill>
                  <a:srgbClr val="FF0000"/>
                </a:solidFill>
              </a:rPr>
              <a:t>mentions</a:t>
            </a:r>
            <a:r>
              <a:rPr lang="it-IT" sz="3200" i="1" dirty="0" smtClean="0">
                <a:solidFill>
                  <a:srgbClr val="FF0000"/>
                </a:solidFill>
              </a:rPr>
              <a:t> </a:t>
            </a:r>
            <a:r>
              <a:rPr lang="it-IT" sz="3200" dirty="0" smtClean="0"/>
              <a:t>and annotate </a:t>
            </a:r>
            <a:r>
              <a:rPr lang="it-IT" sz="3200" dirty="0" err="1" smtClean="0"/>
              <a:t>them</a:t>
            </a:r>
            <a:r>
              <a:rPr lang="it-IT" sz="3200" dirty="0" smtClean="0"/>
              <a:t> </a:t>
            </a:r>
          </a:p>
          <a:p>
            <a:pPr algn="ctr"/>
            <a:r>
              <a:rPr lang="it-IT" sz="3200" dirty="0" err="1" smtClean="0"/>
              <a:t>with</a:t>
            </a:r>
            <a:r>
              <a:rPr lang="it-IT" sz="3200" dirty="0" smtClean="0">
                <a:solidFill>
                  <a:srgbClr val="FF0000"/>
                </a:solidFill>
              </a:rPr>
              <a:t> </a:t>
            </a:r>
            <a:r>
              <a:rPr lang="it-IT" sz="3200" i="1" dirty="0" err="1" smtClean="0">
                <a:solidFill>
                  <a:srgbClr val="FF0000"/>
                </a:solidFill>
              </a:rPr>
              <a:t>topics</a:t>
            </a:r>
            <a:r>
              <a:rPr lang="it-IT" sz="3200" i="1" dirty="0" smtClean="0">
                <a:solidFill>
                  <a:srgbClr val="FF0000"/>
                </a:solidFill>
              </a:rPr>
              <a:t> </a:t>
            </a:r>
            <a:r>
              <a:rPr lang="it-IT" sz="3200" dirty="0" smtClean="0"/>
              <a:t>drawn from a </a:t>
            </a:r>
            <a:r>
              <a:rPr lang="it-IT" sz="3200" dirty="0" err="1" smtClean="0">
                <a:solidFill>
                  <a:srgbClr val="FF0000"/>
                </a:solidFill>
              </a:rPr>
              <a:t>catalog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42910" y="2214554"/>
            <a:ext cx="2848970" cy="566374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5589802" y="2214554"/>
            <a:ext cx="1286454" cy="494366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oup 14"/>
          <p:cNvGrpSpPr/>
          <p:nvPr/>
        </p:nvGrpSpPr>
        <p:grpSpPr>
          <a:xfrm>
            <a:off x="-36512" y="2492896"/>
            <a:ext cx="4608512" cy="1440160"/>
            <a:chOff x="-36512" y="2492896"/>
            <a:chExt cx="4608512" cy="1440160"/>
          </a:xfrm>
        </p:grpSpPr>
        <p:sp>
          <p:nvSpPr>
            <p:cNvPr id="7" name="Curved Right Arrow 6"/>
            <p:cNvSpPr/>
            <p:nvPr/>
          </p:nvSpPr>
          <p:spPr>
            <a:xfrm>
              <a:off x="107504" y="2492896"/>
              <a:ext cx="504056" cy="1368152"/>
            </a:xfrm>
            <a:prstGeom prst="curvedRightArrow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" name="CasellaDiTesto 10"/>
            <p:cNvSpPr txBox="1"/>
            <p:nvPr/>
          </p:nvSpPr>
          <p:spPr>
            <a:xfrm>
              <a:off x="-36512" y="3471391"/>
              <a:ext cx="4608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Ex-Argentina’s player</a:t>
              </a:r>
              <a:endParaRPr lang="it-IT" sz="2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31840" y="2420888"/>
            <a:ext cx="4320480" cy="1109737"/>
            <a:chOff x="3131840" y="2492896"/>
            <a:chExt cx="4320480" cy="1109737"/>
          </a:xfrm>
        </p:grpSpPr>
        <p:sp>
          <p:nvSpPr>
            <p:cNvPr id="9" name="Curved Left Arrow 8"/>
            <p:cNvSpPr/>
            <p:nvPr/>
          </p:nvSpPr>
          <p:spPr>
            <a:xfrm>
              <a:off x="6948264" y="2492896"/>
              <a:ext cx="504056" cy="1008112"/>
            </a:xfrm>
            <a:prstGeom prst="curvedLeftArrow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" name="CasellaDiTesto 10"/>
            <p:cNvSpPr txBox="1"/>
            <p:nvPr/>
          </p:nvSpPr>
          <p:spPr>
            <a:xfrm>
              <a:off x="3131840" y="3140968"/>
              <a:ext cx="4104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Mexico’s football team</a:t>
              </a:r>
              <a:endParaRPr lang="it-IT" sz="2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it-IT" dirty="0" smtClean="0"/>
              <a:t>A </a:t>
            </a:r>
            <a:r>
              <a:rPr lang="it-IT" dirty="0" err="1" smtClean="0"/>
              <a:t>new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r>
              <a:rPr lang="it-IT" dirty="0" smtClean="0"/>
              <a:t>:</a:t>
            </a:r>
            <a:br>
              <a:rPr lang="it-IT" dirty="0" smtClean="0"/>
            </a:br>
            <a:r>
              <a:rPr lang="it-IT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Topic-based</a:t>
            </a:r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annotation</a:t>
            </a:r>
            <a:endParaRPr lang="it-IT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5796136" y="4941168"/>
            <a:ext cx="2430016" cy="647700"/>
          </a:xfrm>
          <a:prstGeom prst="rect">
            <a:avLst/>
          </a:prstGeom>
          <a:solidFill>
            <a:srgbClr val="ECBAFE"/>
          </a:solidFill>
          <a:ln w="63500">
            <a:solidFill>
              <a:srgbClr val="66008D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3200" dirty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Wikipedia</a:t>
            </a:r>
            <a:r>
              <a:rPr lang="en-US" sz="3200" dirty="0" smtClean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!</a:t>
            </a:r>
            <a:endParaRPr lang="en-US" sz="3200" dirty="0">
              <a:solidFill>
                <a:srgbClr val="4D0069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2627784" y="4365104"/>
            <a:ext cx="1512168" cy="520700"/>
          </a:xfrm>
          <a:prstGeom prst="rect">
            <a:avLst/>
          </a:prstGeom>
          <a:solidFill>
            <a:srgbClr val="ECBAFE"/>
          </a:solidFill>
          <a:ln w="63500">
            <a:solidFill>
              <a:srgbClr val="66008D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 dirty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anchors</a:t>
            </a:r>
          </a:p>
        </p:txBody>
      </p:sp>
      <p:sp>
        <p:nvSpPr>
          <p:cNvPr id="20" name="Rectangle 21"/>
          <p:cNvSpPr>
            <a:spLocks/>
          </p:cNvSpPr>
          <p:nvPr/>
        </p:nvSpPr>
        <p:spPr bwMode="auto">
          <a:xfrm>
            <a:off x="2627784" y="4869160"/>
            <a:ext cx="1151384" cy="520700"/>
          </a:xfrm>
          <a:prstGeom prst="rect">
            <a:avLst/>
          </a:prstGeom>
          <a:solidFill>
            <a:srgbClr val="ECBAFE"/>
          </a:solidFill>
          <a:ln w="63500">
            <a:solidFill>
              <a:srgbClr val="66008D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 dirty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articles</a:t>
            </a:r>
          </a:p>
        </p:txBody>
      </p:sp>
    </p:spTree>
    <p:extLst>
      <p:ext uri="{BB962C8B-B14F-4D97-AF65-F5344CB8AC3E}">
        <p14:creationId xmlns:p14="http://schemas.microsoft.com/office/powerpoint/2010/main" val="374645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word of </a:t>
            </a:r>
            <a:r>
              <a:rPr lang="it-IT" dirty="0" err="1" smtClean="0"/>
              <a:t>caution</a:t>
            </a:r>
            <a:r>
              <a:rPr lang="it-IT" dirty="0" smtClean="0"/>
              <a:t> !</a:t>
            </a:r>
            <a:endParaRPr lang="it-IT" dirty="0"/>
          </a:p>
        </p:txBody>
      </p:sp>
      <p:pic>
        <p:nvPicPr>
          <p:cNvPr id="249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4025247" cy="936104"/>
          </a:xfrm>
          <a:prstGeom prst="rect">
            <a:avLst/>
          </a:prstGeom>
          <a:ln w="127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98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64" y="3284984"/>
            <a:ext cx="5009934" cy="357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Group 14"/>
          <p:cNvGrpSpPr/>
          <p:nvPr/>
        </p:nvGrpSpPr>
        <p:grpSpPr>
          <a:xfrm>
            <a:off x="4572000" y="1412776"/>
            <a:ext cx="4130323" cy="1368152"/>
            <a:chOff x="4572000" y="1412776"/>
            <a:chExt cx="4130323" cy="1368152"/>
          </a:xfrm>
        </p:grpSpPr>
        <p:pic>
          <p:nvPicPr>
            <p:cNvPr id="249860" name="Picture 4" descr="C:\Users\ferragin\Desktop\2013-07-13 11_57_41-www1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20072" y="1556792"/>
              <a:ext cx="3482251" cy="1224136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4572000" y="1412776"/>
              <a:ext cx="65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C00000"/>
                  </a:solidFill>
                </a:rPr>
                <a:t>A2W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40940" y="3059668"/>
            <a:ext cx="3958662" cy="1377444"/>
            <a:chOff x="4640940" y="3059668"/>
            <a:chExt cx="3958662" cy="1377444"/>
          </a:xfrm>
        </p:grpSpPr>
        <p:pic>
          <p:nvPicPr>
            <p:cNvPr id="249861" name="Picture 5" descr="C:\Users\ferragin\Desktop\2013-07-13 11_58_39-www13.pdf - Adobe Reader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92079" y="3212976"/>
              <a:ext cx="3307523" cy="1224136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640940" y="3059668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C00000"/>
                  </a:solidFill>
                </a:rPr>
                <a:t>Sa2W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04048" y="4581128"/>
            <a:ext cx="3137490" cy="1728192"/>
            <a:chOff x="5004048" y="4581128"/>
            <a:chExt cx="3137490" cy="1728192"/>
          </a:xfrm>
        </p:grpSpPr>
        <p:pic>
          <p:nvPicPr>
            <p:cNvPr id="249865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52119" y="4725144"/>
              <a:ext cx="2489419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5004048" y="4581128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C00000"/>
                  </a:solidFill>
                </a:rPr>
                <a:t>Rc2W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4986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3501008"/>
            <a:ext cx="4898235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79512" y="1196752"/>
            <a:ext cx="3384376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79512" y="1196752"/>
            <a:ext cx="3240360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429684" cy="2227269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it-IT" sz="4000" dirty="0" err="1" smtClean="0">
                <a:latin typeface="+mj-lt"/>
              </a:rPr>
              <a:t>Is</a:t>
            </a:r>
            <a:r>
              <a:rPr lang="it-IT" sz="4000" dirty="0" smtClean="0">
                <a:latin typeface="+mj-lt"/>
              </a:rPr>
              <a:t> </a:t>
            </a:r>
            <a:r>
              <a:rPr lang="it-IT" sz="4000" dirty="0" err="1" smtClean="0">
                <a:latin typeface="+mj-lt"/>
              </a:rPr>
              <a:t>it</a:t>
            </a:r>
            <a:r>
              <a:rPr lang="it-IT" sz="4000" dirty="0" smtClean="0">
                <a:latin typeface="+mj-lt"/>
              </a:rPr>
              <a:t> just a </a:t>
            </a:r>
            <a:r>
              <a:rPr lang="it-IT" sz="4000" dirty="0" err="1" smtClean="0">
                <a:latin typeface="+mj-lt"/>
              </a:rPr>
              <a:t>matter</a:t>
            </a:r>
            <a:r>
              <a:rPr lang="it-IT" sz="4000" dirty="0" smtClean="0">
                <a:latin typeface="+mj-lt"/>
              </a:rPr>
              <a:t> of “</a:t>
            </a:r>
            <a:r>
              <a:rPr lang="it-IT" sz="4000" dirty="0" err="1" smtClean="0">
                <a:latin typeface="+mj-lt"/>
              </a:rPr>
              <a:t>annotation</a:t>
            </a:r>
            <a:r>
              <a:rPr lang="it-IT" sz="4000" dirty="0" smtClean="0">
                <a:latin typeface="+mj-lt"/>
              </a:rPr>
              <a:t>” ?</a:t>
            </a:r>
            <a:endParaRPr lang="it-IT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#1: Classic BOW-representation</a:t>
            </a:r>
            <a:endParaRPr lang="en-US" sz="4000" dirty="0" smtClean="0">
              <a:solidFill>
                <a:srgbClr val="CC0000"/>
              </a:solidFill>
            </a:endParaRPr>
          </a:p>
        </p:txBody>
      </p:sp>
      <p:cxnSp>
        <p:nvCxnSpPr>
          <p:cNvPr id="24580" name="AutoShape 6"/>
          <p:cNvCxnSpPr>
            <a:cxnSpLocks noChangeShapeType="1"/>
          </p:cNvCxnSpPr>
          <p:nvPr/>
        </p:nvCxnSpPr>
        <p:spPr bwMode="auto">
          <a:xfrm>
            <a:off x="2601913" y="3810000"/>
            <a:ext cx="2667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1" name="AutoShape 7"/>
          <p:cNvCxnSpPr>
            <a:cxnSpLocks noChangeShapeType="1"/>
          </p:cNvCxnSpPr>
          <p:nvPr/>
        </p:nvCxnSpPr>
        <p:spPr bwMode="auto">
          <a:xfrm flipV="1">
            <a:off x="2601913" y="1905000"/>
            <a:ext cx="0" cy="1905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2" name="AutoShape 8"/>
          <p:cNvCxnSpPr>
            <a:cxnSpLocks noChangeShapeType="1"/>
          </p:cNvCxnSpPr>
          <p:nvPr/>
        </p:nvCxnSpPr>
        <p:spPr bwMode="auto">
          <a:xfrm flipH="1">
            <a:off x="849313" y="3810000"/>
            <a:ext cx="1752600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3" name="AutoShape 9"/>
          <p:cNvCxnSpPr>
            <a:cxnSpLocks noChangeShapeType="1"/>
          </p:cNvCxnSpPr>
          <p:nvPr/>
        </p:nvCxnSpPr>
        <p:spPr bwMode="auto">
          <a:xfrm flipV="1">
            <a:off x="2601913" y="3124200"/>
            <a:ext cx="1905000" cy="685800"/>
          </a:xfrm>
          <a:prstGeom prst="straightConnector1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4" name="AutoShape 10"/>
          <p:cNvCxnSpPr>
            <a:cxnSpLocks noChangeShapeType="1"/>
          </p:cNvCxnSpPr>
          <p:nvPr/>
        </p:nvCxnSpPr>
        <p:spPr bwMode="auto">
          <a:xfrm flipV="1">
            <a:off x="2601913" y="3500438"/>
            <a:ext cx="1970087" cy="309562"/>
          </a:xfrm>
          <a:prstGeom prst="straightConnector1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5" name="AutoShape 11"/>
          <p:cNvCxnSpPr>
            <a:cxnSpLocks noChangeShapeType="1"/>
          </p:cNvCxnSpPr>
          <p:nvPr/>
        </p:nvCxnSpPr>
        <p:spPr bwMode="auto">
          <a:xfrm flipV="1">
            <a:off x="2601913" y="2286000"/>
            <a:ext cx="914400" cy="1524000"/>
          </a:xfrm>
          <a:prstGeom prst="straightConnector1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4719638" y="37719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t</a:t>
            </a:r>
            <a:r>
              <a:rPr lang="en-US" sz="1800" baseline="-25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4587" name="Text Box 15"/>
          <p:cNvSpPr txBox="1">
            <a:spLocks noChangeArrowheads="1"/>
          </p:cNvSpPr>
          <p:nvPr/>
        </p:nvSpPr>
        <p:spPr bwMode="auto">
          <a:xfrm>
            <a:off x="3516313" y="1981200"/>
            <a:ext cx="469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latin typeface="Times New Roman" panose="02020603050405020304" pitchFamily="18" charset="0"/>
              </a:rPr>
              <a:t>T</a:t>
            </a:r>
            <a:r>
              <a:rPr lang="en-US" sz="1800" baseline="-25000" dirty="0" smtClean="0">
                <a:latin typeface="Times New Roman" panose="02020603050405020304" pitchFamily="18" charset="0"/>
              </a:rPr>
              <a:t>2</a:t>
            </a:r>
            <a:endParaRPr lang="en-US" sz="1800" dirty="0">
              <a:latin typeface="Times New Roman" panose="02020603050405020304" pitchFamily="18" charset="0"/>
            </a:endParaRPr>
          </a:p>
        </p:txBody>
      </p:sp>
      <p:sp>
        <p:nvSpPr>
          <p:cNvPr id="24588" name="Text Box 16"/>
          <p:cNvSpPr txBox="1">
            <a:spLocks noChangeArrowheads="1"/>
          </p:cNvSpPr>
          <p:nvPr/>
        </p:nvSpPr>
        <p:spPr bwMode="auto">
          <a:xfrm>
            <a:off x="4430713" y="2895600"/>
            <a:ext cx="4026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latin typeface="Times New Roman" panose="02020603050405020304" pitchFamily="18" charset="0"/>
              </a:rPr>
              <a:t>T</a:t>
            </a:r>
            <a:r>
              <a:rPr lang="en-US" sz="1800" baseline="-25000" dirty="0" smtClean="0">
                <a:latin typeface="Times New Roman" panose="02020603050405020304" pitchFamily="18" charset="0"/>
              </a:rPr>
              <a:t>1</a:t>
            </a:r>
            <a:endParaRPr lang="en-US" sz="1800" dirty="0">
              <a:latin typeface="Times New Roman" panose="02020603050405020304" pitchFamily="18" charset="0"/>
            </a:endParaRPr>
          </a:p>
        </p:txBody>
      </p:sp>
      <p:sp>
        <p:nvSpPr>
          <p:cNvPr id="24589" name="Text Box 19"/>
          <p:cNvSpPr txBox="1">
            <a:spLocks noChangeArrowheads="1"/>
          </p:cNvSpPr>
          <p:nvPr/>
        </p:nvSpPr>
        <p:spPr bwMode="auto">
          <a:xfrm>
            <a:off x="4572000" y="3284538"/>
            <a:ext cx="4026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latin typeface="Times New Roman" panose="02020603050405020304" pitchFamily="18" charset="0"/>
              </a:rPr>
              <a:t>T</a:t>
            </a:r>
            <a:r>
              <a:rPr lang="en-US" sz="1800" baseline="-25000" dirty="0" smtClean="0">
                <a:latin typeface="Times New Roman" panose="02020603050405020304" pitchFamily="18" charset="0"/>
              </a:rPr>
              <a:t>5</a:t>
            </a:r>
            <a:endParaRPr lang="en-US" sz="1800" baseline="-25000" dirty="0">
              <a:latin typeface="Times New Roman" panose="02020603050405020304" pitchFamily="18" charset="0"/>
            </a:endParaRPr>
          </a:p>
        </p:txBody>
      </p:sp>
      <p:sp>
        <p:nvSpPr>
          <p:cNvPr id="24590" name="Text Box 20"/>
          <p:cNvSpPr txBox="1">
            <a:spLocks noChangeArrowheads="1"/>
          </p:cNvSpPr>
          <p:nvPr/>
        </p:nvSpPr>
        <p:spPr bwMode="auto">
          <a:xfrm>
            <a:off x="2144713" y="18288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t</a:t>
            </a:r>
            <a:r>
              <a:rPr lang="en-US" sz="1800" baseline="-25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4591" name="Text Box 21"/>
          <p:cNvSpPr txBox="1">
            <a:spLocks noChangeArrowheads="1"/>
          </p:cNvSpPr>
          <p:nvPr/>
        </p:nvSpPr>
        <p:spPr bwMode="auto">
          <a:xfrm>
            <a:off x="468313" y="45720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t</a:t>
            </a:r>
            <a:r>
              <a:rPr lang="en-US" sz="1800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4592" name="Text Box 23"/>
          <p:cNvSpPr txBox="1">
            <a:spLocks noChangeArrowheads="1"/>
          </p:cNvSpPr>
          <p:nvPr/>
        </p:nvSpPr>
        <p:spPr bwMode="auto">
          <a:xfrm>
            <a:off x="3276600" y="2852738"/>
            <a:ext cx="49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1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342936" name="Rectangle 24"/>
          <p:cNvSpPr>
            <a:spLocks noChangeArrowheads="1"/>
          </p:cNvSpPr>
          <p:nvPr/>
        </p:nvSpPr>
        <p:spPr bwMode="auto">
          <a:xfrm>
            <a:off x="4572000" y="1844675"/>
            <a:ext cx="41608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cos(</a:t>
            </a:r>
            <a:r>
              <a:rPr lang="en-US">
                <a:latin typeface="Symbol" panose="05050102010706020507" pitchFamily="18" charset="2"/>
              </a:rPr>
              <a:t>a</a:t>
            </a:r>
            <a:r>
              <a:rPr lang="en-US"/>
              <a:t>)</a:t>
            </a:r>
            <a:r>
              <a:rPr lang="en-US" sz="2400">
                <a:latin typeface="Arial" panose="020B0604020202020204" pitchFamily="34" charset="0"/>
              </a:rPr>
              <a:t> </a:t>
            </a:r>
            <a:r>
              <a:rPr lang="en-US"/>
              <a:t>= v </a:t>
            </a:r>
            <a:r>
              <a:rPr lang="it-IT" sz="2200">
                <a:sym typeface="Symbol" panose="05050102010706020507" pitchFamily="18" charset="2"/>
              </a:rPr>
              <a:t></a:t>
            </a:r>
            <a:r>
              <a:rPr lang="en-US" sz="2200"/>
              <a:t> </a:t>
            </a:r>
            <a:r>
              <a:rPr lang="en-US"/>
              <a:t>w / ||v|| * ||w||</a:t>
            </a:r>
          </a:p>
        </p:txBody>
      </p:sp>
      <p:sp>
        <p:nvSpPr>
          <p:cNvPr id="30" name="Arc 29"/>
          <p:cNvSpPr/>
          <p:nvPr/>
        </p:nvSpPr>
        <p:spPr bwMode="auto">
          <a:xfrm>
            <a:off x="3059113" y="2924175"/>
            <a:ext cx="288925" cy="1009650"/>
          </a:xfrm>
          <a:prstGeom prst="arc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262890" y="5341624"/>
            <a:ext cx="8629589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/>
              <a:t>T is </a:t>
            </a:r>
            <a:r>
              <a:rPr lang="en-US" altLang="zh-TW" sz="2800" dirty="0" smtClean="0"/>
              <a:t>an input </a:t>
            </a:r>
            <a:r>
              <a:rPr lang="en-US" altLang="zh-TW" sz="2800" dirty="0"/>
              <a:t>text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zh-TW" sz="2800" dirty="0"/>
              <a:t>D </a:t>
            </a:r>
            <a:r>
              <a:rPr lang="it-IT" altLang="zh-TW" sz="2800" dirty="0" err="1"/>
              <a:t>is</a:t>
            </a:r>
            <a:r>
              <a:rPr lang="it-IT" altLang="zh-TW" sz="2800" dirty="0"/>
              <a:t> the </a:t>
            </a:r>
            <a:r>
              <a:rPr lang="it-IT" altLang="zh-TW" sz="2800" dirty="0" err="1"/>
              <a:t>dictionary</a:t>
            </a:r>
            <a:r>
              <a:rPr lang="it-IT" altLang="zh-TW" sz="2800" dirty="0"/>
              <a:t> of the </a:t>
            </a:r>
            <a:r>
              <a:rPr lang="it-IT" altLang="zh-TW" sz="2800" dirty="0" err="1"/>
              <a:t>terms</a:t>
            </a:r>
            <a:r>
              <a:rPr lang="it-IT" altLang="zh-TW" sz="2800" dirty="0"/>
              <a:t> in the </a:t>
            </a:r>
            <a:r>
              <a:rPr lang="it-IT" altLang="zh-TW" sz="2800" dirty="0" err="1" smtClean="0"/>
              <a:t>collection</a:t>
            </a:r>
            <a:endParaRPr lang="en-US" altLang="zh-TW" sz="28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/>
              <a:t>Represent T via a vector consisting of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|</a:t>
            </a:r>
            <a:r>
              <a:rPr lang="en-US" altLang="zh-TW" sz="2800" b="1" dirty="0">
                <a:solidFill>
                  <a:srgbClr val="FF0000"/>
                </a:solidFill>
              </a:rPr>
              <a:t>D|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components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110830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#2: LSI-representation</a:t>
            </a:r>
            <a:endParaRPr lang="en-US" sz="4000" dirty="0" smtClean="0">
              <a:solidFill>
                <a:srgbClr val="CC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7205" y="1700808"/>
            <a:ext cx="86295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 smtClean="0"/>
              <a:t>You still use cos-similarity for doc comparison</a:t>
            </a:r>
            <a:endParaRPr lang="en-US" altLang="zh-TW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zh-TW" sz="2800" dirty="0" smtClean="0"/>
              <a:t>Docs live in a </a:t>
            </a:r>
            <a:r>
              <a:rPr lang="it-IT" altLang="zh-TW" sz="2800" dirty="0" err="1" smtClean="0"/>
              <a:t>reduced-space</a:t>
            </a:r>
            <a:r>
              <a:rPr lang="it-IT" altLang="zh-TW" sz="2800" dirty="0" smtClean="0"/>
              <a:t> of </a:t>
            </a:r>
            <a:r>
              <a:rPr lang="it-IT" altLang="zh-TW" sz="2800" dirty="0" err="1" smtClean="0"/>
              <a:t>latent</a:t>
            </a:r>
            <a:r>
              <a:rPr lang="it-IT" altLang="zh-TW" sz="2800" dirty="0"/>
              <a:t> </a:t>
            </a:r>
            <a:r>
              <a:rPr lang="it-IT" altLang="zh-TW" sz="2800" dirty="0" err="1"/>
              <a:t>concepts</a:t>
            </a:r>
            <a:endParaRPr lang="it-IT" altLang="zh-TW" sz="2800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zh-TW" sz="2800" dirty="0" smtClean="0"/>
              <a:t>LSI </a:t>
            </a:r>
            <a:r>
              <a:rPr lang="it-IT" altLang="zh-TW" sz="2800" dirty="0" err="1" smtClean="0"/>
              <a:t>projects</a:t>
            </a:r>
            <a:r>
              <a:rPr lang="it-IT" altLang="zh-TW" sz="2800" dirty="0" smtClean="0"/>
              <a:t> m-</a:t>
            </a:r>
            <a:r>
              <a:rPr lang="it-IT" altLang="zh-TW" sz="2800" dirty="0" err="1" smtClean="0"/>
              <a:t>dim</a:t>
            </a:r>
            <a:r>
              <a:rPr lang="it-IT" altLang="zh-TW" sz="2800" dirty="0" smtClean="0"/>
              <a:t> </a:t>
            </a:r>
            <a:r>
              <a:rPr lang="it-IT" altLang="zh-TW" sz="2800" dirty="0" err="1" smtClean="0"/>
              <a:t>space</a:t>
            </a:r>
            <a:r>
              <a:rPr lang="it-IT" altLang="zh-TW" sz="2800" dirty="0" smtClean="0"/>
              <a:t> </a:t>
            </a:r>
            <a:r>
              <a:rPr lang="it-IT" altLang="zh-TW" sz="2800" dirty="0" smtClean="0">
                <a:sym typeface="Wingdings" panose="05000000000000000000" pitchFamily="2" charset="2"/>
              </a:rPr>
              <a:t> k-</a:t>
            </a:r>
            <a:r>
              <a:rPr lang="it-IT" altLang="zh-TW" sz="2800" dirty="0" err="1" smtClean="0">
                <a:sym typeface="Wingdings" panose="05000000000000000000" pitchFamily="2" charset="2"/>
              </a:rPr>
              <a:t>dim</a:t>
            </a:r>
            <a:r>
              <a:rPr lang="it-IT" altLang="zh-TW" sz="2800" dirty="0" smtClean="0">
                <a:sym typeface="Wingdings" panose="05000000000000000000" pitchFamily="2" charset="2"/>
              </a:rPr>
              <a:t> </a:t>
            </a:r>
            <a:r>
              <a:rPr lang="it-IT" altLang="zh-TW" sz="2800" dirty="0" err="1" smtClean="0">
                <a:sym typeface="Wingdings" panose="05000000000000000000" pitchFamily="2" charset="2"/>
              </a:rPr>
              <a:t>space</a:t>
            </a:r>
            <a:endParaRPr lang="en-US" altLang="zh-TW" sz="28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zh-TW" sz="2800" dirty="0" smtClean="0"/>
              <a:t>Compare </a:t>
            </a:r>
            <a:r>
              <a:rPr lang="it-IT" altLang="zh-TW" sz="2800" dirty="0" err="1" smtClean="0"/>
              <a:t>docs</a:t>
            </a:r>
            <a:r>
              <a:rPr lang="it-IT" altLang="zh-TW" sz="2800" dirty="0" smtClean="0"/>
              <a:t>/</a:t>
            </a:r>
            <a:r>
              <a:rPr lang="it-IT" altLang="zh-TW" sz="2800" dirty="0" err="1" smtClean="0"/>
              <a:t>queries</a:t>
            </a:r>
            <a:r>
              <a:rPr lang="it-IT" altLang="zh-TW" sz="2800" dirty="0" smtClean="0"/>
              <a:t> in </a:t>
            </a:r>
            <a:r>
              <a:rPr lang="it-IT" altLang="zh-TW" sz="2800" dirty="0" err="1" smtClean="0"/>
              <a:t>latent</a:t>
            </a:r>
            <a:r>
              <a:rPr lang="it-IT" altLang="zh-TW" sz="2800" dirty="0" smtClean="0"/>
              <a:t> </a:t>
            </a:r>
            <a:r>
              <a:rPr lang="it-IT" altLang="zh-TW" sz="2800" dirty="0" err="1" smtClean="0"/>
              <a:t>space</a:t>
            </a:r>
            <a:endParaRPr lang="en-US" altLang="zh-TW" sz="2800" dirty="0"/>
          </a:p>
        </p:txBody>
      </p:sp>
      <p:graphicFrame>
        <p:nvGraphicFramePr>
          <p:cNvPr id="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628295"/>
              </p:ext>
            </p:extLst>
          </p:nvPr>
        </p:nvGraphicFramePr>
        <p:xfrm>
          <a:off x="1331640" y="3005004"/>
          <a:ext cx="61722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42" name="Picture" r:id="rId4" imgW="2743200" imgH="1828800" progId="Word.Picture.8">
                  <p:embed/>
                </p:oleObj>
              </mc:Choice>
              <mc:Fallback>
                <p:oleObj name="Picture" r:id="rId4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005004"/>
                        <a:ext cx="61722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" name="Group 36"/>
          <p:cNvGrpSpPr>
            <a:grpSpLocks/>
          </p:cNvGrpSpPr>
          <p:nvPr/>
        </p:nvGrpSpPr>
        <p:grpSpPr bwMode="auto">
          <a:xfrm>
            <a:off x="1691691" y="4797156"/>
            <a:ext cx="1619253" cy="936626"/>
            <a:chOff x="3787" y="2341"/>
            <a:chExt cx="1020" cy="590"/>
          </a:xfrm>
        </p:grpSpPr>
        <p:sp>
          <p:nvSpPr>
            <p:cNvPr id="60" name="Rectangle 19"/>
            <p:cNvSpPr>
              <a:spLocks noChangeArrowheads="1"/>
            </p:cNvSpPr>
            <p:nvPr/>
          </p:nvSpPr>
          <p:spPr bwMode="auto">
            <a:xfrm>
              <a:off x="3787" y="2750"/>
              <a:ext cx="1020" cy="181"/>
            </a:xfrm>
            <a:prstGeom prst="rect">
              <a:avLst/>
            </a:prstGeom>
            <a:solidFill>
              <a:srgbClr val="808080">
                <a:alpha val="5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en-US" sz="2000"/>
            </a:p>
          </p:txBody>
        </p:sp>
        <p:sp>
          <p:nvSpPr>
            <p:cNvPr id="61" name="Rectangle 31"/>
            <p:cNvSpPr>
              <a:spLocks noChangeArrowheads="1"/>
            </p:cNvSpPr>
            <p:nvPr/>
          </p:nvSpPr>
          <p:spPr bwMode="auto">
            <a:xfrm>
              <a:off x="3787" y="2432"/>
              <a:ext cx="19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k</a:t>
              </a:r>
              <a:endParaRPr lang="it-IT" altLang="en-US" sz="1600"/>
            </a:p>
          </p:txBody>
        </p:sp>
        <p:sp>
          <p:nvSpPr>
            <p:cNvPr id="62" name="Line 32"/>
            <p:cNvSpPr>
              <a:spLocks noChangeShapeType="1"/>
            </p:cNvSpPr>
            <p:nvPr/>
          </p:nvSpPr>
          <p:spPr bwMode="auto">
            <a:xfrm>
              <a:off x="3969" y="2341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" name="Text Box 10"/>
          <p:cNvSpPr txBox="1">
            <a:spLocks noChangeArrowheads="1"/>
          </p:cNvSpPr>
          <p:nvPr/>
        </p:nvSpPr>
        <p:spPr bwMode="auto">
          <a:xfrm>
            <a:off x="2081932" y="5682258"/>
            <a:ext cx="587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i="1" dirty="0" smtClean="0">
                <a:latin typeface="Times New Roman" panose="02020603050405020304" pitchFamily="18" charset="0"/>
              </a:rPr>
              <a:t>R</a:t>
            </a:r>
            <a:r>
              <a:rPr lang="en-US" altLang="en-US" sz="3200" i="1" baseline="30000" dirty="0" smtClean="0">
                <a:latin typeface="Times New Roman" panose="02020603050405020304" pitchFamily="18" charset="0"/>
              </a:rPr>
              <a:t>T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64" name="Rectangle 53"/>
          <p:cNvSpPr>
            <a:spLocks noChangeArrowheads="1"/>
          </p:cNvSpPr>
          <p:nvPr/>
        </p:nvSpPr>
        <p:spPr bwMode="auto">
          <a:xfrm>
            <a:off x="2385145" y="6004520"/>
            <a:ext cx="7360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k x </a:t>
            </a:r>
            <a:r>
              <a:rPr lang="en-US" altLang="en-US" sz="1400" dirty="0" smtClean="0"/>
              <a:t>m</a:t>
            </a:r>
            <a:r>
              <a:rPr lang="en-US" altLang="en-US" sz="1400" i="1" dirty="0" smtClean="0"/>
              <a:t> </a:t>
            </a:r>
            <a:endParaRPr lang="it-IT" altLang="en-US" sz="1400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195920" y="501655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=</a:t>
            </a:r>
            <a:endParaRPr lang="en-US" sz="2800" dirty="0"/>
          </a:p>
        </p:txBody>
      </p:sp>
      <p:sp>
        <p:nvSpPr>
          <p:cNvPr id="66" name="Text Box 10"/>
          <p:cNvSpPr txBox="1">
            <a:spLocks noChangeArrowheads="1"/>
          </p:cNvSpPr>
          <p:nvPr/>
        </p:nvSpPr>
        <p:spPr bwMode="auto">
          <a:xfrm>
            <a:off x="3635896" y="5219565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i="1" dirty="0" smtClean="0">
                <a:latin typeface="Times New Roman" panose="02020603050405020304" pitchFamily="18" charset="0"/>
              </a:rPr>
              <a:t>d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67" name="Rectangle 53"/>
          <p:cNvSpPr>
            <a:spLocks noChangeArrowheads="1"/>
          </p:cNvSpPr>
          <p:nvPr/>
        </p:nvSpPr>
        <p:spPr bwMode="auto">
          <a:xfrm>
            <a:off x="3970683" y="6239354"/>
            <a:ext cx="4090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m</a:t>
            </a:r>
            <a:r>
              <a:rPr lang="en-US" altLang="en-US" sz="1400" i="1" dirty="0" smtClean="0"/>
              <a:t> </a:t>
            </a:r>
            <a:endParaRPr lang="it-IT" altLang="en-US" sz="1400" i="1" dirty="0"/>
          </a:p>
        </p:txBody>
      </p:sp>
      <p:sp>
        <p:nvSpPr>
          <p:cNvPr id="69" name="Rectangle 53"/>
          <p:cNvSpPr>
            <a:spLocks noChangeArrowheads="1"/>
          </p:cNvSpPr>
          <p:nvPr/>
        </p:nvSpPr>
        <p:spPr bwMode="auto">
          <a:xfrm>
            <a:off x="5027010" y="5589240"/>
            <a:ext cx="3449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k</a:t>
            </a:r>
            <a:r>
              <a:rPr lang="en-US" altLang="en-US" sz="1400" i="1" dirty="0" smtClean="0"/>
              <a:t> </a:t>
            </a:r>
            <a:endParaRPr lang="it-IT" altLang="en-US" sz="1400" i="1" dirty="0"/>
          </a:p>
        </p:txBody>
      </p:sp>
      <p:sp>
        <p:nvSpPr>
          <p:cNvPr id="5" name="Rettangolo 4"/>
          <p:cNvSpPr/>
          <p:nvPr/>
        </p:nvSpPr>
        <p:spPr>
          <a:xfrm>
            <a:off x="5015283" y="4912617"/>
            <a:ext cx="1394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TW" dirty="0" err="1" smtClean="0"/>
              <a:t>Reduced</a:t>
            </a:r>
            <a:r>
              <a:rPr lang="it-IT" altLang="zh-TW" dirty="0" smtClean="0"/>
              <a:t> doc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0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7" grpId="0"/>
      <p:bldP spid="6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#3: </a:t>
            </a:r>
            <a:r>
              <a:rPr lang="en-US" altLang="zh-TW" dirty="0" smtClean="0"/>
              <a:t>Vector space expansion</a:t>
            </a:r>
            <a:endParaRPr lang="en-US" altLang="zh-TW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484784"/>
            <a:ext cx="8640763" cy="46513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dirty="0"/>
              <a:t>T </a:t>
            </a:r>
            <a:r>
              <a:rPr lang="en-US" altLang="zh-TW" dirty="0" smtClean="0"/>
              <a:t>is an input text</a:t>
            </a:r>
          </a:p>
          <a:p>
            <a:pPr>
              <a:lnSpc>
                <a:spcPct val="90000"/>
              </a:lnSpc>
            </a:pPr>
            <a:r>
              <a:rPr lang="it-IT" altLang="zh-TW" dirty="0" smtClean="0"/>
              <a:t>D </a:t>
            </a:r>
            <a:r>
              <a:rPr lang="it-IT" altLang="zh-TW" dirty="0" err="1" smtClean="0"/>
              <a:t>is</a:t>
            </a:r>
            <a:r>
              <a:rPr lang="it-IT" altLang="zh-TW" dirty="0" smtClean="0"/>
              <a:t> the </a:t>
            </a:r>
            <a:r>
              <a:rPr lang="it-IT" altLang="zh-TW" dirty="0" err="1" smtClean="0"/>
              <a:t>dictionary</a:t>
            </a:r>
            <a:r>
              <a:rPr lang="it-IT" altLang="zh-TW" dirty="0" smtClean="0"/>
              <a:t> of m </a:t>
            </a:r>
            <a:r>
              <a:rPr lang="it-IT" altLang="zh-TW" dirty="0" err="1" smtClean="0"/>
              <a:t>terms</a:t>
            </a:r>
            <a:r>
              <a:rPr lang="it-IT" altLang="zh-TW" dirty="0" smtClean="0"/>
              <a:t> in the </a:t>
            </a:r>
            <a:r>
              <a:rPr lang="it-IT" altLang="zh-TW" dirty="0" err="1" smtClean="0"/>
              <a:t>collection</a:t>
            </a:r>
            <a:endParaRPr lang="en-US" altLang="zh-TW" dirty="0" smtClean="0"/>
          </a:p>
          <a:p>
            <a:pPr>
              <a:lnSpc>
                <a:spcPct val="90000"/>
              </a:lnSpc>
            </a:pPr>
            <a:endParaRPr lang="en-US" altLang="zh-TW" dirty="0" smtClean="0"/>
          </a:p>
          <a:p>
            <a:pPr>
              <a:lnSpc>
                <a:spcPct val="90000"/>
              </a:lnSpc>
            </a:pPr>
            <a:r>
              <a:rPr lang="en-US" altLang="zh-TW" dirty="0" smtClean="0"/>
              <a:t>Represent T via a vector consisting of </a:t>
            </a:r>
            <a:r>
              <a:rPr lang="en-US" altLang="zh-TW" b="1" dirty="0" smtClean="0"/>
              <a:t>m </a:t>
            </a:r>
            <a:r>
              <a:rPr lang="en-US" altLang="zh-TW" b="1" dirty="0" smtClean="0">
                <a:solidFill>
                  <a:srgbClr val="FF0000"/>
                </a:solidFill>
              </a:rPr>
              <a:t>+ k</a:t>
            </a:r>
            <a:r>
              <a:rPr lang="en-US" altLang="zh-TW" dirty="0" smtClean="0"/>
              <a:t> components (syntactic and latent)</a:t>
            </a:r>
          </a:p>
          <a:p>
            <a:pPr marL="0" indent="0">
              <a:lnSpc>
                <a:spcPct val="90000"/>
              </a:lnSpc>
              <a:buNone/>
            </a:pPr>
            <a:endParaRPr lang="it-IT" altLang="zh-TW" dirty="0"/>
          </a:p>
          <a:p>
            <a:pPr>
              <a:lnSpc>
                <a:spcPct val="90000"/>
              </a:lnSpc>
            </a:pPr>
            <a:r>
              <a:rPr lang="en-US" altLang="zh-TW" dirty="0" smtClean="0"/>
              <a:t>Use cos-similarity among expanded vectors</a:t>
            </a:r>
            <a:endParaRPr lang="en-US" altLang="zh-TW" i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altLang="zh-TW" dirty="0"/>
          </a:p>
          <a:p>
            <a:pPr marL="0" indent="0">
              <a:lnSpc>
                <a:spcPct val="90000"/>
              </a:lnSpc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13245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#4: </a:t>
            </a:r>
            <a:r>
              <a:rPr lang="en-US" altLang="zh-TW" dirty="0" smtClean="0"/>
              <a:t>Other vector expansion</a:t>
            </a:r>
            <a:endParaRPr lang="en-US" altLang="zh-TW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484784"/>
            <a:ext cx="8640763" cy="46513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dirty="0"/>
              <a:t>T </a:t>
            </a:r>
            <a:r>
              <a:rPr lang="en-US" altLang="zh-TW" dirty="0" smtClean="0"/>
              <a:t>is an input text</a:t>
            </a:r>
          </a:p>
          <a:p>
            <a:pPr>
              <a:lnSpc>
                <a:spcPct val="90000"/>
              </a:lnSpc>
            </a:pPr>
            <a:r>
              <a:rPr lang="it-IT" altLang="zh-TW" dirty="0" smtClean="0"/>
              <a:t>D </a:t>
            </a:r>
            <a:r>
              <a:rPr lang="it-IT" altLang="zh-TW" dirty="0" err="1" smtClean="0"/>
              <a:t>is</a:t>
            </a:r>
            <a:r>
              <a:rPr lang="it-IT" altLang="zh-TW" dirty="0" smtClean="0"/>
              <a:t> the </a:t>
            </a:r>
            <a:r>
              <a:rPr lang="it-IT" altLang="zh-TW" dirty="0" err="1" smtClean="0"/>
              <a:t>dictionary</a:t>
            </a:r>
            <a:r>
              <a:rPr lang="it-IT" altLang="zh-TW" dirty="0" smtClean="0"/>
              <a:t> of m </a:t>
            </a:r>
            <a:r>
              <a:rPr lang="it-IT" altLang="zh-TW" dirty="0" err="1" smtClean="0"/>
              <a:t>terms</a:t>
            </a:r>
            <a:r>
              <a:rPr lang="it-IT" altLang="zh-TW" dirty="0" smtClean="0"/>
              <a:t> in the </a:t>
            </a:r>
            <a:r>
              <a:rPr lang="it-IT" altLang="zh-TW" dirty="0" err="1" smtClean="0"/>
              <a:t>collection</a:t>
            </a:r>
            <a:endParaRPr lang="en-US" altLang="zh-TW" dirty="0" smtClean="0"/>
          </a:p>
          <a:p>
            <a:pPr>
              <a:lnSpc>
                <a:spcPct val="90000"/>
              </a:lnSpc>
            </a:pPr>
            <a:endParaRPr lang="en-US" altLang="zh-TW" dirty="0" smtClean="0"/>
          </a:p>
          <a:p>
            <a:pPr>
              <a:lnSpc>
                <a:spcPct val="90000"/>
              </a:lnSpc>
            </a:pPr>
            <a:r>
              <a:rPr lang="en-US" altLang="zh-TW" dirty="0" smtClean="0"/>
              <a:t>Represent T via a vector consisting of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TW" dirty="0" smtClean="0"/>
              <a:t>   m </a:t>
            </a:r>
            <a:r>
              <a:rPr lang="en-US" altLang="zh-TW" b="1" dirty="0" smtClean="0">
                <a:solidFill>
                  <a:srgbClr val="FF0000"/>
                </a:solidFill>
              </a:rPr>
              <a:t>+ #Wikipedia-pages</a:t>
            </a:r>
            <a:r>
              <a:rPr lang="en-US" altLang="zh-TW" dirty="0" smtClean="0"/>
              <a:t> components</a:t>
            </a:r>
          </a:p>
          <a:p>
            <a:pPr marL="0" indent="0">
              <a:lnSpc>
                <a:spcPct val="90000"/>
              </a:lnSpc>
              <a:buNone/>
            </a:pPr>
            <a:endParaRPr lang="it-IT" altLang="zh-TW" dirty="0"/>
          </a:p>
          <a:p>
            <a:pPr>
              <a:lnSpc>
                <a:spcPct val="90000"/>
              </a:lnSpc>
            </a:pPr>
            <a:r>
              <a:rPr lang="en-US" altLang="zh-TW" dirty="0" smtClean="0"/>
              <a:t>Terms are weighted </a:t>
            </a:r>
            <a:r>
              <a:rPr lang="en-US" altLang="zh-TW" dirty="0"/>
              <a:t>via e.g. </a:t>
            </a:r>
            <a:r>
              <a:rPr lang="en-US" altLang="zh-TW" dirty="0" err="1"/>
              <a:t>tf-idf</a:t>
            </a:r>
            <a:r>
              <a:rPr lang="en-US" altLang="zh-TW" dirty="0"/>
              <a:t> </a:t>
            </a:r>
            <a:endParaRPr lang="en-US" altLang="zh-TW" dirty="0" smtClean="0"/>
          </a:p>
          <a:p>
            <a:pPr>
              <a:lnSpc>
                <a:spcPct val="90000"/>
              </a:lnSpc>
            </a:pPr>
            <a:r>
              <a:rPr lang="en-US" altLang="zh-TW" dirty="0" smtClean="0"/>
              <a:t>How do you weight the Wikipedia pages ?</a:t>
            </a:r>
            <a:endParaRPr lang="en-US" altLang="zh-TW" i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altLang="zh-TW" dirty="0"/>
          </a:p>
          <a:p>
            <a:pPr marL="0" indent="0">
              <a:lnSpc>
                <a:spcPct val="90000"/>
              </a:lnSpc>
              <a:buNone/>
            </a:pPr>
            <a:endParaRPr lang="en-US" altLang="zh-TW" dirty="0"/>
          </a:p>
        </p:txBody>
      </p:sp>
      <p:sp>
        <p:nvSpPr>
          <p:cNvPr id="4" name="Rounded Rectangle 3"/>
          <p:cNvSpPr/>
          <p:nvPr/>
        </p:nvSpPr>
        <p:spPr>
          <a:xfrm>
            <a:off x="395536" y="5949280"/>
            <a:ext cx="8244408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err="1" smtClean="0"/>
              <a:t>You</a:t>
            </a:r>
            <a:r>
              <a:rPr lang="it-IT" sz="3200" dirty="0" smtClean="0"/>
              <a:t> </a:t>
            </a:r>
            <a:r>
              <a:rPr lang="it-IT" sz="3200" dirty="0" err="1" smtClean="0"/>
              <a:t>could</a:t>
            </a:r>
            <a:r>
              <a:rPr lang="it-IT" sz="3200" dirty="0" smtClean="0"/>
              <a:t> use the rho-score </a:t>
            </a:r>
            <a:r>
              <a:rPr lang="it-IT" sz="3200" dirty="0" err="1" smtClean="0"/>
              <a:t>assigned</a:t>
            </a:r>
            <a:r>
              <a:rPr lang="it-IT" sz="3200" dirty="0" smtClean="0"/>
              <a:t> by </a:t>
            </a:r>
            <a:r>
              <a:rPr lang="it-IT" sz="3200" dirty="0" err="1" smtClean="0"/>
              <a:t>TagME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834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Latent Semantic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36"/>
            <a:ext cx="8229600" cy="531263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Related terms get projected to the same concept dimension</a:t>
            </a:r>
          </a:p>
          <a:p>
            <a:pPr eaLnBrk="1" hangingPunct="1"/>
            <a:endParaRPr lang="it-IT" altLang="en-US" dirty="0"/>
          </a:p>
          <a:p>
            <a:pPr eaLnBrk="1" hangingPunct="1"/>
            <a:endParaRPr lang="it-IT" altLang="en-US" dirty="0" smtClean="0"/>
          </a:p>
          <a:p>
            <a:pPr eaLnBrk="1" hangingPunct="1"/>
            <a:endParaRPr lang="it-IT" altLang="en-US" dirty="0"/>
          </a:p>
          <a:p>
            <a:pPr eaLnBrk="1" hangingPunct="1"/>
            <a:endParaRPr lang="it-IT" altLang="en-US" dirty="0" smtClean="0"/>
          </a:p>
          <a:p>
            <a:pPr eaLnBrk="1" hangingPunct="1"/>
            <a:endParaRPr lang="it-IT" altLang="en-US" dirty="0"/>
          </a:p>
          <a:p>
            <a:pPr eaLnBrk="1" hangingPunct="1"/>
            <a:endParaRPr lang="it-IT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Polysemy is not yet solved, concepts are </a:t>
            </a:r>
            <a:r>
              <a:rPr lang="en-US" altLang="en-US" i="1" dirty="0" smtClean="0"/>
              <a:t>latent</a:t>
            </a:r>
            <a:endParaRPr lang="en-US" altLang="en-US" i="1" dirty="0"/>
          </a:p>
          <a:p>
            <a:pPr eaLnBrk="1" hangingPunct="1"/>
            <a:endParaRPr lang="en-US" altLang="en-US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650331"/>
            <a:ext cx="767715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602287" y="2229420"/>
            <a:ext cx="308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courtesy of Susan </a:t>
            </a:r>
            <a:r>
              <a:rPr lang="en-US" altLang="en-US" sz="2000" i="1" dirty="0" err="1"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Dumais</a:t>
            </a:r>
            <a:endParaRPr lang="en-US" altLang="en-US" sz="2000" i="1" dirty="0">
              <a:latin typeface="Trebuchet MS" panose="020B06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270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01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BFC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Sec. 18.4</a:t>
            </a:r>
          </a:p>
        </p:txBody>
      </p:sp>
    </p:spTree>
    <p:extLst>
      <p:ext uri="{BB962C8B-B14F-4D97-AF65-F5344CB8AC3E}">
        <p14:creationId xmlns:p14="http://schemas.microsoft.com/office/powerpoint/2010/main" val="334285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1" y="1484784"/>
            <a:ext cx="8362950" cy="525658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altLang="zh-TW" dirty="0" smtClean="0"/>
          </a:p>
          <a:p>
            <a:pPr>
              <a:lnSpc>
                <a:spcPct val="90000"/>
              </a:lnSpc>
            </a:pPr>
            <a:r>
              <a:rPr lang="en-US" altLang="zh-TW" dirty="0" smtClean="0"/>
              <a:t>Given T</a:t>
            </a:r>
            <a:r>
              <a:rPr lang="en-US" altLang="zh-TW" dirty="0"/>
              <a:t> </a:t>
            </a:r>
            <a:r>
              <a:rPr lang="en-US" altLang="zh-TW" dirty="0" smtClean="0"/>
              <a:t>be an input </a:t>
            </a:r>
            <a:r>
              <a:rPr lang="en-US" altLang="zh-TW" dirty="0"/>
              <a:t>text</a:t>
            </a:r>
            <a:r>
              <a:rPr lang="en-US" altLang="zh-TW" dirty="0" smtClean="0"/>
              <a:t>, </a:t>
            </a:r>
          </a:p>
          <a:p>
            <a:pPr lvl="1">
              <a:lnSpc>
                <a:spcPct val="90000"/>
              </a:lnSpc>
            </a:pPr>
            <a:r>
              <a:rPr lang="en-US" altLang="zh-TW" dirty="0" smtClean="0"/>
              <a:t>The weight for text T of the component referring to term </a:t>
            </a:r>
            <a:r>
              <a:rPr lang="en-US" altLang="zh-TW" b="1" dirty="0" err="1">
                <a:solidFill>
                  <a:srgbClr val="FF0000"/>
                </a:solidFill>
              </a:rPr>
              <a:t>t</a:t>
            </a:r>
            <a:r>
              <a:rPr lang="en-US" altLang="zh-TW" b="1" baseline="-25000" dirty="0" err="1">
                <a:solidFill>
                  <a:srgbClr val="FF0000"/>
                </a:solidFill>
              </a:rPr>
              <a:t>i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altLang="zh-TW" dirty="0" smtClean="0"/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en-US" altLang="zh-TW" sz="3600" b="1" dirty="0" err="1" smtClean="0">
                <a:solidFill>
                  <a:srgbClr val="7030A0"/>
                </a:solidFill>
              </a:rPr>
              <a:t>Repr</a:t>
            </a:r>
            <a:r>
              <a:rPr lang="en-US" altLang="zh-TW" sz="3600" b="1" dirty="0" smtClean="0">
                <a:solidFill>
                  <a:srgbClr val="7030A0"/>
                </a:solidFill>
              </a:rPr>
              <a:t>[</a:t>
            </a:r>
            <a:r>
              <a:rPr lang="en-US" altLang="zh-TW" sz="3600" b="1" dirty="0" err="1" smtClean="0">
                <a:solidFill>
                  <a:srgbClr val="7030A0"/>
                </a:solidFill>
              </a:rPr>
              <a:t>T,t</a:t>
            </a:r>
            <a:r>
              <a:rPr lang="en-US" altLang="zh-TW" sz="3600" b="1" baseline="-25000" dirty="0" err="1" smtClean="0">
                <a:solidFill>
                  <a:srgbClr val="7030A0"/>
                </a:solidFill>
              </a:rPr>
              <a:t>i</a:t>
            </a:r>
            <a:r>
              <a:rPr lang="en-US" altLang="zh-TW" sz="3600" b="1" dirty="0" smtClean="0">
                <a:solidFill>
                  <a:srgbClr val="7030A0"/>
                </a:solidFill>
              </a:rPr>
              <a:t>] </a:t>
            </a:r>
            <a:r>
              <a:rPr lang="en-US" altLang="zh-TW" sz="3600" b="1" dirty="0">
                <a:solidFill>
                  <a:srgbClr val="7030A0"/>
                </a:solidFill>
              </a:rPr>
              <a:t>= </a:t>
            </a:r>
            <a:r>
              <a:rPr lang="en-US" altLang="zh-TW" sz="3600" b="1" dirty="0" err="1" smtClean="0">
                <a:solidFill>
                  <a:srgbClr val="7030A0"/>
                </a:solidFill>
              </a:rPr>
              <a:t>Tf-Idf</a:t>
            </a:r>
            <a:r>
              <a:rPr lang="en-US" altLang="zh-TW" sz="3600" b="1" baseline="-25000" dirty="0" err="1" smtClean="0">
                <a:solidFill>
                  <a:srgbClr val="7030A0"/>
                </a:solidFill>
              </a:rPr>
              <a:t>i,T</a:t>
            </a:r>
            <a:endParaRPr lang="en-US" altLang="zh-TW" sz="3600" baseline="-25000" dirty="0" smtClean="0"/>
          </a:p>
          <a:p>
            <a:pPr>
              <a:lnSpc>
                <a:spcPct val="90000"/>
              </a:lnSpc>
              <a:buNone/>
            </a:pPr>
            <a:endParaRPr lang="en-US" altLang="zh-TW" dirty="0"/>
          </a:p>
          <a:p>
            <a:pPr lvl="1">
              <a:lnSpc>
                <a:spcPct val="90000"/>
              </a:lnSpc>
            </a:pPr>
            <a:r>
              <a:rPr lang="en-US" altLang="zh-TW" sz="3200" dirty="0" smtClean="0"/>
              <a:t>T</a:t>
            </a:r>
            <a:r>
              <a:rPr lang="en-US" altLang="zh-TW" dirty="0" smtClean="0"/>
              <a:t>he weight for text T of the component referring to the Wikipedia page </a:t>
            </a:r>
            <a:r>
              <a:rPr lang="en-US" altLang="zh-TW" b="1" dirty="0" err="1" smtClean="0">
                <a:solidFill>
                  <a:srgbClr val="FF0000"/>
                </a:solidFill>
              </a:rPr>
              <a:t>P</a:t>
            </a:r>
            <a:r>
              <a:rPr lang="en-US" altLang="zh-TW" b="1" baseline="-25000" dirty="0" err="1" smtClean="0">
                <a:solidFill>
                  <a:srgbClr val="FF0000"/>
                </a:solidFill>
              </a:rPr>
              <a:t>j</a:t>
            </a:r>
            <a:endParaRPr lang="en-US" altLang="zh-TW" b="1" baseline="-25000" dirty="0" smtClean="0">
              <a:solidFill>
                <a:srgbClr val="FF0000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it-IT" altLang="zh-TW" baseline="-25000" dirty="0" smtClean="0"/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en-US" altLang="zh-TW" sz="3200" b="1" dirty="0" err="1" smtClean="0">
                <a:solidFill>
                  <a:srgbClr val="7030A0"/>
                </a:solidFill>
              </a:rPr>
              <a:t>Repr</a:t>
            </a:r>
            <a:r>
              <a:rPr lang="en-US" altLang="zh-TW" sz="3200" b="1" dirty="0" smtClean="0">
                <a:solidFill>
                  <a:srgbClr val="7030A0"/>
                </a:solidFill>
              </a:rPr>
              <a:t>[</a:t>
            </a:r>
            <a:r>
              <a:rPr lang="en-US" altLang="zh-TW" sz="3200" b="1" dirty="0" err="1" smtClean="0">
                <a:solidFill>
                  <a:srgbClr val="7030A0"/>
                </a:solidFill>
              </a:rPr>
              <a:t>T,P</a:t>
            </a:r>
            <a:r>
              <a:rPr lang="en-US" altLang="zh-TW" sz="3200" b="1" baseline="-25000" dirty="0" err="1" smtClean="0">
                <a:solidFill>
                  <a:srgbClr val="7030A0"/>
                </a:solidFill>
              </a:rPr>
              <a:t>j</a:t>
            </a:r>
            <a:r>
              <a:rPr lang="en-US" altLang="zh-TW" sz="3200" b="1" dirty="0" smtClean="0">
                <a:solidFill>
                  <a:srgbClr val="7030A0"/>
                </a:solidFill>
              </a:rPr>
              <a:t>] </a:t>
            </a:r>
            <a:r>
              <a:rPr lang="en-US" altLang="zh-TW" sz="3200" b="1" dirty="0">
                <a:solidFill>
                  <a:srgbClr val="7030A0"/>
                </a:solidFill>
              </a:rPr>
              <a:t>= </a:t>
            </a:r>
            <a:r>
              <a:rPr lang="en-US" altLang="zh-TW" sz="3200" b="1" dirty="0" smtClean="0">
                <a:solidFill>
                  <a:srgbClr val="7030A0"/>
                </a:solidFill>
              </a:rPr>
              <a:t>&lt;</a:t>
            </a:r>
            <a:r>
              <a:rPr lang="it-IT" altLang="zh-TW" sz="3200" b="1" dirty="0" err="1" smtClean="0">
                <a:solidFill>
                  <a:srgbClr val="7030A0"/>
                </a:solidFill>
              </a:rPr>
              <a:t>Repr</a:t>
            </a:r>
            <a:r>
              <a:rPr lang="it-IT" altLang="zh-TW" sz="3200" b="1" dirty="0" smtClean="0">
                <a:solidFill>
                  <a:srgbClr val="7030A0"/>
                </a:solidFill>
              </a:rPr>
              <a:t>[T],</a:t>
            </a:r>
            <a:r>
              <a:rPr lang="en-US" altLang="zh-TW" sz="3200" b="1" dirty="0" smtClean="0">
                <a:solidFill>
                  <a:srgbClr val="7030A0"/>
                </a:solidFill>
              </a:rPr>
              <a:t> </a:t>
            </a:r>
            <a:r>
              <a:rPr lang="en-US" altLang="zh-TW" sz="3200" b="1" dirty="0" err="1" smtClean="0">
                <a:solidFill>
                  <a:srgbClr val="7030A0"/>
                </a:solidFill>
              </a:rPr>
              <a:t>Repr</a:t>
            </a:r>
            <a:r>
              <a:rPr lang="en-US" altLang="zh-TW" sz="3200" b="1" dirty="0" smtClean="0">
                <a:solidFill>
                  <a:srgbClr val="7030A0"/>
                </a:solidFill>
              </a:rPr>
              <a:t>[</a:t>
            </a:r>
            <a:r>
              <a:rPr lang="en-US" altLang="zh-TW" sz="3200" b="1" dirty="0" err="1" smtClean="0">
                <a:solidFill>
                  <a:srgbClr val="7030A0"/>
                </a:solidFill>
              </a:rPr>
              <a:t>P</a:t>
            </a:r>
            <a:r>
              <a:rPr lang="en-US" altLang="zh-TW" sz="3200" b="1" baseline="-25000" dirty="0" err="1" smtClean="0">
                <a:solidFill>
                  <a:srgbClr val="7030A0"/>
                </a:solidFill>
              </a:rPr>
              <a:t>j</a:t>
            </a:r>
            <a:r>
              <a:rPr lang="en-US" altLang="zh-TW" sz="3200" b="1" dirty="0" smtClean="0">
                <a:solidFill>
                  <a:srgbClr val="7030A0"/>
                </a:solidFill>
              </a:rPr>
              <a:t>]&gt;</a:t>
            </a:r>
            <a:r>
              <a:rPr lang="en-US" altLang="zh-TW" sz="3600" b="1" baseline="-25000" dirty="0" smtClean="0">
                <a:solidFill>
                  <a:srgbClr val="7030A0"/>
                </a:solidFill>
              </a:rPr>
              <a:t> </a:t>
            </a:r>
            <a:endParaRPr lang="en-US" altLang="zh-TW" sz="3600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en-US" altLang="zh-TW" dirty="0" smtClean="0"/>
          </a:p>
          <a:p>
            <a:pPr lvl="1">
              <a:lnSpc>
                <a:spcPct val="90000"/>
              </a:lnSpc>
            </a:pPr>
            <a:endParaRPr lang="en-US" altLang="zh-TW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38138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altLang="zh-TW" dirty="0" smtClean="0"/>
              <a:t>#5: Explicit Semantic Analysis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2000" dirty="0" smtClean="0"/>
              <a:t>				</a:t>
            </a:r>
            <a:r>
              <a:rPr lang="en-US" altLang="zh-TW" sz="2400" b="0" dirty="0" smtClean="0"/>
              <a:t>[</a:t>
            </a:r>
            <a:r>
              <a:rPr lang="en-US" altLang="zh-TW" sz="2400" b="0" dirty="0" err="1" smtClean="0"/>
              <a:t>Gabrilovitch</a:t>
            </a:r>
            <a:r>
              <a:rPr lang="en-US" altLang="zh-TW" sz="2400" b="0" dirty="0" smtClean="0"/>
              <a:t> et al, IJCAI 07]</a:t>
            </a:r>
            <a:endParaRPr lang="en-US" altLang="zh-TW" b="0" dirty="0"/>
          </a:p>
        </p:txBody>
      </p:sp>
    </p:spTree>
    <p:extLst>
      <p:ext uri="{BB962C8B-B14F-4D97-AF65-F5344CB8AC3E}">
        <p14:creationId xmlns:p14="http://schemas.microsoft.com/office/powerpoint/2010/main" val="173107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en-US" altLang="zh-TW" dirty="0" smtClean="0"/>
              <a:t>#5: Explicit </a:t>
            </a:r>
            <a:r>
              <a:rPr lang="en-US" altLang="zh-TW" dirty="0"/>
              <a:t>Semantic </a:t>
            </a:r>
            <a:r>
              <a:rPr lang="en-US" altLang="zh-TW" dirty="0" smtClean="0"/>
              <a:t>Analysis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2000" dirty="0" smtClean="0"/>
              <a:t>				</a:t>
            </a:r>
            <a:r>
              <a:rPr lang="en-US" altLang="zh-TW" sz="2400" b="0" dirty="0" smtClean="0"/>
              <a:t>[</a:t>
            </a:r>
            <a:r>
              <a:rPr lang="en-US" altLang="zh-TW" sz="2400" b="0" dirty="0" err="1" smtClean="0"/>
              <a:t>Gabrilovitch</a:t>
            </a:r>
            <a:r>
              <a:rPr lang="en-US" altLang="zh-TW" sz="2400" b="0" dirty="0" smtClean="0"/>
              <a:t> et al, IJCAI 07]</a:t>
            </a:r>
            <a:endParaRPr lang="en-US" altLang="zh-TW" b="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801391"/>
            <a:ext cx="8775700" cy="457993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None/>
            </a:pPr>
            <a:r>
              <a:rPr lang="en-US" altLang="zh-TW" dirty="0" smtClean="0"/>
              <a:t>To </a:t>
            </a:r>
            <a:r>
              <a:rPr lang="en-US" altLang="zh-TW" dirty="0"/>
              <a:t>compute semantic relatedness of a </a:t>
            </a:r>
            <a:r>
              <a:rPr lang="en-US" altLang="zh-TW" b="1" dirty="0">
                <a:solidFill>
                  <a:srgbClr val="FF0000"/>
                </a:solidFill>
              </a:rPr>
              <a:t>pair of </a:t>
            </a:r>
            <a:r>
              <a:rPr lang="en-US" altLang="zh-TW" b="1" dirty="0" smtClean="0">
                <a:solidFill>
                  <a:srgbClr val="FF0000"/>
                </a:solidFill>
              </a:rPr>
              <a:t>texts, </a:t>
            </a:r>
            <a:r>
              <a:rPr lang="en-US" altLang="zh-TW" dirty="0" smtClean="0"/>
              <a:t>compute the cosine similarity of their ESA vectors, consisting of n + |Wikipedia| components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Rounded Rectangle 3"/>
          <p:cNvSpPr/>
          <p:nvPr/>
        </p:nvSpPr>
        <p:spPr>
          <a:xfrm>
            <a:off x="539552" y="4293096"/>
            <a:ext cx="8244408" cy="10801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err="1" smtClean="0"/>
              <a:t>Yet</a:t>
            </a:r>
            <a:r>
              <a:rPr lang="it-IT" sz="3200" dirty="0" smtClean="0"/>
              <a:t> </a:t>
            </a:r>
            <a:r>
              <a:rPr lang="it-IT" sz="3200" dirty="0" err="1" smtClean="0"/>
              <a:t>vector</a:t>
            </a:r>
            <a:r>
              <a:rPr lang="it-IT" sz="3200" dirty="0" smtClean="0"/>
              <a:t> </a:t>
            </a:r>
            <a:r>
              <a:rPr lang="it-IT" sz="3200" dirty="0" err="1" smtClean="0"/>
              <a:t>space</a:t>
            </a:r>
            <a:r>
              <a:rPr lang="it-IT" sz="3200" dirty="0" smtClean="0"/>
              <a:t> model, </a:t>
            </a:r>
            <a:r>
              <a:rPr lang="it-IT" sz="3200" dirty="0" err="1" smtClean="0"/>
              <a:t>thus</a:t>
            </a:r>
            <a:r>
              <a:rPr lang="it-IT" sz="3200" dirty="0" smtClean="0"/>
              <a:t> it </a:t>
            </a:r>
            <a:r>
              <a:rPr lang="it-IT" sz="3200" dirty="0" err="1" smtClean="0"/>
              <a:t>does</a:t>
            </a:r>
            <a:r>
              <a:rPr lang="it-IT" sz="3200" dirty="0" smtClean="0"/>
              <a:t> </a:t>
            </a:r>
            <a:r>
              <a:rPr lang="it-IT" sz="3200" dirty="0" err="1" smtClean="0"/>
              <a:t>not</a:t>
            </a:r>
            <a:r>
              <a:rPr lang="it-IT" sz="3200" dirty="0" smtClean="0"/>
              <a:t> take </a:t>
            </a:r>
            <a:r>
              <a:rPr lang="it-IT" sz="3200" dirty="0" err="1" smtClean="0"/>
              <a:t>into</a:t>
            </a:r>
            <a:r>
              <a:rPr lang="it-IT" sz="3200" dirty="0" smtClean="0"/>
              <a:t> account for the </a:t>
            </a:r>
            <a:r>
              <a:rPr lang="it-IT" sz="3200" dirty="0" err="1" smtClean="0"/>
              <a:t>similarity</a:t>
            </a:r>
            <a:r>
              <a:rPr lang="it-IT" sz="3200" dirty="0" smtClean="0"/>
              <a:t> of </a:t>
            </a:r>
            <a:r>
              <a:rPr lang="en-US" altLang="zh-TW" sz="3200" dirty="0" err="1" smtClean="0">
                <a:solidFill>
                  <a:schemeClr val="bg1"/>
                </a:solidFill>
              </a:rPr>
              <a:t>P</a:t>
            </a:r>
            <a:r>
              <a:rPr lang="en-US" altLang="zh-TW" sz="3200" baseline="-25000" dirty="0" err="1" smtClean="0">
                <a:solidFill>
                  <a:schemeClr val="bg1"/>
                </a:solidFill>
              </a:rPr>
              <a:t>j</a:t>
            </a:r>
            <a:r>
              <a:rPr lang="en-US" altLang="zh-TW" sz="3200" baseline="-25000" dirty="0" smtClean="0">
                <a:solidFill>
                  <a:schemeClr val="bg1"/>
                </a:solidFill>
              </a:rPr>
              <a:t> </a:t>
            </a:r>
            <a:r>
              <a:rPr lang="it-IT" sz="3200" dirty="0" smtClean="0">
                <a:solidFill>
                  <a:schemeClr val="bg1"/>
                </a:solidFill>
              </a:rPr>
              <a:t>versus </a:t>
            </a:r>
            <a:r>
              <a:rPr lang="en-US" altLang="zh-TW" sz="3200" dirty="0" err="1" smtClean="0">
                <a:solidFill>
                  <a:schemeClr val="bg1"/>
                </a:solidFill>
              </a:rPr>
              <a:t>P</a:t>
            </a:r>
            <a:r>
              <a:rPr lang="en-US" altLang="zh-TW" sz="3200" baseline="-25000" dirty="0" err="1" smtClean="0">
                <a:solidFill>
                  <a:schemeClr val="bg1"/>
                </a:solidFill>
              </a:rPr>
              <a:t>h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7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14282" y="1844824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 smtClean="0">
                <a:latin typeface="Calibri" pitchFamily="34" charset="0"/>
              </a:rPr>
              <a:t>obama</a:t>
            </a:r>
            <a:r>
              <a:rPr lang="it-IT" sz="3200" dirty="0" smtClean="0">
                <a:latin typeface="Calibri" pitchFamily="34" charset="0"/>
              </a:rPr>
              <a:t>  </a:t>
            </a:r>
            <a:r>
              <a:rPr lang="it-IT" sz="3200" dirty="0" err="1" smtClean="0">
                <a:latin typeface="Calibri" pitchFamily="34" charset="0"/>
              </a:rPr>
              <a:t>says</a:t>
            </a:r>
            <a:r>
              <a:rPr lang="it-IT" sz="3200" dirty="0" smtClean="0">
                <a:latin typeface="Calibri" pitchFamily="34" charset="0"/>
              </a:rPr>
              <a:t>  </a:t>
            </a:r>
            <a:r>
              <a:rPr lang="it-IT" sz="3200" dirty="0" err="1" smtClean="0">
                <a:latin typeface="Calibri" pitchFamily="34" charset="0"/>
              </a:rPr>
              <a:t>gaddafi</a:t>
            </a:r>
            <a:r>
              <a:rPr lang="it-IT" sz="3200" dirty="0" smtClean="0">
                <a:latin typeface="Calibri" pitchFamily="34" charset="0"/>
              </a:rPr>
              <a:t>  </a:t>
            </a:r>
            <a:r>
              <a:rPr lang="it-IT" sz="3200" dirty="0" err="1" smtClean="0">
                <a:latin typeface="Calibri" pitchFamily="34" charset="0"/>
              </a:rPr>
              <a:t>may</a:t>
            </a:r>
            <a:r>
              <a:rPr lang="it-IT" sz="3200" dirty="0" smtClean="0">
                <a:latin typeface="Calibri" pitchFamily="34" charset="0"/>
              </a:rPr>
              <a:t> way out  </a:t>
            </a:r>
            <a:r>
              <a:rPr lang="it-IT" sz="3200" dirty="0" err="1" smtClean="0">
                <a:latin typeface="Calibri" pitchFamily="34" charset="0"/>
              </a:rPr>
              <a:t>military</a:t>
            </a:r>
            <a:r>
              <a:rPr lang="it-IT" sz="3200" dirty="0" smtClean="0">
                <a:latin typeface="Calibri" pitchFamily="34" charset="0"/>
              </a:rPr>
              <a:t> </a:t>
            </a:r>
            <a:r>
              <a:rPr lang="it-IT" sz="3200" dirty="0" err="1" smtClean="0">
                <a:latin typeface="Calibri" pitchFamily="34" charset="0"/>
              </a:rPr>
              <a:t>assault</a:t>
            </a:r>
            <a:endParaRPr lang="it-IT" sz="3200" dirty="0">
              <a:latin typeface="Calibri" pitchFamily="34" charset="0"/>
            </a:endParaRPr>
          </a:p>
        </p:txBody>
      </p:sp>
      <p:sp>
        <p:nvSpPr>
          <p:cNvPr id="6" name="CasellaDiTesto 21"/>
          <p:cNvSpPr txBox="1"/>
          <p:nvPr/>
        </p:nvSpPr>
        <p:spPr>
          <a:xfrm>
            <a:off x="1115616" y="6084585"/>
            <a:ext cx="6829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latin typeface="Calibri" pitchFamily="34" charset="0"/>
              </a:rPr>
              <a:t>us</a:t>
            </a:r>
            <a:r>
              <a:rPr lang="it-IT" sz="3200" dirty="0" smtClean="0">
                <a:latin typeface="Calibri" pitchFamily="34" charset="0"/>
              </a:rPr>
              <a:t> </a:t>
            </a:r>
            <a:r>
              <a:rPr lang="it-IT" sz="3200" dirty="0" err="1" smtClean="0">
                <a:latin typeface="Calibri" pitchFamily="34" charset="0"/>
              </a:rPr>
              <a:t>president</a:t>
            </a:r>
            <a:r>
              <a:rPr lang="it-IT" sz="3200" dirty="0" smtClean="0">
                <a:latin typeface="Calibri" pitchFamily="34" charset="0"/>
              </a:rPr>
              <a:t>    </a:t>
            </a:r>
            <a:r>
              <a:rPr lang="it-IT" sz="3200" dirty="0" err="1" smtClean="0">
                <a:latin typeface="Calibri" pitchFamily="34" charset="0"/>
              </a:rPr>
              <a:t>issues</a:t>
            </a:r>
            <a:r>
              <a:rPr lang="it-IT" sz="3200" dirty="0" smtClean="0">
                <a:latin typeface="Calibri" pitchFamily="34" charset="0"/>
              </a:rPr>
              <a:t>    </a:t>
            </a:r>
            <a:r>
              <a:rPr lang="it-IT" sz="3200" dirty="0" err="1" smtClean="0">
                <a:latin typeface="Calibri" pitchFamily="34" charset="0"/>
              </a:rPr>
              <a:t>libya</a:t>
            </a:r>
            <a:r>
              <a:rPr lang="it-IT" sz="3200" dirty="0" smtClean="0">
                <a:latin typeface="Calibri" pitchFamily="34" charset="0"/>
              </a:rPr>
              <a:t>    ultimatum</a:t>
            </a:r>
            <a:endParaRPr lang="it-IT" sz="3200" dirty="0">
              <a:latin typeface="Calibri" pitchFamily="34" charset="0"/>
            </a:endParaRPr>
          </a:p>
        </p:txBody>
      </p:sp>
      <p:cxnSp>
        <p:nvCxnSpPr>
          <p:cNvPr id="7" name="Connettore 1 32"/>
          <p:cNvCxnSpPr/>
          <p:nvPr/>
        </p:nvCxnSpPr>
        <p:spPr>
          <a:xfrm>
            <a:off x="357158" y="2358161"/>
            <a:ext cx="114300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33"/>
          <p:cNvCxnSpPr/>
          <p:nvPr/>
        </p:nvCxnSpPr>
        <p:spPr>
          <a:xfrm>
            <a:off x="2500298" y="2358161"/>
            <a:ext cx="128588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35"/>
          <p:cNvCxnSpPr/>
          <p:nvPr/>
        </p:nvCxnSpPr>
        <p:spPr>
          <a:xfrm>
            <a:off x="6286512" y="2358161"/>
            <a:ext cx="257176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4 41"/>
          <p:cNvCxnSpPr>
            <a:endCxn id="12" idx="0"/>
          </p:cNvCxnSpPr>
          <p:nvPr/>
        </p:nvCxnSpPr>
        <p:spPr>
          <a:xfrm rot="16200000" flipH="1">
            <a:off x="803645" y="2411739"/>
            <a:ext cx="642944" cy="535784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4 42"/>
          <p:cNvCxnSpPr/>
          <p:nvPr/>
        </p:nvCxnSpPr>
        <p:spPr>
          <a:xfrm rot="16200000" flipH="1">
            <a:off x="3571867" y="2358161"/>
            <a:ext cx="642942" cy="642942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cumento 57"/>
          <p:cNvSpPr/>
          <p:nvPr/>
        </p:nvSpPr>
        <p:spPr>
          <a:xfrm>
            <a:off x="142844" y="3001103"/>
            <a:ext cx="2500330" cy="785818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smtClean="0">
                <a:latin typeface="Calibri" pitchFamily="34" charset="0"/>
              </a:rPr>
              <a:t>     </a:t>
            </a:r>
            <a:r>
              <a:rPr lang="it-IT" sz="2400" b="1" dirty="0" err="1" smtClean="0">
                <a:latin typeface="Calibri" pitchFamily="34" charset="0"/>
              </a:rPr>
              <a:t>Barack</a:t>
            </a:r>
            <a:r>
              <a:rPr lang="it-IT" sz="2400" b="1" dirty="0" smtClean="0">
                <a:latin typeface="Calibri" pitchFamily="34" charset="0"/>
              </a:rPr>
              <a:t> </a:t>
            </a:r>
            <a:r>
              <a:rPr lang="it-IT" sz="2400" b="1" dirty="0" err="1" smtClean="0">
                <a:latin typeface="Calibri" pitchFamily="34" charset="0"/>
              </a:rPr>
              <a:t>Obama</a:t>
            </a:r>
            <a:endParaRPr lang="it-IT" sz="2400" i="1" dirty="0">
              <a:latin typeface="Calibri" pitchFamily="34" charset="0"/>
            </a:endParaRPr>
          </a:p>
        </p:txBody>
      </p:sp>
      <p:pic>
        <p:nvPicPr>
          <p:cNvPr id="13" name="Immagine 58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001103"/>
            <a:ext cx="472532" cy="538162"/>
          </a:xfrm>
          <a:prstGeom prst="rect">
            <a:avLst/>
          </a:prstGeom>
        </p:spPr>
      </p:pic>
      <p:sp>
        <p:nvSpPr>
          <p:cNvPr id="14" name="Documento 60"/>
          <p:cNvSpPr/>
          <p:nvPr/>
        </p:nvSpPr>
        <p:spPr>
          <a:xfrm>
            <a:off x="3357554" y="3001103"/>
            <a:ext cx="2071702" cy="1214446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smtClean="0">
                <a:latin typeface="Calibri" pitchFamily="34" charset="0"/>
              </a:rPr>
              <a:t>      Muammar</a:t>
            </a:r>
          </a:p>
          <a:p>
            <a:r>
              <a:rPr lang="it-IT" sz="2400" b="1" dirty="0" smtClean="0">
                <a:latin typeface="Calibri" pitchFamily="34" charset="0"/>
              </a:rPr>
              <a:t>       </a:t>
            </a:r>
            <a:r>
              <a:rPr lang="it-IT" sz="2400" b="1" dirty="0" err="1" smtClean="0">
                <a:latin typeface="Calibri" pitchFamily="34" charset="0"/>
              </a:rPr>
              <a:t>al-Gaddafi</a:t>
            </a:r>
            <a:endParaRPr lang="it-IT" sz="2400" i="1" dirty="0">
              <a:latin typeface="Calibri" pitchFamily="34" charset="0"/>
            </a:endParaRPr>
          </a:p>
        </p:txBody>
      </p:sp>
      <p:pic>
        <p:nvPicPr>
          <p:cNvPr id="15" name="Immagine 61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3001103"/>
            <a:ext cx="500066" cy="538162"/>
          </a:xfrm>
          <a:prstGeom prst="rect">
            <a:avLst/>
          </a:prstGeom>
        </p:spPr>
      </p:pic>
      <p:sp>
        <p:nvSpPr>
          <p:cNvPr id="16" name="Documento 67"/>
          <p:cNvSpPr/>
          <p:nvPr/>
        </p:nvSpPr>
        <p:spPr>
          <a:xfrm>
            <a:off x="6500826" y="3001103"/>
            <a:ext cx="2286016" cy="1214446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smtClean="0">
                <a:latin typeface="Calibri" pitchFamily="34" charset="0"/>
              </a:rPr>
              <a:t>      Offensive</a:t>
            </a:r>
          </a:p>
          <a:p>
            <a:r>
              <a:rPr lang="it-IT" sz="2400" b="1" dirty="0" smtClean="0">
                <a:latin typeface="Calibri" pitchFamily="34" charset="0"/>
              </a:rPr>
              <a:t>       (</a:t>
            </a:r>
            <a:r>
              <a:rPr lang="it-IT" sz="2400" b="1" dirty="0" err="1" smtClean="0">
                <a:latin typeface="Calibri" pitchFamily="34" charset="0"/>
              </a:rPr>
              <a:t>military</a:t>
            </a:r>
            <a:r>
              <a:rPr lang="it-IT" sz="2400" b="1" dirty="0">
                <a:latin typeface="Calibri" pitchFamily="34" charset="0"/>
              </a:rPr>
              <a:t>)</a:t>
            </a:r>
            <a:endParaRPr lang="it-IT" sz="2400" i="1" dirty="0">
              <a:latin typeface="Calibri" pitchFamily="34" charset="0"/>
            </a:endParaRPr>
          </a:p>
        </p:txBody>
      </p:sp>
      <p:pic>
        <p:nvPicPr>
          <p:cNvPr id="17" name="Immagine 68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3000372"/>
            <a:ext cx="500066" cy="538162"/>
          </a:xfrm>
          <a:prstGeom prst="rect">
            <a:avLst/>
          </a:prstGeom>
        </p:spPr>
      </p:pic>
      <p:cxnSp>
        <p:nvCxnSpPr>
          <p:cNvPr id="18" name="Connettore 2 70"/>
          <p:cNvCxnSpPr/>
          <p:nvPr/>
        </p:nvCxnSpPr>
        <p:spPr>
          <a:xfrm rot="16200000" flipH="1">
            <a:off x="7036612" y="2679632"/>
            <a:ext cx="642943" cy="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32"/>
          <p:cNvCxnSpPr/>
          <p:nvPr/>
        </p:nvCxnSpPr>
        <p:spPr>
          <a:xfrm>
            <a:off x="1217805" y="6575531"/>
            <a:ext cx="201622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33"/>
          <p:cNvCxnSpPr/>
          <p:nvPr/>
        </p:nvCxnSpPr>
        <p:spPr>
          <a:xfrm>
            <a:off x="4857752" y="6572272"/>
            <a:ext cx="857256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35"/>
          <p:cNvCxnSpPr/>
          <p:nvPr/>
        </p:nvCxnSpPr>
        <p:spPr>
          <a:xfrm>
            <a:off x="6114349" y="6575531"/>
            <a:ext cx="165618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ocumento 57"/>
          <p:cNvSpPr/>
          <p:nvPr/>
        </p:nvSpPr>
        <p:spPr>
          <a:xfrm>
            <a:off x="179512" y="4653136"/>
            <a:ext cx="2677976" cy="1224136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smtClean="0">
                <a:latin typeface="Calibri" pitchFamily="34" charset="0"/>
              </a:rPr>
              <a:t>     President </a:t>
            </a:r>
            <a:r>
              <a:rPr lang="it-IT" sz="2400" b="1" dirty="0" err="1" smtClean="0">
                <a:latin typeface="Calibri" pitchFamily="34" charset="0"/>
              </a:rPr>
              <a:t>of</a:t>
            </a:r>
            <a:r>
              <a:rPr lang="it-IT" sz="2400" b="1" dirty="0" smtClean="0">
                <a:latin typeface="Calibri" pitchFamily="34" charset="0"/>
              </a:rPr>
              <a:t> the</a:t>
            </a:r>
            <a:br>
              <a:rPr lang="it-IT" sz="2400" b="1" dirty="0" smtClean="0">
                <a:latin typeface="Calibri" pitchFamily="34" charset="0"/>
              </a:rPr>
            </a:br>
            <a:r>
              <a:rPr lang="it-IT" sz="2400" b="1" dirty="0" smtClean="0">
                <a:latin typeface="Calibri" pitchFamily="34" charset="0"/>
              </a:rPr>
              <a:t>      </a:t>
            </a:r>
            <a:r>
              <a:rPr lang="it-IT" sz="2400" b="1" dirty="0" err="1" smtClean="0">
                <a:latin typeface="Calibri" pitchFamily="34" charset="0"/>
              </a:rPr>
              <a:t>United</a:t>
            </a:r>
            <a:r>
              <a:rPr lang="it-IT" sz="2400" b="1" dirty="0" smtClean="0">
                <a:latin typeface="Calibri" pitchFamily="34" charset="0"/>
              </a:rPr>
              <a:t> States</a:t>
            </a:r>
            <a:endParaRPr lang="it-IT" sz="2400" i="1" dirty="0">
              <a:latin typeface="Calibri" pitchFamily="34" charset="0"/>
            </a:endParaRPr>
          </a:p>
        </p:txBody>
      </p:sp>
      <p:sp>
        <p:nvSpPr>
          <p:cNvPr id="34" name="Documento 60"/>
          <p:cNvSpPr/>
          <p:nvPr/>
        </p:nvSpPr>
        <p:spPr>
          <a:xfrm>
            <a:off x="3394222" y="4653136"/>
            <a:ext cx="2071702" cy="720080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smtClean="0">
                <a:latin typeface="Calibri" pitchFamily="34" charset="0"/>
              </a:rPr>
              <a:t>      Libya</a:t>
            </a:r>
            <a:endParaRPr lang="it-IT" sz="2400" i="1" dirty="0">
              <a:latin typeface="Calibri" pitchFamily="34" charset="0"/>
            </a:endParaRPr>
          </a:p>
        </p:txBody>
      </p:sp>
      <p:sp>
        <p:nvSpPr>
          <p:cNvPr id="35" name="Documento 67"/>
          <p:cNvSpPr/>
          <p:nvPr/>
        </p:nvSpPr>
        <p:spPr>
          <a:xfrm>
            <a:off x="6537494" y="4653136"/>
            <a:ext cx="2066954" cy="864096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smtClean="0">
                <a:latin typeface="Calibri" pitchFamily="34" charset="0"/>
              </a:rPr>
              <a:t>      Ultimatum</a:t>
            </a:r>
            <a:endParaRPr lang="it-IT" sz="2400" i="1" dirty="0">
              <a:latin typeface="Calibri" pitchFamily="34" charset="0"/>
            </a:endParaRPr>
          </a:p>
        </p:txBody>
      </p:sp>
      <p:pic>
        <p:nvPicPr>
          <p:cNvPr id="36" name="Immagine 58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643446"/>
            <a:ext cx="472532" cy="538162"/>
          </a:xfrm>
          <a:prstGeom prst="rect">
            <a:avLst/>
          </a:prstGeom>
        </p:spPr>
      </p:pic>
      <p:pic>
        <p:nvPicPr>
          <p:cNvPr id="37" name="Immagine 61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4643446"/>
            <a:ext cx="571504" cy="538162"/>
          </a:xfrm>
          <a:prstGeom prst="rect">
            <a:avLst/>
          </a:prstGeom>
        </p:spPr>
      </p:pic>
      <p:pic>
        <p:nvPicPr>
          <p:cNvPr id="38" name="Immagine 68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4643446"/>
            <a:ext cx="500066" cy="538162"/>
          </a:xfrm>
          <a:prstGeom prst="rect">
            <a:avLst/>
          </a:prstGeom>
        </p:spPr>
      </p:pic>
      <p:cxnSp>
        <p:nvCxnSpPr>
          <p:cNvPr id="39" name="Connettore 4 41"/>
          <p:cNvCxnSpPr>
            <a:endCxn id="33" idx="2"/>
          </p:cNvCxnSpPr>
          <p:nvPr/>
        </p:nvCxnSpPr>
        <p:spPr>
          <a:xfrm rot="10800000">
            <a:off x="1518500" y="5796343"/>
            <a:ext cx="533228" cy="440972"/>
          </a:xfrm>
          <a:prstGeom prst="bentConnector2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4 41"/>
          <p:cNvCxnSpPr>
            <a:endCxn id="34" idx="2"/>
          </p:cNvCxnSpPr>
          <p:nvPr/>
        </p:nvCxnSpPr>
        <p:spPr>
          <a:xfrm rot="16200000" flipV="1">
            <a:off x="4405227" y="5350457"/>
            <a:ext cx="911704" cy="862011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4 41"/>
          <p:cNvCxnSpPr>
            <a:endCxn id="35" idx="2"/>
          </p:cNvCxnSpPr>
          <p:nvPr/>
        </p:nvCxnSpPr>
        <p:spPr>
          <a:xfrm rot="5400000" flipH="1" flipV="1">
            <a:off x="6907017" y="5645369"/>
            <a:ext cx="849217" cy="478692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40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68346"/>
          </a:xfrm>
        </p:spPr>
        <p:txBody>
          <a:bodyPr/>
          <a:lstStyle/>
          <a:p>
            <a:r>
              <a:rPr lang="it-IT" dirty="0" smtClean="0"/>
              <a:t>#6: </a:t>
            </a:r>
            <a:r>
              <a:rPr lang="it-IT" dirty="0" err="1" smtClean="0"/>
              <a:t>graph</a:t>
            </a:r>
            <a:r>
              <a:rPr lang="it-IT" dirty="0" smtClean="0"/>
              <a:t> of </a:t>
            </a:r>
            <a:r>
              <a:rPr lang="it-IT" dirty="0" err="1" smtClean="0"/>
              <a:t>concepts</a:t>
            </a:r>
            <a:endParaRPr lang="it-IT" dirty="0"/>
          </a:p>
        </p:txBody>
      </p:sp>
      <p:sp>
        <p:nvSpPr>
          <p:cNvPr id="51" name="Freccia bidirezionale verticale 50"/>
          <p:cNvSpPr/>
          <p:nvPr/>
        </p:nvSpPr>
        <p:spPr>
          <a:xfrm>
            <a:off x="1285852" y="3643314"/>
            <a:ext cx="285752" cy="1071570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Freccia bidirezionale verticale 51"/>
          <p:cNvSpPr/>
          <p:nvPr/>
        </p:nvSpPr>
        <p:spPr>
          <a:xfrm>
            <a:off x="4429124" y="3929066"/>
            <a:ext cx="285752" cy="785818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reeform 31"/>
          <p:cNvSpPr/>
          <p:nvPr/>
        </p:nvSpPr>
        <p:spPr>
          <a:xfrm>
            <a:off x="0" y="2674961"/>
            <a:ext cx="9003749" cy="3267720"/>
          </a:xfrm>
          <a:custGeom>
            <a:avLst/>
            <a:gdLst>
              <a:gd name="connsiteX0" fmla="*/ 0 w 9003749"/>
              <a:gd name="connsiteY0" fmla="*/ 259308 h 3267720"/>
              <a:gd name="connsiteX1" fmla="*/ 122830 w 9003749"/>
              <a:gd name="connsiteY1" fmla="*/ 136478 h 3267720"/>
              <a:gd name="connsiteX2" fmla="*/ 163773 w 9003749"/>
              <a:gd name="connsiteY2" fmla="*/ 81887 h 3267720"/>
              <a:gd name="connsiteX3" fmla="*/ 586854 w 9003749"/>
              <a:gd name="connsiteY3" fmla="*/ 0 h 3267720"/>
              <a:gd name="connsiteX4" fmla="*/ 4804012 w 9003749"/>
              <a:gd name="connsiteY4" fmla="*/ 81887 h 3267720"/>
              <a:gd name="connsiteX5" fmla="*/ 6864824 w 9003749"/>
              <a:gd name="connsiteY5" fmla="*/ 95535 h 3267720"/>
              <a:gd name="connsiteX6" fmla="*/ 8134066 w 9003749"/>
              <a:gd name="connsiteY6" fmla="*/ 109182 h 3267720"/>
              <a:gd name="connsiteX7" fmla="*/ 8625385 w 9003749"/>
              <a:gd name="connsiteY7" fmla="*/ 150126 h 3267720"/>
              <a:gd name="connsiteX8" fmla="*/ 8802806 w 9003749"/>
              <a:gd name="connsiteY8" fmla="*/ 300251 h 3267720"/>
              <a:gd name="connsiteX9" fmla="*/ 8939284 w 9003749"/>
              <a:gd name="connsiteY9" fmla="*/ 600502 h 3267720"/>
              <a:gd name="connsiteX10" fmla="*/ 8939284 w 9003749"/>
              <a:gd name="connsiteY10" fmla="*/ 2006221 h 3267720"/>
              <a:gd name="connsiteX11" fmla="*/ 8871045 w 9003749"/>
              <a:gd name="connsiteY11" fmla="*/ 2579427 h 3267720"/>
              <a:gd name="connsiteX12" fmla="*/ 8775510 w 9003749"/>
              <a:gd name="connsiteY12" fmla="*/ 2852382 h 3267720"/>
              <a:gd name="connsiteX13" fmla="*/ 8598090 w 9003749"/>
              <a:gd name="connsiteY13" fmla="*/ 3084394 h 3267720"/>
              <a:gd name="connsiteX14" fmla="*/ 8488907 w 9003749"/>
              <a:gd name="connsiteY14" fmla="*/ 3138985 h 3267720"/>
              <a:gd name="connsiteX15" fmla="*/ 7656394 w 9003749"/>
              <a:gd name="connsiteY15" fmla="*/ 3248167 h 3267720"/>
              <a:gd name="connsiteX16" fmla="*/ 6591869 w 9003749"/>
              <a:gd name="connsiteY16" fmla="*/ 3207224 h 3267720"/>
              <a:gd name="connsiteX17" fmla="*/ 5895833 w 9003749"/>
              <a:gd name="connsiteY17" fmla="*/ 3084394 h 3267720"/>
              <a:gd name="connsiteX18" fmla="*/ 5008728 w 9003749"/>
              <a:gd name="connsiteY18" fmla="*/ 2934269 h 3267720"/>
              <a:gd name="connsiteX19" fmla="*/ 2743200 w 9003749"/>
              <a:gd name="connsiteY19" fmla="*/ 2866030 h 3267720"/>
              <a:gd name="connsiteX20" fmla="*/ 1951630 w 9003749"/>
              <a:gd name="connsiteY20" fmla="*/ 2893326 h 3267720"/>
              <a:gd name="connsiteX21" fmla="*/ 1692322 w 9003749"/>
              <a:gd name="connsiteY21" fmla="*/ 2934269 h 3267720"/>
              <a:gd name="connsiteX22" fmla="*/ 1023582 w 9003749"/>
              <a:gd name="connsiteY22" fmla="*/ 3002508 h 3267720"/>
              <a:gd name="connsiteX23" fmla="*/ 641445 w 9003749"/>
              <a:gd name="connsiteY23" fmla="*/ 3111690 h 3267720"/>
              <a:gd name="connsiteX24" fmla="*/ 532263 w 9003749"/>
              <a:gd name="connsiteY24" fmla="*/ 3152633 h 3267720"/>
              <a:gd name="connsiteX25" fmla="*/ 382137 w 9003749"/>
              <a:gd name="connsiteY25" fmla="*/ 3193576 h 3267720"/>
              <a:gd name="connsiteX26" fmla="*/ 109182 w 9003749"/>
              <a:gd name="connsiteY26" fmla="*/ 3029803 h 3267720"/>
              <a:gd name="connsiteX27" fmla="*/ 95534 w 9003749"/>
              <a:gd name="connsiteY27" fmla="*/ 177421 h 326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003749" h="3267720">
                <a:moveTo>
                  <a:pt x="0" y="259308"/>
                </a:moveTo>
                <a:cubicBezTo>
                  <a:pt x="40943" y="218365"/>
                  <a:pt x="83556" y="179025"/>
                  <a:pt x="122830" y="136478"/>
                </a:cubicBezTo>
                <a:cubicBezTo>
                  <a:pt x="138258" y="119764"/>
                  <a:pt x="142475" y="89874"/>
                  <a:pt x="163773" y="81887"/>
                </a:cubicBezTo>
                <a:cubicBezTo>
                  <a:pt x="330029" y="19541"/>
                  <a:pt x="429393" y="15746"/>
                  <a:pt x="586854" y="0"/>
                </a:cubicBezTo>
                <a:lnTo>
                  <a:pt x="4804012" y="81887"/>
                </a:lnTo>
                <a:lnTo>
                  <a:pt x="6864824" y="95535"/>
                </a:lnTo>
                <a:lnTo>
                  <a:pt x="8134066" y="109182"/>
                </a:lnTo>
                <a:cubicBezTo>
                  <a:pt x="8297839" y="122830"/>
                  <a:pt x="8467368" y="104978"/>
                  <a:pt x="8625385" y="150126"/>
                </a:cubicBezTo>
                <a:cubicBezTo>
                  <a:pt x="8699875" y="171409"/>
                  <a:pt x="8752389" y="241431"/>
                  <a:pt x="8802806" y="300251"/>
                </a:cubicBezTo>
                <a:cubicBezTo>
                  <a:pt x="8833515" y="336078"/>
                  <a:pt x="8925874" y="568317"/>
                  <a:pt x="8939284" y="600502"/>
                </a:cubicBezTo>
                <a:cubicBezTo>
                  <a:pt x="9003749" y="1116249"/>
                  <a:pt x="8986164" y="935796"/>
                  <a:pt x="8939284" y="2006221"/>
                </a:cubicBezTo>
                <a:cubicBezTo>
                  <a:pt x="8930865" y="2198455"/>
                  <a:pt x="8907609" y="2390515"/>
                  <a:pt x="8871045" y="2579427"/>
                </a:cubicBezTo>
                <a:cubicBezTo>
                  <a:pt x="8852727" y="2674068"/>
                  <a:pt x="8813838" y="2763932"/>
                  <a:pt x="8775510" y="2852382"/>
                </a:cubicBezTo>
                <a:cubicBezTo>
                  <a:pt x="8739776" y="2934845"/>
                  <a:pt x="8672292" y="3029979"/>
                  <a:pt x="8598090" y="3084394"/>
                </a:cubicBezTo>
                <a:cubicBezTo>
                  <a:pt x="8565277" y="3108457"/>
                  <a:pt x="8527821" y="3127095"/>
                  <a:pt x="8488907" y="3138985"/>
                </a:cubicBezTo>
                <a:cubicBezTo>
                  <a:pt x="8067595" y="3267720"/>
                  <a:pt x="8116143" y="3234236"/>
                  <a:pt x="7656394" y="3248167"/>
                </a:cubicBezTo>
                <a:cubicBezTo>
                  <a:pt x="7301552" y="3234519"/>
                  <a:pt x="6945447" y="3240115"/>
                  <a:pt x="6591869" y="3207224"/>
                </a:cubicBezTo>
                <a:cubicBezTo>
                  <a:pt x="6357285" y="3185402"/>
                  <a:pt x="6127423" y="3127658"/>
                  <a:pt x="5895833" y="3084394"/>
                </a:cubicBezTo>
                <a:cubicBezTo>
                  <a:pt x="5384439" y="2988859"/>
                  <a:pt x="5443536" y="2975032"/>
                  <a:pt x="5008728" y="2934269"/>
                </a:cubicBezTo>
                <a:cubicBezTo>
                  <a:pt x="4139448" y="2852774"/>
                  <a:pt x="3877955" y="2883900"/>
                  <a:pt x="2743200" y="2866030"/>
                </a:cubicBezTo>
                <a:cubicBezTo>
                  <a:pt x="2479343" y="2875129"/>
                  <a:pt x="2215089" y="2876218"/>
                  <a:pt x="1951630" y="2893326"/>
                </a:cubicBezTo>
                <a:cubicBezTo>
                  <a:pt x="1864307" y="2898996"/>
                  <a:pt x="1778907" y="2921598"/>
                  <a:pt x="1692322" y="2934269"/>
                </a:cubicBezTo>
                <a:cubicBezTo>
                  <a:pt x="1328339" y="2987534"/>
                  <a:pt x="1421712" y="2973016"/>
                  <a:pt x="1023582" y="3002508"/>
                </a:cubicBezTo>
                <a:lnTo>
                  <a:pt x="641445" y="3111690"/>
                </a:lnTo>
                <a:cubicBezTo>
                  <a:pt x="604273" y="3123048"/>
                  <a:pt x="569328" y="3140928"/>
                  <a:pt x="532263" y="3152633"/>
                </a:cubicBezTo>
                <a:cubicBezTo>
                  <a:pt x="482801" y="3168252"/>
                  <a:pt x="432179" y="3179928"/>
                  <a:pt x="382137" y="3193576"/>
                </a:cubicBezTo>
                <a:cubicBezTo>
                  <a:pt x="291152" y="3138985"/>
                  <a:pt x="119219" y="3135433"/>
                  <a:pt x="109182" y="3029803"/>
                </a:cubicBezTo>
                <a:cubicBezTo>
                  <a:pt x="19239" y="2083262"/>
                  <a:pt x="95534" y="177421"/>
                  <a:pt x="95534" y="177421"/>
                </a:cubicBezTo>
              </a:path>
            </a:pathLst>
          </a:cu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1" name="Picture 8" descr="http://upload.wikimedia.org/wikipedia/commons/archive/6/63/20081217044913!Wikipedia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0998" y="5373216"/>
            <a:ext cx="1283002" cy="1283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674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4" grpId="0" animBg="1"/>
      <p:bldP spid="16" grpId="0" animBg="1"/>
      <p:bldP spid="33" grpId="0" animBg="1"/>
      <p:bldP spid="34" grpId="0" animBg="1"/>
      <p:bldP spid="35" grpId="0" animBg="1"/>
      <p:bldP spid="51" grpId="0" animBg="1"/>
      <p:bldP spid="52" grpId="0" animBg="1"/>
      <p:bldP spid="3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341438"/>
            <a:ext cx="8856662" cy="4843462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26988"/>
            <a:ext cx="8077200" cy="990601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  <a:sym typeface="Calibri" pitchFamily="34" charset="0"/>
              </a:rPr>
              <a:t>Text as a sub-graph of topics</a:t>
            </a:r>
            <a:endParaRPr lang="en-US" smtClean="0">
              <a:latin typeface="Calibri" pitchFamily="34" charset="0"/>
              <a:ea typeface="ヒラギノ角ゴ ProN W3" charset="-128"/>
              <a:sym typeface="Calibri" pitchFamily="34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85800" y="1844675"/>
            <a:ext cx="7181850" cy="4810125"/>
            <a:chOff x="0" y="0"/>
            <a:chExt cx="4524" cy="303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771"/>
              <a:ext cx="1176" cy="872"/>
              <a:chOff x="0" y="0"/>
              <a:chExt cx="1176" cy="871"/>
            </a:xfrm>
          </p:grpSpPr>
          <p:sp>
            <p:nvSpPr>
              <p:cNvPr id="48164" name="Oval 3"/>
              <p:cNvSpPr>
                <a:spLocks/>
              </p:cNvSpPr>
              <p:nvPr/>
            </p:nvSpPr>
            <p:spPr bwMode="auto">
              <a:xfrm>
                <a:off x="0" y="234"/>
                <a:ext cx="1176" cy="4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65" name="Rectangle 4"/>
              <p:cNvSpPr>
                <a:spLocks/>
              </p:cNvSpPr>
              <p:nvPr/>
            </p:nvSpPr>
            <p:spPr bwMode="auto">
              <a:xfrm>
                <a:off x="172" y="0"/>
                <a:ext cx="828" cy="8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/>
              <a:lstStyle/>
              <a:p>
                <a:pPr>
                  <a:spcBef>
                    <a:spcPts val="100"/>
                  </a:spcBef>
                </a:pPr>
                <a:r>
                  <a:rPr lang="en-US" sz="1600">
                    <a:solidFill>
                      <a:srgbClr val="001F67"/>
                    </a:solidFill>
                    <a:latin typeface="Calibri Bold" charset="0"/>
                    <a:sym typeface="Calibri Bold" charset="0"/>
                  </a:rPr>
                  <a:t>Mahmoud Ahmadinejad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639" y="1555"/>
              <a:ext cx="1065" cy="412"/>
              <a:chOff x="0" y="0"/>
              <a:chExt cx="1065" cy="412"/>
            </a:xfrm>
          </p:grpSpPr>
          <p:sp>
            <p:nvSpPr>
              <p:cNvPr id="48162" name="Oval 6"/>
              <p:cNvSpPr>
                <a:spLocks/>
              </p:cNvSpPr>
              <p:nvPr/>
            </p:nvSpPr>
            <p:spPr bwMode="auto">
              <a:xfrm>
                <a:off x="0" y="0"/>
                <a:ext cx="1065" cy="412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63" name="Rectangle 7"/>
              <p:cNvSpPr>
                <a:spLocks/>
              </p:cNvSpPr>
              <p:nvPr/>
            </p:nvSpPr>
            <p:spPr bwMode="auto">
              <a:xfrm>
                <a:off x="156" y="106"/>
                <a:ext cx="752" cy="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/>
              <a:lstStyle/>
              <a:p>
                <a:r>
                  <a:rPr lang="en-US" sz="1600">
                    <a:solidFill>
                      <a:srgbClr val="001F67"/>
                    </a:solidFill>
                    <a:latin typeface="Calibri Bold" charset="0"/>
                    <a:sym typeface="Calibri Bold" charset="0"/>
                  </a:rPr>
                  <a:t>Ultimatum</a:t>
                </a: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999" y="1761"/>
              <a:ext cx="1065" cy="412"/>
              <a:chOff x="0" y="0"/>
              <a:chExt cx="1065" cy="412"/>
            </a:xfrm>
          </p:grpSpPr>
          <p:sp>
            <p:nvSpPr>
              <p:cNvPr id="48160" name="Oval 9"/>
              <p:cNvSpPr>
                <a:spLocks/>
              </p:cNvSpPr>
              <p:nvPr/>
            </p:nvSpPr>
            <p:spPr bwMode="auto">
              <a:xfrm>
                <a:off x="0" y="0"/>
                <a:ext cx="1065" cy="412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61" name="Rectangle 10"/>
              <p:cNvSpPr>
                <a:spLocks/>
              </p:cNvSpPr>
              <p:nvPr/>
            </p:nvSpPr>
            <p:spPr bwMode="auto">
              <a:xfrm>
                <a:off x="156" y="30"/>
                <a:ext cx="752" cy="3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/>
              <a:lstStyle/>
              <a:p>
                <a:r>
                  <a:rPr lang="en-US" sz="1600">
                    <a:solidFill>
                      <a:srgbClr val="4F6128"/>
                    </a:solidFill>
                    <a:latin typeface="Calibri Bold" charset="0"/>
                    <a:sym typeface="Calibri Bold" charset="0"/>
                  </a:rPr>
                  <a:t>RQ-170 drone</a:t>
                </a:r>
              </a:p>
            </p:txBody>
          </p:sp>
        </p:grpSp>
        <p:sp>
          <p:nvSpPr>
            <p:cNvPr id="48140" name="AutoShape 12"/>
            <p:cNvSpPr>
              <a:spLocks/>
            </p:cNvSpPr>
            <p:nvPr/>
          </p:nvSpPr>
          <p:spPr bwMode="auto">
            <a:xfrm>
              <a:off x="1552" y="387"/>
              <a:ext cx="1675" cy="7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6350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141" name="Freeform 13"/>
            <p:cNvSpPr>
              <a:spLocks/>
            </p:cNvSpPr>
            <p:nvPr/>
          </p:nvSpPr>
          <p:spPr bwMode="auto">
            <a:xfrm>
              <a:off x="1552" y="123"/>
              <a:ext cx="1563" cy="257"/>
            </a:xfrm>
            <a:custGeom>
              <a:avLst/>
              <a:gdLst>
                <a:gd name="T0" fmla="*/ 0 w 21600"/>
                <a:gd name="T1" fmla="*/ 0 h 19976"/>
                <a:gd name="T2" fmla="*/ 0 w 21600"/>
                <a:gd name="T3" fmla="*/ 0 h 19976"/>
                <a:gd name="T4" fmla="*/ 0 w 21600"/>
                <a:gd name="T5" fmla="*/ 0 h 1997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976"/>
                <a:gd name="T11" fmla="*/ 21600 w 21600"/>
                <a:gd name="T12" fmla="*/ 19976 h 199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976">
                  <a:moveTo>
                    <a:pt x="0" y="19976"/>
                  </a:moveTo>
                  <a:cubicBezTo>
                    <a:pt x="4617" y="11602"/>
                    <a:pt x="9234" y="3229"/>
                    <a:pt x="12834" y="802"/>
                  </a:cubicBezTo>
                  <a:cubicBezTo>
                    <a:pt x="16434" y="-1624"/>
                    <a:pt x="19017" y="1897"/>
                    <a:pt x="21600" y="5418"/>
                  </a:cubicBezTo>
                </a:path>
              </a:pathLst>
            </a:custGeom>
            <a:noFill/>
            <a:ln w="8890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142" name="Freeform 14"/>
            <p:cNvSpPr>
              <a:spLocks/>
            </p:cNvSpPr>
            <p:nvPr/>
          </p:nvSpPr>
          <p:spPr bwMode="auto">
            <a:xfrm>
              <a:off x="1096" y="1127"/>
              <a:ext cx="2166" cy="299"/>
            </a:xfrm>
            <a:custGeom>
              <a:avLst/>
              <a:gdLst>
                <a:gd name="T0" fmla="*/ 0 w 21600"/>
                <a:gd name="T1" fmla="*/ 0 h 20281"/>
                <a:gd name="T2" fmla="*/ 0 w 21600"/>
                <a:gd name="T3" fmla="*/ 0 h 20281"/>
                <a:gd name="T4" fmla="*/ 0 w 21600"/>
                <a:gd name="T5" fmla="*/ 0 h 2028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281"/>
                <a:gd name="T11" fmla="*/ 21600 w 21600"/>
                <a:gd name="T12" fmla="*/ 20281 h 202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281">
                  <a:moveTo>
                    <a:pt x="0" y="0"/>
                  </a:moveTo>
                  <a:cubicBezTo>
                    <a:pt x="4144" y="9353"/>
                    <a:pt x="8288" y="18706"/>
                    <a:pt x="11888" y="20153"/>
                  </a:cubicBezTo>
                  <a:cubicBezTo>
                    <a:pt x="15488" y="21600"/>
                    <a:pt x="20057" y="10335"/>
                    <a:pt x="21600" y="8681"/>
                  </a:cubicBezTo>
                </a:path>
              </a:pathLst>
            </a:custGeom>
            <a:noFill/>
            <a:ln w="10160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143" name="Freeform 15"/>
            <p:cNvSpPr>
              <a:spLocks/>
            </p:cNvSpPr>
            <p:nvPr/>
          </p:nvSpPr>
          <p:spPr bwMode="auto">
            <a:xfrm>
              <a:off x="1704" y="344"/>
              <a:ext cx="1508" cy="14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21600"/>
                  </a:moveTo>
                  <a:cubicBezTo>
                    <a:pt x="2091" y="15955"/>
                    <a:pt x="4182" y="10311"/>
                    <a:pt x="7782" y="6711"/>
                  </a:cubicBezTo>
                  <a:cubicBezTo>
                    <a:pt x="11382" y="3111"/>
                    <a:pt x="19624" y="792"/>
                    <a:pt x="21600" y="0"/>
                  </a:cubicBezTo>
                </a:path>
              </a:pathLst>
            </a:custGeom>
            <a:noFill/>
            <a:ln w="1905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144" name="Freeform 16"/>
            <p:cNvSpPr>
              <a:spLocks/>
            </p:cNvSpPr>
            <p:nvPr/>
          </p:nvSpPr>
          <p:spPr bwMode="auto">
            <a:xfrm>
              <a:off x="1547" y="380"/>
              <a:ext cx="1446" cy="159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0"/>
                  </a:moveTo>
                  <a:cubicBezTo>
                    <a:pt x="8207" y="1577"/>
                    <a:pt x="7388" y="5522"/>
                    <a:pt x="8640" y="9869"/>
                  </a:cubicBezTo>
                  <a:cubicBezTo>
                    <a:pt x="10393" y="13907"/>
                    <a:pt x="12417" y="18275"/>
                    <a:pt x="21600" y="21600"/>
                  </a:cubicBezTo>
                </a:path>
              </a:pathLst>
            </a:custGeom>
            <a:noFill/>
            <a:ln w="1905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180" y="2806"/>
              <a:ext cx="4344" cy="224"/>
              <a:chOff x="0" y="0"/>
              <a:chExt cx="4344" cy="224"/>
            </a:xfrm>
          </p:grpSpPr>
          <p:sp>
            <p:nvSpPr>
              <p:cNvPr id="48158" name="Line 17"/>
              <p:cNvSpPr>
                <a:spLocks noChangeShapeType="1"/>
              </p:cNvSpPr>
              <p:nvPr/>
            </p:nvSpPr>
            <p:spPr bwMode="auto">
              <a:xfrm>
                <a:off x="0" y="106"/>
                <a:ext cx="266" cy="1"/>
              </a:xfrm>
              <a:prstGeom prst="line">
                <a:avLst/>
              </a:prstGeom>
              <a:noFill/>
              <a:ln w="57150">
                <a:solidFill>
                  <a:srgbClr val="C0504D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59" name="Rectangle 18"/>
              <p:cNvSpPr>
                <a:spLocks/>
              </p:cNvSpPr>
              <p:nvPr/>
            </p:nvSpPr>
            <p:spPr bwMode="auto">
              <a:xfrm>
                <a:off x="304" y="0"/>
                <a:ext cx="4040" cy="224"/>
              </a:xfrm>
              <a:prstGeom prst="rect">
                <a:avLst/>
              </a:prstGeom>
              <a:noFill/>
              <a:ln w="12700" cap="rnd">
                <a:noFill/>
                <a:round/>
                <a:headEnd/>
                <a:tailEnd/>
              </a:ln>
            </p:spPr>
            <p:txBody>
              <a:bodyPr lIns="38100" tIns="38100" rIns="38100" bIns="38100"/>
              <a:lstStyle/>
              <a:p>
                <a:r>
                  <a:rPr lang="en-US" sz="1800">
                    <a:solidFill>
                      <a:srgbClr val="595959"/>
                    </a:solidFill>
                    <a:latin typeface="Calibri Bold" charset="0"/>
                    <a:sym typeface="Calibri Bold" charset="0"/>
                  </a:rPr>
                  <a:t>Any relatedness measure over a graph, </a:t>
                </a:r>
                <a:r>
                  <a:rPr lang="en-US" sz="1600">
                    <a:solidFill>
                      <a:srgbClr val="595959"/>
                    </a:solidFill>
                    <a:latin typeface="Calibri Bold" charset="0"/>
                    <a:sym typeface="Calibri Bold" charset="0"/>
                  </a:rPr>
                  <a:t>e.g. [Milne &amp; Witten, 2008]</a:t>
                </a:r>
              </a:p>
            </p:txBody>
          </p:sp>
        </p:grpSp>
        <p:sp>
          <p:nvSpPr>
            <p:cNvPr id="48146" name="Freeform 20"/>
            <p:cNvSpPr>
              <a:spLocks/>
            </p:cNvSpPr>
            <p:nvPr/>
          </p:nvSpPr>
          <p:spPr bwMode="auto">
            <a:xfrm>
              <a:off x="1080" y="664"/>
              <a:ext cx="419" cy="907"/>
            </a:xfrm>
            <a:custGeom>
              <a:avLst/>
              <a:gdLst>
                <a:gd name="T0" fmla="*/ 0 w 19788"/>
                <a:gd name="T1" fmla="*/ 0 h 21600"/>
                <a:gd name="T2" fmla="*/ 0 w 19788"/>
                <a:gd name="T3" fmla="*/ 0 h 21600"/>
                <a:gd name="T4" fmla="*/ 0 w 19788"/>
                <a:gd name="T5" fmla="*/ 0 h 21600"/>
                <a:gd name="T6" fmla="*/ 0 60000 65536"/>
                <a:gd name="T7" fmla="*/ 0 60000 65536"/>
                <a:gd name="T8" fmla="*/ 0 60000 65536"/>
                <a:gd name="T9" fmla="*/ 0 w 19788"/>
                <a:gd name="T10" fmla="*/ 0 h 21600"/>
                <a:gd name="T11" fmla="*/ 19788 w 1978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88" h="21600">
                  <a:moveTo>
                    <a:pt x="0" y="0"/>
                  </a:moveTo>
                  <a:cubicBezTo>
                    <a:pt x="8640" y="3927"/>
                    <a:pt x="17280" y="7855"/>
                    <a:pt x="19440" y="11455"/>
                  </a:cubicBezTo>
                  <a:cubicBezTo>
                    <a:pt x="21600" y="15055"/>
                    <a:pt x="13000" y="20418"/>
                    <a:pt x="12960" y="21600"/>
                  </a:cubicBezTo>
                </a:path>
              </a:pathLst>
            </a:custGeom>
            <a:noFill/>
            <a:ln w="1905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147" name="Freeform 21"/>
            <p:cNvSpPr>
              <a:spLocks/>
            </p:cNvSpPr>
            <p:nvPr/>
          </p:nvSpPr>
          <p:spPr bwMode="auto">
            <a:xfrm>
              <a:off x="529" y="593"/>
              <a:ext cx="72" cy="396"/>
            </a:xfrm>
            <a:custGeom>
              <a:avLst/>
              <a:gdLst>
                <a:gd name="T0" fmla="*/ 0 w 20268"/>
                <a:gd name="T1" fmla="*/ 0 h 21600"/>
                <a:gd name="T2" fmla="*/ 0 w 20268"/>
                <a:gd name="T3" fmla="*/ 0 h 21600"/>
                <a:gd name="T4" fmla="*/ 0 w 20268"/>
                <a:gd name="T5" fmla="*/ 0 h 21600"/>
                <a:gd name="T6" fmla="*/ 0 60000 65536"/>
                <a:gd name="T7" fmla="*/ 0 60000 65536"/>
                <a:gd name="T8" fmla="*/ 0 60000 65536"/>
                <a:gd name="T9" fmla="*/ 0 w 20268"/>
                <a:gd name="T10" fmla="*/ 0 h 21600"/>
                <a:gd name="T11" fmla="*/ 20268 w 2026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268" h="21600">
                  <a:moveTo>
                    <a:pt x="20268" y="0"/>
                  </a:moveTo>
                  <a:cubicBezTo>
                    <a:pt x="10936" y="2520"/>
                    <a:pt x="1604" y="5040"/>
                    <a:pt x="136" y="8640"/>
                  </a:cubicBezTo>
                  <a:cubicBezTo>
                    <a:pt x="-1332" y="12240"/>
                    <a:pt x="9573" y="19530"/>
                    <a:pt x="11460" y="21600"/>
                  </a:cubicBezTo>
                </a:path>
              </a:pathLst>
            </a:custGeom>
            <a:noFill/>
            <a:ln w="3810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372" y="112"/>
              <a:ext cx="1180" cy="550"/>
              <a:chOff x="0" y="0"/>
              <a:chExt cx="1179" cy="549"/>
            </a:xfrm>
          </p:grpSpPr>
          <p:sp>
            <p:nvSpPr>
              <p:cNvPr id="48156" name="Oval 22"/>
              <p:cNvSpPr>
                <a:spLocks/>
              </p:cNvSpPr>
              <p:nvPr/>
            </p:nvSpPr>
            <p:spPr bwMode="auto">
              <a:xfrm>
                <a:off x="0" y="0"/>
                <a:ext cx="1179" cy="549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57" name="Rectangle 23"/>
              <p:cNvSpPr>
                <a:spLocks/>
              </p:cNvSpPr>
              <p:nvPr/>
            </p:nvSpPr>
            <p:spPr bwMode="auto">
              <a:xfrm>
                <a:off x="173" y="22"/>
                <a:ext cx="832" cy="5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/>
              <a:lstStyle/>
              <a:p>
                <a:r>
                  <a:rPr lang="en-US" sz="1600">
                    <a:solidFill>
                      <a:srgbClr val="001F67"/>
                    </a:solidFill>
                    <a:latin typeface="Calibri Bold" charset="0"/>
                    <a:sym typeface="Calibri Bold" charset="0"/>
                  </a:rPr>
                  <a:t>President of the United States</a:t>
                </a:r>
              </a:p>
            </p:txBody>
          </p:sp>
        </p:grpSp>
        <p:sp>
          <p:nvSpPr>
            <p:cNvPr id="48149" name="Freeform 25"/>
            <p:cNvSpPr>
              <a:spLocks/>
            </p:cNvSpPr>
            <p:nvPr/>
          </p:nvSpPr>
          <p:spPr bwMode="auto">
            <a:xfrm>
              <a:off x="3798" y="422"/>
              <a:ext cx="256" cy="567"/>
            </a:xfrm>
            <a:custGeom>
              <a:avLst/>
              <a:gdLst>
                <a:gd name="T0" fmla="*/ 0 w 20404"/>
                <a:gd name="T1" fmla="*/ 0 h 21600"/>
                <a:gd name="T2" fmla="*/ 0 w 20404"/>
                <a:gd name="T3" fmla="*/ 0 h 21600"/>
                <a:gd name="T4" fmla="*/ 0 w 204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0404"/>
                <a:gd name="T10" fmla="*/ 0 h 21600"/>
                <a:gd name="T11" fmla="*/ 20404 w 204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04" h="21600">
                  <a:moveTo>
                    <a:pt x="0" y="0"/>
                  </a:moveTo>
                  <a:cubicBezTo>
                    <a:pt x="9421" y="3426"/>
                    <a:pt x="18843" y="6852"/>
                    <a:pt x="20221" y="10452"/>
                  </a:cubicBezTo>
                  <a:cubicBezTo>
                    <a:pt x="21600" y="14052"/>
                    <a:pt x="14936" y="17826"/>
                    <a:pt x="8272" y="21600"/>
                  </a:cubicBezTo>
                </a:path>
              </a:pathLst>
            </a:custGeom>
            <a:noFill/>
            <a:ln w="5080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3113" y="0"/>
              <a:ext cx="1065" cy="432"/>
              <a:chOff x="0" y="0"/>
              <a:chExt cx="1065" cy="432"/>
            </a:xfrm>
          </p:grpSpPr>
          <p:sp>
            <p:nvSpPr>
              <p:cNvPr id="48154" name="Oval 26"/>
              <p:cNvSpPr>
                <a:spLocks/>
              </p:cNvSpPr>
              <p:nvPr/>
            </p:nvSpPr>
            <p:spPr bwMode="auto">
              <a:xfrm>
                <a:off x="0" y="9"/>
                <a:ext cx="1065" cy="4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55" name="Rectangle 27"/>
              <p:cNvSpPr>
                <a:spLocks/>
              </p:cNvSpPr>
              <p:nvPr/>
            </p:nvSpPr>
            <p:spPr bwMode="auto">
              <a:xfrm>
                <a:off x="156" y="0"/>
                <a:ext cx="752" cy="4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/>
              <a:lstStyle/>
              <a:p>
                <a:r>
                  <a:rPr lang="en-US">
                    <a:solidFill>
                      <a:srgbClr val="4F6128"/>
                    </a:solidFill>
                    <a:latin typeface="Calibri Bold" charset="0"/>
                    <a:sym typeface="Calibri Bold" charset="0"/>
                  </a:rPr>
                  <a:t>Barack Obama</a:t>
                </a:r>
              </a:p>
            </p:txBody>
          </p:sp>
        </p:grpSp>
        <p:grpSp>
          <p:nvGrpSpPr>
            <p:cNvPr id="9" name="Group 31"/>
            <p:cNvGrpSpPr>
              <a:grpSpLocks/>
            </p:cNvGrpSpPr>
            <p:nvPr/>
          </p:nvGrpSpPr>
          <p:grpSpPr bwMode="auto">
            <a:xfrm>
              <a:off x="3227" y="971"/>
              <a:ext cx="990" cy="412"/>
              <a:chOff x="0" y="0"/>
              <a:chExt cx="989" cy="412"/>
            </a:xfrm>
          </p:grpSpPr>
          <p:sp>
            <p:nvSpPr>
              <p:cNvPr id="48152" name="Oval 29"/>
              <p:cNvSpPr>
                <a:spLocks/>
              </p:cNvSpPr>
              <p:nvPr/>
            </p:nvSpPr>
            <p:spPr bwMode="auto">
              <a:xfrm>
                <a:off x="0" y="0"/>
                <a:ext cx="989" cy="412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53" name="Rectangle 30"/>
              <p:cNvSpPr>
                <a:spLocks/>
              </p:cNvSpPr>
              <p:nvPr/>
            </p:nvSpPr>
            <p:spPr bwMode="auto">
              <a:xfrm>
                <a:off x="146" y="94"/>
                <a:ext cx="696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/>
              <a:lstStyle/>
              <a:p>
                <a:r>
                  <a:rPr lang="en-US" sz="1800">
                    <a:solidFill>
                      <a:srgbClr val="4F6128"/>
                    </a:solidFill>
                    <a:latin typeface="Calibri Bold" charset="0"/>
                    <a:sym typeface="Calibri Bold" charset="0"/>
                  </a:rPr>
                  <a:t>Iran</a:t>
                </a:r>
              </a:p>
            </p:txBody>
          </p:sp>
        </p:grpSp>
      </p:grpSp>
      <p:pic>
        <p:nvPicPr>
          <p:cNvPr id="48133" name="Picture 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4357688"/>
            <a:ext cx="1641475" cy="164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96081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10534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Given two texts, we map them to </a:t>
            </a:r>
            <a:r>
              <a:rPr lang="en-US" sz="2400" b="1" dirty="0" smtClean="0">
                <a:solidFill>
                  <a:srgbClr val="0070C0"/>
                </a:solidFill>
              </a:rPr>
              <a:t>two sets</a:t>
            </a:r>
            <a:r>
              <a:rPr lang="en-US" sz="2400" dirty="0" smtClean="0"/>
              <a:t> of nodes/entities</a:t>
            </a:r>
            <a:endParaRPr lang="en-US" sz="24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We stick onto the graph representation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Random</a:t>
            </a:r>
            <a:r>
              <a:rPr lang="it-IT" dirty="0" smtClean="0"/>
              <a:t> </a:t>
            </a:r>
            <a:r>
              <a:rPr lang="it-IT" dirty="0" err="1" smtClean="0"/>
              <a:t>walks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Text Sim</a:t>
            </a:r>
            <a:endParaRPr lang="it-IT" dirty="0"/>
          </a:p>
        </p:txBody>
      </p:sp>
      <p:sp>
        <p:nvSpPr>
          <p:cNvPr id="7" name="Rectangle 6"/>
          <p:cNvSpPr/>
          <p:nvPr/>
        </p:nvSpPr>
        <p:spPr>
          <a:xfrm>
            <a:off x="755576" y="2745044"/>
            <a:ext cx="151216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Text 1</a:t>
            </a:r>
            <a:endParaRPr lang="it-IT" dirty="0"/>
          </a:p>
        </p:txBody>
      </p:sp>
      <p:sp>
        <p:nvSpPr>
          <p:cNvPr id="8" name="Rectangle 7"/>
          <p:cNvSpPr/>
          <p:nvPr/>
        </p:nvSpPr>
        <p:spPr>
          <a:xfrm>
            <a:off x="755576" y="4401228"/>
            <a:ext cx="151216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Text 2</a:t>
            </a:r>
            <a:endParaRPr lang="it-IT" dirty="0"/>
          </a:p>
        </p:txBody>
      </p:sp>
      <p:grpSp>
        <p:nvGrpSpPr>
          <p:cNvPr id="51" name="Group 50"/>
          <p:cNvGrpSpPr/>
          <p:nvPr/>
        </p:nvGrpSpPr>
        <p:grpSpPr>
          <a:xfrm>
            <a:off x="4355976" y="2762838"/>
            <a:ext cx="720080" cy="1008112"/>
            <a:chOff x="5148064" y="2492896"/>
            <a:chExt cx="720080" cy="1008112"/>
          </a:xfrm>
        </p:grpSpPr>
        <p:sp>
          <p:nvSpPr>
            <p:cNvPr id="9" name="Oval 8"/>
            <p:cNvSpPr/>
            <p:nvPr/>
          </p:nvSpPr>
          <p:spPr>
            <a:xfrm>
              <a:off x="5148064" y="2708920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Oval 9"/>
            <p:cNvSpPr/>
            <p:nvPr/>
          </p:nvSpPr>
          <p:spPr>
            <a:xfrm>
              <a:off x="5580112" y="249289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 10"/>
            <p:cNvSpPr/>
            <p:nvPr/>
          </p:nvSpPr>
          <p:spPr>
            <a:xfrm>
              <a:off x="5436096" y="321297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067944" y="4275006"/>
            <a:ext cx="648072" cy="1584176"/>
            <a:chOff x="4860032" y="4005064"/>
            <a:chExt cx="648072" cy="1584176"/>
          </a:xfrm>
        </p:grpSpPr>
        <p:sp>
          <p:nvSpPr>
            <p:cNvPr id="12" name="Oval 11"/>
            <p:cNvSpPr/>
            <p:nvPr/>
          </p:nvSpPr>
          <p:spPr>
            <a:xfrm>
              <a:off x="4860032" y="4293096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 12"/>
            <p:cNvSpPr/>
            <p:nvPr/>
          </p:nvSpPr>
          <p:spPr>
            <a:xfrm>
              <a:off x="5220072" y="4005064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Oval 13"/>
            <p:cNvSpPr/>
            <p:nvPr/>
          </p:nvSpPr>
          <p:spPr>
            <a:xfrm>
              <a:off x="5076056" y="4725144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Oval 14"/>
            <p:cNvSpPr/>
            <p:nvPr/>
          </p:nvSpPr>
          <p:spPr>
            <a:xfrm>
              <a:off x="5148064" y="5301208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9" name="Freeform 18"/>
          <p:cNvSpPr/>
          <p:nvPr/>
        </p:nvSpPr>
        <p:spPr>
          <a:xfrm>
            <a:off x="3599803" y="2276872"/>
            <a:ext cx="2326691" cy="3978234"/>
          </a:xfrm>
          <a:custGeom>
            <a:avLst/>
            <a:gdLst>
              <a:gd name="connsiteX0" fmla="*/ 13854 w 2326691"/>
              <a:gd name="connsiteY0" fmla="*/ 736270 h 3978234"/>
              <a:gd name="connsiteX1" fmla="*/ 73231 w 2326691"/>
              <a:gd name="connsiteY1" fmla="*/ 380010 h 3978234"/>
              <a:gd name="connsiteX2" fmla="*/ 132608 w 2326691"/>
              <a:gd name="connsiteY2" fmla="*/ 273132 h 3978234"/>
              <a:gd name="connsiteX3" fmla="*/ 690748 w 2326691"/>
              <a:gd name="connsiteY3" fmla="*/ 261257 h 3978234"/>
              <a:gd name="connsiteX4" fmla="*/ 916379 w 2326691"/>
              <a:gd name="connsiteY4" fmla="*/ 166254 h 3978234"/>
              <a:gd name="connsiteX5" fmla="*/ 1165761 w 2326691"/>
              <a:gd name="connsiteY5" fmla="*/ 47501 h 3978234"/>
              <a:gd name="connsiteX6" fmla="*/ 1510145 w 2326691"/>
              <a:gd name="connsiteY6" fmla="*/ 0 h 3978234"/>
              <a:gd name="connsiteX7" fmla="*/ 1783278 w 2326691"/>
              <a:gd name="connsiteY7" fmla="*/ 59376 h 3978234"/>
              <a:gd name="connsiteX8" fmla="*/ 1973283 w 2326691"/>
              <a:gd name="connsiteY8" fmla="*/ 332509 h 3978234"/>
              <a:gd name="connsiteX9" fmla="*/ 2044535 w 2326691"/>
              <a:gd name="connsiteY9" fmla="*/ 570015 h 3978234"/>
              <a:gd name="connsiteX10" fmla="*/ 2092036 w 2326691"/>
              <a:gd name="connsiteY10" fmla="*/ 843148 h 3978234"/>
              <a:gd name="connsiteX11" fmla="*/ 2222665 w 2326691"/>
              <a:gd name="connsiteY11" fmla="*/ 2149434 h 3978234"/>
              <a:gd name="connsiteX12" fmla="*/ 2282041 w 2326691"/>
              <a:gd name="connsiteY12" fmla="*/ 2363189 h 3978234"/>
              <a:gd name="connsiteX13" fmla="*/ 2317667 w 2326691"/>
              <a:gd name="connsiteY13" fmla="*/ 2755075 h 3978234"/>
              <a:gd name="connsiteX14" fmla="*/ 2068286 w 2326691"/>
              <a:gd name="connsiteY14" fmla="*/ 3633849 h 3978234"/>
              <a:gd name="connsiteX15" fmla="*/ 1842654 w 2326691"/>
              <a:gd name="connsiteY15" fmla="*/ 3811979 h 3978234"/>
              <a:gd name="connsiteX16" fmla="*/ 1593273 w 2326691"/>
              <a:gd name="connsiteY16" fmla="*/ 3942608 h 3978234"/>
              <a:gd name="connsiteX17" fmla="*/ 1177636 w 2326691"/>
              <a:gd name="connsiteY17" fmla="*/ 3978234 h 3978234"/>
              <a:gd name="connsiteX18" fmla="*/ 655122 w 2326691"/>
              <a:gd name="connsiteY18" fmla="*/ 3883231 h 3978234"/>
              <a:gd name="connsiteX19" fmla="*/ 49480 w 2326691"/>
              <a:gd name="connsiteY19" fmla="*/ 3253839 h 3978234"/>
              <a:gd name="connsiteX20" fmla="*/ 61356 w 2326691"/>
              <a:gd name="connsiteY20" fmla="*/ 2636322 h 3978234"/>
              <a:gd name="connsiteX21" fmla="*/ 334488 w 2326691"/>
              <a:gd name="connsiteY21" fmla="*/ 1805049 h 3978234"/>
              <a:gd name="connsiteX22" fmla="*/ 358239 w 2326691"/>
              <a:gd name="connsiteY22" fmla="*/ 1508166 h 3978234"/>
              <a:gd name="connsiteX23" fmla="*/ 275112 w 2326691"/>
              <a:gd name="connsiteY23" fmla="*/ 1009402 h 3978234"/>
              <a:gd name="connsiteX24" fmla="*/ 156358 w 2326691"/>
              <a:gd name="connsiteY24" fmla="*/ 736270 h 3978234"/>
              <a:gd name="connsiteX25" fmla="*/ 13854 w 2326691"/>
              <a:gd name="connsiteY25" fmla="*/ 736270 h 397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26691" h="3978234">
                <a:moveTo>
                  <a:pt x="13854" y="736270"/>
                </a:moveTo>
                <a:cubicBezTo>
                  <a:pt x="0" y="676893"/>
                  <a:pt x="51420" y="498409"/>
                  <a:pt x="73231" y="380010"/>
                </a:cubicBezTo>
                <a:cubicBezTo>
                  <a:pt x="92507" y="275368"/>
                  <a:pt x="68896" y="294371"/>
                  <a:pt x="132608" y="273132"/>
                </a:cubicBezTo>
                <a:cubicBezTo>
                  <a:pt x="370105" y="287976"/>
                  <a:pt x="484992" y="327825"/>
                  <a:pt x="690748" y="261257"/>
                </a:cubicBezTo>
                <a:cubicBezTo>
                  <a:pt x="768391" y="236137"/>
                  <a:pt x="841961" y="199742"/>
                  <a:pt x="916379" y="166254"/>
                </a:cubicBezTo>
                <a:cubicBezTo>
                  <a:pt x="1000341" y="128471"/>
                  <a:pt x="1075091" y="63502"/>
                  <a:pt x="1165761" y="47501"/>
                </a:cubicBezTo>
                <a:cubicBezTo>
                  <a:pt x="1414582" y="3591"/>
                  <a:pt x="1299544" y="17550"/>
                  <a:pt x="1510145" y="0"/>
                </a:cubicBezTo>
                <a:cubicBezTo>
                  <a:pt x="1601189" y="19792"/>
                  <a:pt x="1707593" y="5038"/>
                  <a:pt x="1783278" y="59376"/>
                </a:cubicBezTo>
                <a:cubicBezTo>
                  <a:pt x="1873371" y="124058"/>
                  <a:pt x="1922768" y="233774"/>
                  <a:pt x="1973283" y="332509"/>
                </a:cubicBezTo>
                <a:cubicBezTo>
                  <a:pt x="2010930" y="406092"/>
                  <a:pt x="2025813" y="489509"/>
                  <a:pt x="2044535" y="570015"/>
                </a:cubicBezTo>
                <a:cubicBezTo>
                  <a:pt x="2065467" y="660024"/>
                  <a:pt x="2081679" y="751319"/>
                  <a:pt x="2092036" y="843148"/>
                </a:cubicBezTo>
                <a:cubicBezTo>
                  <a:pt x="2141079" y="1277992"/>
                  <a:pt x="2168387" y="1715213"/>
                  <a:pt x="2222665" y="2149434"/>
                </a:cubicBezTo>
                <a:cubicBezTo>
                  <a:pt x="2231837" y="2222812"/>
                  <a:pt x="2262249" y="2291937"/>
                  <a:pt x="2282041" y="2363189"/>
                </a:cubicBezTo>
                <a:cubicBezTo>
                  <a:pt x="2293916" y="2493818"/>
                  <a:pt x="2326691" y="2624218"/>
                  <a:pt x="2317667" y="2755075"/>
                </a:cubicBezTo>
                <a:cubicBezTo>
                  <a:pt x="2297174" y="3052221"/>
                  <a:pt x="2279014" y="3395932"/>
                  <a:pt x="2068286" y="3633849"/>
                </a:cubicBezTo>
                <a:cubicBezTo>
                  <a:pt x="2004751" y="3705582"/>
                  <a:pt x="1922997" y="3759756"/>
                  <a:pt x="1842654" y="3811979"/>
                </a:cubicBezTo>
                <a:cubicBezTo>
                  <a:pt x="1763974" y="3863121"/>
                  <a:pt x="1684312" y="3919848"/>
                  <a:pt x="1593273" y="3942608"/>
                </a:cubicBezTo>
                <a:cubicBezTo>
                  <a:pt x="1458371" y="3976334"/>
                  <a:pt x="1316182" y="3966359"/>
                  <a:pt x="1177636" y="3978234"/>
                </a:cubicBezTo>
                <a:cubicBezTo>
                  <a:pt x="1003465" y="3946566"/>
                  <a:pt x="816634" y="3955704"/>
                  <a:pt x="655122" y="3883231"/>
                </a:cubicBezTo>
                <a:cubicBezTo>
                  <a:pt x="314888" y="3730562"/>
                  <a:pt x="231059" y="3531547"/>
                  <a:pt x="49480" y="3253839"/>
                </a:cubicBezTo>
                <a:cubicBezTo>
                  <a:pt x="46532" y="3147696"/>
                  <a:pt x="15132" y="2795332"/>
                  <a:pt x="61356" y="2636322"/>
                </a:cubicBezTo>
                <a:cubicBezTo>
                  <a:pt x="142772" y="2356251"/>
                  <a:pt x="334488" y="1805049"/>
                  <a:pt x="334488" y="1805049"/>
                </a:cubicBezTo>
                <a:cubicBezTo>
                  <a:pt x="342405" y="1706088"/>
                  <a:pt x="360185" y="1607424"/>
                  <a:pt x="358239" y="1508166"/>
                </a:cubicBezTo>
                <a:cubicBezTo>
                  <a:pt x="354922" y="1339006"/>
                  <a:pt x="322665" y="1171082"/>
                  <a:pt x="275112" y="1009402"/>
                </a:cubicBezTo>
                <a:cubicBezTo>
                  <a:pt x="260598" y="960055"/>
                  <a:pt x="228926" y="790695"/>
                  <a:pt x="156358" y="736270"/>
                </a:cubicBezTo>
                <a:cubicBezTo>
                  <a:pt x="131564" y="717675"/>
                  <a:pt x="27708" y="795647"/>
                  <a:pt x="13854" y="736270"/>
                </a:cubicBezTo>
                <a:close/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6" name="Group 45"/>
          <p:cNvGrpSpPr/>
          <p:nvPr/>
        </p:nvGrpSpPr>
        <p:grpSpPr>
          <a:xfrm>
            <a:off x="2987824" y="2690830"/>
            <a:ext cx="1738536" cy="827972"/>
            <a:chOff x="3779912" y="2420888"/>
            <a:chExt cx="1738536" cy="827972"/>
          </a:xfrm>
        </p:grpSpPr>
        <p:sp>
          <p:nvSpPr>
            <p:cNvPr id="20" name="Oval 19"/>
            <p:cNvSpPr/>
            <p:nvPr/>
          </p:nvSpPr>
          <p:spPr>
            <a:xfrm>
              <a:off x="3779912" y="2420888"/>
              <a:ext cx="288032" cy="288032"/>
            </a:xfrm>
            <a:prstGeom prst="ellipse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3" name="Straight Arrow Connector 22"/>
            <p:cNvCxnSpPr>
              <a:stCxn id="20" idx="6"/>
              <a:endCxn id="9" idx="1"/>
            </p:cNvCxnSpPr>
            <p:nvPr/>
          </p:nvCxnSpPr>
          <p:spPr>
            <a:xfrm>
              <a:off x="4067944" y="2564904"/>
              <a:ext cx="1060637" cy="186197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4097771" y="2558607"/>
              <a:ext cx="1410333" cy="69025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0" idx="6"/>
              <a:endCxn id="10" idx="2"/>
            </p:cNvCxnSpPr>
            <p:nvPr/>
          </p:nvCxnSpPr>
          <p:spPr>
            <a:xfrm>
              <a:off x="4067944" y="2564904"/>
              <a:ext cx="1450504" cy="72008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2987824" y="4419022"/>
            <a:ext cx="1378496" cy="1296144"/>
            <a:chOff x="3779912" y="4149080"/>
            <a:chExt cx="1378496" cy="1296144"/>
          </a:xfrm>
        </p:grpSpPr>
        <p:sp>
          <p:nvSpPr>
            <p:cNvPr id="21" name="Oval 20"/>
            <p:cNvSpPr/>
            <p:nvPr/>
          </p:nvSpPr>
          <p:spPr>
            <a:xfrm>
              <a:off x="3779912" y="4149080"/>
              <a:ext cx="288032" cy="288032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7" name="Straight Arrow Connector 36"/>
            <p:cNvCxnSpPr>
              <a:stCxn id="21" idx="6"/>
              <a:endCxn id="13" idx="2"/>
            </p:cNvCxnSpPr>
            <p:nvPr/>
          </p:nvCxnSpPr>
          <p:spPr>
            <a:xfrm flipV="1">
              <a:off x="4067944" y="4149080"/>
              <a:ext cx="1090464" cy="144016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1" idx="6"/>
              <a:endCxn id="12" idx="2"/>
            </p:cNvCxnSpPr>
            <p:nvPr/>
          </p:nvCxnSpPr>
          <p:spPr>
            <a:xfrm>
              <a:off x="4067944" y="4293096"/>
              <a:ext cx="730424" cy="144016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21" idx="6"/>
              <a:endCxn id="14" idx="1"/>
            </p:cNvCxnSpPr>
            <p:nvPr/>
          </p:nvCxnSpPr>
          <p:spPr>
            <a:xfrm>
              <a:off x="4067944" y="4293096"/>
              <a:ext cx="988629" cy="474229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1" idx="6"/>
              <a:endCxn id="15" idx="2"/>
            </p:cNvCxnSpPr>
            <p:nvPr/>
          </p:nvCxnSpPr>
          <p:spPr>
            <a:xfrm>
              <a:off x="4067944" y="4293096"/>
              <a:ext cx="1018456" cy="1152128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4602471" y="3302462"/>
            <a:ext cx="4434025" cy="2182164"/>
            <a:chOff x="5394559" y="3032520"/>
            <a:chExt cx="4434025" cy="2182164"/>
          </a:xfrm>
        </p:grpSpPr>
        <p:sp>
          <p:nvSpPr>
            <p:cNvPr id="48" name="Left-Up Arrow 47"/>
            <p:cNvSpPr/>
            <p:nvPr/>
          </p:nvSpPr>
          <p:spPr>
            <a:xfrm rot="18502688">
              <a:off x="5142531" y="3284548"/>
              <a:ext cx="2016224" cy="1512168"/>
            </a:xfrm>
            <a:prstGeom prst="leftUpArrow">
              <a:avLst>
                <a:gd name="adj1" fmla="val 10864"/>
                <a:gd name="adj2" fmla="val 25000"/>
                <a:gd name="adj3" fmla="val 2500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823980" y="3645024"/>
              <a:ext cx="300460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400" b="1" dirty="0" err="1" smtClean="0">
                  <a:solidFill>
                    <a:srgbClr val="00B050"/>
                  </a:solidFill>
                </a:rPr>
                <a:t>Volumes</a:t>
              </a:r>
              <a:endParaRPr lang="it-IT" sz="2400" b="1" dirty="0" smtClean="0">
                <a:solidFill>
                  <a:srgbClr val="00B050"/>
                </a:solidFill>
              </a:endParaRPr>
            </a:p>
            <a:p>
              <a:pPr algn="ctr"/>
              <a:r>
                <a:rPr lang="it-IT" sz="2400" b="1" dirty="0" smtClean="0">
                  <a:solidFill>
                    <a:srgbClr val="00B050"/>
                  </a:solidFill>
                </a:rPr>
                <a:t>of random </a:t>
              </a:r>
              <a:r>
                <a:rPr lang="it-IT" sz="2400" b="1" dirty="0" err="1" smtClean="0">
                  <a:solidFill>
                    <a:srgbClr val="00B050"/>
                  </a:solidFill>
                </a:rPr>
                <a:t>paths</a:t>
              </a:r>
              <a:endParaRPr lang="it-IT" sz="2400" b="1" dirty="0" smtClean="0">
                <a:solidFill>
                  <a:srgbClr val="00B050"/>
                </a:solidFill>
              </a:endParaRPr>
            </a:p>
            <a:p>
              <a:pPr algn="ctr"/>
              <a:r>
                <a:rPr lang="it-IT" sz="2400" b="1" dirty="0" smtClean="0">
                  <a:solidFill>
                    <a:srgbClr val="00B050"/>
                  </a:solidFill>
                </a:rPr>
                <a:t>in the </a:t>
              </a:r>
              <a:r>
                <a:rPr lang="it-IT" sz="2400" b="1" dirty="0" err="1" smtClean="0">
                  <a:solidFill>
                    <a:srgbClr val="00B050"/>
                  </a:solidFill>
                </a:rPr>
                <a:t>concept</a:t>
              </a:r>
              <a:r>
                <a:rPr lang="it-IT" sz="2400" b="1" dirty="0" smtClean="0">
                  <a:solidFill>
                    <a:srgbClr val="00B050"/>
                  </a:solidFill>
                </a:rPr>
                <a:t> </a:t>
              </a:r>
            </a:p>
            <a:p>
              <a:pPr algn="ctr"/>
              <a:r>
                <a:rPr lang="it-IT" sz="2400" b="1" dirty="0" err="1" smtClean="0">
                  <a:solidFill>
                    <a:srgbClr val="00B050"/>
                  </a:solidFill>
                </a:rPr>
                <a:t>graph</a:t>
              </a:r>
              <a:r>
                <a:rPr lang="it-IT" sz="2400" b="1" dirty="0" smtClean="0">
                  <a:solidFill>
                    <a:srgbClr val="00B050"/>
                  </a:solidFill>
                </a:rPr>
                <a:t> (e.g. Wikipedia)</a:t>
              </a:r>
              <a:endParaRPr lang="it-IT" sz="24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652120" y="2402798"/>
            <a:ext cx="2481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schemeClr val="accent6">
                    <a:lumMod val="50000"/>
                  </a:schemeClr>
                </a:solidFill>
              </a:rPr>
              <a:t>Graph-KB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</a:rPr>
              <a:t> of </a:t>
            </a:r>
            <a:r>
              <a:rPr lang="it-IT" sz="2000" b="1" dirty="0" err="1" smtClean="0">
                <a:solidFill>
                  <a:schemeClr val="accent6">
                    <a:lumMod val="50000"/>
                  </a:schemeClr>
                </a:solidFill>
              </a:rPr>
              <a:t>concepts</a:t>
            </a:r>
            <a:endParaRPr lang="it-IT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ttangolo arrotondato 1"/>
          <p:cNvSpPr/>
          <p:nvPr/>
        </p:nvSpPr>
        <p:spPr>
          <a:xfrm>
            <a:off x="0" y="6039322"/>
            <a:ext cx="9144000" cy="7781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 smtClean="0"/>
              <a:t>Latest</a:t>
            </a:r>
            <a:r>
              <a:rPr lang="it-IT" sz="2400" dirty="0" smtClean="0"/>
              <a:t> </a:t>
            </a:r>
            <a:r>
              <a:rPr lang="it-IT" sz="2400" dirty="0" err="1" smtClean="0"/>
              <a:t>approaches</a:t>
            </a:r>
            <a:r>
              <a:rPr lang="it-IT" sz="2400" dirty="0" smtClean="0"/>
              <a:t> combine: </a:t>
            </a:r>
            <a:r>
              <a:rPr lang="it-IT" sz="2400" dirty="0" err="1" smtClean="0"/>
              <a:t>category</a:t>
            </a:r>
            <a:r>
              <a:rPr lang="it-IT" sz="2400" dirty="0" smtClean="0"/>
              <a:t> </a:t>
            </a:r>
            <a:r>
              <a:rPr lang="it-IT" sz="2400" dirty="0" err="1" smtClean="0"/>
              <a:t>hierarchy</a:t>
            </a:r>
            <a:r>
              <a:rPr lang="it-IT" sz="2400" dirty="0" smtClean="0"/>
              <a:t>, Wikipedia </a:t>
            </a:r>
            <a:r>
              <a:rPr lang="it-IT" sz="2400" dirty="0" err="1" smtClean="0"/>
              <a:t>graph</a:t>
            </a:r>
            <a:r>
              <a:rPr lang="it-IT" sz="2400" dirty="0" smtClean="0"/>
              <a:t>, random </a:t>
            </a:r>
            <a:r>
              <a:rPr lang="it-IT" sz="2400" dirty="0" err="1" smtClean="0"/>
              <a:t>walks</a:t>
            </a:r>
            <a:r>
              <a:rPr lang="it-IT" sz="2400" dirty="0" smtClean="0"/>
              <a:t>, Word2Vect </a:t>
            </a:r>
            <a:r>
              <a:rPr lang="it-IT" sz="2400" dirty="0" err="1" smtClean="0"/>
              <a:t>representation</a:t>
            </a:r>
            <a:r>
              <a:rPr lang="it-IT" sz="2400" dirty="0" smtClean="0"/>
              <a:t> of </a:t>
            </a:r>
            <a:r>
              <a:rPr lang="it-IT" sz="2400" dirty="0" err="1" smtClean="0"/>
              <a:t>terms</a:t>
            </a:r>
            <a:r>
              <a:rPr lang="it-IT" sz="2400" dirty="0" smtClean="0"/>
              <a:t> &amp; </a:t>
            </a:r>
            <a:r>
              <a:rPr lang="it-IT" sz="2400" dirty="0" err="1" smtClean="0"/>
              <a:t>entities</a:t>
            </a:r>
            <a:r>
              <a:rPr lang="it-IT" sz="2400" dirty="0" smtClean="0"/>
              <a:t>,….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438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3" grpId="0"/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Results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28800"/>
            <a:ext cx="8955088" cy="4840287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word relatedness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text relatedness</a:t>
            </a:r>
          </a:p>
          <a:p>
            <a:endParaRPr lang="en-US" altLang="zh-TW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247925"/>
            <a:ext cx="5329237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nettore 1 3"/>
          <p:cNvCxnSpPr/>
          <p:nvPr/>
        </p:nvCxnSpPr>
        <p:spPr>
          <a:xfrm>
            <a:off x="3563888" y="4677721"/>
            <a:ext cx="4608512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o 2"/>
          <p:cNvGrpSpPr/>
          <p:nvPr/>
        </p:nvGrpSpPr>
        <p:grpSpPr>
          <a:xfrm>
            <a:off x="3275856" y="4677721"/>
            <a:ext cx="5562805" cy="1745329"/>
            <a:chOff x="3275856" y="4677721"/>
            <a:chExt cx="5562805" cy="1745329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 rotWithShape="1">
            <a:blip r:embed="rId4"/>
            <a:srcRect t="22448" b="58182"/>
            <a:stretch/>
          </p:blipFill>
          <p:spPr>
            <a:xfrm>
              <a:off x="3275856" y="4677721"/>
              <a:ext cx="5562805" cy="479471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 rotWithShape="1">
            <a:blip r:embed="rId4"/>
            <a:srcRect t="45951"/>
            <a:stretch/>
          </p:blipFill>
          <p:spPr>
            <a:xfrm>
              <a:off x="3275856" y="5085184"/>
              <a:ext cx="5562805" cy="13378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390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1470025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sz="4000" dirty="0" smtClean="0">
                <a:latin typeface="+mj-lt"/>
              </a:rPr>
              <a:t>Some </a:t>
            </a:r>
            <a:r>
              <a:rPr lang="it-IT" sz="4000" dirty="0" err="1" smtClean="0">
                <a:latin typeface="+mj-lt"/>
              </a:rPr>
              <a:t>applications</a:t>
            </a:r>
            <a:r>
              <a:rPr lang="it-IT" sz="4000" dirty="0" smtClean="0">
                <a:latin typeface="+mj-lt"/>
              </a:rPr>
              <a:t> of </a:t>
            </a:r>
            <a:r>
              <a:rPr lang="it-IT" sz="4000" dirty="0" err="1" smtClean="0">
                <a:latin typeface="+mj-lt"/>
              </a:rPr>
              <a:t>this</a:t>
            </a:r>
            <a:r>
              <a:rPr lang="it-IT" sz="4000" dirty="0" smtClean="0">
                <a:latin typeface="+mj-lt"/>
              </a:rPr>
              <a:t> </a:t>
            </a:r>
            <a:br>
              <a:rPr lang="it-IT" sz="4000" dirty="0" smtClean="0">
                <a:latin typeface="+mj-lt"/>
              </a:rPr>
            </a:br>
            <a:r>
              <a:rPr lang="it-IT" sz="4000" dirty="0" err="1" smtClean="0">
                <a:latin typeface="+mj-lt"/>
              </a:rPr>
              <a:t>novel</a:t>
            </a:r>
            <a:r>
              <a:rPr lang="it-IT" sz="4000" dirty="0" smtClean="0">
                <a:latin typeface="+mj-lt"/>
              </a:rPr>
              <a:t> text </a:t>
            </a:r>
            <a:r>
              <a:rPr lang="it-IT" sz="4000" dirty="0" err="1" smtClean="0">
                <a:latin typeface="+mj-lt"/>
              </a:rPr>
              <a:t>representation</a:t>
            </a:r>
            <a:endParaRPr lang="it-IT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49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Categorization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2792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i="1" dirty="0" err="1" smtClean="0"/>
              <a:t>It</a:t>
            </a:r>
            <a:r>
              <a:rPr lang="it-IT" i="1" dirty="0" smtClean="0"/>
              <a:t> </a:t>
            </a:r>
            <a:r>
              <a:rPr lang="it-IT" i="1" dirty="0" err="1" smtClean="0"/>
              <a:t>is</a:t>
            </a:r>
            <a:r>
              <a:rPr lang="it-IT" i="1" dirty="0" smtClean="0"/>
              <a:t> the </a:t>
            </a:r>
            <a:r>
              <a:rPr lang="it-IT" i="1" dirty="0" err="1" smtClean="0"/>
              <a:t>problem</a:t>
            </a:r>
            <a:r>
              <a:rPr lang="it-IT" i="1" dirty="0" smtClean="0"/>
              <a:t> of </a:t>
            </a:r>
            <a:r>
              <a:rPr lang="it-IT" i="1" dirty="0" err="1" smtClean="0"/>
              <a:t>labeling</a:t>
            </a:r>
            <a:r>
              <a:rPr lang="it-IT" i="1" dirty="0" smtClean="0"/>
              <a:t> </a:t>
            </a:r>
            <a:r>
              <a:rPr lang="it-IT" i="1" dirty="0" err="1" smtClean="0"/>
              <a:t>natural</a:t>
            </a:r>
            <a:r>
              <a:rPr lang="it-IT" i="1" dirty="0" smtClean="0"/>
              <a:t> </a:t>
            </a:r>
            <a:r>
              <a:rPr lang="it-IT" i="1" dirty="0" err="1" smtClean="0"/>
              <a:t>language</a:t>
            </a:r>
            <a:r>
              <a:rPr lang="it-IT" i="1" dirty="0" smtClean="0"/>
              <a:t> </a:t>
            </a:r>
            <a:r>
              <a:rPr lang="it-IT" i="1" dirty="0" err="1" smtClean="0"/>
              <a:t>texts</a:t>
            </a:r>
            <a:r>
              <a:rPr lang="it-IT" i="1" dirty="0" smtClean="0"/>
              <a:t> </a:t>
            </a:r>
            <a:r>
              <a:rPr lang="it-IT" i="1" dirty="0" err="1" smtClean="0"/>
              <a:t>with</a:t>
            </a:r>
            <a:r>
              <a:rPr lang="it-IT" i="1" dirty="0" smtClean="0"/>
              <a:t> </a:t>
            </a:r>
            <a:r>
              <a:rPr lang="it-IT" i="1" dirty="0" err="1" smtClean="0"/>
              <a:t>one</a:t>
            </a:r>
            <a:r>
              <a:rPr lang="it-IT" i="1" dirty="0" smtClean="0"/>
              <a:t> or more </a:t>
            </a:r>
            <a:r>
              <a:rPr lang="it-IT" b="1" i="1" dirty="0" err="1" smtClean="0">
                <a:solidFill>
                  <a:srgbClr val="C00000"/>
                </a:solidFill>
              </a:rPr>
              <a:t>thematic</a:t>
            </a:r>
            <a:r>
              <a:rPr lang="it-IT" b="1" i="1" dirty="0" smtClean="0">
                <a:solidFill>
                  <a:srgbClr val="C00000"/>
                </a:solidFill>
              </a:rPr>
              <a:t> </a:t>
            </a:r>
            <a:r>
              <a:rPr lang="it-IT" b="1" i="1" dirty="0" err="1" smtClean="0">
                <a:solidFill>
                  <a:srgbClr val="C00000"/>
                </a:solidFill>
              </a:rPr>
              <a:t>categories</a:t>
            </a:r>
            <a:r>
              <a:rPr lang="it-IT" b="1" i="1" dirty="0" smtClean="0">
                <a:solidFill>
                  <a:srgbClr val="C00000"/>
                </a:solidFill>
              </a:rPr>
              <a:t> </a:t>
            </a:r>
            <a:r>
              <a:rPr lang="it-IT" i="1" dirty="0" err="1" smtClean="0"/>
              <a:t>drawn</a:t>
            </a:r>
            <a:r>
              <a:rPr lang="it-IT" i="1" dirty="0" smtClean="0"/>
              <a:t> </a:t>
            </a:r>
            <a:r>
              <a:rPr lang="it-IT" i="1" dirty="0" err="1" smtClean="0"/>
              <a:t>from</a:t>
            </a:r>
            <a:r>
              <a:rPr lang="it-IT" i="1" dirty="0" smtClean="0"/>
              <a:t> a </a:t>
            </a:r>
            <a:r>
              <a:rPr lang="it-IT" b="1" i="1" dirty="0" err="1" smtClean="0"/>
              <a:t>predefined</a:t>
            </a:r>
            <a:r>
              <a:rPr lang="it-IT" i="1" dirty="0" smtClean="0"/>
              <a:t> set.</a:t>
            </a:r>
            <a:endParaRPr lang="it-IT" dirty="0" smtClean="0"/>
          </a:p>
          <a:p>
            <a:pPr>
              <a:spcBef>
                <a:spcPts val="2400"/>
              </a:spcBef>
            </a:pPr>
            <a:r>
              <a:rPr lang="it-IT" sz="2800" dirty="0" err="1" smtClean="0"/>
              <a:t>Many</a:t>
            </a:r>
            <a:r>
              <a:rPr lang="it-IT" sz="2800" dirty="0" smtClean="0"/>
              <a:t> </a:t>
            </a:r>
            <a:r>
              <a:rPr lang="it-IT" sz="2800" dirty="0" err="1" smtClean="0"/>
              <a:t>solutions</a:t>
            </a:r>
            <a:r>
              <a:rPr lang="it-IT" sz="2800" dirty="0" smtClean="0"/>
              <a:t> </a:t>
            </a:r>
            <a:r>
              <a:rPr lang="it-IT" sz="2800" dirty="0" err="1" smtClean="0"/>
              <a:t>for</a:t>
            </a:r>
            <a:r>
              <a:rPr lang="it-IT" sz="2800" dirty="0" smtClean="0"/>
              <a:t> long </a:t>
            </a:r>
            <a:r>
              <a:rPr lang="it-IT" sz="2800" dirty="0" err="1" smtClean="0"/>
              <a:t>texts</a:t>
            </a:r>
            <a:r>
              <a:rPr lang="it-IT" sz="2800" dirty="0" smtClean="0"/>
              <a:t> (</a:t>
            </a:r>
            <a:r>
              <a:rPr lang="it-IT" sz="2800" dirty="0" err="1" smtClean="0"/>
              <a:t>hence</a:t>
            </a:r>
            <a:r>
              <a:rPr lang="it-IT" sz="2800" dirty="0" smtClean="0"/>
              <a:t> </a:t>
            </a:r>
            <a:r>
              <a:rPr lang="it-IT" sz="2800" dirty="0" err="1" smtClean="0"/>
              <a:t>many</a:t>
            </a:r>
            <a:r>
              <a:rPr lang="it-IT" sz="2800" dirty="0" smtClean="0"/>
              <a:t> </a:t>
            </a:r>
            <a:r>
              <a:rPr lang="it-IT" sz="2800" dirty="0" err="1" smtClean="0"/>
              <a:t>terms</a:t>
            </a:r>
            <a:r>
              <a:rPr lang="it-IT" sz="2800" dirty="0" smtClean="0"/>
              <a:t>)</a:t>
            </a:r>
            <a:endParaRPr lang="it-IT" sz="2800" b="1" i="1" dirty="0" smtClean="0">
              <a:solidFill>
                <a:srgbClr val="FF0000"/>
              </a:solidFill>
            </a:endParaRPr>
          </a:p>
          <a:p>
            <a:pPr lvl="1"/>
            <a:r>
              <a:rPr lang="it-IT" sz="2400" dirty="0" err="1" smtClean="0"/>
              <a:t>Naive</a:t>
            </a:r>
            <a:r>
              <a:rPr lang="it-IT" sz="2400" dirty="0" smtClean="0"/>
              <a:t> </a:t>
            </a:r>
            <a:r>
              <a:rPr lang="it-IT" sz="2400" dirty="0" err="1" smtClean="0"/>
              <a:t>Bayes</a:t>
            </a:r>
            <a:r>
              <a:rPr lang="it-IT" sz="2400" dirty="0" smtClean="0"/>
              <a:t>, SVM, </a:t>
            </a:r>
            <a:r>
              <a:rPr lang="it-IT" sz="2400" dirty="0" err="1" smtClean="0"/>
              <a:t>k-NN</a:t>
            </a:r>
            <a:r>
              <a:rPr lang="it-IT" sz="2400" dirty="0" smtClean="0"/>
              <a:t>, </a:t>
            </a:r>
            <a:r>
              <a:rPr lang="it-IT" sz="2400" dirty="0" err="1" smtClean="0"/>
              <a:t>MaxEnt</a:t>
            </a:r>
            <a:r>
              <a:rPr lang="it-IT" sz="2400" dirty="0" smtClean="0"/>
              <a:t>, </a:t>
            </a:r>
            <a:r>
              <a:rPr lang="it-IT" sz="2400" dirty="0" err="1" smtClean="0"/>
              <a:t>Decision</a:t>
            </a:r>
            <a:r>
              <a:rPr lang="it-IT" sz="2400" dirty="0" smtClean="0"/>
              <a:t> </a:t>
            </a:r>
            <a:r>
              <a:rPr lang="it-IT" sz="2400" dirty="0" err="1" smtClean="0"/>
              <a:t>Tree…</a:t>
            </a:r>
            <a:endParaRPr lang="it-IT" sz="2400" dirty="0" smtClean="0"/>
          </a:p>
          <a:p>
            <a:pPr lvl="1"/>
            <a:endParaRPr lang="it-IT" sz="2400" dirty="0" smtClean="0"/>
          </a:p>
        </p:txBody>
      </p:sp>
      <p:pic>
        <p:nvPicPr>
          <p:cNvPr id="4" name="Picture 2" descr="C:\Users\daniele\Dropbox\ecir_2012\slides\img\ecir2012_snippet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576701"/>
            <a:ext cx="5973441" cy="1054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daniele\Dropbox\ecir_2012\slides\img\ecir2012_twe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791" y="4437112"/>
            <a:ext cx="5959401" cy="995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868144" y="5085184"/>
            <a:ext cx="3288080" cy="156966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sz="3200" b="1" i="1" dirty="0" err="1" smtClean="0">
                <a:solidFill>
                  <a:srgbClr val="FF0000"/>
                </a:solidFill>
              </a:rPr>
              <a:t>few</a:t>
            </a:r>
            <a:r>
              <a:rPr lang="it-IT" sz="3200" b="1" i="1" dirty="0" smtClean="0">
                <a:solidFill>
                  <a:srgbClr val="FF0000"/>
                </a:solidFill>
              </a:rPr>
              <a:t> </a:t>
            </a:r>
            <a:r>
              <a:rPr lang="it-IT" sz="3200" b="1" i="1" dirty="0" err="1" smtClean="0">
                <a:solidFill>
                  <a:srgbClr val="FF0000"/>
                </a:solidFill>
              </a:rPr>
              <a:t>for</a:t>
            </a:r>
            <a:r>
              <a:rPr lang="it-IT" sz="3200" b="1" i="1" dirty="0" smtClean="0">
                <a:solidFill>
                  <a:srgbClr val="FF0000"/>
                </a:solidFill>
              </a:rPr>
              <a:t> short </a:t>
            </a:r>
            <a:r>
              <a:rPr lang="it-IT" sz="3200" b="1" i="1" dirty="0" err="1" smtClean="0">
                <a:solidFill>
                  <a:srgbClr val="FF0000"/>
                </a:solidFill>
              </a:rPr>
              <a:t>texts</a:t>
            </a:r>
            <a:endParaRPr lang="it-IT" sz="3200" b="1" i="1" dirty="0" smtClean="0">
              <a:solidFill>
                <a:srgbClr val="FF0000"/>
              </a:solidFill>
            </a:endParaRPr>
          </a:p>
          <a:p>
            <a:r>
              <a:rPr lang="it-IT" sz="3200" b="1" i="1" dirty="0" err="1" smtClean="0">
                <a:solidFill>
                  <a:srgbClr val="FF0000"/>
                </a:solidFill>
              </a:rPr>
              <a:t>which</a:t>
            </a:r>
            <a:r>
              <a:rPr lang="it-IT" sz="3200" b="1" i="1" dirty="0" smtClean="0">
                <a:solidFill>
                  <a:srgbClr val="FF0000"/>
                </a:solidFill>
              </a:rPr>
              <a:t> are </a:t>
            </a:r>
            <a:r>
              <a:rPr lang="it-IT" sz="3200" b="1" i="1" dirty="0" err="1" smtClean="0">
                <a:solidFill>
                  <a:srgbClr val="FF0000"/>
                </a:solidFill>
              </a:rPr>
              <a:t>poorly</a:t>
            </a:r>
            <a:r>
              <a:rPr lang="it-IT" sz="3200" b="1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it-IT" sz="3200" b="1" i="1" dirty="0" err="1" smtClean="0">
                <a:solidFill>
                  <a:srgbClr val="FF0000"/>
                </a:solidFill>
              </a:rPr>
              <a:t>composed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850649490"/>
      </p:ext>
    </p:extLst>
  </p:cSld>
  <p:clrMapOvr>
    <a:masterClrMapping/>
  </p:clrMapOvr>
  <p:transition advTm="104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b="1" dirty="0" err="1" smtClean="0">
                <a:solidFill>
                  <a:schemeClr val="bg1"/>
                </a:solidFill>
              </a:rPr>
              <a:t>Topical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classification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of</a:t>
            </a:r>
            <a:r>
              <a:rPr lang="it-IT" b="1" dirty="0" smtClean="0">
                <a:solidFill>
                  <a:schemeClr val="bg1"/>
                </a:solidFill>
              </a:rPr>
              <a:t> news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60"/>
          </a:xfrm>
        </p:spPr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it-IT" b="1" dirty="0" smtClean="0"/>
              <a:t>Training</a:t>
            </a:r>
            <a:r>
              <a:rPr lang="it-IT" sz="4000" dirty="0" smtClean="0"/>
              <a:t> </a:t>
            </a:r>
            <a:r>
              <a:rPr lang="it-IT" dirty="0" smtClean="0"/>
              <a:t>(given a set of classes)</a:t>
            </a:r>
            <a:endParaRPr lang="it-IT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Annotate the training-set </a:t>
            </a:r>
            <a:r>
              <a:rPr lang="it-IT" sz="2800" dirty="0" err="1" smtClean="0"/>
              <a:t>using</a:t>
            </a:r>
            <a:r>
              <a:rPr lang="it-IT" sz="2800" dirty="0" smtClean="0"/>
              <a:t> TAGME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For </a:t>
            </a:r>
            <a:r>
              <a:rPr lang="it-IT" sz="2800" dirty="0" err="1" smtClean="0"/>
              <a:t>each</a:t>
            </a:r>
            <a:r>
              <a:rPr lang="it-IT" sz="2800" dirty="0" smtClean="0"/>
              <a:t> </a:t>
            </a:r>
            <a:r>
              <a:rPr lang="it-IT" sz="2800" dirty="0" err="1" smtClean="0"/>
              <a:t>class</a:t>
            </a:r>
            <a:r>
              <a:rPr lang="it-IT" sz="2800" dirty="0" smtClean="0"/>
              <a:t> </a:t>
            </a:r>
            <a:r>
              <a:rPr lang="it-IT" sz="2800" b="1" i="1" dirty="0" smtClean="0">
                <a:solidFill>
                  <a:srgbClr val="C00000"/>
                </a:solidFill>
              </a:rPr>
              <a:t>z, </a:t>
            </a:r>
            <a:r>
              <a:rPr lang="it-IT" sz="2800" dirty="0" smtClean="0"/>
              <a:t>create a </a:t>
            </a:r>
            <a:r>
              <a:rPr lang="it-IT" sz="2800" b="1" dirty="0" smtClean="0">
                <a:solidFill>
                  <a:srgbClr val="FF0000"/>
                </a:solidFill>
              </a:rPr>
              <a:t>subset of </a:t>
            </a:r>
            <a:r>
              <a:rPr lang="it-IT" sz="2800" b="1" dirty="0" smtClean="0">
                <a:solidFill>
                  <a:srgbClr val="FF0000"/>
                </a:solidFill>
              </a:rPr>
              <a:t>Wikipedia </a:t>
            </a:r>
            <a:r>
              <a:rPr lang="it-IT" sz="2800" b="1" dirty="0" err="1" smtClean="0">
                <a:solidFill>
                  <a:srgbClr val="FF0000"/>
                </a:solidFill>
              </a:rPr>
              <a:t>pages</a:t>
            </a:r>
            <a:r>
              <a:rPr lang="it-IT" sz="2800" b="1" dirty="0" smtClean="0">
                <a:solidFill>
                  <a:srgbClr val="FF0000"/>
                </a:solidFill>
              </a:rPr>
              <a:t> (</a:t>
            </a:r>
            <a:r>
              <a:rPr lang="it-IT" sz="2800" b="1" dirty="0" err="1" smtClean="0">
                <a:solidFill>
                  <a:srgbClr val="FF0000"/>
                </a:solidFill>
              </a:rPr>
              <a:t>topics</a:t>
            </a:r>
            <a:r>
              <a:rPr lang="it-IT" sz="2800" b="1" dirty="0" smtClean="0">
                <a:solidFill>
                  <a:srgbClr val="FF0000"/>
                </a:solidFill>
              </a:rPr>
              <a:t>) </a:t>
            </a:r>
            <a:r>
              <a:rPr lang="it-IT" b="1" dirty="0" err="1" smtClean="0">
                <a:solidFill>
                  <a:srgbClr val="C00000"/>
                </a:solidFill>
              </a:rPr>
              <a:t>T</a:t>
            </a:r>
            <a:r>
              <a:rPr lang="it-IT" b="1" baseline="-25000" dirty="0" err="1" smtClean="0">
                <a:solidFill>
                  <a:srgbClr val="C00000"/>
                </a:solidFill>
              </a:rPr>
              <a:t>z</a:t>
            </a:r>
            <a:r>
              <a:rPr lang="it-IT" sz="2800" dirty="0" smtClean="0"/>
              <a:t> </a:t>
            </a:r>
            <a:r>
              <a:rPr lang="it-IT" sz="2800" dirty="0" smtClean="0"/>
              <a:t>by </a:t>
            </a:r>
            <a:r>
              <a:rPr lang="it-IT" sz="2800" i="1" dirty="0" smtClean="0"/>
              <a:t>importance</a:t>
            </a:r>
            <a:r>
              <a:rPr lang="it-IT" sz="2800" dirty="0" smtClean="0"/>
              <a:t> and </a:t>
            </a:r>
            <a:r>
              <a:rPr lang="it-IT" sz="2800" i="1" dirty="0" err="1" smtClean="0"/>
              <a:t>distinctiveness</a:t>
            </a:r>
            <a:endParaRPr lang="it-IT" sz="2800" dirty="0" smtClean="0"/>
          </a:p>
          <a:p>
            <a:pPr marL="514350" indent="-514350">
              <a:buNone/>
            </a:pPr>
            <a:endParaRPr lang="it-IT" sz="2400" dirty="0" smtClean="0"/>
          </a:p>
          <a:p>
            <a:pPr marL="514350" indent="-514350">
              <a:lnSpc>
                <a:spcPct val="150000"/>
              </a:lnSpc>
              <a:buNone/>
            </a:pPr>
            <a:r>
              <a:rPr lang="it-IT" b="1" dirty="0" smtClean="0"/>
              <a:t>Test</a:t>
            </a:r>
            <a:endParaRPr lang="it-IT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Annotate the text </a:t>
            </a:r>
            <a:r>
              <a:rPr lang="it-IT" sz="2800" dirty="0" err="1" smtClean="0"/>
              <a:t>to</a:t>
            </a:r>
            <a:r>
              <a:rPr lang="it-IT" sz="2800" dirty="0" smtClean="0"/>
              <a:t> </a:t>
            </a:r>
            <a:r>
              <a:rPr lang="it-IT" sz="2800" dirty="0" err="1" smtClean="0"/>
              <a:t>be</a:t>
            </a:r>
            <a:r>
              <a:rPr lang="it-IT" sz="2800" dirty="0" smtClean="0"/>
              <a:t> </a:t>
            </a:r>
            <a:r>
              <a:rPr lang="it-IT" sz="2800" dirty="0" err="1" smtClean="0"/>
              <a:t>classified</a:t>
            </a:r>
            <a:r>
              <a:rPr lang="it-IT" sz="2800" dirty="0" smtClean="0"/>
              <a:t> </a:t>
            </a:r>
            <a:r>
              <a:rPr lang="it-IT" sz="2800" dirty="0" err="1" smtClean="0"/>
              <a:t>using</a:t>
            </a:r>
            <a:r>
              <a:rPr lang="it-IT" sz="2800" dirty="0" smtClean="0"/>
              <a:t> TAGME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Classify the text by </a:t>
            </a:r>
            <a:r>
              <a:rPr lang="it-IT" sz="2800" dirty="0" err="1" smtClean="0"/>
              <a:t>computing</a:t>
            </a:r>
            <a:r>
              <a:rPr lang="it-IT" sz="2800" dirty="0" smtClean="0"/>
              <a:t> the </a:t>
            </a:r>
            <a:r>
              <a:rPr lang="it-IT" sz="2800" b="1" dirty="0" smtClean="0">
                <a:solidFill>
                  <a:srgbClr val="C00000"/>
                </a:solidFill>
                <a:latin typeface="Symbol" pitchFamily="18" charset="2"/>
              </a:rPr>
              <a:t>r-</a:t>
            </a:r>
            <a:r>
              <a:rPr lang="it-IT" sz="2800" b="1" i="1" dirty="0" err="1" smtClean="0">
                <a:solidFill>
                  <a:srgbClr val="C00000"/>
                </a:solidFill>
              </a:rPr>
              <a:t>weighted</a:t>
            </a:r>
            <a:r>
              <a:rPr lang="it-IT" sz="2800" b="1" i="1" dirty="0" smtClean="0">
                <a:solidFill>
                  <a:srgbClr val="C00000"/>
                </a:solidFill>
              </a:rPr>
              <a:t> </a:t>
            </a:r>
            <a:r>
              <a:rPr lang="it-IT" sz="2800" b="1" i="1" dirty="0" err="1" smtClean="0">
                <a:solidFill>
                  <a:srgbClr val="C00000"/>
                </a:solidFill>
              </a:rPr>
              <a:t>relatedness</a:t>
            </a:r>
            <a:r>
              <a:rPr lang="it-IT" sz="2800" i="1" dirty="0" smtClean="0">
                <a:solidFill>
                  <a:srgbClr val="C00000"/>
                </a:solidFill>
              </a:rPr>
              <a:t> </a:t>
            </a:r>
            <a:r>
              <a:rPr lang="it-IT" sz="2800" dirty="0" err="1" smtClean="0"/>
              <a:t>between</a:t>
            </a:r>
            <a:r>
              <a:rPr lang="it-IT" sz="2800" dirty="0" smtClean="0"/>
              <a:t> </a:t>
            </a:r>
            <a:r>
              <a:rPr lang="it-IT" sz="2800" dirty="0" err="1" smtClean="0"/>
              <a:t>any</a:t>
            </a:r>
            <a:r>
              <a:rPr lang="it-IT" sz="2800" dirty="0" smtClean="0"/>
              <a:t> </a:t>
            </a:r>
            <a:r>
              <a:rPr lang="it-IT" sz="2800" b="1" dirty="0" err="1" smtClean="0">
                <a:solidFill>
                  <a:srgbClr val="C00000"/>
                </a:solidFill>
              </a:rPr>
              <a:t>text’s</a:t>
            </a:r>
            <a:r>
              <a:rPr lang="it-IT" sz="2800" b="1" dirty="0" smtClean="0">
                <a:solidFill>
                  <a:srgbClr val="C00000"/>
                </a:solidFill>
              </a:rPr>
              <a:t> </a:t>
            </a:r>
            <a:r>
              <a:rPr lang="it-IT" sz="2800" b="1" dirty="0" err="1" smtClean="0">
                <a:solidFill>
                  <a:srgbClr val="C00000"/>
                </a:solidFill>
              </a:rPr>
              <a:t>topic</a:t>
            </a:r>
            <a:r>
              <a:rPr lang="it-IT" sz="2800" dirty="0" smtClean="0"/>
              <a:t> </a:t>
            </a:r>
            <a:r>
              <a:rPr lang="it-IT" sz="2800" dirty="0" smtClean="0"/>
              <a:t>with the </a:t>
            </a:r>
            <a:r>
              <a:rPr lang="it-IT" sz="2800" b="1" dirty="0" smtClean="0">
                <a:solidFill>
                  <a:srgbClr val="C00000"/>
                </a:solidFill>
              </a:rPr>
              <a:t>subset of </a:t>
            </a:r>
            <a:r>
              <a:rPr lang="it-IT" sz="2800" b="1" dirty="0" err="1" smtClean="0">
                <a:solidFill>
                  <a:srgbClr val="C00000"/>
                </a:solidFill>
              </a:rPr>
              <a:t>topics</a:t>
            </a:r>
            <a:r>
              <a:rPr lang="it-IT" sz="2800" dirty="0" smtClean="0"/>
              <a:t> </a:t>
            </a:r>
            <a:r>
              <a:rPr lang="it-IT" sz="2800" b="1" dirty="0" err="1">
                <a:solidFill>
                  <a:srgbClr val="C00000"/>
                </a:solidFill>
              </a:rPr>
              <a:t>T</a:t>
            </a:r>
            <a:r>
              <a:rPr lang="it-IT" sz="2800" b="1" baseline="-25000" dirty="0" err="1">
                <a:solidFill>
                  <a:srgbClr val="C00000"/>
                </a:solidFill>
              </a:rPr>
              <a:t>z</a:t>
            </a:r>
            <a:r>
              <a:rPr lang="it-IT" sz="2800" dirty="0"/>
              <a:t> </a:t>
            </a:r>
            <a:r>
              <a:rPr lang="it-IT" sz="2800" dirty="0" err="1" smtClean="0"/>
              <a:t>assigned</a:t>
            </a:r>
            <a:r>
              <a:rPr lang="it-IT" sz="2800" dirty="0" smtClean="0"/>
              <a:t> </a:t>
            </a:r>
            <a:r>
              <a:rPr lang="it-IT" sz="2800" dirty="0" smtClean="0"/>
              <a:t>to </a:t>
            </a:r>
            <a:r>
              <a:rPr lang="it-IT" sz="2800" dirty="0" err="1" smtClean="0"/>
              <a:t>each</a:t>
            </a:r>
            <a:r>
              <a:rPr lang="it-IT" sz="2800" dirty="0" smtClean="0"/>
              <a:t> </a:t>
            </a:r>
            <a:r>
              <a:rPr lang="it-IT" sz="2800" dirty="0" err="1" smtClean="0"/>
              <a:t>category</a:t>
            </a:r>
            <a:r>
              <a:rPr lang="it-IT" sz="2800" dirty="0" smtClean="0"/>
              <a:t> </a:t>
            </a:r>
            <a:r>
              <a:rPr lang="it-IT" sz="2800" b="1" dirty="0" smtClean="0">
                <a:solidFill>
                  <a:srgbClr val="FF0000"/>
                </a:solidFill>
              </a:rPr>
              <a:t>z</a:t>
            </a:r>
            <a:r>
              <a:rPr lang="it-IT" sz="2800" dirty="0" smtClean="0"/>
              <a:t> 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r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of topic in text)</a:t>
            </a:r>
            <a:r>
              <a:rPr lang="it-IT" sz="2400" b="1" dirty="0" smtClean="0"/>
              <a:t>.</a:t>
            </a:r>
            <a:endParaRPr lang="it-IT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88204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uppo 4"/>
          <p:cNvGrpSpPr/>
          <p:nvPr/>
        </p:nvGrpSpPr>
        <p:grpSpPr>
          <a:xfrm>
            <a:off x="251520" y="6488668"/>
            <a:ext cx="5429288" cy="369332"/>
            <a:chOff x="500034" y="6143644"/>
            <a:chExt cx="5429288" cy="369332"/>
          </a:xfrm>
        </p:grpSpPr>
        <p:cxnSp>
          <p:nvCxnSpPr>
            <p:cNvPr id="6" name="Connettore 2 5"/>
            <p:cNvCxnSpPr/>
            <p:nvPr/>
          </p:nvCxnSpPr>
          <p:spPr>
            <a:xfrm>
              <a:off x="500034" y="6357958"/>
              <a:ext cx="571504" cy="158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CasellaDiTesto 6"/>
            <p:cNvSpPr txBox="1"/>
            <p:nvPr/>
          </p:nvSpPr>
          <p:spPr>
            <a:xfrm>
              <a:off x="1214414" y="6143644"/>
              <a:ext cx="4714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Relatedness</a:t>
              </a:r>
              <a:r>
                <a:rPr lang="it-IT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it-IT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measure</a:t>
              </a:r>
              <a:endParaRPr lang="it-IT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467544" y="2065040"/>
            <a:ext cx="194421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716016" y="2073548"/>
            <a:ext cx="194421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732240" y="2060848"/>
            <a:ext cx="129614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627784" y="2073548"/>
            <a:ext cx="1944216" cy="36933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SCI-TECH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8172400" y="20608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....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467544" y="2505596"/>
            <a:ext cx="19442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Rafael </a:t>
            </a:r>
            <a:r>
              <a:rPr lang="it-IT" dirty="0" err="1" smtClean="0"/>
              <a:t>Nadal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67544" y="2915652"/>
            <a:ext cx="19442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Coach (sport)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467544" y="3789040"/>
            <a:ext cx="19442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Roger </a:t>
            </a:r>
            <a:r>
              <a:rPr lang="it-IT" dirty="0" err="1" smtClean="0"/>
              <a:t>Federer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467544" y="4221088"/>
            <a:ext cx="19442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67544" y="3356992"/>
            <a:ext cx="19442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NBA </a:t>
            </a:r>
            <a:r>
              <a:rPr lang="it-IT" dirty="0" err="1" smtClean="0"/>
              <a:t>Playoffs</a:t>
            </a:r>
            <a:endParaRPr lang="it-IT" dirty="0" smtClean="0"/>
          </a:p>
        </p:txBody>
      </p:sp>
      <p:sp>
        <p:nvSpPr>
          <p:cNvPr id="24" name="CasellaDiTesto 23"/>
          <p:cNvSpPr txBox="1"/>
          <p:nvPr/>
        </p:nvSpPr>
        <p:spPr>
          <a:xfrm>
            <a:off x="2627784" y="2507184"/>
            <a:ext cx="19442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World Wide Web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716016" y="3356992"/>
            <a:ext cx="194421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Federal</a:t>
            </a:r>
            <a:r>
              <a:rPr lang="it-IT" dirty="0" smtClean="0"/>
              <a:t> </a:t>
            </a:r>
            <a:r>
              <a:rPr lang="it-IT" dirty="0" err="1" smtClean="0"/>
              <a:t>Reserve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2627784" y="4221088"/>
            <a:ext cx="19442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2627784" y="2924944"/>
            <a:ext cx="19442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NASA</a:t>
            </a:r>
            <a:endParaRPr lang="it-IT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2627784" y="3356992"/>
            <a:ext cx="19442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web </a:t>
            </a:r>
            <a:r>
              <a:rPr lang="it-IT" dirty="0" err="1" smtClean="0"/>
              <a:t>search</a:t>
            </a:r>
            <a:r>
              <a:rPr lang="it-IT" dirty="0" smtClean="0"/>
              <a:t> </a:t>
            </a:r>
            <a:r>
              <a:rPr lang="it-IT" dirty="0" err="1" smtClean="0"/>
              <a:t>engine</a:t>
            </a:r>
            <a:endParaRPr lang="it-IT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627784" y="3789040"/>
            <a:ext cx="19442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Planet</a:t>
            </a:r>
            <a:endParaRPr lang="it-IT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4716016" y="2507184"/>
            <a:ext cx="194421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Eurozone</a:t>
            </a:r>
            <a:endParaRPr lang="it-IT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4716016" y="2924944"/>
            <a:ext cx="194421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Stock</a:t>
            </a:r>
            <a:endParaRPr lang="it-IT" dirty="0"/>
          </a:p>
        </p:txBody>
      </p:sp>
      <p:sp>
        <p:nvSpPr>
          <p:cNvPr id="38" name="Rettangolo 37"/>
          <p:cNvSpPr/>
          <p:nvPr/>
        </p:nvSpPr>
        <p:spPr>
          <a:xfrm>
            <a:off x="1907704" y="5085184"/>
            <a:ext cx="5400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Francesca </a:t>
            </a:r>
            <a:r>
              <a:rPr lang="en-US" sz="2400" dirty="0" err="1" smtClean="0"/>
              <a:t>Schiavone</a:t>
            </a:r>
            <a:r>
              <a:rPr lang="en-US" sz="2400" dirty="0" smtClean="0"/>
              <a:t> won Roland </a:t>
            </a:r>
            <a:r>
              <a:rPr lang="en-US" sz="2400" dirty="0" err="1" smtClean="0"/>
              <a:t>Garros</a:t>
            </a:r>
            <a:endParaRPr lang="it-IT" sz="2400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4716016" y="3789040"/>
            <a:ext cx="194421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Wall</a:t>
            </a:r>
            <a:r>
              <a:rPr lang="it-IT" dirty="0" smtClean="0"/>
              <a:t> Street</a:t>
            </a:r>
            <a:endParaRPr lang="it-IT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4716016" y="4221088"/>
            <a:ext cx="194421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6732240" y="3347700"/>
            <a:ext cx="12961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Cholesterol</a:t>
            </a:r>
            <a:endParaRPr lang="it-IT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6732240" y="2483604"/>
            <a:ext cx="12961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Patient</a:t>
            </a:r>
            <a:endParaRPr lang="it-IT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6732240" y="2915652"/>
            <a:ext cx="12961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Infants</a:t>
            </a:r>
            <a:endParaRPr lang="it-IT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6732240" y="3779748"/>
            <a:ext cx="12961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HIV</a:t>
            </a:r>
            <a:endParaRPr lang="it-IT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6732240" y="4211796"/>
            <a:ext cx="12961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…</a:t>
            </a:r>
            <a:endParaRPr lang="it-IT" dirty="0"/>
          </a:p>
        </p:txBody>
      </p:sp>
      <p:cxnSp>
        <p:nvCxnSpPr>
          <p:cNvPr id="47" name="Connettore 1 46"/>
          <p:cNvCxnSpPr/>
          <p:nvPr/>
        </p:nvCxnSpPr>
        <p:spPr>
          <a:xfrm>
            <a:off x="2051720" y="5517232"/>
            <a:ext cx="266429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>
            <a:off x="5351388" y="5517232"/>
            <a:ext cx="1800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/>
          <p:cNvCxnSpPr/>
          <p:nvPr/>
        </p:nvCxnSpPr>
        <p:spPr>
          <a:xfrm rot="5400000">
            <a:off x="6012160" y="5733256"/>
            <a:ext cx="43204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sellaDiTesto 57"/>
          <p:cNvSpPr txBox="1"/>
          <p:nvPr/>
        </p:nvSpPr>
        <p:spPr>
          <a:xfrm>
            <a:off x="5508104" y="5949280"/>
            <a:ext cx="16561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French</a:t>
            </a:r>
            <a:r>
              <a:rPr lang="it-IT" dirty="0" smtClean="0"/>
              <a:t> Open</a:t>
            </a:r>
            <a:endParaRPr lang="it-IT" dirty="0"/>
          </a:p>
        </p:txBody>
      </p:sp>
      <p:cxnSp>
        <p:nvCxnSpPr>
          <p:cNvPr id="59" name="Connettore 2 58"/>
          <p:cNvCxnSpPr/>
          <p:nvPr/>
        </p:nvCxnSpPr>
        <p:spPr>
          <a:xfrm rot="5400000">
            <a:off x="2987824" y="5733256"/>
            <a:ext cx="43204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sellaDiTesto 59"/>
          <p:cNvSpPr txBox="1"/>
          <p:nvPr/>
        </p:nvSpPr>
        <p:spPr>
          <a:xfrm>
            <a:off x="1979712" y="5949280"/>
            <a:ext cx="252028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Francesca Schiavone</a:t>
            </a:r>
            <a:endParaRPr lang="it-IT" dirty="0"/>
          </a:p>
        </p:txBody>
      </p:sp>
      <p:cxnSp>
        <p:nvCxnSpPr>
          <p:cNvPr id="62" name="Connettore 7 61"/>
          <p:cNvCxnSpPr>
            <a:stCxn id="60" idx="1"/>
            <a:endCxn id="18" idx="1"/>
          </p:cNvCxnSpPr>
          <p:nvPr/>
        </p:nvCxnSpPr>
        <p:spPr>
          <a:xfrm rot="10800000">
            <a:off x="467544" y="2690262"/>
            <a:ext cx="1512168" cy="3443684"/>
          </a:xfrm>
          <a:prstGeom prst="curvedConnector3">
            <a:avLst>
              <a:gd name="adj1" fmla="val 115117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8" name="Connettore 7 67"/>
          <p:cNvCxnSpPr>
            <a:stCxn id="58" idx="1"/>
            <a:endCxn id="18" idx="3"/>
          </p:cNvCxnSpPr>
          <p:nvPr/>
        </p:nvCxnSpPr>
        <p:spPr>
          <a:xfrm rot="10800000">
            <a:off x="2411760" y="2690262"/>
            <a:ext cx="3096344" cy="344368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Connettore 7 68"/>
          <p:cNvCxnSpPr>
            <a:stCxn id="58" idx="1"/>
            <a:endCxn id="20" idx="3"/>
          </p:cNvCxnSpPr>
          <p:nvPr/>
        </p:nvCxnSpPr>
        <p:spPr>
          <a:xfrm rot="10800000">
            <a:off x="2411760" y="3973706"/>
            <a:ext cx="3096344" cy="216024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Connettore 7 72"/>
          <p:cNvCxnSpPr>
            <a:stCxn id="60" idx="1"/>
            <a:endCxn id="20" idx="1"/>
          </p:cNvCxnSpPr>
          <p:nvPr/>
        </p:nvCxnSpPr>
        <p:spPr>
          <a:xfrm rot="10800000">
            <a:off x="467544" y="3973706"/>
            <a:ext cx="1512168" cy="2160240"/>
          </a:xfrm>
          <a:prstGeom prst="curvedConnector3">
            <a:avLst>
              <a:gd name="adj1" fmla="val 123604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4" name="Rettangolo 73"/>
          <p:cNvSpPr/>
          <p:nvPr/>
        </p:nvSpPr>
        <p:spPr>
          <a:xfrm>
            <a:off x="7308304" y="5157192"/>
            <a:ext cx="1656184" cy="5760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SPORT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235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asellaDiTesto 3"/>
          <p:cNvSpPr txBox="1">
            <a:spLocks noChangeArrowheads="1"/>
          </p:cNvSpPr>
          <p:nvPr/>
        </p:nvSpPr>
        <p:spPr bwMode="auto">
          <a:xfrm>
            <a:off x="107950" y="3286125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alibri" pitchFamily="34" charset="0"/>
              </a:rPr>
              <a:t>the   paparazzi   photographed the   star</a:t>
            </a:r>
          </a:p>
        </p:txBody>
      </p:sp>
      <p:sp>
        <p:nvSpPr>
          <p:cNvPr id="41987" name="CasellaDiTesto 4"/>
          <p:cNvSpPr txBox="1">
            <a:spLocks noChangeArrowheads="1"/>
          </p:cNvSpPr>
          <p:nvPr/>
        </p:nvSpPr>
        <p:spPr bwMode="auto">
          <a:xfrm>
            <a:off x="214313" y="4059238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alibri" pitchFamily="34" charset="0"/>
              </a:rPr>
              <a:t>the  astronomer  photographed the   star</a:t>
            </a:r>
          </a:p>
        </p:txBody>
      </p:sp>
      <p:sp>
        <p:nvSpPr>
          <p:cNvPr id="7" name="Ovale 6"/>
          <p:cNvSpPr/>
          <p:nvPr/>
        </p:nvSpPr>
        <p:spPr>
          <a:xfrm>
            <a:off x="7164388" y="4076700"/>
            <a:ext cx="936625" cy="56673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Ovale 6"/>
          <p:cNvSpPr/>
          <p:nvPr/>
        </p:nvSpPr>
        <p:spPr>
          <a:xfrm>
            <a:off x="6948488" y="3284538"/>
            <a:ext cx="936625" cy="57626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19" name="Connettore 1 18"/>
          <p:cNvCxnSpPr/>
          <p:nvPr/>
        </p:nvCxnSpPr>
        <p:spPr>
          <a:xfrm>
            <a:off x="2000250" y="3857625"/>
            <a:ext cx="1571625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1928813" y="4572000"/>
            <a:ext cx="1857375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2" name="Tito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 typical issue: polysemy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Some </a:t>
            </a:r>
            <a:r>
              <a:rPr lang="it-IT" b="1" dirty="0" err="1" smtClean="0">
                <a:solidFill>
                  <a:schemeClr val="bg1"/>
                </a:solidFill>
              </a:rPr>
              <a:t>experiments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4298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it-IT" dirty="0" smtClean="0"/>
              <a:t>32K items from 3 RSS </a:t>
            </a:r>
            <a:r>
              <a:rPr lang="it-IT" dirty="0" err="1" smtClean="0"/>
              <a:t>news-feeds</a:t>
            </a:r>
            <a:endParaRPr lang="it-IT" dirty="0" smtClean="0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/>
          </p:nvPr>
        </p:nvGraphicFramePr>
        <p:xfrm>
          <a:off x="-11035" y="2924944"/>
          <a:ext cx="9155036" cy="356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7281266" y="1268760"/>
          <a:ext cx="1862734" cy="2682240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1862734"/>
              </a:tblGrid>
              <a:tr h="302359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Categories</a:t>
                      </a:r>
                      <a:endParaRPr lang="it-IT" sz="1600" dirty="0"/>
                    </a:p>
                  </a:txBody>
                  <a:tcPr/>
                </a:tc>
              </a:tr>
              <a:tr h="306559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Sport</a:t>
                      </a:r>
                      <a:endParaRPr lang="it-IT" sz="1600" dirty="0"/>
                    </a:p>
                  </a:txBody>
                  <a:tcPr/>
                </a:tc>
              </a:tr>
              <a:tr h="306559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Business</a:t>
                      </a:r>
                      <a:endParaRPr lang="it-IT" sz="1600" dirty="0"/>
                    </a:p>
                  </a:txBody>
                  <a:tcPr/>
                </a:tc>
              </a:tr>
              <a:tr h="306559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U.S.</a:t>
                      </a:r>
                      <a:endParaRPr lang="it-IT" sz="1600" dirty="0"/>
                    </a:p>
                  </a:txBody>
                  <a:tcPr/>
                </a:tc>
              </a:tr>
              <a:tr h="306559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Health</a:t>
                      </a:r>
                      <a:endParaRPr lang="it-IT" sz="1600" dirty="0"/>
                    </a:p>
                  </a:txBody>
                  <a:tcPr/>
                </a:tc>
              </a:tr>
              <a:tr h="306559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Sci&amp;Tech</a:t>
                      </a:r>
                      <a:endParaRPr lang="it-IT" sz="1600" dirty="0"/>
                    </a:p>
                  </a:txBody>
                  <a:tcPr/>
                </a:tc>
              </a:tr>
              <a:tr h="306559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World</a:t>
                      </a:r>
                      <a:endParaRPr lang="it-IT" sz="1600" dirty="0"/>
                    </a:p>
                  </a:txBody>
                  <a:tcPr/>
                </a:tc>
              </a:tr>
              <a:tr h="306559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Entertainment</a:t>
                      </a:r>
                      <a:endParaRPr lang="it-IT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61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1470025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sz="4000" dirty="0" err="1" smtClean="0">
                <a:latin typeface="+mj-lt"/>
              </a:rPr>
              <a:t>User</a:t>
            </a:r>
            <a:r>
              <a:rPr lang="it-IT" sz="4000" dirty="0" smtClean="0">
                <a:latin typeface="+mj-lt"/>
              </a:rPr>
              <a:t> </a:t>
            </a:r>
            <a:r>
              <a:rPr lang="it-IT" sz="4000" dirty="0" err="1" smtClean="0">
                <a:latin typeface="+mj-lt"/>
              </a:rPr>
              <a:t>profiling</a:t>
            </a:r>
            <a:endParaRPr lang="it-IT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679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50887"/>
          </a:xfrm>
        </p:spPr>
        <p:txBody>
          <a:bodyPr/>
          <a:lstStyle/>
          <a:p>
            <a:pPr eaLnBrk="1" hangingPunct="1"/>
            <a:r>
              <a:rPr lang="it-IT" sz="3600" dirty="0" err="1" smtClean="0">
                <a:solidFill>
                  <a:schemeClr val="bg1"/>
                </a:solidFill>
                <a:effectLst/>
                <a:latin typeface="Bitstream Vera Sans" pitchFamily="34" charset="0"/>
              </a:rPr>
              <a:t>User</a:t>
            </a:r>
            <a:r>
              <a:rPr lang="it-IT" sz="3600" dirty="0" smtClean="0">
                <a:solidFill>
                  <a:schemeClr val="bg1"/>
                </a:solidFill>
                <a:effectLst/>
                <a:latin typeface="Bitstream Vera Sans" pitchFamily="34" charset="0"/>
              </a:rPr>
              <a:t> </a:t>
            </a:r>
            <a:r>
              <a:rPr lang="it-IT" sz="3600" dirty="0" err="1" smtClean="0">
                <a:latin typeface="Bitstream Vera Sans" pitchFamily="34" charset="0"/>
              </a:rPr>
              <a:t>p</a:t>
            </a:r>
            <a:r>
              <a:rPr lang="it-IT" sz="3600" dirty="0" err="1" smtClean="0">
                <a:solidFill>
                  <a:schemeClr val="bg1"/>
                </a:solidFill>
                <a:effectLst/>
                <a:latin typeface="Bitstream Vera Sans" pitchFamily="34" charset="0"/>
              </a:rPr>
              <a:t>rofiling</a:t>
            </a:r>
            <a:r>
              <a:rPr lang="it-IT" sz="3600" dirty="0" smtClean="0">
                <a:solidFill>
                  <a:schemeClr val="bg1"/>
                </a:solidFill>
                <a:effectLst/>
                <a:latin typeface="Bitstream Vera Sans" pitchFamily="34" charset="0"/>
              </a:rPr>
              <a:t> in Twitter</a:t>
            </a:r>
            <a:endParaRPr lang="it-IT" sz="2800" dirty="0" smtClean="0">
              <a:solidFill>
                <a:schemeClr val="bg1"/>
              </a:solidFill>
              <a:effectLst/>
              <a:latin typeface="Bitstream Vera Sans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5536" y="1239738"/>
            <a:ext cx="8229600" cy="47815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Parse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all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tweets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of a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users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it-IT" sz="2400" dirty="0" smtClean="0"/>
              <a:t>via </a:t>
            </a:r>
            <a:r>
              <a:rPr lang="it-IT" sz="2400" b="1" dirty="0" smtClean="0">
                <a:solidFill>
                  <a:srgbClr val="C00000"/>
                </a:solidFill>
              </a:rPr>
              <a:t>TAGME</a:t>
            </a:r>
            <a:r>
              <a:rPr lang="it-IT" sz="2400" dirty="0" smtClean="0"/>
              <a:t> and via the </a:t>
            </a:r>
            <a:r>
              <a:rPr lang="it-IT" sz="2400" b="1" dirty="0" smtClean="0">
                <a:solidFill>
                  <a:srgbClr val="C00000"/>
                </a:solidFill>
              </a:rPr>
              <a:t>Stanford NLP </a:t>
            </a:r>
            <a:r>
              <a:rPr lang="it-IT" sz="2400" b="1" dirty="0" err="1" smtClean="0">
                <a:solidFill>
                  <a:srgbClr val="C00000"/>
                </a:solidFill>
              </a:rPr>
              <a:t>Parser</a:t>
            </a:r>
            <a:r>
              <a:rPr lang="it-IT" sz="2400" dirty="0" smtClean="0"/>
              <a:t>, </a:t>
            </a:r>
            <a:r>
              <a:rPr lang="it-IT" sz="2400" dirty="0" err="1" smtClean="0"/>
              <a:t>then</a:t>
            </a:r>
            <a:r>
              <a:rPr lang="it-IT" sz="2400" dirty="0" smtClean="0"/>
              <a:t> </a:t>
            </a:r>
            <a:r>
              <a:rPr lang="it-IT" sz="2400" dirty="0" err="1" smtClean="0"/>
              <a:t>assign</a:t>
            </a:r>
            <a:r>
              <a:rPr lang="it-IT" sz="2400" dirty="0" smtClean="0"/>
              <a:t> a </a:t>
            </a:r>
            <a:r>
              <a:rPr lang="it-IT" sz="2400" b="1" dirty="0" err="1" smtClean="0">
                <a:solidFill>
                  <a:srgbClr val="C00000"/>
                </a:solidFill>
              </a:rPr>
              <a:t>weight</a:t>
            </a:r>
            <a:r>
              <a:rPr lang="it-IT" sz="2400" b="1" dirty="0" smtClean="0">
                <a:solidFill>
                  <a:srgbClr val="C00000"/>
                </a:solidFill>
              </a:rPr>
              <a:t> </a:t>
            </a:r>
            <a:r>
              <a:rPr lang="it-IT" sz="2400" dirty="0" smtClean="0"/>
              <a:t>to </a:t>
            </a:r>
            <a:r>
              <a:rPr lang="it-IT" sz="2400" dirty="0" err="1" smtClean="0"/>
              <a:t>each</a:t>
            </a:r>
            <a:r>
              <a:rPr lang="it-IT" sz="2400" dirty="0" smtClean="0"/>
              <a:t> </a:t>
            </a:r>
            <a:r>
              <a:rPr lang="it-IT" sz="2400" dirty="0" err="1" smtClean="0"/>
              <a:t>detected</a:t>
            </a:r>
            <a:r>
              <a:rPr lang="it-IT" sz="2400" dirty="0" smtClean="0"/>
              <a:t> </a:t>
            </a:r>
            <a:r>
              <a:rPr lang="it-IT" sz="2400" dirty="0" err="1" smtClean="0"/>
              <a:t>entity</a:t>
            </a:r>
            <a:r>
              <a:rPr lang="it-IT" sz="2400" dirty="0" smtClean="0"/>
              <a:t> </a:t>
            </a:r>
            <a:r>
              <a:rPr lang="it-IT" sz="2400" dirty="0" err="1" smtClean="0"/>
              <a:t>according</a:t>
            </a:r>
            <a:r>
              <a:rPr lang="it-IT" sz="2400" dirty="0" smtClean="0"/>
              <a:t> to </a:t>
            </a:r>
            <a:r>
              <a:rPr lang="it-IT" sz="2400" dirty="0" err="1" smtClean="0"/>
              <a:t>its</a:t>
            </a:r>
            <a:r>
              <a:rPr lang="it-IT" sz="2400" dirty="0" smtClean="0"/>
              <a:t> </a:t>
            </a:r>
            <a:r>
              <a:rPr lang="it-IT" sz="2400" dirty="0" err="1" smtClean="0"/>
              <a:t>grammatical</a:t>
            </a:r>
            <a:r>
              <a:rPr lang="it-IT" sz="2400" dirty="0" smtClean="0"/>
              <a:t> </a:t>
            </a:r>
            <a:r>
              <a:rPr lang="it-IT" sz="2400" dirty="0" err="1" smtClean="0"/>
              <a:t>role</a:t>
            </a:r>
            <a:r>
              <a:rPr lang="it-IT" sz="2400" dirty="0" smtClean="0"/>
              <a:t> in the </a:t>
            </a:r>
            <a:r>
              <a:rPr lang="it-IT" sz="2400" dirty="0" err="1" smtClean="0"/>
              <a:t>tweet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85000"/>
              <a:tabLst/>
              <a:defRPr/>
            </a:pPr>
            <a:r>
              <a:rPr lang="it-IT" sz="3200" b="1" dirty="0" err="1" smtClean="0">
                <a:solidFill>
                  <a:schemeClr val="accent4">
                    <a:lumMod val="75000"/>
                  </a:schemeClr>
                </a:solidFill>
              </a:rPr>
              <a:t>User</a:t>
            </a:r>
            <a:r>
              <a:rPr lang="it-IT" sz="32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it-IT" sz="3200" b="1" dirty="0" err="1" smtClean="0">
                <a:solidFill>
                  <a:schemeClr val="accent4">
                    <a:lumMod val="75000"/>
                  </a:schemeClr>
                </a:solidFill>
              </a:rPr>
              <a:t>profile</a:t>
            </a:r>
            <a:r>
              <a:rPr lang="it-IT" sz="3200" b="1" dirty="0" smtClean="0">
                <a:solidFill>
                  <a:schemeClr val="accent4">
                    <a:lumMod val="75000"/>
                  </a:schemeClr>
                </a:solidFill>
              </a:rPr>
              <a:t> = </a:t>
            </a:r>
            <a:r>
              <a:rPr lang="it-IT" sz="3200" b="1" dirty="0" err="1" smtClean="0">
                <a:solidFill>
                  <a:schemeClr val="accent4">
                    <a:lumMod val="75000"/>
                  </a:schemeClr>
                </a:solidFill>
              </a:rPr>
              <a:t>weighted</a:t>
            </a:r>
            <a:r>
              <a:rPr lang="it-IT" sz="3200" b="1" dirty="0" smtClean="0">
                <a:solidFill>
                  <a:schemeClr val="accent4">
                    <a:lumMod val="75000"/>
                  </a:schemeClr>
                </a:solidFill>
              </a:rPr>
              <a:t> set of </a:t>
            </a:r>
            <a:r>
              <a:rPr lang="it-IT" sz="3200" b="1" dirty="0" err="1" smtClean="0">
                <a:solidFill>
                  <a:schemeClr val="accent4">
                    <a:lumMod val="75000"/>
                  </a:schemeClr>
                </a:solidFill>
              </a:rPr>
              <a:t>entities</a:t>
            </a:r>
            <a:endParaRPr lang="it-IT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85000"/>
              <a:tabLst/>
              <a:defRPr/>
            </a:pP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rgbClr val="0094D0"/>
              </a:solidFill>
              <a:effectLst/>
              <a:uLnTx/>
              <a:uFillTx/>
              <a:latin typeface="Bitstream Vera Sans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85000"/>
              <a:tabLst/>
              <a:defRPr/>
            </a:pPr>
            <a:r>
              <a:rPr lang="it-IT" sz="2400" b="1" dirty="0" err="1" smtClean="0">
                <a:solidFill>
                  <a:srgbClr val="C00000"/>
                </a:solidFill>
                <a:latin typeface="Bitstream Vera Sans" pitchFamily="34" charset="0"/>
              </a:rPr>
              <a:t>Few</a:t>
            </a:r>
            <a:r>
              <a:rPr lang="it-IT" sz="2400" b="1" dirty="0" smtClean="0">
                <a:solidFill>
                  <a:srgbClr val="C00000"/>
                </a:solidFill>
                <a:latin typeface="Bitstream Vera Sans" pitchFamily="34" charset="0"/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  <a:latin typeface="Bitstream Vera Sans" pitchFamily="34" charset="0"/>
              </a:rPr>
              <a:t>interesting</a:t>
            </a:r>
            <a:r>
              <a:rPr lang="it-IT" sz="2400" b="1" dirty="0" smtClean="0">
                <a:solidFill>
                  <a:srgbClr val="C00000"/>
                </a:solidFill>
                <a:latin typeface="Bitstream Vera Sans" pitchFamily="34" charset="0"/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  <a:latin typeface="Bitstream Vera Sans" pitchFamily="34" charset="0"/>
              </a:rPr>
              <a:t>advantages</a:t>
            </a:r>
            <a:r>
              <a:rPr lang="it-IT" sz="2400" b="1" dirty="0" smtClean="0">
                <a:solidFill>
                  <a:srgbClr val="C00000"/>
                </a:solidFill>
                <a:latin typeface="Bitstream Vera Sans" pitchFamily="34" charset="0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Small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footprint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 of the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user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profile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,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better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space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 and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time</a:t>
            </a: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Bitstream Vera Sans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•"/>
              <a:tabLst/>
              <a:defRPr/>
            </a:pP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Robustness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against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polysemy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and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synonymy</a:t>
            </a:r>
            <a:endParaRPr lang="it-IT" sz="2400" dirty="0" smtClean="0">
              <a:solidFill>
                <a:schemeClr val="accent2">
                  <a:lumMod val="75000"/>
                </a:schemeClr>
              </a:solidFill>
              <a:latin typeface="Bitstream Vera Sans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•"/>
              <a:tabLst/>
              <a:defRPr/>
            </a:pP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Same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profile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structure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for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users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and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tweets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Bitstream Vera San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741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t="89258"/>
          <a:stretch>
            <a:fillRect/>
          </a:stretch>
        </p:blipFill>
        <p:spPr bwMode="auto">
          <a:xfrm>
            <a:off x="649237" y="5589240"/>
            <a:ext cx="7523163" cy="4046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954344"/>
          </a:xfrm>
        </p:spPr>
        <p:txBody>
          <a:bodyPr/>
          <a:lstStyle/>
          <a:p>
            <a:r>
              <a:rPr lang="it-IT" dirty="0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  <a:t>Best </a:t>
            </a:r>
            <a:r>
              <a:rPr lang="it-IT" dirty="0" err="1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  <a:t>user</a:t>
            </a:r>
            <a:r>
              <a:rPr lang="it-IT" dirty="0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  <a:t> per </a:t>
            </a:r>
            <a:r>
              <a:rPr lang="it-IT" dirty="0" err="1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  <a:t>tweet</a:t>
            </a:r>
            <a:r>
              <a:rPr lang="it-IT" dirty="0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  <a:t/>
            </a:r>
            <a:br>
              <a:rPr lang="it-IT" dirty="0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</a:br>
            <a:r>
              <a:rPr lang="it-IT" sz="2000" dirty="0" smtClean="0">
                <a:latin typeface="+mn-lt"/>
                <a:ea typeface="ヒラギノ角ゴ ProN W3" charset="0"/>
                <a:cs typeface="ヒラギノ角ゴ ProN W3" charset="0"/>
                <a:sym typeface="Calibri" pitchFamily="34" charset="0"/>
              </a:rPr>
              <a:t>[</a:t>
            </a:r>
            <a:r>
              <a:rPr lang="en-US" sz="2000" i="1" dirty="0" smtClean="0">
                <a:latin typeface="+mn-lt"/>
              </a:rPr>
              <a:t>M. </a:t>
            </a:r>
            <a:r>
              <a:rPr lang="en-US" sz="2000" i="1" dirty="0" err="1" smtClean="0">
                <a:latin typeface="+mn-lt"/>
              </a:rPr>
              <a:t>Pennacchiotti</a:t>
            </a:r>
            <a:r>
              <a:rPr lang="en-US" sz="2000" i="1" dirty="0" smtClean="0">
                <a:latin typeface="+mn-lt"/>
              </a:rPr>
              <a:t> et al., CIKM 2012</a:t>
            </a:r>
            <a:r>
              <a:rPr lang="it-IT" sz="2000" dirty="0" smtClean="0">
                <a:latin typeface="+mn-lt"/>
              </a:rPr>
              <a:t>]</a:t>
            </a:r>
            <a:endParaRPr lang="it-IT" dirty="0" smtClean="0">
              <a:latin typeface="+mn-lt"/>
              <a:ea typeface="ヒラギノ角ゴ ProN W3" charset="0"/>
              <a:cs typeface="ヒラギノ角ゴ ProN W3" charset="0"/>
              <a:sym typeface="Calibri" pitchFamily="34" charset="0"/>
            </a:endParaRP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251520" y="1268413"/>
            <a:ext cx="871296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31800" indent="-323850" algn="l">
              <a:lnSpc>
                <a:spcPct val="15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it-IT" sz="2800" u="sng" dirty="0" err="1" smtClean="0">
                <a:solidFill>
                  <a:srgbClr val="FF0000"/>
                </a:solidFill>
                <a:latin typeface="+mn-lt"/>
              </a:rPr>
              <a:t>Problem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: </a:t>
            </a:r>
            <a:r>
              <a:rPr lang="it-IT" sz="2800" dirty="0" err="1" smtClean="0">
                <a:solidFill>
                  <a:srgbClr val="FF0000"/>
                </a:solidFill>
                <a:latin typeface="+mn-lt"/>
              </a:rPr>
              <a:t>Given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 a </a:t>
            </a:r>
            <a:r>
              <a:rPr lang="it-IT" sz="2800" dirty="0" err="1" smtClean="0">
                <a:solidFill>
                  <a:srgbClr val="FF0000"/>
                </a:solidFill>
                <a:latin typeface="+mn-lt"/>
              </a:rPr>
              <a:t>tweet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  <a:latin typeface="+mn-lt"/>
              </a:rPr>
              <a:t>predict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 the “</a:t>
            </a:r>
            <a:r>
              <a:rPr lang="it-IT" sz="2800" dirty="0" err="1" smtClean="0">
                <a:solidFill>
                  <a:srgbClr val="FF0000"/>
                </a:solidFill>
                <a:latin typeface="+mn-lt"/>
              </a:rPr>
              <a:t>most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  <a:latin typeface="+mn-lt"/>
              </a:rPr>
              <a:t>interested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” </a:t>
            </a:r>
            <a:r>
              <a:rPr lang="it-IT" sz="2800" dirty="0" err="1" smtClean="0">
                <a:solidFill>
                  <a:srgbClr val="FF0000"/>
                </a:solidFill>
                <a:latin typeface="+mn-lt"/>
              </a:rPr>
              <a:t>user</a:t>
            </a:r>
            <a:endParaRPr lang="it-IT" sz="2800" dirty="0" smtClean="0">
              <a:solidFill>
                <a:srgbClr val="FF0000"/>
              </a:solidFill>
              <a:latin typeface="+mn-lt"/>
            </a:endParaRPr>
          </a:p>
          <a:p>
            <a:pPr marL="431800" indent="-323850" algn="l">
              <a:lnSpc>
                <a:spcPct val="150000"/>
              </a:lnSpc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it-IT" sz="2800" dirty="0" smtClean="0">
                <a:latin typeface="+mn-lt"/>
              </a:rPr>
              <a:t>Data = 250 </a:t>
            </a:r>
            <a:r>
              <a:rPr lang="it-IT" sz="2800" dirty="0">
                <a:latin typeface="+mn-lt"/>
              </a:rPr>
              <a:t>users over 182'000 tweets</a:t>
            </a:r>
          </a:p>
          <a:p>
            <a:pPr marL="889000" lvl="1" indent="-323850" algn="l">
              <a:buSzPct val="45000"/>
              <a:buFont typeface="Courier New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it-IT" sz="2000" dirty="0"/>
              <a:t>Tested: Classic tf-idf </a:t>
            </a:r>
            <a:r>
              <a:rPr lang="it-IT" sz="2000" dirty="0" err="1"/>
              <a:t>approach</a:t>
            </a:r>
            <a:r>
              <a:rPr lang="it-IT" sz="2000" dirty="0"/>
              <a:t> </a:t>
            </a:r>
            <a:r>
              <a:rPr lang="it-IT" sz="2000" i="1" dirty="0" smtClean="0">
                <a:solidFill>
                  <a:srgbClr val="FF0000"/>
                </a:solidFill>
              </a:rPr>
              <a:t>versus</a:t>
            </a:r>
            <a:r>
              <a:rPr lang="it-IT" sz="2000" dirty="0" smtClean="0"/>
              <a:t> </a:t>
            </a:r>
            <a:r>
              <a:rPr lang="it-IT" sz="2000" dirty="0" err="1" smtClean="0"/>
              <a:t>TagMe-based</a:t>
            </a:r>
            <a:r>
              <a:rPr lang="it-IT" sz="2000" dirty="0" smtClean="0"/>
              <a:t> </a:t>
            </a:r>
            <a:r>
              <a:rPr lang="it-IT" sz="2000" dirty="0" err="1" smtClean="0"/>
              <a:t>approach</a:t>
            </a:r>
            <a:endParaRPr lang="it-IT" sz="2000" dirty="0"/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 cstate="print"/>
          <a:srcRect b="30941"/>
          <a:stretch>
            <a:fillRect/>
          </a:stretch>
        </p:blipFill>
        <p:spPr bwMode="auto">
          <a:xfrm>
            <a:off x="539750" y="2987675"/>
            <a:ext cx="7523163" cy="2601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1759" y="3141663"/>
            <a:ext cx="1872009" cy="3311525"/>
          </a:xfrm>
          <a:prstGeom prst="rect">
            <a:avLst/>
          </a:prstGeom>
          <a:solidFill>
            <a:schemeClr val="bg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r>
              <a:rPr lang="it-IT" sz="1800" dirty="0" err="1"/>
              <a:t>events</a:t>
            </a:r>
            <a:r>
              <a:rPr lang="it-IT" sz="1800" dirty="0"/>
              <a:t>/</a:t>
            </a:r>
            <a:r>
              <a:rPr lang="it-IT" sz="1800" dirty="0" err="1"/>
              <a:t>content</a:t>
            </a:r>
            <a:endParaRPr lang="it-IT" sz="1800" dirty="0"/>
          </a:p>
          <a:p>
            <a:endParaRPr lang="it-IT" sz="1800" dirty="0"/>
          </a:p>
          <a:p>
            <a:r>
              <a:rPr lang="it-IT" sz="1800" dirty="0"/>
              <a:t>status/</a:t>
            </a:r>
            <a:r>
              <a:rPr lang="it-IT" sz="1800" dirty="0" err="1"/>
              <a:t>sentiment</a:t>
            </a:r>
            <a:endParaRPr lang="it-IT" sz="1800" dirty="0"/>
          </a:p>
          <a:p>
            <a:endParaRPr lang="it-IT" sz="1800" dirty="0"/>
          </a:p>
          <a:p>
            <a:endParaRPr lang="it-IT" sz="1800" dirty="0"/>
          </a:p>
          <a:p>
            <a:r>
              <a:rPr lang="it-IT" sz="1800" dirty="0" err="1"/>
              <a:t>Generic</a:t>
            </a:r>
            <a:endParaRPr lang="it-IT" sz="1800" dirty="0"/>
          </a:p>
          <a:p>
            <a:endParaRPr lang="it-IT" sz="1800" dirty="0"/>
          </a:p>
          <a:p>
            <a:r>
              <a:rPr lang="it-IT" sz="1800" dirty="0"/>
              <a:t>News</a:t>
            </a:r>
          </a:p>
          <a:p>
            <a:endParaRPr lang="it-IT" sz="1800" dirty="0"/>
          </a:p>
          <a:p>
            <a:r>
              <a:rPr lang="it-IT" sz="1800" dirty="0"/>
              <a:t>% </a:t>
            </a:r>
            <a:r>
              <a:rPr lang="it-IT" sz="1800" dirty="0" err="1"/>
              <a:t>correct</a:t>
            </a:r>
            <a:endParaRPr lang="it-IT" sz="1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5438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1357313"/>
            <a:ext cx="9147175" cy="5513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732DCEF2-2F02-46F2-999E-CE77F10F8CBA}" type="slidenum">
              <a:rPr lang="en-US" sz="1200">
                <a:solidFill>
                  <a:srgbClr val="878787"/>
                </a:solidFill>
                <a:latin typeface="Calibri" pitchFamily="34" charset="0"/>
                <a:sym typeface="Calibri" pitchFamily="34" charset="0"/>
              </a:rPr>
              <a:pPr algn="r"/>
              <a:t>6</a:t>
            </a:fld>
            <a:endParaRPr lang="en-US" sz="1200">
              <a:solidFill>
                <a:srgbClr val="878787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0964" name="Rectangle 3"/>
          <p:cNvSpPr>
            <a:spLocks/>
          </p:cNvSpPr>
          <p:nvPr/>
        </p:nvSpPr>
        <p:spPr bwMode="auto">
          <a:xfrm>
            <a:off x="323850" y="185738"/>
            <a:ext cx="8362950" cy="1130300"/>
          </a:xfrm>
          <a:prstGeom prst="rect">
            <a:avLst/>
          </a:prstGeom>
          <a:solidFill>
            <a:schemeClr val="tx2"/>
          </a:solidFill>
          <a:ln w="25400">
            <a:solidFill>
              <a:srgbClr val="395E89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A new approach: </a:t>
            </a:r>
          </a:p>
          <a:p>
            <a:r>
              <a:rPr lang="en-US" sz="36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Massive graphs of entities and relations</a:t>
            </a:r>
          </a:p>
        </p:txBody>
      </p:sp>
      <p:sp>
        <p:nvSpPr>
          <p:cNvPr id="40965" name="CasellaDiTesto 1"/>
          <p:cNvSpPr txBox="1">
            <a:spLocks noChangeArrowheads="1"/>
          </p:cNvSpPr>
          <p:nvPr/>
        </p:nvSpPr>
        <p:spPr bwMode="auto">
          <a:xfrm>
            <a:off x="6761163" y="2492375"/>
            <a:ext cx="2393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600" b="1">
                <a:solidFill>
                  <a:srgbClr val="FF0000"/>
                </a:solidFill>
                <a:latin typeface="Gill Sans" charset="0"/>
                <a:ea typeface="ヒラギノ角ゴ ProN W3" charset="-128"/>
                <a:sym typeface="Gill Sans" charset="0"/>
              </a:rPr>
              <a:t>May 2012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75355"/>
            <a:ext cx="7920880" cy="5223122"/>
          </a:xfrm>
          <a:prstGeom prst="rect">
            <a:avLst/>
          </a:prstGeom>
        </p:spPr>
      </p:pic>
      <p:sp>
        <p:nvSpPr>
          <p:cNvPr id="4" name="TextBox 3">
            <a:hlinkClick r:id="rId4"/>
          </p:cNvPr>
          <p:cNvSpPr txBox="1"/>
          <p:nvPr/>
        </p:nvSpPr>
        <p:spPr bwMode="auto">
          <a:xfrm>
            <a:off x="179512" y="6550223"/>
            <a:ext cx="65996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US" sz="1400" dirty="0" smtClean="0">
                <a:hlinkClick r:id="rId4"/>
              </a:rPr>
              <a:t>http://richard.cyganiak.de/2007/10/lod/lod-datasets_2011-09-19_colored.png</a:t>
            </a:r>
            <a:endParaRPr lang="en-US" sz="1400" dirty="0"/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Web of Data: RDF, Tables, </a:t>
            </a:r>
            <a:r>
              <a:rPr lang="en-GB" dirty="0" err="1" smtClean="0"/>
              <a:t>Microdata</a:t>
            </a:r>
            <a:endParaRPr lang="en-GB" sz="2000" dirty="0" smtClean="0"/>
          </a:p>
        </p:txBody>
      </p:sp>
      <p:sp>
        <p:nvSpPr>
          <p:cNvPr id="75" name="Ellipse 39"/>
          <p:cNvSpPr>
            <a:spLocks noChangeArrowheads="1"/>
          </p:cNvSpPr>
          <p:nvPr/>
        </p:nvSpPr>
        <p:spPr bwMode="auto">
          <a:xfrm>
            <a:off x="2555776" y="2975555"/>
            <a:ext cx="3311525" cy="1871662"/>
          </a:xfrm>
          <a:prstGeom prst="ellipse">
            <a:avLst/>
          </a:prstGeom>
          <a:solidFill>
            <a:srgbClr val="FFFF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uppieren 72"/>
          <p:cNvGrpSpPr/>
          <p:nvPr/>
        </p:nvGrpSpPr>
        <p:grpSpPr>
          <a:xfrm>
            <a:off x="1476375" y="1319371"/>
            <a:ext cx="7667625" cy="3992066"/>
            <a:chOff x="1476375" y="1319371"/>
            <a:chExt cx="7667625" cy="3992066"/>
          </a:xfrm>
        </p:grpSpPr>
        <p:pic>
          <p:nvPicPr>
            <p:cNvPr id="77" name="Picture 110" descr="freebas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3968" y="4149080"/>
              <a:ext cx="1211262" cy="31273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113" descr="dbpedi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54413" y="3191455"/>
              <a:ext cx="1011238" cy="50958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79"/>
            <p:cNvGrpSpPr>
              <a:grpSpLocks/>
            </p:cNvGrpSpPr>
            <p:nvPr/>
          </p:nvGrpSpPr>
          <p:grpSpPr bwMode="auto">
            <a:xfrm>
              <a:off x="1476375" y="3047588"/>
              <a:ext cx="792163" cy="1079500"/>
              <a:chOff x="1249219" y="5328665"/>
              <a:chExt cx="714375" cy="983795"/>
            </a:xfrm>
          </p:grpSpPr>
          <p:pic>
            <p:nvPicPr>
              <p:cNvPr id="103" name="Picture 8" descr="Cycorp logo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49219" y="5328665"/>
                <a:ext cx="714375" cy="676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4" name="TextBox 171"/>
              <p:cNvSpPr txBox="1">
                <a:spLocks noChangeArrowheads="1"/>
              </p:cNvSpPr>
              <p:nvPr/>
            </p:nvSpPr>
            <p:spPr bwMode="auto">
              <a:xfrm>
                <a:off x="1320657" y="5971607"/>
                <a:ext cx="500579" cy="3408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Cyc</a:t>
                </a:r>
                <a:endParaRPr lang="en-US" sz="2000"/>
              </a:p>
            </p:txBody>
          </p:sp>
        </p:grpSp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31840" y="5063787"/>
              <a:ext cx="140335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3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27538" y="2039526"/>
              <a:ext cx="936625" cy="6159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3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11714" y="4344923"/>
              <a:ext cx="1104900" cy="5032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7" name="Picture 3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987675" y="1607726"/>
              <a:ext cx="1655763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Grafik 832" descr="pubme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156176" y="3695635"/>
              <a:ext cx="1012825" cy="360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4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227763" y="2831688"/>
              <a:ext cx="1081087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1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659563" y="1319371"/>
              <a:ext cx="2484437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17" descr="Carnegie Mellon University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857987" y="3192051"/>
              <a:ext cx="1071704" cy="305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4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654253" y="2655476"/>
              <a:ext cx="1584325" cy="26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37" descr="Europeana Think Culture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580063" y="1607726"/>
              <a:ext cx="912812" cy="5445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5" name="Picture 2" descr="http://www.mpi-inf.mpg.de/yago-naga/yago/img/yago_logo_mainpage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915816" y="3789040"/>
            <a:ext cx="1075961" cy="532601"/>
          </a:xfrm>
          <a:prstGeom prst="rect">
            <a:avLst/>
          </a:prstGeom>
          <a:noFill/>
        </p:spPr>
      </p:pic>
      <p:sp>
        <p:nvSpPr>
          <p:cNvPr id="41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7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00192" y="6525344"/>
            <a:ext cx="28477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Thanks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G. Weikum, SIGMOD 2013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3913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9307513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Wikipedia is a rich source of instances</a:t>
            </a:r>
          </a:p>
        </p:txBody>
      </p:sp>
      <p:pic>
        <p:nvPicPr>
          <p:cNvPr id="29699" name="Picture 2" descr="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55976" y="2780928"/>
            <a:ext cx="720080" cy="2880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6588224" y="2348880"/>
            <a:ext cx="2555776" cy="374441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4283968" y="3717032"/>
            <a:ext cx="792088" cy="2160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oup 13"/>
          <p:cNvGrpSpPr/>
          <p:nvPr/>
        </p:nvGrpSpPr>
        <p:grpSpPr>
          <a:xfrm>
            <a:off x="2699792" y="3933056"/>
            <a:ext cx="3371850" cy="2924944"/>
            <a:chOff x="2699792" y="3933056"/>
            <a:chExt cx="3371850" cy="2924944"/>
          </a:xfrm>
        </p:grpSpPr>
        <p:pic>
          <p:nvPicPr>
            <p:cNvPr id="15872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9792" y="5962650"/>
              <a:ext cx="3371850" cy="895350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</p:pic>
        <p:cxnSp>
          <p:nvCxnSpPr>
            <p:cNvPr id="13" name="Straight Arrow Connector 12"/>
            <p:cNvCxnSpPr>
              <a:stCxn id="10" idx="2"/>
              <a:endCxn id="158721" idx="2"/>
            </p:cNvCxnSpPr>
            <p:nvPr/>
          </p:nvCxnSpPr>
          <p:spPr>
            <a:xfrm flipH="1">
              <a:off x="4653757" y="3933056"/>
              <a:ext cx="26255" cy="193017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583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979488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Wikipedia's categories contain classes</a:t>
            </a:r>
          </a:p>
        </p:txBody>
      </p:sp>
      <p:pic>
        <p:nvPicPr>
          <p:cNvPr id="3277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68425"/>
            <a:ext cx="914400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Abgerundetes Rechteck 24"/>
          <p:cNvSpPr>
            <a:spLocks noChangeArrowheads="1"/>
          </p:cNvSpPr>
          <p:nvPr/>
        </p:nvSpPr>
        <p:spPr bwMode="auto">
          <a:xfrm>
            <a:off x="6300192" y="1412776"/>
            <a:ext cx="1944687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Abgerundetes Rechteck 24"/>
          <p:cNvSpPr>
            <a:spLocks noChangeArrowheads="1"/>
          </p:cNvSpPr>
          <p:nvPr/>
        </p:nvSpPr>
        <p:spPr bwMode="auto">
          <a:xfrm>
            <a:off x="2555875" y="1728787"/>
            <a:ext cx="3168650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Abgerundetes Rechteck 24"/>
          <p:cNvSpPr>
            <a:spLocks noChangeArrowheads="1"/>
          </p:cNvSpPr>
          <p:nvPr/>
        </p:nvSpPr>
        <p:spPr bwMode="auto">
          <a:xfrm>
            <a:off x="6804248" y="2376487"/>
            <a:ext cx="2195512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Abgerundetes Rechteck 24"/>
          <p:cNvSpPr>
            <a:spLocks noChangeArrowheads="1"/>
          </p:cNvSpPr>
          <p:nvPr/>
        </p:nvSpPr>
        <p:spPr bwMode="auto">
          <a:xfrm>
            <a:off x="6156176" y="2952750"/>
            <a:ext cx="2843212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Abgerundetes Rechteck 24"/>
          <p:cNvSpPr>
            <a:spLocks noChangeArrowheads="1"/>
          </p:cNvSpPr>
          <p:nvPr/>
        </p:nvSpPr>
        <p:spPr bwMode="auto">
          <a:xfrm>
            <a:off x="1476375" y="3240087"/>
            <a:ext cx="1582738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Abgerundetes Rechteck 24"/>
          <p:cNvSpPr>
            <a:spLocks noChangeArrowheads="1"/>
          </p:cNvSpPr>
          <p:nvPr/>
        </p:nvSpPr>
        <p:spPr bwMode="auto">
          <a:xfrm>
            <a:off x="0" y="2016125"/>
            <a:ext cx="1835150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Abgerundetes Rechteck 24"/>
          <p:cNvSpPr>
            <a:spLocks noChangeArrowheads="1"/>
          </p:cNvSpPr>
          <p:nvPr/>
        </p:nvSpPr>
        <p:spPr bwMode="auto">
          <a:xfrm>
            <a:off x="0" y="2663825"/>
            <a:ext cx="1042988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2786" name="Abgerundetes Rechteck 24"/>
          <p:cNvSpPr>
            <a:spLocks noChangeArrowheads="1"/>
          </p:cNvSpPr>
          <p:nvPr/>
        </p:nvSpPr>
        <p:spPr bwMode="auto">
          <a:xfrm>
            <a:off x="6516216" y="3284537"/>
            <a:ext cx="792162" cy="2159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2787" name="Abgerundetes Rechteck 24"/>
          <p:cNvSpPr>
            <a:spLocks noChangeArrowheads="1"/>
          </p:cNvSpPr>
          <p:nvPr/>
        </p:nvSpPr>
        <p:spPr bwMode="auto">
          <a:xfrm>
            <a:off x="0" y="3600450"/>
            <a:ext cx="2555875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Abgerundetes Rechteck 24"/>
          <p:cNvSpPr>
            <a:spLocks noChangeArrowheads="1"/>
          </p:cNvSpPr>
          <p:nvPr/>
        </p:nvSpPr>
        <p:spPr bwMode="auto">
          <a:xfrm>
            <a:off x="3203848" y="2348880"/>
            <a:ext cx="3598863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7544" y="4819218"/>
            <a:ext cx="8352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itchFamily="34" charset="0"/>
              </a:rPr>
              <a:t>C</a:t>
            </a:r>
            <a:r>
              <a:rPr lang="en-US" sz="3000" dirty="0" smtClean="0">
                <a:latin typeface="Calibri" pitchFamily="34" charset="0"/>
              </a:rPr>
              <a:t>ategories form a taxonomic DAG (not really…)</a:t>
            </a:r>
            <a:endParaRPr lang="en-US" sz="3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2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5|17.7|22.2|0.9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accent3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5148</TotalTime>
  <Words>1727</Words>
  <Application>Microsoft Office PowerPoint</Application>
  <PresentationFormat>Presentazione su schermo (4:3)</PresentationFormat>
  <Paragraphs>513</Paragraphs>
  <Slides>53</Slides>
  <Notes>52</Notes>
  <HiddenSlides>1</HiddenSlides>
  <MMClips>0</MMClips>
  <ScaleCrop>false</ScaleCrop>
  <HeadingPairs>
    <vt:vector size="8" baseType="variant">
      <vt:variant>
        <vt:lpstr>Caratteri utilizzati</vt:lpstr>
      </vt:variant>
      <vt:variant>
        <vt:i4>21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53</vt:i4>
      </vt:variant>
    </vt:vector>
  </HeadingPairs>
  <TitlesOfParts>
    <vt:vector size="77" baseType="lpstr">
      <vt:lpstr>Arial Unicode MS</vt:lpstr>
      <vt:lpstr>Arial</vt:lpstr>
      <vt:lpstr>Bitstream Vera Sans</vt:lpstr>
      <vt:lpstr>Calibri</vt:lpstr>
      <vt:lpstr>Calibri Bold</vt:lpstr>
      <vt:lpstr>Calibri Italic</vt:lpstr>
      <vt:lpstr>Calibri Light</vt:lpstr>
      <vt:lpstr>Century Gothic</vt:lpstr>
      <vt:lpstr>Courier New</vt:lpstr>
      <vt:lpstr>Gill Sans</vt:lpstr>
      <vt:lpstr>Lucida Sans</vt:lpstr>
      <vt:lpstr>MS PGothic</vt:lpstr>
      <vt:lpstr>MS PGothic</vt:lpstr>
      <vt:lpstr>新細明體</vt:lpstr>
      <vt:lpstr>Symbol</vt:lpstr>
      <vt:lpstr>Times New Roman</vt:lpstr>
      <vt:lpstr>Trebuchet MS</vt:lpstr>
      <vt:lpstr>Wingdings</vt:lpstr>
      <vt:lpstr>Wingdings 2</vt:lpstr>
      <vt:lpstr>Wingdings 3</vt:lpstr>
      <vt:lpstr>ヒラギノ角ゴ ProN W3</vt:lpstr>
      <vt:lpstr>Tema di Office</vt:lpstr>
      <vt:lpstr>Equation</vt:lpstr>
      <vt:lpstr>Picture</vt:lpstr>
      <vt:lpstr>A new era: Topic-based Annotators</vt:lpstr>
      <vt:lpstr>Classical approach</vt:lpstr>
      <vt:lpstr>Another issue: synonymy</vt:lpstr>
      <vt:lpstr>Latent Semantic Analysis</vt:lpstr>
      <vt:lpstr>A typical issue: polysemy</vt:lpstr>
      <vt:lpstr>Presentazione standard di PowerPoint</vt:lpstr>
      <vt:lpstr>Web of Data: RDF, Tables, Microdata</vt:lpstr>
      <vt:lpstr>Wikipedia is a rich source of instances</vt:lpstr>
      <vt:lpstr>Wikipedia's categories contain classes</vt:lpstr>
      <vt:lpstr>DAG of categories: http://toolserver.org/~dapete/catgraph/</vt:lpstr>
      <vt:lpstr>A new approach: Topic-based annotation</vt:lpstr>
      <vt:lpstr>Polysemy</vt:lpstr>
      <vt:lpstr>Synonymy</vt:lpstr>
      <vt:lpstr>Why is it a difficult problem?</vt:lpstr>
      <vt:lpstr>Features used to link a  p</vt:lpstr>
      <vt:lpstr>Relatedness between pages</vt:lpstr>
      <vt:lpstr>The literature</vt:lpstr>
      <vt:lpstr>Presentazione standard di PowerPoint</vt:lpstr>
      <vt:lpstr>How TAGME works</vt:lpstr>
      <vt:lpstr>Disambiguation: The voting scheme</vt:lpstr>
      <vt:lpstr>Disambiguation: all steps</vt:lpstr>
      <vt:lpstr>Pruning</vt:lpstr>
      <vt:lpstr>Presentazione standard di PowerPoint</vt:lpstr>
      <vt:lpstr>Presentazione standard di PowerPoint</vt:lpstr>
      <vt:lpstr>Tagging  Json</vt:lpstr>
      <vt:lpstr>Presentazione standard di PowerPoint</vt:lpstr>
      <vt:lpstr>Relating topics</vt:lpstr>
      <vt:lpstr>Dense Subgraph</vt:lpstr>
      <vt:lpstr>Random Walks</vt:lpstr>
      <vt:lpstr>On comparing annotators     </vt:lpstr>
      <vt:lpstr>A new approach: Topic-based annotation</vt:lpstr>
      <vt:lpstr>A word of caution !</vt:lpstr>
      <vt:lpstr>Presentazione standard di PowerPoint</vt:lpstr>
      <vt:lpstr>Presentazione standard di PowerPoint</vt:lpstr>
      <vt:lpstr>Is it just a matter of “annotation” ?</vt:lpstr>
      <vt:lpstr>#1: Classic BOW-representation</vt:lpstr>
      <vt:lpstr>#2: LSI-representation</vt:lpstr>
      <vt:lpstr>#3: Vector space expansion</vt:lpstr>
      <vt:lpstr>#4: Other vector expansion</vt:lpstr>
      <vt:lpstr>Presentazione standard di PowerPoint</vt:lpstr>
      <vt:lpstr>#5: Explicit Semantic Analysis     [Gabrilovitch et al, IJCAI 07]</vt:lpstr>
      <vt:lpstr>#6: graph of concepts</vt:lpstr>
      <vt:lpstr>Text as a sub-graph of topics</vt:lpstr>
      <vt:lpstr>Random walks for Text Sim</vt:lpstr>
      <vt:lpstr>Results</vt:lpstr>
      <vt:lpstr>Some applications of this  novel text representation</vt:lpstr>
      <vt:lpstr>Text Categorization</vt:lpstr>
      <vt:lpstr>Topical classification of news</vt:lpstr>
      <vt:lpstr>Example</vt:lpstr>
      <vt:lpstr>Some experiments</vt:lpstr>
      <vt:lpstr>User profiling</vt:lpstr>
      <vt:lpstr>User profiling in Twitter</vt:lpstr>
      <vt:lpstr>Best user per tweet [M. Pennacchiotti et al., CIKM 2012]</vt:lpstr>
    </vt:vector>
  </TitlesOfParts>
  <Company>SST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era: Topic-based Annotators</dc:title>
  <cp:lastModifiedBy>Paolo Ferragina</cp:lastModifiedBy>
  <cp:revision>260</cp:revision>
  <dcterms:created xsi:type="dcterms:W3CDTF">2011-06-16T07:48:44Z</dcterms:created>
  <dcterms:modified xsi:type="dcterms:W3CDTF">2015-12-01T11:43:26Z</dcterms:modified>
</cp:coreProperties>
</file>