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  <p:sldId id="268" r:id="rId3"/>
    <p:sldId id="269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2" r:id="rId14"/>
    <p:sldId id="283" r:id="rId15"/>
    <p:sldId id="289" r:id="rId16"/>
    <p:sldId id="290" r:id="rId17"/>
    <p:sldId id="284" r:id="rId18"/>
    <p:sldId id="285" r:id="rId19"/>
    <p:sldId id="286" r:id="rId20"/>
    <p:sldId id="287" r:id="rId21"/>
    <p:sldId id="288" r:id="rId22"/>
    <p:sldId id="270" r:id="rId23"/>
    <p:sldId id="291" r:id="rId24"/>
    <p:sldId id="300" r:id="rId25"/>
    <p:sldId id="298" r:id="rId26"/>
    <p:sldId id="301" r:id="rId27"/>
    <p:sldId id="302" r:id="rId28"/>
    <p:sldId id="299" r:id="rId29"/>
    <p:sldId id="303" r:id="rId30"/>
    <p:sldId id="304" r:id="rId31"/>
    <p:sldId id="305" r:id="rId32"/>
    <p:sldId id="271" r:id="rId33"/>
    <p:sldId id="316" r:id="rId34"/>
    <p:sldId id="317" r:id="rId35"/>
    <p:sldId id="318" r:id="rId36"/>
    <p:sldId id="319" r:id="rId37"/>
    <p:sldId id="320" r:id="rId38"/>
    <p:sldId id="321" r:id="rId39"/>
    <p:sldId id="322" r:id="rId40"/>
    <p:sldId id="307" r:id="rId41"/>
    <p:sldId id="293" r:id="rId42"/>
    <p:sldId id="306" r:id="rId43"/>
    <p:sldId id="308" r:id="rId44"/>
    <p:sldId id="309" r:id="rId45"/>
    <p:sldId id="310" r:id="rId46"/>
    <p:sldId id="311" r:id="rId47"/>
    <p:sldId id="312" r:id="rId48"/>
    <p:sldId id="313" r:id="rId49"/>
    <p:sldId id="314" r:id="rId50"/>
    <p:sldId id="324" r:id="rId51"/>
    <p:sldId id="315" r:id="rId52"/>
    <p:sldId id="325" r:id="rId53"/>
    <p:sldId id="326" r:id="rId54"/>
    <p:sldId id="327" r:id="rId55"/>
    <p:sldId id="328" r:id="rId56"/>
    <p:sldId id="329" r:id="rId57"/>
    <p:sldId id="330" r:id="rId58"/>
    <p:sldId id="331" r:id="rId59"/>
    <p:sldId id="332" r:id="rId60"/>
    <p:sldId id="333" r:id="rId61"/>
    <p:sldId id="334" r:id="rId62"/>
    <p:sldId id="335" r:id="rId63"/>
    <p:sldId id="323" r:id="rId64"/>
    <p:sldId id="337" r:id="rId65"/>
    <p:sldId id="336" r:id="rId6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b="1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b="1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b="1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b="1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6450" autoAdjust="0"/>
    <p:restoredTop sz="94660"/>
  </p:normalViewPr>
  <p:slideViewPr>
    <p:cSldViewPr>
      <p:cViewPr varScale="1">
        <p:scale>
          <a:sx n="74" d="100"/>
          <a:sy n="74" d="100"/>
        </p:scale>
        <p:origin x="-4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97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447800" cy="6856413"/>
          </a:xfrm>
          <a:prstGeom prst="rect">
            <a:avLst/>
          </a:prstGeom>
          <a:gradFill rotWithShape="0">
            <a:gsLst>
              <a:gs pos="0">
                <a:srgbClr val="33CCCC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+mn-ea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1447800"/>
            <a:ext cx="9142413" cy="1752600"/>
          </a:xfrm>
          <a:prstGeom prst="rect">
            <a:avLst/>
          </a:prstGeom>
          <a:gradFill rotWithShape="0">
            <a:gsLst>
              <a:gs pos="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+mn-ea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3505200"/>
            <a:ext cx="4724400" cy="152400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+mn-ea"/>
            </a:endParaRPr>
          </a:p>
        </p:txBody>
      </p:sp>
      <p:sp>
        <p:nvSpPr>
          <p:cNvPr id="647172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371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47173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057400" y="41148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b="0">
                <a:latin typeface="Tw Cen MT" pitchFamily="34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99430613"/>
      </p:ext>
    </p:extLst>
  </p:cSld>
  <p:clrMapOvr>
    <a:masterClrMapping/>
  </p:clrMapOvr>
  <p:transition>
    <p:wheel spokes="3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4688" y="249238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698625"/>
            <a:ext cx="7772400" cy="4835525"/>
          </a:xfrm>
        </p:spPr>
        <p:txBody>
          <a:bodyPr/>
          <a:lstStyle>
            <a:lvl1pPr>
              <a:defRPr b="0">
                <a:latin typeface="Tw Cen MT" pitchFamily="34" charset="0"/>
              </a:defRPr>
            </a:lvl1pPr>
          </a:lstStyle>
          <a:p>
            <a:pPr lvl="0"/>
            <a:r>
              <a:rPr lang="en-US" noProof="0" smtClean="0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xmlns="" val="346421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4688" y="249238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698625"/>
            <a:ext cx="3810000" cy="4835525"/>
          </a:xfrm>
        </p:spPr>
        <p:txBody>
          <a:bodyPr/>
          <a:lstStyle>
            <a:lvl1pPr>
              <a:defRPr b="0">
                <a:latin typeface="Tw Cen MT" pitchFamily="34" charset="0"/>
              </a:defRPr>
            </a:lvl1pPr>
            <a:lvl2pPr>
              <a:defRPr b="0">
                <a:latin typeface="Tw Cen MT" pitchFamily="34" charset="0"/>
              </a:defRPr>
            </a:lvl2pPr>
            <a:lvl3pPr>
              <a:defRPr b="0">
                <a:latin typeface="Tw Cen MT" pitchFamily="34" charset="0"/>
              </a:defRPr>
            </a:lvl3pPr>
            <a:lvl4pPr>
              <a:defRPr b="0">
                <a:latin typeface="Tw Cen MT" pitchFamily="34" charset="0"/>
              </a:defRPr>
            </a:lvl4pPr>
            <a:lvl5pPr>
              <a:defRPr b="0">
                <a:latin typeface="Tw Cen MT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98625"/>
            <a:ext cx="3810000" cy="4835525"/>
          </a:xfrm>
        </p:spPr>
        <p:txBody>
          <a:bodyPr/>
          <a:lstStyle>
            <a:lvl1pPr>
              <a:defRPr b="0">
                <a:latin typeface="Tw Cen MT" pitchFamily="34" charset="0"/>
              </a:defRPr>
            </a:lvl1pPr>
            <a:lvl2pPr>
              <a:defRPr b="0">
                <a:latin typeface="Tw Cen MT" pitchFamily="34" charset="0"/>
              </a:defRPr>
            </a:lvl2pPr>
            <a:lvl3pPr>
              <a:defRPr b="0">
                <a:latin typeface="Tw Cen MT" pitchFamily="34" charset="0"/>
              </a:defRPr>
            </a:lvl3pPr>
            <a:lvl4pPr>
              <a:defRPr b="0">
                <a:latin typeface="Tw Cen MT" pitchFamily="34" charset="0"/>
              </a:defRPr>
            </a:lvl4pPr>
            <a:lvl5pPr>
              <a:defRPr b="0">
                <a:latin typeface="Tw Cen MT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29012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/>
            </a:lvl1pPr>
            <a:lvl2pPr>
              <a:defRPr b="0"/>
            </a:lvl2pPr>
            <a:lvl3pPr>
              <a:defRPr b="0"/>
            </a:lvl3pPr>
            <a:lvl4pPr>
              <a:defRPr b="0"/>
            </a:lvl4pPr>
            <a:lvl5pPr>
              <a:defRPr b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22902158"/>
      </p:ext>
    </p:extLst>
  </p:cSld>
  <p:clrMapOvr>
    <a:masterClrMapping/>
  </p:clrMapOvr>
  <p:transition>
    <p:wheel spokes="3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3578312644"/>
      </p:ext>
    </p:extLst>
  </p:cSld>
  <p:clrMapOvr>
    <a:masterClrMapping/>
  </p:clrMapOvr>
  <p:transition>
    <p:wheel spokes="3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98625"/>
            <a:ext cx="3810000" cy="4835525"/>
          </a:xfrm>
        </p:spPr>
        <p:txBody>
          <a:bodyPr/>
          <a:lstStyle>
            <a:lvl1pPr>
              <a:defRPr sz="2800" b="0">
                <a:latin typeface="Tw Cen MT" pitchFamily="34" charset="0"/>
              </a:defRPr>
            </a:lvl1pPr>
            <a:lvl2pPr>
              <a:defRPr sz="2400" b="0">
                <a:latin typeface="Tw Cen MT" pitchFamily="34" charset="0"/>
              </a:defRPr>
            </a:lvl2pPr>
            <a:lvl3pPr>
              <a:defRPr sz="2000" b="0">
                <a:latin typeface="Tw Cen MT" pitchFamily="34" charset="0"/>
              </a:defRPr>
            </a:lvl3pPr>
            <a:lvl4pPr>
              <a:defRPr sz="1800" b="0">
                <a:latin typeface="Tw Cen MT" pitchFamily="34" charset="0"/>
              </a:defRPr>
            </a:lvl4pPr>
            <a:lvl5pPr>
              <a:defRPr sz="1800" b="0">
                <a:latin typeface="Tw Cen MT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98625"/>
            <a:ext cx="3810000" cy="4835525"/>
          </a:xfrm>
        </p:spPr>
        <p:txBody>
          <a:bodyPr/>
          <a:lstStyle>
            <a:lvl1pPr>
              <a:defRPr sz="2800" b="0">
                <a:latin typeface="Tw Cen MT" pitchFamily="34" charset="0"/>
              </a:defRPr>
            </a:lvl1pPr>
            <a:lvl2pPr>
              <a:defRPr sz="2400" b="0">
                <a:latin typeface="Tw Cen MT" pitchFamily="34" charset="0"/>
              </a:defRPr>
            </a:lvl2pPr>
            <a:lvl3pPr>
              <a:defRPr sz="2000" b="0">
                <a:latin typeface="Tw Cen MT" pitchFamily="34" charset="0"/>
              </a:defRPr>
            </a:lvl3pPr>
            <a:lvl4pPr>
              <a:defRPr sz="1800" b="0">
                <a:latin typeface="Tw Cen MT" pitchFamily="34" charset="0"/>
              </a:defRPr>
            </a:lvl4pPr>
            <a:lvl5pPr>
              <a:defRPr sz="1800" b="0">
                <a:latin typeface="Tw Cen MT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34583321"/>
      </p:ext>
    </p:extLst>
  </p:cSld>
  <p:clrMapOvr>
    <a:masterClrMapping/>
  </p:clrMapOvr>
  <p:transition>
    <p:wheel spokes="3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Tw Cen M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Tw Cen MT" pitchFamily="34" charset="0"/>
              </a:defRPr>
            </a:lvl1pPr>
            <a:lvl2pPr>
              <a:defRPr sz="2000">
                <a:latin typeface="Tw Cen MT" pitchFamily="34" charset="0"/>
              </a:defRPr>
            </a:lvl2pPr>
            <a:lvl3pPr>
              <a:defRPr sz="1800">
                <a:latin typeface="Tw Cen MT" pitchFamily="34" charset="0"/>
              </a:defRPr>
            </a:lvl3pPr>
            <a:lvl4pPr>
              <a:defRPr sz="1600">
                <a:latin typeface="Tw Cen MT" pitchFamily="34" charset="0"/>
              </a:defRPr>
            </a:lvl4pPr>
            <a:lvl5pPr>
              <a:defRPr sz="1600">
                <a:latin typeface="Tw Cen MT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Tw Cen M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Tw Cen MT" pitchFamily="34" charset="0"/>
              </a:defRPr>
            </a:lvl1pPr>
            <a:lvl2pPr>
              <a:defRPr sz="2000">
                <a:latin typeface="Tw Cen MT" pitchFamily="34" charset="0"/>
              </a:defRPr>
            </a:lvl2pPr>
            <a:lvl3pPr>
              <a:defRPr sz="1800">
                <a:latin typeface="Tw Cen MT" pitchFamily="34" charset="0"/>
              </a:defRPr>
            </a:lvl3pPr>
            <a:lvl4pPr>
              <a:defRPr sz="1600">
                <a:latin typeface="Tw Cen MT" pitchFamily="34" charset="0"/>
              </a:defRPr>
            </a:lvl4pPr>
            <a:lvl5pPr>
              <a:defRPr sz="1600">
                <a:latin typeface="Tw Cen MT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28291148"/>
      </p:ext>
    </p:extLst>
  </p:cSld>
  <p:clrMapOvr>
    <a:masterClrMapping/>
  </p:clrMapOvr>
  <p:transition>
    <p:wheel spokes="3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73471594"/>
      </p:ext>
    </p:extLst>
  </p:cSld>
  <p:clrMapOvr>
    <a:masterClrMapping/>
  </p:clrMapOvr>
  <p:transition>
    <p:wheel spokes="3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553028084"/>
      </p:ext>
    </p:extLst>
  </p:cSld>
  <p:clrMapOvr>
    <a:masterClrMapping/>
  </p:clrMapOvr>
  <p:transition>
    <p:wheel spokes="3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ounded Rectangle 4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 b="0">
                <a:latin typeface="Tw Cen MT" pitchFamily="34" charset="0"/>
              </a:defRPr>
            </a:lvl1pPr>
            <a:lvl2pPr>
              <a:defRPr sz="2800" b="0">
                <a:latin typeface="Tw Cen MT" pitchFamily="34" charset="0"/>
              </a:defRPr>
            </a:lvl2pPr>
            <a:lvl3pPr>
              <a:defRPr sz="2400" b="0">
                <a:latin typeface="Tw Cen MT" pitchFamily="34" charset="0"/>
              </a:defRPr>
            </a:lvl3pPr>
            <a:lvl4pPr>
              <a:defRPr sz="2000" b="0">
                <a:latin typeface="Tw Cen MT" pitchFamily="34" charset="0"/>
              </a:defRPr>
            </a:lvl4pPr>
            <a:lvl5pPr>
              <a:defRPr sz="2000" b="0">
                <a:latin typeface="Tw Cen MT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 b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617072768"/>
      </p:ext>
    </p:extLst>
  </p:cSld>
  <p:clrMapOvr>
    <a:masterClrMapping/>
  </p:clrMapOvr>
  <p:transition>
    <p:wheel spokes="3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647471246"/>
      </p:ext>
    </p:extLst>
  </p:cSld>
  <p:clrMapOvr>
    <a:masterClrMapping/>
  </p:clrMapOvr>
  <p:transition>
    <p:wheel spokes="3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6146" name="Rectangle 2"/>
          <p:cNvSpPr>
            <a:spLocks noChangeArrowheads="1"/>
          </p:cNvSpPr>
          <p:nvPr/>
        </p:nvSpPr>
        <p:spPr bwMode="auto">
          <a:xfrm>
            <a:off x="0" y="0"/>
            <a:ext cx="685800" cy="6856413"/>
          </a:xfrm>
          <a:prstGeom prst="rect">
            <a:avLst/>
          </a:prstGeom>
          <a:gradFill rotWithShape="0">
            <a:gsLst>
              <a:gs pos="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+mn-ea"/>
            </a:endParaRPr>
          </a:p>
        </p:txBody>
      </p:sp>
      <p:sp>
        <p:nvSpPr>
          <p:cNvPr id="646147" name="Rectangle 3"/>
          <p:cNvSpPr>
            <a:spLocks noChangeArrowheads="1"/>
          </p:cNvSpPr>
          <p:nvPr/>
        </p:nvSpPr>
        <p:spPr bwMode="auto">
          <a:xfrm>
            <a:off x="0" y="1443038"/>
            <a:ext cx="4724400" cy="152400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+mn-ea"/>
            </a:endParaRPr>
          </a:p>
        </p:txBody>
      </p:sp>
      <p:sp>
        <p:nvSpPr>
          <p:cNvPr id="646148" name="Rectangle 4"/>
          <p:cNvSpPr>
            <a:spLocks noChangeArrowheads="1"/>
          </p:cNvSpPr>
          <p:nvPr/>
        </p:nvSpPr>
        <p:spPr bwMode="auto">
          <a:xfrm>
            <a:off x="685800" y="6629400"/>
            <a:ext cx="3505200" cy="227013"/>
          </a:xfrm>
          <a:prstGeom prst="rect">
            <a:avLst/>
          </a:prstGeom>
          <a:gradFill rotWithShape="1">
            <a:gsLst>
              <a:gs pos="0">
                <a:schemeClr val="folHlink">
                  <a:gamma/>
                  <a:shade val="63137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shade val="63137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+mn-ea"/>
            </a:endParaRPr>
          </a:p>
        </p:txBody>
      </p:sp>
      <p:sp>
        <p:nvSpPr>
          <p:cNvPr id="646149" name="Rectangle 5"/>
          <p:cNvSpPr>
            <a:spLocks noChangeArrowheads="1"/>
          </p:cNvSpPr>
          <p:nvPr/>
        </p:nvSpPr>
        <p:spPr bwMode="auto">
          <a:xfrm>
            <a:off x="763588" y="452438"/>
            <a:ext cx="8380412" cy="762000"/>
          </a:xfrm>
          <a:prstGeom prst="rect">
            <a:avLst/>
          </a:prstGeom>
          <a:gradFill rotWithShape="0">
            <a:gsLst>
              <a:gs pos="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+mn-ea"/>
            </a:endParaRPr>
          </a:p>
        </p:txBody>
      </p:sp>
      <p:sp>
        <p:nvSpPr>
          <p:cNvPr id="64615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674688" y="2492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64615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98625"/>
            <a:ext cx="7772400" cy="483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8" r:id="rId8"/>
    <p:sldLayoutId id="2147483694" r:id="rId9"/>
    <p:sldLayoutId id="2147483695" r:id="rId10"/>
    <p:sldLayoutId id="2147483696" r:id="rId11"/>
  </p:sldLayoutIdLst>
  <p:transition>
    <p:wheel spokes="3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w Cen MT Condensed" pitchFamily="34" charset="0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w Cen MT Condensed" pitchFamily="34" charset="0"/>
          <a:ea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w Cen MT Condensed" pitchFamily="34" charset="0"/>
          <a:ea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w Cen MT Condensed" pitchFamily="34" charset="0"/>
          <a:ea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w Cen MT Condensed" pitchFamily="34" charset="0"/>
          <a:ea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charset="0"/>
        <a:buChar char="l"/>
        <a:defRPr kumimoji="1" sz="28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charset="0"/>
        <a:buChar char="§"/>
        <a:defRPr kumimoji="1" sz="2400" b="1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 b="1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b="1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b="1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 b="1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 b="1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 b="1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/>
        <p:txBody>
          <a:bodyPr/>
          <a:lstStyle/>
          <a:p>
            <a:pPr eaLnBrk="1" hangingPunct="1"/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Tw Cen MT Condensed" charset="0"/>
              </a:rPr>
              <a:t>Introduction to C#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/>
        <p:txBody>
          <a:bodyPr/>
          <a:lstStyle/>
          <a:p>
            <a:pPr eaLnBrk="1" hangingPunct="1">
              <a:buFont typeface="Wingdings" charset="0"/>
              <a:buNone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Tw Cen MT" charset="0"/>
              </a:rPr>
              <a:t>Antonio </a:t>
            </a:r>
            <a:r>
              <a:rPr lang="en-US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Tw Cen MT" charset="0"/>
              </a:rPr>
              <a:t>Cisternino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Tw Cen MT" charset="0"/>
              </a:rPr>
              <a:t>, Giuseppe </a:t>
            </a:r>
            <a:r>
              <a:rPr lang="en-US" dirty="0" err="1" smtClean="0">
                <a:effectLst>
                  <a:outerShdw blurRad="38100" dist="38100" dir="2700000" algn="tl">
                    <a:srgbClr val="DDDDDD"/>
                  </a:outerShdw>
                </a:effectLst>
                <a:latin typeface="Tw Cen MT" charset="0"/>
              </a:rPr>
              <a:t>Attardi</a:t>
            </a: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Tw Cen MT" charset="0"/>
              </a:rPr>
              <a:t>, Davide Morelli</a:t>
            </a: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latin typeface="Tw Cen MT" charset="0"/>
            </a:endParaRPr>
          </a:p>
          <a:p>
            <a:pPr eaLnBrk="1" hangingPunct="1">
              <a:buFont typeface="Wingdings" charset="0"/>
              <a:buNone/>
            </a:pPr>
            <a:r>
              <a:rPr lang="en-US" i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Tw Cen MT" charset="0"/>
              </a:rPr>
              <a:t>Università</a:t>
            </a:r>
            <a:r>
              <a:rPr lang="en-US" i="1" dirty="0">
                <a:effectLst>
                  <a:outerShdw blurRad="38100" dist="38100" dir="2700000" algn="tl">
                    <a:srgbClr val="DDDDDD"/>
                  </a:outerShdw>
                </a:effectLst>
                <a:latin typeface="Tw Cen MT" charset="0"/>
              </a:rPr>
              <a:t> di Pisa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Tw Cen MT Condensed" charset="0"/>
              </a:rPr>
              <a:t>Polymorphism and Virtual methods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Late binding in OO languages determines which method to call on objects belonging to a hierarchy of classes</a:t>
            </a:r>
          </a:p>
          <a:p>
            <a:pPr eaLnBrk="1" hangingPunct="1">
              <a:lnSpc>
                <a:spcPct val="80000"/>
              </a:lnSpc>
            </a:pPr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In the following code:</a:t>
            </a:r>
          </a:p>
          <a:p>
            <a:pPr lvl="1"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2000" b="1">
                <a:latin typeface="Courier New" charset="0"/>
              </a:rPr>
              <a:t>string s = "Test";</a:t>
            </a:r>
          </a:p>
          <a:p>
            <a:pPr lvl="1"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2000" b="1">
                <a:latin typeface="Courier New" charset="0"/>
              </a:rPr>
              <a:t>object o = s; // Upcasting</a:t>
            </a:r>
          </a:p>
          <a:p>
            <a:pPr lvl="1"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2000" b="1">
                <a:latin typeface="Courier New" charset="0"/>
              </a:rPr>
              <a:t>// String.ToString() is invoked</a:t>
            </a:r>
          </a:p>
          <a:p>
            <a:pPr lvl="1"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2000" b="1">
                <a:latin typeface="Courier New" charset="0"/>
              </a:rPr>
              <a:t>return o.ToString();</a:t>
            </a:r>
          </a:p>
          <a:p>
            <a:pPr eaLnBrk="1" hangingPunct="1">
              <a:lnSpc>
                <a:spcPct val="80000"/>
              </a:lnSpc>
            </a:pPr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At compile time the effective type of the object referenced by </a:t>
            </a:r>
            <a:r>
              <a:rPr lang="en-US" sz="2400" i="1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o</a:t>
            </a:r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is unknown</a:t>
            </a:r>
          </a:p>
          <a:p>
            <a:pPr eaLnBrk="1" hangingPunct="1">
              <a:lnSpc>
                <a:spcPct val="80000"/>
              </a:lnSpc>
            </a:pPr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The programmer wishes that the invoked method is the one defined in the actual type (if present)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Tw Cen MT Condensed" charset="0"/>
              </a:rPr>
              <a:t>Virtual methods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Each object holds a pointer to the </a:t>
            </a:r>
            <a:r>
              <a:rPr lang="en-US" sz="2400" i="1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vtable</a:t>
            </a:r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, a table of pointer to virtual methods of its type</a:t>
            </a:r>
          </a:p>
          <a:p>
            <a:pPr eaLnBrk="1" hangingPunct="1">
              <a:lnSpc>
                <a:spcPct val="90000"/>
              </a:lnSpc>
            </a:pPr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In Java </a:t>
            </a:r>
            <a:r>
              <a:rPr lang="en-US" sz="2400" i="1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all methods are virtual</a:t>
            </a:r>
            <a:endParaRPr lang="en-US" sz="240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C# allows the programmer to specify whether a method is virtual or not</a:t>
            </a:r>
          </a:p>
          <a:p>
            <a:pPr eaLnBrk="1" hangingPunct="1">
              <a:lnSpc>
                <a:spcPct val="90000"/>
              </a:lnSpc>
            </a:pPr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By default methods are not virtual</a:t>
            </a:r>
          </a:p>
          <a:p>
            <a:pPr eaLnBrk="1" hangingPunct="1">
              <a:lnSpc>
                <a:spcPct val="90000"/>
              </a:lnSpc>
            </a:pPr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When a class defines a method that could be redefined in subclasses, the </a:t>
            </a:r>
            <a:r>
              <a:rPr lang="en-US" sz="2400" i="1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virtual</a:t>
            </a:r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keyword must be specified</a:t>
            </a:r>
          </a:p>
          <a:p>
            <a:pPr eaLnBrk="1" hangingPunct="1">
              <a:lnSpc>
                <a:spcPct val="90000"/>
              </a:lnSpc>
            </a:pPr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Derived classes should use the </a:t>
            </a:r>
            <a:r>
              <a:rPr lang="en-US" sz="2400" i="1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override</a:t>
            </a:r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keyword to indicate that they are redefining an inherited method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Tw Cen MT Condensed" charset="0"/>
              </a:rPr>
              <a:t>Virtual methods implementation</a:t>
            </a:r>
          </a:p>
        </p:txBody>
      </p:sp>
      <p:sp>
        <p:nvSpPr>
          <p:cNvPr id="15363" name="Rectangle 5"/>
          <p:cNvSpPr>
            <a:spLocks noChangeArrowheads="1"/>
          </p:cNvSpPr>
          <p:nvPr/>
        </p:nvSpPr>
        <p:spPr bwMode="auto">
          <a:xfrm>
            <a:off x="1619250" y="3043238"/>
            <a:ext cx="1584325" cy="1727200"/>
          </a:xfrm>
          <a:prstGeom prst="rect">
            <a:avLst/>
          </a:prstGeom>
          <a:solidFill>
            <a:srgbClr val="ADC2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38100" dir="2700000" algn="tl" rotWithShape="0">
              <a:srgbClr val="000000">
                <a:alpha val="39999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b="0" dirty="0">
                <a:latin typeface="Arial" pitchFamily="34" charset="0"/>
                <a:ea typeface="+mn-ea"/>
              </a:rPr>
              <a:t>object</a:t>
            </a:r>
          </a:p>
        </p:txBody>
      </p:sp>
      <p:sp>
        <p:nvSpPr>
          <p:cNvPr id="15364" name="Line 7"/>
          <p:cNvSpPr>
            <a:spLocks noChangeShapeType="1"/>
          </p:cNvSpPr>
          <p:nvPr/>
        </p:nvSpPr>
        <p:spPr bwMode="auto">
          <a:xfrm>
            <a:off x="1619250" y="3330575"/>
            <a:ext cx="1584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5" name="Rectangle 8"/>
          <p:cNvSpPr>
            <a:spLocks noChangeArrowheads="1"/>
          </p:cNvSpPr>
          <p:nvPr/>
        </p:nvSpPr>
        <p:spPr bwMode="auto">
          <a:xfrm>
            <a:off x="5291138" y="2682875"/>
            <a:ext cx="1584325" cy="1655763"/>
          </a:xfrm>
          <a:prstGeom prst="rect">
            <a:avLst/>
          </a:prstGeom>
          <a:solidFill>
            <a:srgbClr val="ADC2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38100" dir="2700000" algn="tl" rotWithShape="0">
              <a:srgbClr val="000000">
                <a:alpha val="39999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  <a:ea typeface="+mn-ea"/>
            </a:endParaRPr>
          </a:p>
        </p:txBody>
      </p:sp>
      <p:sp>
        <p:nvSpPr>
          <p:cNvPr id="15366" name="Text Box 9"/>
          <p:cNvSpPr txBox="1">
            <a:spLocks noChangeArrowheads="1"/>
          </p:cNvSpPr>
          <p:nvPr/>
        </p:nvSpPr>
        <p:spPr bwMode="auto">
          <a:xfrm>
            <a:off x="5199063" y="4430713"/>
            <a:ext cx="1758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b="0"/>
              <a:t>Type descriptor</a:t>
            </a:r>
          </a:p>
        </p:txBody>
      </p:sp>
      <p:sp>
        <p:nvSpPr>
          <p:cNvPr id="15367" name="Line 10"/>
          <p:cNvSpPr>
            <a:spLocks noChangeShapeType="1"/>
          </p:cNvSpPr>
          <p:nvPr/>
        </p:nvSpPr>
        <p:spPr bwMode="auto">
          <a:xfrm flipV="1">
            <a:off x="2482850" y="2754313"/>
            <a:ext cx="2808288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8" name="Line 11"/>
          <p:cNvSpPr>
            <a:spLocks noChangeShapeType="1"/>
          </p:cNvSpPr>
          <p:nvPr/>
        </p:nvSpPr>
        <p:spPr bwMode="auto">
          <a:xfrm>
            <a:off x="5291138" y="2970213"/>
            <a:ext cx="1584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9" name="Line 12"/>
          <p:cNvSpPr>
            <a:spLocks noChangeShapeType="1"/>
          </p:cNvSpPr>
          <p:nvPr/>
        </p:nvSpPr>
        <p:spPr bwMode="auto">
          <a:xfrm>
            <a:off x="5291138" y="3186113"/>
            <a:ext cx="1584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0" name="Line 13"/>
          <p:cNvSpPr>
            <a:spLocks noChangeShapeType="1"/>
          </p:cNvSpPr>
          <p:nvPr/>
        </p:nvSpPr>
        <p:spPr bwMode="auto">
          <a:xfrm>
            <a:off x="5291138" y="3402013"/>
            <a:ext cx="1584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1" name="Line 14"/>
          <p:cNvSpPr>
            <a:spLocks noChangeShapeType="1"/>
          </p:cNvSpPr>
          <p:nvPr/>
        </p:nvSpPr>
        <p:spPr bwMode="auto">
          <a:xfrm>
            <a:off x="5291138" y="3617913"/>
            <a:ext cx="1584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2" name="Line 15"/>
          <p:cNvSpPr>
            <a:spLocks noChangeShapeType="1"/>
          </p:cNvSpPr>
          <p:nvPr/>
        </p:nvSpPr>
        <p:spPr bwMode="auto">
          <a:xfrm>
            <a:off x="6299200" y="2827338"/>
            <a:ext cx="12969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3" name="Line 16"/>
          <p:cNvSpPr>
            <a:spLocks noChangeShapeType="1"/>
          </p:cNvSpPr>
          <p:nvPr/>
        </p:nvSpPr>
        <p:spPr bwMode="auto">
          <a:xfrm>
            <a:off x="6299200" y="3114675"/>
            <a:ext cx="12969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4" name="Text Box 17"/>
          <p:cNvSpPr txBox="1">
            <a:spLocks noChangeArrowheads="1"/>
          </p:cNvSpPr>
          <p:nvPr/>
        </p:nvSpPr>
        <p:spPr bwMode="auto">
          <a:xfrm rot="-5400000">
            <a:off x="7393782" y="2813843"/>
            <a:ext cx="1060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b="0"/>
              <a:t>Methods</a:t>
            </a:r>
          </a:p>
        </p:txBody>
      </p:sp>
      <p:sp>
        <p:nvSpPr>
          <p:cNvPr id="15375" name="Text Box 18"/>
          <p:cNvSpPr txBox="1">
            <a:spLocks noChangeArrowheads="1"/>
          </p:cNvSpPr>
          <p:nvPr/>
        </p:nvSpPr>
        <p:spPr bwMode="auto">
          <a:xfrm>
            <a:off x="1258888" y="5373688"/>
            <a:ext cx="6880225" cy="457200"/>
          </a:xfrm>
          <a:prstGeom prst="rect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/>
              <a:t>Cost of virtual method invocation: two indirections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Tw Cen MT Condensed" charset="0"/>
              </a:rPr>
              <a:t>Virtual methods example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>
          <a:xfrm>
            <a:off x="663575" y="1700213"/>
            <a:ext cx="8229600" cy="4897437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>
                <a:latin typeface="Courier New" pitchFamily="49" charset="0"/>
                <a:ea typeface="+mn-ea"/>
              </a:rPr>
              <a:t>public class </a:t>
            </a:r>
            <a:r>
              <a:rPr lang="en-US" sz="2000" b="1" dirty="0" smtClean="0">
                <a:latin typeface="Courier New" pitchFamily="49" charset="0"/>
                <a:ea typeface="+mn-ea"/>
              </a:rPr>
              <a:t>Base </a:t>
            </a:r>
            <a:r>
              <a:rPr lang="en-US" sz="2000" b="1" dirty="0">
                <a:latin typeface="Courier New" pitchFamily="49" charset="0"/>
                <a:ea typeface="+mn-ea"/>
              </a:rPr>
              <a:t>{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>
                <a:latin typeface="Courier New" pitchFamily="49" charset="0"/>
                <a:ea typeface="+mn-ea"/>
              </a:rPr>
              <a:t>  public </a:t>
            </a:r>
            <a:r>
              <a:rPr lang="en-US" sz="2000" b="1" dirty="0">
                <a:solidFill>
                  <a:schemeClr val="bg2"/>
                </a:solidFill>
                <a:latin typeface="Courier New" pitchFamily="49" charset="0"/>
                <a:ea typeface="+mn-ea"/>
              </a:rPr>
              <a:t>virtual</a:t>
            </a:r>
            <a:r>
              <a:rPr lang="en-US" sz="2000" b="1" dirty="0">
                <a:latin typeface="Courier New" pitchFamily="49" charset="0"/>
                <a:ea typeface="+mn-ea"/>
              </a:rPr>
              <a:t> string </a:t>
            </a:r>
            <a:r>
              <a:rPr lang="en-US" sz="2000" b="1" dirty="0" err="1">
                <a:latin typeface="Courier New" pitchFamily="49" charset="0"/>
                <a:ea typeface="+mn-ea"/>
              </a:rPr>
              <a:t>Foo</a:t>
            </a:r>
            <a:r>
              <a:rPr lang="en-US" sz="2000" b="1" dirty="0">
                <a:latin typeface="Courier New" pitchFamily="49" charset="0"/>
                <a:ea typeface="+mn-ea"/>
              </a:rPr>
              <a:t>() { return "</a:t>
            </a:r>
            <a:r>
              <a:rPr lang="en-US" sz="2000" b="1" dirty="0" err="1">
                <a:latin typeface="Courier New" pitchFamily="49" charset="0"/>
                <a:ea typeface="+mn-ea"/>
              </a:rPr>
              <a:t>Foo</a:t>
            </a:r>
            <a:r>
              <a:rPr lang="en-US" sz="2000" b="1" dirty="0">
                <a:latin typeface="Courier New" pitchFamily="49" charset="0"/>
                <a:ea typeface="+mn-ea"/>
              </a:rPr>
              <a:t>"; }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>
                <a:latin typeface="Courier New" pitchFamily="49" charset="0"/>
                <a:ea typeface="+mn-ea"/>
              </a:rPr>
              <a:t>  public string Foo2() { return "Foo2"; }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>
                <a:latin typeface="Courier New" pitchFamily="49" charset="0"/>
                <a:ea typeface="+mn-ea"/>
              </a:rPr>
              <a:t>}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>
                <a:latin typeface="Courier New" pitchFamily="49" charset="0"/>
                <a:ea typeface="+mn-ea"/>
              </a:rPr>
              <a:t>public class Derived : </a:t>
            </a:r>
            <a:r>
              <a:rPr lang="en-US" sz="2000" b="1" dirty="0" smtClean="0">
                <a:latin typeface="Courier New" pitchFamily="49" charset="0"/>
                <a:ea typeface="+mn-ea"/>
              </a:rPr>
              <a:t>Base </a:t>
            </a:r>
            <a:r>
              <a:rPr lang="en-US" sz="2000" b="1" dirty="0">
                <a:latin typeface="Courier New" pitchFamily="49" charset="0"/>
                <a:ea typeface="+mn-ea"/>
              </a:rPr>
              <a:t>{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>
                <a:latin typeface="Courier New" pitchFamily="49" charset="0"/>
                <a:ea typeface="+mn-ea"/>
              </a:rPr>
              <a:t>  public </a:t>
            </a:r>
            <a:r>
              <a:rPr lang="en-US" sz="2000" b="1" dirty="0">
                <a:solidFill>
                  <a:schemeClr val="bg2"/>
                </a:solidFill>
                <a:latin typeface="Courier New" pitchFamily="49" charset="0"/>
                <a:ea typeface="+mn-ea"/>
              </a:rPr>
              <a:t>override</a:t>
            </a:r>
            <a:r>
              <a:rPr lang="en-US" sz="2000" b="1" dirty="0">
                <a:latin typeface="Courier New" pitchFamily="49" charset="0"/>
                <a:ea typeface="+mn-ea"/>
              </a:rPr>
              <a:t> string </a:t>
            </a:r>
            <a:r>
              <a:rPr lang="en-US" sz="2000" b="1" dirty="0" err="1">
                <a:latin typeface="Courier New" pitchFamily="49" charset="0"/>
                <a:ea typeface="+mn-ea"/>
              </a:rPr>
              <a:t>Foo</a:t>
            </a:r>
            <a:r>
              <a:rPr lang="en-US" sz="2000" b="1" dirty="0">
                <a:latin typeface="Courier New" pitchFamily="49" charset="0"/>
                <a:ea typeface="+mn-ea"/>
              </a:rPr>
              <a:t>() { return "</a:t>
            </a:r>
            <a:r>
              <a:rPr lang="en-US" sz="2000" b="1" dirty="0" err="1">
                <a:latin typeface="Courier New" pitchFamily="49" charset="0"/>
                <a:ea typeface="+mn-ea"/>
              </a:rPr>
              <a:t>DFoo</a:t>
            </a:r>
            <a:r>
              <a:rPr lang="en-US" sz="2000" b="1" dirty="0">
                <a:latin typeface="Courier New" pitchFamily="49" charset="0"/>
                <a:ea typeface="+mn-ea"/>
              </a:rPr>
              <a:t>"; }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>
                <a:latin typeface="Courier New" pitchFamily="49" charset="0"/>
                <a:ea typeface="+mn-ea"/>
              </a:rPr>
              <a:t>  public </a:t>
            </a:r>
            <a:r>
              <a:rPr lang="en-US" sz="2000" b="1" dirty="0" smtClean="0">
                <a:solidFill>
                  <a:schemeClr val="bg1">
                    <a:lumMod val="65000"/>
                  </a:schemeClr>
                </a:solidFill>
                <a:latin typeface="Courier New" pitchFamily="49" charset="0"/>
                <a:ea typeface="+mn-ea"/>
              </a:rPr>
              <a:t>new</a:t>
            </a:r>
            <a:r>
              <a:rPr lang="en-US" sz="2000" b="1" dirty="0" smtClean="0">
                <a:latin typeface="Courier New" pitchFamily="49" charset="0"/>
                <a:ea typeface="+mn-ea"/>
              </a:rPr>
              <a:t> string </a:t>
            </a:r>
            <a:r>
              <a:rPr lang="en-US" sz="2000" b="1" dirty="0">
                <a:latin typeface="Courier New" pitchFamily="49" charset="0"/>
                <a:ea typeface="+mn-ea"/>
              </a:rPr>
              <a:t>Foo2() { return "DFoo2"; }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smtClean="0">
                <a:latin typeface="Courier New" pitchFamily="49" charset="0"/>
                <a:ea typeface="+mn-ea"/>
              </a:rPr>
              <a:t>}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000" b="1" dirty="0">
              <a:latin typeface="Courier New" pitchFamily="49" charset="0"/>
              <a:ea typeface="+mn-ea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smtClean="0">
                <a:latin typeface="Courier New" pitchFamily="49" charset="0"/>
                <a:ea typeface="+mn-ea"/>
              </a:rPr>
              <a:t>Derived </a:t>
            </a:r>
            <a:r>
              <a:rPr lang="en-US" sz="2000" b="1" dirty="0">
                <a:latin typeface="Courier New" pitchFamily="49" charset="0"/>
                <a:ea typeface="+mn-ea"/>
              </a:rPr>
              <a:t>d = new Derived();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smtClean="0">
                <a:latin typeface="Courier New" pitchFamily="49" charset="0"/>
                <a:ea typeface="+mn-ea"/>
              </a:rPr>
              <a:t>Base </a:t>
            </a:r>
            <a:r>
              <a:rPr lang="en-US" sz="2000" b="1" dirty="0">
                <a:latin typeface="Courier New" pitchFamily="49" charset="0"/>
                <a:ea typeface="+mn-ea"/>
              </a:rPr>
              <a:t>v = d;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err="1" smtClean="0">
                <a:latin typeface="Courier New" pitchFamily="49" charset="0"/>
                <a:ea typeface="+mn-ea"/>
              </a:rPr>
              <a:t>Console.WriteLine</a:t>
            </a:r>
            <a:r>
              <a:rPr lang="en-US" sz="2000" b="1" dirty="0">
                <a:latin typeface="Courier New" pitchFamily="49" charset="0"/>
                <a:ea typeface="+mn-ea"/>
              </a:rPr>
              <a:t>("{0}\t{1}", </a:t>
            </a:r>
            <a:r>
              <a:rPr lang="en-US" sz="2000" b="1" dirty="0" err="1">
                <a:latin typeface="Courier New" pitchFamily="49" charset="0"/>
                <a:ea typeface="+mn-ea"/>
              </a:rPr>
              <a:t>v.Foo</a:t>
            </a:r>
            <a:r>
              <a:rPr lang="en-US" sz="2000" b="1" dirty="0">
                <a:latin typeface="Courier New" pitchFamily="49" charset="0"/>
                <a:ea typeface="+mn-ea"/>
              </a:rPr>
              <a:t>(), v.Foo2());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smtClean="0">
                <a:latin typeface="Courier New" pitchFamily="49" charset="0"/>
                <a:ea typeface="+mn-ea"/>
              </a:rPr>
              <a:t>// Output: </a:t>
            </a:r>
            <a:r>
              <a:rPr lang="en-US" sz="2000" b="1" dirty="0" err="1" smtClean="0">
                <a:latin typeface="Courier New" pitchFamily="49" charset="0"/>
                <a:ea typeface="+mn-ea"/>
              </a:rPr>
              <a:t>DFoo</a:t>
            </a:r>
            <a:r>
              <a:rPr lang="en-US" sz="2000" b="1" dirty="0" smtClean="0">
                <a:latin typeface="Courier New" pitchFamily="49" charset="0"/>
                <a:ea typeface="+mn-ea"/>
              </a:rPr>
              <a:t>	Foo2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err="1" smtClean="0">
                <a:latin typeface="Courier New" pitchFamily="49" charset="0"/>
                <a:ea typeface="+mn-ea"/>
              </a:rPr>
              <a:t>Console.WriteLine</a:t>
            </a:r>
            <a:r>
              <a:rPr lang="en-US" sz="2000" b="1" dirty="0">
                <a:latin typeface="Courier New" pitchFamily="49" charset="0"/>
                <a:ea typeface="+mn-ea"/>
              </a:rPr>
              <a:t>("{0}\t{1}", </a:t>
            </a:r>
            <a:r>
              <a:rPr lang="en-US" sz="2000" b="1" dirty="0" err="1">
                <a:latin typeface="Courier New" pitchFamily="49" charset="0"/>
                <a:ea typeface="+mn-ea"/>
              </a:rPr>
              <a:t>d.Foo</a:t>
            </a:r>
            <a:r>
              <a:rPr lang="en-US" sz="2000" b="1" dirty="0">
                <a:latin typeface="Courier New" pitchFamily="49" charset="0"/>
                <a:ea typeface="+mn-ea"/>
              </a:rPr>
              <a:t>(), d.Foo2());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smtClean="0">
                <a:latin typeface="Courier New" pitchFamily="49" charset="0"/>
                <a:ea typeface="+mn-ea"/>
              </a:rPr>
              <a:t>// Output: </a:t>
            </a:r>
            <a:r>
              <a:rPr lang="en-US" sz="2000" b="1" dirty="0" err="1" smtClean="0">
                <a:latin typeface="Courier New" pitchFamily="49" charset="0"/>
                <a:ea typeface="+mn-ea"/>
              </a:rPr>
              <a:t>DFoo</a:t>
            </a:r>
            <a:r>
              <a:rPr lang="en-US" sz="2000" b="1" dirty="0" smtClean="0">
                <a:latin typeface="Courier New" pitchFamily="49" charset="0"/>
                <a:ea typeface="+mn-ea"/>
              </a:rPr>
              <a:t>	DFoo2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000" b="1" dirty="0">
              <a:latin typeface="Courier New" pitchFamily="49" charset="0"/>
              <a:ea typeface="+mn-ea"/>
            </a:endParaRPr>
          </a:p>
        </p:txBody>
      </p:sp>
      <p:sp>
        <p:nvSpPr>
          <p:cNvPr id="6" name="Rounded Rectangular Callout 5"/>
          <p:cNvSpPr/>
          <p:nvPr/>
        </p:nvSpPr>
        <p:spPr bwMode="auto">
          <a:xfrm>
            <a:off x="2843213" y="3860800"/>
            <a:ext cx="2376487" cy="360363"/>
          </a:xfrm>
          <a:prstGeom prst="wedgeRoundRectCallout">
            <a:avLst>
              <a:gd name="adj1" fmla="val -68689"/>
              <a:gd name="adj2" fmla="val -68261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sq" cmpd="sng" algn="ctr">
            <a:solidFill>
              <a:schemeClr val="tx1"/>
            </a:solidFill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lIns="72000" rIns="72000"/>
          <a:lstStyle/>
          <a:p>
            <a:pPr algn="ctr">
              <a:defRPr/>
            </a:pPr>
            <a:r>
              <a:rPr lang="en-US" b="0" dirty="0">
                <a:latin typeface="+mn-lt"/>
                <a:ea typeface="+mn-ea"/>
              </a:rPr>
              <a:t>explicit redefinition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Tw Cen MT Condensed" charset="0"/>
              </a:rPr>
              <a:t>Managing names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idx="1"/>
          </p:nvPr>
        </p:nvSpPr>
        <p:spPr>
          <a:xfrm>
            <a:off x="755650" y="1773238"/>
            <a:ext cx="7931150" cy="446405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6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To prevent errors due to inadvertently overriding non-virtual methods, the </a:t>
            </a:r>
            <a:r>
              <a:rPr lang="en-US" sz="2600" i="1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new</a:t>
            </a:r>
            <a:r>
              <a:rPr lang="en-US" sz="26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keyword must be specified when a method is defined</a:t>
            </a:r>
          </a:p>
          <a:p>
            <a:pPr eaLnBrk="1" hangingPunct="1">
              <a:lnSpc>
                <a:spcPct val="90000"/>
              </a:lnSpc>
            </a:pPr>
            <a:r>
              <a:rPr lang="en-US" sz="26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The rationale is </a:t>
            </a:r>
            <a:r>
              <a:rPr lang="ja-JP" altLang="en-US" sz="26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“</a:t>
            </a:r>
            <a:r>
              <a:rPr lang="en-US" sz="26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I want to reuse the same name used in the base class but this method is completely unrelated to the one inherited!</a:t>
            </a:r>
            <a:r>
              <a:rPr lang="ja-JP" altLang="en-US" sz="26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”</a:t>
            </a:r>
            <a:endParaRPr lang="en-US" sz="260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6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Example: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None/>
            </a:pPr>
            <a:r>
              <a:rPr lang="en-US" sz="2200" b="1">
                <a:latin typeface="Courier New" charset="0"/>
              </a:rPr>
              <a:t> public new string Foo2() { ... }</a:t>
            </a:r>
          </a:p>
          <a:p>
            <a:pPr eaLnBrk="1" hangingPunct="1">
              <a:lnSpc>
                <a:spcPct val="90000"/>
              </a:lnSpc>
            </a:pPr>
            <a:r>
              <a:rPr lang="en-US" sz="26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C# supports also name management to resolve ambiguities when a type implements multiple interfaces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Tw Cen MT Condensed" charset="0"/>
              </a:rPr>
              <a:t>Parameters Passing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By default parameter passing is pass by value, as in Java</a:t>
            </a:r>
          </a:p>
          <a:p>
            <a:pPr eaLnBrk="1" hangingPunct="1">
              <a:lnSpc>
                <a:spcPct val="90000"/>
              </a:lnSpc>
            </a:pP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Two other mechanisms:</a:t>
            </a:r>
          </a:p>
          <a:p>
            <a:pPr lvl="1" eaLnBrk="1" hangingPunct="1">
              <a:lnSpc>
                <a:spcPct val="90000"/>
              </a:lnSpc>
            </a:pPr>
            <a:r>
              <a:rPr lang="en-US">
                <a:latin typeface="Arial" charset="0"/>
              </a:rPr>
              <a:t>pass by reference (specified with keyword </a:t>
            </a:r>
            <a:r>
              <a:rPr lang="en-US">
                <a:latin typeface="Inconsolata" charset="0"/>
              </a:rPr>
              <a:t>ref</a:t>
            </a:r>
            <a:r>
              <a:rPr lang="en-US">
                <a:latin typeface="Arial" charset="0"/>
              </a:rPr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en-US">
                <a:latin typeface="Arial" charset="0"/>
              </a:rPr>
              <a:t>pass by result (specified with keyword </a:t>
            </a:r>
            <a:r>
              <a:rPr lang="en-US">
                <a:latin typeface="Inconsolata" charset="0"/>
              </a:rPr>
              <a:t>out</a:t>
            </a:r>
            <a:r>
              <a:rPr lang="en-US">
                <a:latin typeface="Arial" charset="0"/>
              </a:rPr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Also variable number of arguments can be passed using the keyword </a:t>
            </a: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Inconsolata" charset="0"/>
              </a:rPr>
              <a:t>params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Tw Cen MT Condensed" charset="0"/>
              </a:rPr>
              <a:t>Example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idx="1"/>
          </p:nvPr>
        </p:nvSpPr>
        <p:spPr>
          <a:xfrm>
            <a:off x="755650" y="1700213"/>
            <a:ext cx="7931150" cy="4681537"/>
          </a:xfrm>
        </p:spPr>
        <p:txBody>
          <a:bodyPr/>
          <a:lstStyle/>
          <a:p>
            <a:pPr lvl="1" eaLnBrk="1" hangingPunct="1">
              <a:lnSpc>
                <a:spcPct val="80000"/>
              </a:lnSpc>
              <a:buFont typeface="Wingdings" charset="0"/>
              <a:buNone/>
            </a:pPr>
            <a:r>
              <a:rPr lang="en-US" b="1">
                <a:latin typeface="Courier New" charset="0"/>
              </a:rPr>
              <a:t>public void Foo(out int j, ref int k, params int[] rest) { … }</a:t>
            </a:r>
          </a:p>
          <a:p>
            <a:pPr eaLnBrk="1" hangingPunct="1">
              <a:lnSpc>
                <a:spcPct val="80000"/>
              </a:lnSpc>
            </a:pP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An </a:t>
            </a:r>
            <a:r>
              <a:rPr lang="en-US" i="1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out</a:t>
            </a: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parameter is considered uninitialized and </a:t>
            </a:r>
            <a:r>
              <a:rPr lang="en-US" i="1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should</a:t>
            </a: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be assigned before use</a:t>
            </a:r>
          </a:p>
          <a:p>
            <a:pPr eaLnBrk="1" hangingPunct="1">
              <a:lnSpc>
                <a:spcPct val="80000"/>
              </a:lnSpc>
            </a:pP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When </a:t>
            </a:r>
            <a:r>
              <a:rPr lang="en-US" i="1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ref</a:t>
            </a: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is specified the parameter is passed by reference: the variable passed by the caller is modified by the method</a:t>
            </a:r>
          </a:p>
          <a:p>
            <a:pPr eaLnBrk="1" hangingPunct="1">
              <a:lnSpc>
                <a:spcPct val="80000"/>
              </a:lnSpc>
            </a:pPr>
            <a:r>
              <a:rPr lang="en-US" i="1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params</a:t>
            </a: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allows a variable number of arguments to be passed as an array:</a:t>
            </a:r>
          </a:p>
          <a:p>
            <a:pPr lvl="1" eaLnBrk="1" hangingPunct="1">
              <a:lnSpc>
                <a:spcPct val="80000"/>
              </a:lnSpc>
              <a:buFont typeface="Wingdings" charset="0"/>
              <a:buNone/>
            </a:pPr>
            <a:r>
              <a:rPr lang="en-US" b="1">
                <a:latin typeface="Courier New" charset="0"/>
              </a:rPr>
              <a:t>Foo(out v, ref h, 1, 2, 3) </a:t>
            </a:r>
            <a:r>
              <a:rPr lang="en-US" b="1">
                <a:latin typeface="Courier New" charset="0"/>
                <a:sym typeface="Symbol" charset="0"/>
              </a:rPr>
              <a:t></a:t>
            </a:r>
            <a:endParaRPr lang="en-US" b="1">
              <a:latin typeface="Courier New" charset="0"/>
            </a:endParaRPr>
          </a:p>
          <a:p>
            <a:pPr lvl="1" eaLnBrk="1" hangingPunct="1">
              <a:lnSpc>
                <a:spcPct val="80000"/>
              </a:lnSpc>
              <a:buFont typeface="Wingdings" charset="0"/>
              <a:buNone/>
            </a:pPr>
            <a:r>
              <a:rPr lang="en-US" b="1">
                <a:latin typeface="Courier New" charset="0"/>
              </a:rPr>
              <a:t>  Foo(out v, ref h, new int[]{1,2,3});</a:t>
            </a:r>
            <a:endParaRPr lang="en-US">
              <a:latin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Tw Cen MT Condensed" charset="0"/>
              </a:rPr>
              <a:t>Operators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C# borrows from C++ operator overloading</a:t>
            </a:r>
          </a:p>
          <a:p>
            <a:pPr eaLnBrk="1" hangingPunct="1"/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A type can define a static method with a special name that overloads an operator (i.e. +, -, …)</a:t>
            </a:r>
          </a:p>
          <a:p>
            <a:pPr eaLnBrk="1" hangingPunct="1"/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Unary operators that can be overloaded are: +, -, !, ~, ++, --, true, false</a:t>
            </a:r>
          </a:p>
          <a:p>
            <a:pPr eaLnBrk="1" hangingPunct="1"/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Binary operators that can be overloaded are: +, -, *, /, %, &amp;, |, ^, &lt;&lt;, &gt;&gt;, ==, !=, &gt;, &lt;, &gt;=, &lt;=</a:t>
            </a:r>
          </a:p>
          <a:p>
            <a:pPr eaLnBrk="1" hangingPunct="1"/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Cast operators can be overloaded</a:t>
            </a:r>
          </a:p>
          <a:p>
            <a:pPr eaLnBrk="1" hangingPunct="1"/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Element access [] isn</a:t>
            </a:r>
            <a:r>
              <a:rPr lang="ja-JP" alt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’</a:t>
            </a:r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t considered an operator!</a:t>
            </a:r>
          </a:p>
          <a:p>
            <a:pPr eaLnBrk="1" hangingPunct="1"/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Non overridable operators: =, &amp;&amp;, ||, ?:, new, typeof, sizeof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Tw Cen MT Condensed" charset="0"/>
              </a:rPr>
              <a:t>Struct complex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1700" b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struct Complex {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1700" b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  private double re, im;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1700" b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  public Complex(double r, double i) { re = r; im = i; }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1700" b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  public static explicit operator double(Complex c) {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1700" b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		return c.re; }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1700" b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  public static Complex operator-(Complex c) {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1700" b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  	return new Complex(-c.re, -c.im);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1700" b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  }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1700" b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  public static Complex operator+(Complex c, Complex d) {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1700" b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    return new Complex(c.re + d.re, c.im + d.im);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1700" b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  }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1700" b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  public static Complex operator+(Complex c, double d) {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1700" b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    return new Complex(c.re + d, c.im);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1700" b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  }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1700" b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  public override string ToString() {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1700" b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    return re + "+" + im + "i";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1700" b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  }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1700" b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}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Tw Cen MT Condensed" charset="0"/>
              </a:rPr>
              <a:t>Example of use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773238"/>
            <a:ext cx="8064500" cy="47513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>
                <a:latin typeface="Courier New" pitchFamily="49" charset="0"/>
                <a:ea typeface="+mn-ea"/>
              </a:rPr>
              <a:t> public class </a:t>
            </a:r>
            <a:r>
              <a:rPr lang="en-US" sz="2000" b="1" dirty="0" err="1">
                <a:latin typeface="Courier New" pitchFamily="49" charset="0"/>
                <a:ea typeface="+mn-ea"/>
              </a:rPr>
              <a:t>MainClass</a:t>
            </a:r>
            <a:r>
              <a:rPr lang="en-US" sz="2000" b="1" dirty="0">
                <a:latin typeface="Courier New" pitchFamily="49" charset="0"/>
                <a:ea typeface="+mn-ea"/>
              </a:rPr>
              <a:t> {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>
                <a:latin typeface="Courier New" pitchFamily="49" charset="0"/>
                <a:ea typeface="+mn-ea"/>
              </a:rPr>
              <a:t>    public static void Main(string[] </a:t>
            </a:r>
            <a:r>
              <a:rPr lang="en-US" sz="2000" b="1" dirty="0" err="1">
                <a:latin typeface="Courier New" pitchFamily="49" charset="0"/>
                <a:ea typeface="+mn-ea"/>
              </a:rPr>
              <a:t>args</a:t>
            </a:r>
            <a:r>
              <a:rPr lang="en-US" sz="2000" b="1" dirty="0">
                <a:latin typeface="Courier New" pitchFamily="49" charset="0"/>
                <a:ea typeface="+mn-ea"/>
              </a:rPr>
              <a:t>) {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>
                <a:latin typeface="Courier New" pitchFamily="49" charset="0"/>
                <a:ea typeface="+mn-ea"/>
              </a:rPr>
              <a:t>      Complex c = new Complex(2, 3);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>
                <a:latin typeface="Courier New" pitchFamily="49" charset="0"/>
                <a:ea typeface="+mn-ea"/>
              </a:rPr>
              <a:t>      </a:t>
            </a:r>
            <a:r>
              <a:rPr lang="en-US" sz="2000" b="1" dirty="0" err="1">
                <a:latin typeface="Courier New" pitchFamily="49" charset="0"/>
                <a:ea typeface="+mn-ea"/>
              </a:rPr>
              <a:t>Console.WriteLine</a:t>
            </a:r>
            <a:r>
              <a:rPr lang="en-US" sz="2000" b="1" dirty="0">
                <a:latin typeface="Courier New" pitchFamily="49" charset="0"/>
                <a:ea typeface="+mn-ea"/>
              </a:rPr>
              <a:t>("{0} + 1 = {1}", c, </a:t>
            </a:r>
            <a:r>
              <a:rPr lang="en-US" sz="2000" b="1" dirty="0">
                <a:solidFill>
                  <a:schemeClr val="bg2"/>
                </a:solidFill>
                <a:latin typeface="Courier New" pitchFamily="49" charset="0"/>
                <a:ea typeface="+mn-ea"/>
              </a:rPr>
              <a:t>c + 1</a:t>
            </a:r>
            <a:r>
              <a:rPr lang="en-US" sz="2000" b="1" dirty="0">
                <a:latin typeface="Courier New" pitchFamily="49" charset="0"/>
                <a:ea typeface="+mn-ea"/>
              </a:rPr>
              <a:t>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>
                <a:latin typeface="Courier New" pitchFamily="49" charset="0"/>
                <a:ea typeface="+mn-ea"/>
              </a:rPr>
              <a:t>      </a:t>
            </a:r>
            <a:r>
              <a:rPr lang="en-US" sz="2000" b="1" dirty="0" err="1">
                <a:latin typeface="Courier New" pitchFamily="49" charset="0"/>
                <a:ea typeface="+mn-ea"/>
              </a:rPr>
              <a:t>Console.WriteLine</a:t>
            </a:r>
            <a:r>
              <a:rPr lang="en-US" sz="2000" b="1" dirty="0">
                <a:latin typeface="Courier New" pitchFamily="49" charset="0"/>
                <a:ea typeface="+mn-ea"/>
              </a:rPr>
              <a:t>("{0} + {0} + 1 = {1}",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>
                <a:latin typeface="Courier New" pitchFamily="49" charset="0"/>
                <a:ea typeface="+mn-ea"/>
              </a:rPr>
              <a:t>                        c, </a:t>
            </a:r>
            <a:r>
              <a:rPr lang="en-US" sz="2000" b="1" dirty="0">
                <a:solidFill>
                  <a:schemeClr val="bg2"/>
                </a:solidFill>
                <a:latin typeface="Courier New" pitchFamily="49" charset="0"/>
                <a:ea typeface="+mn-ea"/>
              </a:rPr>
              <a:t>c + c + 1</a:t>
            </a:r>
            <a:r>
              <a:rPr lang="en-US" sz="2000" b="1" dirty="0">
                <a:latin typeface="Courier New" pitchFamily="49" charset="0"/>
                <a:ea typeface="+mn-ea"/>
              </a:rPr>
              <a:t>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>
                <a:latin typeface="Courier New" pitchFamily="49" charset="0"/>
                <a:ea typeface="+mn-ea"/>
              </a:rPr>
              <a:t>      </a:t>
            </a:r>
            <a:r>
              <a:rPr lang="en-US" sz="2000" b="1" dirty="0" err="1">
                <a:latin typeface="Courier New" pitchFamily="49" charset="0"/>
                <a:ea typeface="+mn-ea"/>
              </a:rPr>
              <a:t>Console.WriteLine</a:t>
            </a:r>
            <a:r>
              <a:rPr lang="en-US" sz="2000" b="1" dirty="0">
                <a:latin typeface="Courier New" pitchFamily="49" charset="0"/>
                <a:ea typeface="+mn-ea"/>
              </a:rPr>
              <a:t>("Re({0}) = {1}",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>
                <a:latin typeface="Courier New" pitchFamily="49" charset="0"/>
                <a:ea typeface="+mn-ea"/>
              </a:rPr>
              <a:t>                        c, </a:t>
            </a:r>
            <a:r>
              <a:rPr lang="en-US" sz="2000" b="1" dirty="0">
                <a:solidFill>
                  <a:schemeClr val="bg2"/>
                </a:solidFill>
                <a:latin typeface="Courier New" pitchFamily="49" charset="0"/>
                <a:ea typeface="+mn-ea"/>
              </a:rPr>
              <a:t>(double)c</a:t>
            </a:r>
            <a:r>
              <a:rPr lang="en-US" sz="2000" b="1" dirty="0">
                <a:latin typeface="Courier New" pitchFamily="49" charset="0"/>
                <a:ea typeface="+mn-ea"/>
              </a:rPr>
              <a:t>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>
                <a:latin typeface="Courier New" pitchFamily="49" charset="0"/>
                <a:ea typeface="+mn-ea"/>
              </a:rPr>
              <a:t>      </a:t>
            </a:r>
            <a:r>
              <a:rPr lang="en-US" sz="2000" b="1" dirty="0" err="1">
                <a:latin typeface="Courier New" pitchFamily="49" charset="0"/>
                <a:ea typeface="+mn-ea"/>
              </a:rPr>
              <a:t>Console.WriteLine</a:t>
            </a:r>
            <a:r>
              <a:rPr lang="en-US" sz="2000" b="1" dirty="0">
                <a:latin typeface="Courier New" pitchFamily="49" charset="0"/>
                <a:ea typeface="+mn-ea"/>
              </a:rPr>
              <a:t>("-({0}) = {1}", c, </a:t>
            </a:r>
            <a:r>
              <a:rPr lang="en-US" sz="2000" b="1" dirty="0">
                <a:solidFill>
                  <a:schemeClr val="bg2"/>
                </a:solidFill>
                <a:latin typeface="Courier New" pitchFamily="49" charset="0"/>
                <a:ea typeface="+mn-ea"/>
              </a:rPr>
              <a:t>-c</a:t>
            </a:r>
            <a:r>
              <a:rPr lang="en-US" sz="2000" b="1" dirty="0">
                <a:latin typeface="Courier New" pitchFamily="49" charset="0"/>
                <a:ea typeface="+mn-ea"/>
              </a:rPr>
              <a:t>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>
                <a:latin typeface="Courier New" pitchFamily="49" charset="0"/>
                <a:ea typeface="+mn-ea"/>
              </a:rPr>
              <a:t>    }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>
                <a:latin typeface="Courier New" pitchFamily="49" charset="0"/>
                <a:ea typeface="+mn-ea"/>
              </a:rPr>
              <a:t>  }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l"/>
              <a:defRPr/>
            </a:pPr>
            <a:r>
              <a:rPr lang="en-US" sz="2000" dirty="0">
                <a:ea typeface="+mn-ea"/>
              </a:rPr>
              <a:t>Output: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800" b="1" dirty="0">
                <a:latin typeface="Courier New" pitchFamily="49" charset="0"/>
              </a:rPr>
              <a:t>2+3i + 1 = 3+3i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800" b="1" dirty="0">
                <a:latin typeface="Courier New" pitchFamily="49" charset="0"/>
              </a:rPr>
              <a:t>2+3i + 2+3i + 1 = 5+6i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800" b="1" dirty="0">
                <a:latin typeface="Courier New" pitchFamily="49" charset="0"/>
              </a:rPr>
              <a:t>Re(2+3i) = 2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800" b="1" dirty="0">
                <a:latin typeface="Courier New" pitchFamily="49" charset="0"/>
              </a:rPr>
              <a:t>-(2+3i) = -2+-3i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1800" b="1" dirty="0">
              <a:latin typeface="Courier New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Tw Cen MT Condensed" charset="0"/>
              </a:rPr>
              <a:t>Outline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735013" y="1844675"/>
            <a:ext cx="8229600" cy="4327525"/>
          </a:xfrm>
        </p:spPr>
        <p:txBody>
          <a:bodyPr>
            <a:normAutofit fontScale="55000" lnSpcReduction="2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Classes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Fields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Properties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virtual methods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new names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operator </a:t>
            </a:r>
            <a:r>
              <a:rPr lang="en-US" sz="2000" dirty="0" smtClean="0">
                <a:latin typeface="Arial" charset="0"/>
              </a:rPr>
              <a:t>overloading</a:t>
            </a: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Reflection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Custom attributes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Generation of code using </a:t>
            </a:r>
            <a:r>
              <a:rPr lang="en-US" sz="2000" dirty="0" smtClean="0">
                <a:latin typeface="Arial" charset="0"/>
              </a:rPr>
              <a:t>reflection</a:t>
            </a: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2.0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Enumerators 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and </a:t>
            </a: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yield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Generics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Anonymous Methods</a:t>
            </a:r>
          </a:p>
          <a:p>
            <a:pPr eaLnBrk="1" hangingPunct="1">
              <a:lnSpc>
                <a:spcPct val="8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3.0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Extension Methods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Lambda Expressions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Anonymous Types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Query Expressions</a:t>
            </a:r>
          </a:p>
          <a:p>
            <a:pPr eaLnBrk="1" hangingPunct="1">
              <a:lnSpc>
                <a:spcPct val="8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4.0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Dynamic Dispatch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Named Arguments</a:t>
            </a:r>
          </a:p>
          <a:p>
            <a:pPr eaLnBrk="1" hangingPunct="1">
              <a:lnSpc>
                <a:spcPct val="8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5.0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err="1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Async</a:t>
            </a:r>
            <a:endParaRPr lang="en-US" dirty="0" smtClean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23928" y="1844824"/>
            <a:ext cx="4874773" cy="334967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Tw Cen MT Condensed" charset="0"/>
              </a:rPr>
              <a:t>Indexers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idx="1"/>
          </p:nvPr>
        </p:nvSpPr>
        <p:spPr>
          <a:xfrm>
            <a:off x="827088" y="1773238"/>
            <a:ext cx="7859712" cy="4751387"/>
          </a:xfrm>
        </p:spPr>
        <p:txBody>
          <a:bodyPr/>
          <a:lstStyle/>
          <a:p>
            <a:pPr eaLnBrk="1" hangingPunct="1"/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Indexers are sort of overloading of operator []</a:t>
            </a:r>
          </a:p>
          <a:p>
            <a:pPr eaLnBrk="1" hangingPunct="1"/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Through indexers a type may expose an array-like notation to access data</a:t>
            </a:r>
          </a:p>
          <a:p>
            <a:pPr eaLnBrk="1" hangingPunct="1"/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Indexer arguments may have any type as parameter</a:t>
            </a:r>
          </a:p>
          <a:p>
            <a:pPr eaLnBrk="1" hangingPunct="1"/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Indexers are allowed to have multiple parameters</a:t>
            </a:r>
          </a:p>
          <a:p>
            <a:pPr eaLnBrk="1" hangingPunct="1"/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Using indexers it is possible to expose </a:t>
            </a:r>
            <a:r>
              <a:rPr lang="ja-JP" alt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“</a:t>
            </a: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functional access</a:t>
            </a:r>
            <a:r>
              <a:rPr lang="ja-JP" alt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”</a:t>
            </a: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to an object (i.e. hashtable)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Tw Cen MT Condensed" charset="0"/>
              </a:rPr>
              <a:t>Example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1800" b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class Vector {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1800" b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 private object[] store = new object[10];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1800" b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 public object </a:t>
            </a:r>
            <a:r>
              <a:rPr lang="en-US" sz="1800" b="1">
                <a:solidFill>
                  <a:schemeClr val="bg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this</a:t>
            </a:r>
            <a:r>
              <a:rPr lang="en-US" sz="1800" b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[int i] {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1800" b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   </a:t>
            </a:r>
            <a:r>
              <a:rPr lang="en-US" sz="1800" b="1">
                <a:solidFill>
                  <a:schemeClr val="bg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get</a:t>
            </a:r>
            <a:r>
              <a:rPr lang="en-US" sz="1800" b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{ return store[i]; }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1800" b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   </a:t>
            </a:r>
            <a:r>
              <a:rPr lang="en-US" sz="1800" b="1">
                <a:solidFill>
                  <a:schemeClr val="bg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set</a:t>
            </a:r>
            <a:r>
              <a:rPr lang="en-US" sz="1800" b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{ 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1800" b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     if (i &gt;= store.Length) {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1800" b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       object[] o = new object[i + 10];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1800" b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       store.CopyTo(o, 0);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1800" b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       store = o;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1800" b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     }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1800" b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     store[i] = value;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1800" b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   }}}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1800" b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public class MainClass {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1800" b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 public static void Main(string[] args) {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1800" b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   Vector v = new Vector();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1800" b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   v[2] = "Ciao";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1800" b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   Console.WriteLine(v[2]);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1800" b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 }}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49238"/>
            <a:ext cx="7772400" cy="1143000"/>
          </a:xfrm>
        </p:spPr>
        <p:txBody>
          <a:bodyPr/>
          <a:lstStyle/>
          <a:p>
            <a:pPr eaLnBrk="1" hangingPunct="1"/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Tw Cen MT Condensed" charset="0"/>
              </a:rPr>
              <a:t>Outline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735013" y="1844675"/>
            <a:ext cx="8229600" cy="4327525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Classes</a:t>
            </a: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3200" b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Reflection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dirty="0">
                <a:latin typeface="Arial" charset="0"/>
              </a:rPr>
              <a:t>Custom attributes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dirty="0">
                <a:latin typeface="Arial" charset="0"/>
              </a:rPr>
              <a:t>Generation of code using </a:t>
            </a:r>
            <a:r>
              <a:rPr lang="en-US" b="1" dirty="0" smtClean="0">
                <a:latin typeface="Arial" charset="0"/>
              </a:rPr>
              <a:t>reflection</a:t>
            </a: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2.0</a:t>
            </a:r>
          </a:p>
          <a:p>
            <a:pPr eaLnBrk="1" hangingPunct="1">
              <a:lnSpc>
                <a:spcPct val="8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3.0</a:t>
            </a:r>
          </a:p>
          <a:p>
            <a:pPr eaLnBrk="1" hangingPunct="1">
              <a:lnSpc>
                <a:spcPct val="8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4.0</a:t>
            </a:r>
          </a:p>
          <a:p>
            <a:pPr eaLnBrk="1" hangingPunct="1">
              <a:lnSpc>
                <a:spcPct val="8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5.0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Tw Cen MT Condensed" charset="0"/>
              </a:rPr>
              <a:t>Reflection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idx="1"/>
          </p:nvPr>
        </p:nvSpPr>
        <p:spPr>
          <a:xfrm>
            <a:off x="827088" y="1700213"/>
            <a:ext cx="7859712" cy="4537075"/>
          </a:xfrm>
        </p:spPr>
        <p:txBody>
          <a:bodyPr/>
          <a:lstStyle/>
          <a:p>
            <a:pPr eaLnBrk="1" hangingPunct="1">
              <a:buFont typeface="Wingdings" pitchFamily="2" charset="2"/>
              <a:buChar char="l"/>
              <a:defRPr/>
            </a:pPr>
            <a:r>
              <a:rPr lang="en-US" sz="2400" dirty="0">
                <a:ea typeface="+mn-ea"/>
              </a:rPr>
              <a:t>Reflection is the ability of a program </a:t>
            </a:r>
            <a:r>
              <a:rPr lang="en-US" sz="2400" dirty="0" smtClean="0">
                <a:ea typeface="+mn-ea"/>
              </a:rPr>
              <a:t>to </a:t>
            </a:r>
            <a:r>
              <a:rPr lang="en-US" sz="2400" dirty="0">
                <a:ea typeface="+mn-ea"/>
              </a:rPr>
              <a:t>access </a:t>
            </a:r>
            <a:r>
              <a:rPr lang="en-US" sz="2400" dirty="0" smtClean="0">
                <a:ea typeface="+mn-ea"/>
              </a:rPr>
              <a:t>a </a:t>
            </a:r>
            <a:r>
              <a:rPr lang="en-US" sz="2400" dirty="0">
                <a:ea typeface="+mn-ea"/>
              </a:rPr>
              <a:t>description of </a:t>
            </a:r>
            <a:r>
              <a:rPr lang="en-US" sz="2400" dirty="0" smtClean="0">
                <a:ea typeface="+mn-ea"/>
              </a:rPr>
              <a:t>its elements</a:t>
            </a:r>
            <a:endParaRPr lang="en-US" sz="2400" dirty="0">
              <a:ea typeface="+mn-ea"/>
            </a:endParaRPr>
          </a:p>
          <a:p>
            <a:pPr eaLnBrk="1" hangingPunct="1">
              <a:buFont typeface="Wingdings" pitchFamily="2" charset="2"/>
              <a:buChar char="l"/>
              <a:defRPr/>
            </a:pPr>
            <a:r>
              <a:rPr lang="en-US" sz="2400" dirty="0">
                <a:ea typeface="+mn-ea"/>
              </a:rPr>
              <a:t>A system may support reflection at different levels: from simple information on types (C++ RTTI) to reflecting the entire structure of the program</a:t>
            </a:r>
          </a:p>
          <a:p>
            <a:pPr eaLnBrk="1" hangingPunct="1">
              <a:buFont typeface="Wingdings" pitchFamily="2" charset="2"/>
              <a:buChar char="l"/>
              <a:defRPr/>
            </a:pPr>
            <a:r>
              <a:rPr lang="en-US" sz="2400" dirty="0">
                <a:ea typeface="+mn-ea"/>
              </a:rPr>
              <a:t>Another dimension of reflection is if a program is allowed to read or change itself</a:t>
            </a:r>
          </a:p>
          <a:p>
            <a:pPr eaLnBrk="1" hangingPunct="1">
              <a:buFont typeface="Wingdings" pitchFamily="2" charset="2"/>
              <a:buChar char="l"/>
              <a:defRPr/>
            </a:pPr>
            <a:r>
              <a:rPr lang="en-US" sz="2400" i="1" dirty="0">
                <a:ea typeface="+mn-ea"/>
              </a:rPr>
              <a:t>Introspection</a:t>
            </a:r>
            <a:r>
              <a:rPr lang="en-US" sz="2400" dirty="0">
                <a:ea typeface="+mn-ea"/>
              </a:rPr>
              <a:t> is the ability of a program to read information about itself</a:t>
            </a:r>
          </a:p>
          <a:p>
            <a:pPr eaLnBrk="1" hangingPunct="1">
              <a:buFont typeface="Wingdings" pitchFamily="2" charset="2"/>
              <a:buChar char="l"/>
              <a:defRPr/>
            </a:pPr>
            <a:r>
              <a:rPr lang="en-US" sz="2400" i="1" dirty="0">
                <a:ea typeface="+mn-ea"/>
              </a:rPr>
              <a:t>Intercession</a:t>
            </a:r>
            <a:r>
              <a:rPr lang="en-US" sz="2400" dirty="0">
                <a:ea typeface="+mn-ea"/>
              </a:rPr>
              <a:t> is the ability of a program to modify its own state through the description of itself</a:t>
            </a:r>
            <a:endParaRPr lang="en-US" sz="2400" i="1" dirty="0">
              <a:ea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Tw Cen MT Condensed" charset="0"/>
              </a:rPr>
              <a:t>Reflection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idx="1"/>
          </p:nvPr>
        </p:nvSpPr>
        <p:spPr>
          <a:xfrm>
            <a:off x="755650" y="1701800"/>
            <a:ext cx="7931150" cy="4822825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Support for reflection imposes an overhead, at least in space: a program must carry a representation of itself</a:t>
            </a:r>
          </a:p>
          <a:p>
            <a:pPr eaLnBrk="1" hangingPunct="1">
              <a:lnSpc>
                <a:spcPct val="90000"/>
              </a:lnSpc>
            </a:pP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Depending on information grain the overhead could be relevant</a:t>
            </a:r>
          </a:p>
          <a:p>
            <a:pPr eaLnBrk="1" hangingPunct="1">
              <a:lnSpc>
                <a:spcPct val="90000"/>
              </a:lnSpc>
            </a:pP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CLR supports reflection (both introspection and intercession) at type-system level</a:t>
            </a:r>
          </a:p>
          <a:p>
            <a:pPr eaLnBrk="1" hangingPunct="1">
              <a:lnSpc>
                <a:spcPct val="90000"/>
              </a:lnSpc>
            </a:pP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A program may inspect the structure of types in terms of fields, methods and so on</a:t>
            </a:r>
          </a:p>
          <a:p>
            <a:pPr eaLnBrk="1" hangingPunct="1">
              <a:lnSpc>
                <a:spcPct val="90000"/>
              </a:lnSpc>
            </a:pP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The program cannot access the IL code (it isn</a:t>
            </a:r>
            <a:r>
              <a:rPr lang="ja-JP" alt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’</a:t>
            </a: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t the source program anymore)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Tw Cen MT Condensed" charset="0"/>
              </a:rPr>
              <a:t>CLI = Data + Metadata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CLI files contain definition of types annotated with their description (metadata)</a:t>
            </a:r>
          </a:p>
          <a:p>
            <a:pPr eaLnBrk="1" hangingPunct="1"/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Metadata are static and </a:t>
            </a:r>
            <a:r>
              <a:rPr lang="en-US" sz="2400" i="1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cannot be changed</a:t>
            </a:r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at runtime thus the only overhead is in terms of space</a:t>
            </a:r>
          </a:p>
          <a:p>
            <a:pPr eaLnBrk="1" hangingPunct="1"/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Metadata are crucial to support dynamic loading as well as other core services (i.e. remoting, reflection, and so on)</a:t>
            </a:r>
          </a:p>
          <a:p>
            <a:pPr eaLnBrk="1" hangingPunct="1"/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A program can access metadata using the </a:t>
            </a:r>
            <a:r>
              <a:rPr lang="en-US" sz="2400" i="1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reflection API</a:t>
            </a:r>
            <a:endParaRPr lang="en-US" sz="240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 eaLnBrk="1" hangingPunct="1"/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The entry point to metadata is represented by System.Type class</a:t>
            </a:r>
          </a:p>
          <a:p>
            <a:pPr eaLnBrk="1" hangingPunct="1"/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Reflection types only exposed as CLR objects!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Tw Cen MT Condensed" charset="0"/>
              </a:rPr>
              <a:t>Example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2000" b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void printMethods(object o) {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2000" b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 Type t = o.GetType();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2000" b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 Console.WriteLine("Methods of type {0}:", t.Name);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endParaRPr lang="en-US" sz="2000" b="1">
              <a:effectLst>
                <a:outerShdw blurRad="38100" dist="38100" dir="2700000" algn="tl">
                  <a:srgbClr val="DDDDDD"/>
                </a:outerShdw>
              </a:effectLst>
              <a:latin typeface="Courier New" charset="0"/>
            </a:endParaRP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2000" b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 MethodInfo[] m = t.GetMethods();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2000" b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 for (int i = 0; i &lt; m.Length; i++) {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2000" b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   Console.WriteLine("Method {0}", m[i].Name);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2000" b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   Console.WriteLine(m.ReturnType.Name);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2000" b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   Console.WriteLine(m.GetParameters().Length);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2000" b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 }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2000" b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}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Tw Cen MT Condensed" charset="0"/>
              </a:rPr>
              <a:t>Reflection structure</a:t>
            </a:r>
          </a:p>
        </p:txBody>
      </p:sp>
      <p:sp>
        <p:nvSpPr>
          <p:cNvPr id="30723" name="Oval 5"/>
          <p:cNvSpPr>
            <a:spLocks noChangeArrowheads="1"/>
          </p:cNvSpPr>
          <p:nvPr/>
        </p:nvSpPr>
        <p:spPr bwMode="auto">
          <a:xfrm>
            <a:off x="1331913" y="1989138"/>
            <a:ext cx="1296987" cy="6477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b="0">
                <a:latin typeface="Arial" pitchFamily="34" charset="0"/>
                <a:ea typeface="+mn-ea"/>
              </a:rPr>
              <a:t>Assembly</a:t>
            </a:r>
          </a:p>
        </p:txBody>
      </p:sp>
      <p:sp>
        <p:nvSpPr>
          <p:cNvPr id="30724" name="Oval 7"/>
          <p:cNvSpPr>
            <a:spLocks noChangeArrowheads="1"/>
          </p:cNvSpPr>
          <p:nvPr/>
        </p:nvSpPr>
        <p:spPr bwMode="auto">
          <a:xfrm>
            <a:off x="3060700" y="4005263"/>
            <a:ext cx="1296988" cy="6477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b="0">
                <a:latin typeface="Arial" pitchFamily="34" charset="0"/>
                <a:ea typeface="+mn-ea"/>
              </a:rPr>
              <a:t>Type</a:t>
            </a:r>
          </a:p>
        </p:txBody>
      </p:sp>
      <p:sp>
        <p:nvSpPr>
          <p:cNvPr id="30725" name="Oval 8"/>
          <p:cNvSpPr>
            <a:spLocks noChangeArrowheads="1"/>
          </p:cNvSpPr>
          <p:nvPr/>
        </p:nvSpPr>
        <p:spPr bwMode="auto">
          <a:xfrm>
            <a:off x="1333500" y="3141663"/>
            <a:ext cx="1296988" cy="6477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b="0">
                <a:latin typeface="Arial" pitchFamily="34" charset="0"/>
                <a:ea typeface="+mn-ea"/>
              </a:rPr>
              <a:t>Module</a:t>
            </a:r>
          </a:p>
        </p:txBody>
      </p:sp>
      <p:sp>
        <p:nvSpPr>
          <p:cNvPr id="30726" name="Oval 9"/>
          <p:cNvSpPr>
            <a:spLocks noChangeArrowheads="1"/>
          </p:cNvSpPr>
          <p:nvPr/>
        </p:nvSpPr>
        <p:spPr bwMode="auto">
          <a:xfrm>
            <a:off x="3060700" y="2854325"/>
            <a:ext cx="1296988" cy="6477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b="0">
                <a:latin typeface="Arial" pitchFamily="34" charset="0"/>
                <a:ea typeface="+mn-ea"/>
              </a:rPr>
              <a:t>MethodInfo</a:t>
            </a:r>
          </a:p>
        </p:txBody>
      </p:sp>
      <p:sp>
        <p:nvSpPr>
          <p:cNvPr id="30727" name="Oval 10"/>
          <p:cNvSpPr>
            <a:spLocks noChangeArrowheads="1"/>
          </p:cNvSpPr>
          <p:nvPr/>
        </p:nvSpPr>
        <p:spPr bwMode="auto">
          <a:xfrm>
            <a:off x="5005388" y="5518150"/>
            <a:ext cx="1296987" cy="6477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b="0">
                <a:latin typeface="Arial" pitchFamily="34" charset="0"/>
                <a:ea typeface="+mn-ea"/>
              </a:rPr>
              <a:t>PropertyInfo</a:t>
            </a:r>
          </a:p>
        </p:txBody>
      </p:sp>
      <p:sp>
        <p:nvSpPr>
          <p:cNvPr id="30728" name="Oval 11"/>
          <p:cNvSpPr>
            <a:spLocks noChangeArrowheads="1"/>
          </p:cNvSpPr>
          <p:nvPr/>
        </p:nvSpPr>
        <p:spPr bwMode="auto">
          <a:xfrm>
            <a:off x="5005388" y="4006850"/>
            <a:ext cx="1296987" cy="6477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b="0">
                <a:latin typeface="Arial" pitchFamily="34" charset="0"/>
                <a:ea typeface="+mn-ea"/>
              </a:rPr>
              <a:t>FieldInfo</a:t>
            </a:r>
          </a:p>
        </p:txBody>
      </p:sp>
      <p:sp>
        <p:nvSpPr>
          <p:cNvPr id="30729" name="Oval 12"/>
          <p:cNvSpPr>
            <a:spLocks noChangeArrowheads="1"/>
          </p:cNvSpPr>
          <p:nvPr/>
        </p:nvSpPr>
        <p:spPr bwMode="auto">
          <a:xfrm>
            <a:off x="5005388" y="4725988"/>
            <a:ext cx="1296987" cy="6477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b="0">
                <a:latin typeface="Arial" pitchFamily="34" charset="0"/>
                <a:ea typeface="+mn-ea"/>
              </a:rPr>
              <a:t>MethodInfo</a:t>
            </a:r>
          </a:p>
        </p:txBody>
      </p:sp>
      <p:sp>
        <p:nvSpPr>
          <p:cNvPr id="30730" name="Oval 14"/>
          <p:cNvSpPr>
            <a:spLocks noChangeArrowheads="1"/>
          </p:cNvSpPr>
          <p:nvPr/>
        </p:nvSpPr>
        <p:spPr bwMode="auto">
          <a:xfrm>
            <a:off x="5005388" y="3214688"/>
            <a:ext cx="1296987" cy="6477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b="0">
                <a:latin typeface="Arial" pitchFamily="34" charset="0"/>
                <a:ea typeface="+mn-ea"/>
              </a:rPr>
              <a:t>EventInfo</a:t>
            </a:r>
          </a:p>
        </p:txBody>
      </p:sp>
      <p:cxnSp>
        <p:nvCxnSpPr>
          <p:cNvPr id="30731" name="AutoShape 16"/>
          <p:cNvCxnSpPr>
            <a:cxnSpLocks noChangeShapeType="1"/>
            <a:stCxn id="30723" idx="4"/>
            <a:endCxn id="30725" idx="0"/>
          </p:cNvCxnSpPr>
          <p:nvPr/>
        </p:nvCxnSpPr>
        <p:spPr bwMode="auto">
          <a:xfrm>
            <a:off x="1981200" y="2636838"/>
            <a:ext cx="1588" cy="504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0732" name="AutoShape 17"/>
          <p:cNvCxnSpPr>
            <a:cxnSpLocks noChangeShapeType="1"/>
            <a:stCxn id="30725" idx="6"/>
            <a:endCxn id="30726" idx="2"/>
          </p:cNvCxnSpPr>
          <p:nvPr/>
        </p:nvCxnSpPr>
        <p:spPr bwMode="auto">
          <a:xfrm flipV="1">
            <a:off x="2630488" y="3178175"/>
            <a:ext cx="430212" cy="2873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0733" name="AutoShape 18"/>
          <p:cNvCxnSpPr>
            <a:cxnSpLocks noChangeShapeType="1"/>
            <a:stCxn id="30725" idx="6"/>
            <a:endCxn id="30724" idx="2"/>
          </p:cNvCxnSpPr>
          <p:nvPr/>
        </p:nvCxnSpPr>
        <p:spPr bwMode="auto">
          <a:xfrm>
            <a:off x="2630488" y="3465513"/>
            <a:ext cx="430212" cy="863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0734" name="AutoShape 19"/>
          <p:cNvCxnSpPr>
            <a:cxnSpLocks noChangeShapeType="1"/>
            <a:stCxn id="30724" idx="6"/>
            <a:endCxn id="30730" idx="2"/>
          </p:cNvCxnSpPr>
          <p:nvPr/>
        </p:nvCxnSpPr>
        <p:spPr bwMode="auto">
          <a:xfrm flipV="1">
            <a:off x="4357688" y="3538538"/>
            <a:ext cx="647700" cy="7905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0735" name="AutoShape 20"/>
          <p:cNvCxnSpPr>
            <a:cxnSpLocks noChangeShapeType="1"/>
            <a:stCxn id="30724" idx="6"/>
            <a:endCxn id="30728" idx="2"/>
          </p:cNvCxnSpPr>
          <p:nvPr/>
        </p:nvCxnSpPr>
        <p:spPr bwMode="auto">
          <a:xfrm>
            <a:off x="4357688" y="4329113"/>
            <a:ext cx="647700" cy="15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0736" name="AutoShape 21"/>
          <p:cNvCxnSpPr>
            <a:cxnSpLocks noChangeShapeType="1"/>
            <a:stCxn id="30724" idx="6"/>
            <a:endCxn id="30729" idx="2"/>
          </p:cNvCxnSpPr>
          <p:nvPr/>
        </p:nvCxnSpPr>
        <p:spPr bwMode="auto">
          <a:xfrm>
            <a:off x="4357688" y="4329113"/>
            <a:ext cx="647700" cy="720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0737" name="AutoShape 22"/>
          <p:cNvCxnSpPr>
            <a:cxnSpLocks noChangeShapeType="1"/>
            <a:stCxn id="30724" idx="6"/>
            <a:endCxn id="30727" idx="2"/>
          </p:cNvCxnSpPr>
          <p:nvPr/>
        </p:nvCxnSpPr>
        <p:spPr bwMode="auto">
          <a:xfrm>
            <a:off x="4357688" y="4329113"/>
            <a:ext cx="647700" cy="15128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30738" name="Oval 23"/>
          <p:cNvSpPr>
            <a:spLocks noChangeArrowheads="1"/>
          </p:cNvSpPr>
          <p:nvPr/>
        </p:nvSpPr>
        <p:spPr bwMode="auto">
          <a:xfrm>
            <a:off x="5005388" y="2420938"/>
            <a:ext cx="1657350" cy="6477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b="0">
                <a:latin typeface="Arial" pitchFamily="34" charset="0"/>
                <a:ea typeface="+mn-ea"/>
              </a:rPr>
              <a:t>ConstructorInfo</a:t>
            </a:r>
          </a:p>
        </p:txBody>
      </p:sp>
      <p:cxnSp>
        <p:nvCxnSpPr>
          <p:cNvPr id="30739" name="AutoShape 24"/>
          <p:cNvCxnSpPr>
            <a:cxnSpLocks noChangeShapeType="1"/>
            <a:stCxn id="30724" idx="6"/>
            <a:endCxn id="30738" idx="2"/>
          </p:cNvCxnSpPr>
          <p:nvPr/>
        </p:nvCxnSpPr>
        <p:spPr bwMode="auto">
          <a:xfrm flipV="1">
            <a:off x="4357688" y="2744788"/>
            <a:ext cx="647700" cy="1584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30740" name="Oval 25"/>
          <p:cNvSpPr>
            <a:spLocks noChangeArrowheads="1"/>
          </p:cNvSpPr>
          <p:nvPr/>
        </p:nvSpPr>
        <p:spPr bwMode="auto">
          <a:xfrm>
            <a:off x="6443663" y="3646488"/>
            <a:ext cx="1657350" cy="6477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b="0">
                <a:latin typeface="Arial" pitchFamily="34" charset="0"/>
                <a:ea typeface="+mn-ea"/>
              </a:rPr>
              <a:t>ParameterInfo</a:t>
            </a:r>
          </a:p>
        </p:txBody>
      </p:sp>
      <p:cxnSp>
        <p:nvCxnSpPr>
          <p:cNvPr id="30741" name="AutoShape 26"/>
          <p:cNvCxnSpPr>
            <a:cxnSpLocks noChangeShapeType="1"/>
            <a:stCxn id="30729" idx="6"/>
            <a:endCxn id="30740" idx="4"/>
          </p:cNvCxnSpPr>
          <p:nvPr/>
        </p:nvCxnSpPr>
        <p:spPr bwMode="auto">
          <a:xfrm flipV="1">
            <a:off x="6302375" y="4294188"/>
            <a:ext cx="969963" cy="7556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0742" name="AutoShape 27"/>
          <p:cNvCxnSpPr>
            <a:cxnSpLocks noChangeShapeType="1"/>
            <a:stCxn id="30738" idx="6"/>
            <a:endCxn id="30740" idx="0"/>
          </p:cNvCxnSpPr>
          <p:nvPr/>
        </p:nvCxnSpPr>
        <p:spPr bwMode="auto">
          <a:xfrm>
            <a:off x="6662738" y="2744788"/>
            <a:ext cx="609600" cy="901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30743" name="Line 28"/>
          <p:cNvSpPr>
            <a:spLocks noChangeShapeType="1"/>
          </p:cNvSpPr>
          <p:nvPr/>
        </p:nvSpPr>
        <p:spPr bwMode="auto">
          <a:xfrm flipV="1">
            <a:off x="2700338" y="4581525"/>
            <a:ext cx="576262" cy="792163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4" name="Text Box 29"/>
          <p:cNvSpPr txBox="1">
            <a:spLocks noChangeArrowheads="1"/>
          </p:cNvSpPr>
          <p:nvPr/>
        </p:nvSpPr>
        <p:spPr bwMode="auto">
          <a:xfrm>
            <a:off x="2195513" y="5445125"/>
            <a:ext cx="1454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o.GetType()</a:t>
            </a:r>
          </a:p>
          <a:p>
            <a:r>
              <a:rPr lang="en-US"/>
              <a:t>typeof()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Tw Cen MT Condensed" charset="0"/>
              </a:rPr>
              <a:t>Extending metadata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idx="1"/>
          </p:nvPr>
        </p:nvSpPr>
        <p:spPr>
          <a:xfrm>
            <a:off x="755650" y="1700213"/>
            <a:ext cx="7993063" cy="4752975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2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Metadata are organized as a graph</a:t>
            </a:r>
          </a:p>
          <a:p>
            <a:pPr eaLnBrk="1" hangingPunct="1"/>
            <a:r>
              <a:rPr lang="en-US" sz="22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CLR (and C#) allows to extend metadata with custom information</a:t>
            </a:r>
          </a:p>
          <a:p>
            <a:pPr eaLnBrk="1" hangingPunct="1"/>
            <a:r>
              <a:rPr lang="en-US" sz="22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The abstraction provided are </a:t>
            </a:r>
            <a:r>
              <a:rPr lang="en-US" sz="2200" i="1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custom attributes</a:t>
            </a:r>
            <a:endParaRPr lang="en-US" sz="220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 eaLnBrk="1" hangingPunct="1"/>
            <a:r>
              <a:rPr lang="en-US" sz="22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Each element of the type system can be labeled with attributes</a:t>
            </a:r>
          </a:p>
          <a:p>
            <a:pPr eaLnBrk="1" hangingPunct="1"/>
            <a:r>
              <a:rPr lang="en-US" sz="22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These attributes are attached to metadata and can be accessed through the Reflection API</a:t>
            </a:r>
          </a:p>
          <a:p>
            <a:pPr eaLnBrk="1" hangingPunct="1"/>
            <a:r>
              <a:rPr lang="en-US" sz="22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Programmer can annotate a program with these information and another program can exploit that to manage it</a:t>
            </a:r>
          </a:p>
          <a:p>
            <a:pPr eaLnBrk="1" hangingPunct="1"/>
            <a:r>
              <a:rPr lang="en-US" sz="22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Example of use: Web Services, Terrarium (a sort of MTS)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Tw Cen MT Condensed" charset="0"/>
              </a:rPr>
              <a:t>C# and custom attributes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idx="1"/>
          </p:nvPr>
        </p:nvSpPr>
        <p:spPr>
          <a:xfrm>
            <a:off x="755650" y="1700213"/>
            <a:ext cx="8064500" cy="4752975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Custom attributes can </a:t>
            </a: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be specified 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using a special syntax: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None/>
            </a:pPr>
            <a:r>
              <a:rPr lang="en-US" b="1" dirty="0">
                <a:solidFill>
                  <a:schemeClr val="bg2"/>
                </a:solidFill>
                <a:latin typeface="Courier New" charset="0"/>
              </a:rPr>
              <a:t>[</a:t>
            </a:r>
            <a:r>
              <a:rPr lang="en-US" b="1" dirty="0" err="1">
                <a:solidFill>
                  <a:schemeClr val="bg2"/>
                </a:solidFill>
                <a:latin typeface="Courier New" charset="0"/>
              </a:rPr>
              <a:t>WebMethod</a:t>
            </a:r>
            <a:r>
              <a:rPr lang="en-US" b="1" dirty="0">
                <a:solidFill>
                  <a:schemeClr val="bg2"/>
                </a:solidFill>
                <a:latin typeface="Courier New" charset="0"/>
              </a:rPr>
              <a:t>]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None/>
            </a:pPr>
            <a:r>
              <a:rPr lang="en-US" b="1" dirty="0">
                <a:latin typeface="Courier New" charset="0"/>
              </a:rPr>
              <a:t>public </a:t>
            </a:r>
            <a:r>
              <a:rPr lang="en-US" b="1" dirty="0" err="1">
                <a:latin typeface="Courier New" charset="0"/>
              </a:rPr>
              <a:t>int</a:t>
            </a:r>
            <a:r>
              <a:rPr lang="en-US" b="1" dirty="0">
                <a:latin typeface="Courier New" charset="0"/>
              </a:rPr>
              <a:t> Add(</a:t>
            </a:r>
            <a:r>
              <a:rPr lang="en-US" b="1" dirty="0" err="1">
                <a:latin typeface="Courier New" charset="0"/>
              </a:rPr>
              <a:t>int</a:t>
            </a:r>
            <a:r>
              <a:rPr lang="en-US" b="1" dirty="0">
                <a:latin typeface="Courier New" charset="0"/>
              </a:rPr>
              <a:t> </a:t>
            </a:r>
            <a:r>
              <a:rPr lang="en-US" b="1" dirty="0" err="1">
                <a:latin typeface="Courier New" charset="0"/>
              </a:rPr>
              <a:t>i</a:t>
            </a:r>
            <a:r>
              <a:rPr lang="en-US" b="1" dirty="0">
                <a:latin typeface="Courier New" charset="0"/>
              </a:rPr>
              <a:t>, </a:t>
            </a:r>
            <a:r>
              <a:rPr lang="en-US" b="1" dirty="0" err="1">
                <a:latin typeface="Courier New" charset="0"/>
              </a:rPr>
              <a:t>int</a:t>
            </a:r>
            <a:r>
              <a:rPr lang="en-US" b="1" dirty="0">
                <a:latin typeface="Courier New" charset="0"/>
              </a:rPr>
              <a:t> j) {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None/>
            </a:pPr>
            <a:r>
              <a:rPr lang="en-US" b="1" dirty="0">
                <a:latin typeface="Courier New" charset="0"/>
              </a:rPr>
              <a:t>  return </a:t>
            </a:r>
            <a:r>
              <a:rPr lang="en-US" b="1" dirty="0" err="1">
                <a:latin typeface="Courier New" charset="0"/>
              </a:rPr>
              <a:t>i</a:t>
            </a:r>
            <a:r>
              <a:rPr lang="en-US" b="1" dirty="0">
                <a:latin typeface="Courier New" charset="0"/>
              </a:rPr>
              <a:t> + j;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None/>
            </a:pPr>
            <a:r>
              <a:rPr lang="en-US" b="1" dirty="0">
                <a:latin typeface="Courier New" charset="0"/>
              </a:rPr>
              <a:t>}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WebMethod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is a custom attribute for the method Add</a:t>
            </a:r>
          </a:p>
          <a:p>
            <a:pPr eaLnBrk="1" hangingPunct="1">
              <a:lnSpc>
                <a:spcPct val="90000"/>
              </a:lnSpc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Attributes can be specified on many code element s(assemblies, modules, methods, fields, parameters, return types, …)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49238"/>
            <a:ext cx="7772400" cy="1143000"/>
          </a:xfrm>
        </p:spPr>
        <p:txBody>
          <a:bodyPr/>
          <a:lstStyle/>
          <a:p>
            <a:pPr eaLnBrk="1" hangingPunct="1"/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Tw Cen MT Condensed" charset="0"/>
              </a:rPr>
              <a:t>Outline</a:t>
            </a:r>
          </a:p>
        </p:txBody>
      </p:sp>
      <p:sp>
        <p:nvSpPr>
          <p:cNvPr id="10" name="Rectangle 3"/>
          <p:cNvSpPr>
            <a:spLocks noGrp="1" noChangeArrowheads="1"/>
          </p:cNvSpPr>
          <p:nvPr>
            <p:ph idx="1"/>
          </p:nvPr>
        </p:nvSpPr>
        <p:spPr>
          <a:xfrm>
            <a:off x="735013" y="1844675"/>
            <a:ext cx="8229600" cy="432752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3000" b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Classes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b="1" dirty="0">
                <a:latin typeface="Arial" charset="0"/>
              </a:rPr>
              <a:t>Fields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b="1" dirty="0">
                <a:latin typeface="Arial" charset="0"/>
              </a:rPr>
              <a:t>Properties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b="1" dirty="0">
                <a:latin typeface="Arial" charset="0"/>
              </a:rPr>
              <a:t>virtual methods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b="1" dirty="0">
                <a:latin typeface="Arial" charset="0"/>
              </a:rPr>
              <a:t>new names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b="1" dirty="0">
                <a:latin typeface="Arial" charset="0"/>
              </a:rPr>
              <a:t>operator </a:t>
            </a:r>
            <a:r>
              <a:rPr lang="en-US" sz="2200" b="1" dirty="0" smtClean="0">
                <a:latin typeface="Arial" charset="0"/>
              </a:rPr>
              <a:t>overloading</a:t>
            </a:r>
            <a:endParaRPr lang="en-US" b="1" dirty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Reflection</a:t>
            </a: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2.0</a:t>
            </a:r>
          </a:p>
          <a:p>
            <a:pPr eaLnBrk="1" hangingPunct="1">
              <a:lnSpc>
                <a:spcPct val="8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3.0</a:t>
            </a:r>
          </a:p>
          <a:p>
            <a:pPr eaLnBrk="1" hangingPunct="1">
              <a:lnSpc>
                <a:spcPct val="8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4.0</a:t>
            </a:r>
          </a:p>
          <a:p>
            <a:pPr eaLnBrk="1" hangingPunct="1">
              <a:lnSpc>
                <a:spcPct val="8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5.0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60032" y="2488063"/>
            <a:ext cx="3938669" cy="270643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Tw Cen MT Condensed" charset="0"/>
              </a:rPr>
              <a:t>How attributes work?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l"/>
              <a:defRPr/>
            </a:pPr>
            <a:r>
              <a:rPr lang="en-US" sz="2400" dirty="0">
                <a:ea typeface="+mn-ea"/>
              </a:rPr>
              <a:t>A custom attribute is an object of a class that inherits from </a:t>
            </a:r>
            <a:r>
              <a:rPr lang="en-US" sz="2400" dirty="0" err="1">
                <a:latin typeface="Inconsolata"/>
                <a:ea typeface="+mn-ea"/>
              </a:rPr>
              <a:t>System.Attribute</a:t>
            </a:r>
            <a:r>
              <a:rPr lang="en-US" sz="2400" dirty="0">
                <a:ea typeface="+mn-ea"/>
              </a:rPr>
              <a:t> (i.e. </a:t>
            </a:r>
            <a:r>
              <a:rPr lang="en-US" sz="2400" dirty="0" err="1">
                <a:latin typeface="Inconsolata"/>
                <a:ea typeface="+mn-ea"/>
              </a:rPr>
              <a:t>WebMethodAttribute</a:t>
            </a:r>
            <a:r>
              <a:rPr lang="en-US" sz="2400" dirty="0">
                <a:ea typeface="+mn-ea"/>
              </a:rPr>
              <a:t>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l"/>
              <a:defRPr/>
            </a:pPr>
            <a:r>
              <a:rPr lang="en-US" sz="2400" dirty="0" smtClean="0">
                <a:ea typeface="+mn-ea"/>
              </a:rPr>
              <a:t>Note: if </a:t>
            </a:r>
            <a:r>
              <a:rPr lang="en-US" sz="2400" dirty="0">
                <a:ea typeface="+mn-ea"/>
              </a:rPr>
              <a:t>the name of attribute type </a:t>
            </a:r>
            <a:r>
              <a:rPr lang="en-US" sz="2400" dirty="0" smtClean="0">
                <a:ea typeface="+mn-ea"/>
              </a:rPr>
              <a:t>ends with Attribute it will </a:t>
            </a:r>
            <a:r>
              <a:rPr lang="en-US" sz="2400" dirty="0">
                <a:ea typeface="+mn-ea"/>
              </a:rPr>
              <a:t>be omitted!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l"/>
              <a:defRPr/>
            </a:pPr>
            <a:r>
              <a:rPr lang="en-US" sz="2400" dirty="0">
                <a:ea typeface="+mn-ea"/>
              </a:rPr>
              <a:t>When a custom attribute is </a:t>
            </a:r>
            <a:r>
              <a:rPr lang="en-US" sz="2400" dirty="0" smtClean="0">
                <a:ea typeface="+mn-ea"/>
              </a:rPr>
              <a:t>used, an instance </a:t>
            </a:r>
            <a:r>
              <a:rPr lang="en-US" sz="2400" dirty="0">
                <a:ea typeface="+mn-ea"/>
              </a:rPr>
              <a:t>of the type is </a:t>
            </a:r>
            <a:r>
              <a:rPr lang="en-US" sz="2400" dirty="0" smtClean="0">
                <a:ea typeface="+mn-ea"/>
              </a:rPr>
              <a:t>created. Arguments </a:t>
            </a:r>
            <a:r>
              <a:rPr lang="en-US" sz="2400" dirty="0">
                <a:ea typeface="+mn-ea"/>
              </a:rPr>
              <a:t>to be passed to the </a:t>
            </a:r>
            <a:r>
              <a:rPr lang="en-US" sz="2400" dirty="0" smtClean="0">
                <a:ea typeface="+mn-ea"/>
              </a:rPr>
              <a:t>constructor can be supplied.</a:t>
            </a:r>
            <a:endParaRPr lang="en-US" sz="2400" dirty="0">
              <a:ea typeface="+mn-ea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l"/>
              <a:defRPr/>
            </a:pPr>
            <a:r>
              <a:rPr lang="en-US" sz="2400" dirty="0" smtClean="0">
                <a:ea typeface="+mn-ea"/>
              </a:rPr>
              <a:t>Example:</a:t>
            </a:r>
            <a:endParaRPr lang="en-US" sz="2400" dirty="0">
              <a:ea typeface="+mn-ea"/>
            </a:endParaRP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>
                <a:latin typeface="Courier New" pitchFamily="49" charset="0"/>
              </a:rPr>
              <a:t>class </a:t>
            </a:r>
            <a:r>
              <a:rPr lang="en-US" sz="2000" b="1" dirty="0" err="1">
                <a:latin typeface="Courier New" pitchFamily="49" charset="0"/>
              </a:rPr>
              <a:t>MyAttribute</a:t>
            </a:r>
            <a:r>
              <a:rPr lang="en-US" sz="2000" b="1" dirty="0">
                <a:latin typeface="Courier New" pitchFamily="49" charset="0"/>
              </a:rPr>
              <a:t> : </a:t>
            </a:r>
            <a:r>
              <a:rPr lang="en-US" sz="2000" b="1" dirty="0" err="1">
                <a:latin typeface="Courier New" pitchFamily="49" charset="0"/>
              </a:rPr>
              <a:t>System.Attribute</a:t>
            </a:r>
            <a:r>
              <a:rPr lang="en-US" sz="2000" b="1" dirty="0">
                <a:latin typeface="Courier New" pitchFamily="49" charset="0"/>
              </a:rPr>
              <a:t> {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>
                <a:latin typeface="Courier New" pitchFamily="49" charset="0"/>
              </a:rPr>
              <a:t>  public string </a:t>
            </a:r>
            <a:r>
              <a:rPr lang="en-US" sz="2000" b="1" dirty="0" err="1">
                <a:latin typeface="Courier New" pitchFamily="49" charset="0"/>
              </a:rPr>
              <a:t>Foo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>
                <a:latin typeface="Courier New" pitchFamily="49" charset="0"/>
              </a:rPr>
              <a:t>  public </a:t>
            </a:r>
            <a:r>
              <a:rPr lang="en-US" sz="2000" b="1" dirty="0" err="1">
                <a:latin typeface="Courier New" pitchFamily="49" charset="0"/>
              </a:rPr>
              <a:t>MyAttribute</a:t>
            </a:r>
            <a:r>
              <a:rPr lang="en-US" sz="2000" b="1" dirty="0">
                <a:latin typeface="Courier New" pitchFamily="49" charset="0"/>
              </a:rPr>
              <a:t>(string f) { </a:t>
            </a:r>
            <a:r>
              <a:rPr lang="en-US" sz="2000" b="1" dirty="0" err="1">
                <a:latin typeface="Courier New" pitchFamily="49" charset="0"/>
              </a:rPr>
              <a:t>Foo</a:t>
            </a:r>
            <a:r>
              <a:rPr lang="en-US" sz="2000" b="1" dirty="0">
                <a:latin typeface="Courier New" pitchFamily="49" charset="0"/>
              </a:rPr>
              <a:t> = f; }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>
                <a:latin typeface="Courier New" pitchFamily="49" charset="0"/>
              </a:rPr>
              <a:t>  public </a:t>
            </a:r>
            <a:r>
              <a:rPr lang="en-US" sz="2000" b="1" dirty="0" err="1">
                <a:latin typeface="Courier New" pitchFamily="49" charset="0"/>
              </a:rPr>
              <a:t>MyAttribute</a:t>
            </a:r>
            <a:r>
              <a:rPr lang="en-US" sz="2000" b="1" dirty="0">
                <a:latin typeface="Courier New" pitchFamily="49" charset="0"/>
              </a:rPr>
              <a:t>() { Foo = </a:t>
            </a:r>
            <a:r>
              <a:rPr lang="en-US" sz="2000" b="1" dirty="0" smtClean="0">
                <a:latin typeface="Courier New" pitchFamily="49" charset="0"/>
              </a:rPr>
              <a:t>“Empty”; </a:t>
            </a:r>
            <a:r>
              <a:rPr lang="en-US" sz="2000" b="1" dirty="0">
                <a:latin typeface="Courier New" pitchFamily="49" charset="0"/>
              </a:rPr>
              <a:t>} }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Tw Cen MT Condensed" charset="0"/>
              </a:rPr>
              <a:t>Use of MyAttribute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28775"/>
            <a:ext cx="7772400" cy="4968875"/>
          </a:xfrm>
        </p:spPr>
        <p:txBody>
          <a:bodyPr/>
          <a:lstStyle/>
          <a:p>
            <a:pPr eaLnBrk="1" hangingPunct="1"/>
            <a:r>
              <a:rPr lang="en-US" sz="2400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Example:</a:t>
            </a:r>
          </a:p>
          <a:p>
            <a:pPr lvl="1" eaLnBrk="1" hangingPunct="1">
              <a:buFont typeface="Wingdings" charset="0"/>
              <a:buNone/>
            </a:pPr>
            <a:r>
              <a:rPr lang="en-US" sz="2000" b="1" dirty="0">
                <a:latin typeface="Courier New" charset="0"/>
              </a:rPr>
              <a:t>[My] public class </a:t>
            </a:r>
            <a:r>
              <a:rPr lang="en-US" sz="2000" b="1" dirty="0" err="1" smtClean="0">
                <a:latin typeface="Courier New" charset="0"/>
              </a:rPr>
              <a:t>FooClass</a:t>
            </a:r>
            <a:r>
              <a:rPr lang="en-US" sz="2000" b="1" dirty="0" smtClean="0">
                <a:latin typeface="Courier New" charset="0"/>
              </a:rPr>
              <a:t> </a:t>
            </a:r>
            <a:r>
              <a:rPr lang="en-US" sz="2000" b="1" dirty="0">
                <a:latin typeface="Courier New" charset="0"/>
              </a:rPr>
              <a:t>{</a:t>
            </a:r>
          </a:p>
          <a:p>
            <a:pPr lvl="1" eaLnBrk="1" hangingPunct="1">
              <a:buFont typeface="Wingdings" charset="0"/>
              <a:buNone/>
            </a:pPr>
            <a:r>
              <a:rPr lang="en-US" sz="2000" b="1" dirty="0">
                <a:latin typeface="Courier New" charset="0"/>
              </a:rPr>
              <a:t>  [My("Method")]</a:t>
            </a:r>
          </a:p>
          <a:p>
            <a:pPr lvl="1" eaLnBrk="1" hangingPunct="1">
              <a:buFont typeface="Wingdings" charset="0"/>
              <a:buNone/>
            </a:pPr>
            <a:r>
              <a:rPr lang="en-US" sz="2000" b="1" dirty="0">
                <a:latin typeface="Courier New" charset="0"/>
              </a:rPr>
              <a:t>  public void </a:t>
            </a:r>
            <a:r>
              <a:rPr lang="en-US" sz="2000" b="1" dirty="0" err="1">
                <a:latin typeface="Courier New" charset="0"/>
              </a:rPr>
              <a:t>Baz</a:t>
            </a:r>
            <a:r>
              <a:rPr lang="en-US" sz="2000" b="1" dirty="0">
                <a:latin typeface="Courier New" charset="0"/>
              </a:rPr>
              <a:t>([My]</a:t>
            </a:r>
            <a:r>
              <a:rPr lang="en-US" sz="2000" b="1" dirty="0" err="1">
                <a:latin typeface="Courier New" charset="0"/>
              </a:rPr>
              <a:t>int</a:t>
            </a:r>
            <a:r>
              <a:rPr lang="en-US" sz="2000" b="1" dirty="0">
                <a:latin typeface="Courier New" charset="0"/>
              </a:rPr>
              <a:t> </a:t>
            </a:r>
            <a:r>
              <a:rPr lang="en-US" sz="2000" b="1" dirty="0" err="1">
                <a:latin typeface="Courier New" charset="0"/>
              </a:rPr>
              <a:t>i</a:t>
            </a:r>
            <a:r>
              <a:rPr lang="en-US" sz="2000" b="1" dirty="0">
                <a:latin typeface="Courier New" charset="0"/>
              </a:rPr>
              <a:t>) { }</a:t>
            </a:r>
          </a:p>
          <a:p>
            <a:pPr lvl="1" eaLnBrk="1" hangingPunct="1">
              <a:buFont typeface="Wingdings" charset="0"/>
              <a:buNone/>
            </a:pPr>
            <a:r>
              <a:rPr lang="en-US" sz="2000" b="1" dirty="0">
                <a:latin typeface="Courier New" charset="0"/>
              </a:rPr>
              <a:t>}</a:t>
            </a:r>
          </a:p>
          <a:p>
            <a:pPr eaLnBrk="1" hangingPunct="1"/>
            <a:r>
              <a:rPr lang="en-US" sz="2400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Reflection is used to access custom attributes:</a:t>
            </a:r>
          </a:p>
          <a:p>
            <a:pPr lvl="1" eaLnBrk="1" hangingPunct="1">
              <a:buFont typeface="Wingdings" charset="0"/>
              <a:buNone/>
            </a:pPr>
            <a:r>
              <a:rPr lang="en-US" sz="2000" b="1" dirty="0" err="1">
                <a:latin typeface="Courier New" charset="0"/>
              </a:rPr>
              <a:t>Console.WriteLine</a:t>
            </a:r>
            <a:r>
              <a:rPr lang="en-US" sz="2000" b="1" dirty="0" smtClean="0">
                <a:latin typeface="Courier New" charset="0"/>
              </a:rPr>
              <a:t>(((</a:t>
            </a:r>
            <a:r>
              <a:rPr lang="en-US" sz="2000" b="1" dirty="0" err="1">
                <a:latin typeface="Courier New" charset="0"/>
              </a:rPr>
              <a:t>MyAttribute</a:t>
            </a:r>
            <a:r>
              <a:rPr lang="en-US" sz="2000" b="1" dirty="0">
                <a:latin typeface="Courier New" charset="0"/>
              </a:rPr>
              <a:t>)(</a:t>
            </a:r>
            <a:r>
              <a:rPr lang="en-US" sz="2000" b="1" dirty="0" err="1">
                <a:latin typeface="Courier New" charset="0"/>
              </a:rPr>
              <a:t>typeof</a:t>
            </a:r>
            <a:r>
              <a:rPr lang="en-US" sz="2000" b="1" dirty="0">
                <a:latin typeface="Courier New" charset="0"/>
              </a:rPr>
              <a:t>(</a:t>
            </a:r>
            <a:r>
              <a:rPr lang="en-US" sz="2000" b="1" dirty="0" err="1" smtClean="0">
                <a:latin typeface="Courier New" charset="0"/>
              </a:rPr>
              <a:t>FooClass</a:t>
            </a:r>
            <a:r>
              <a:rPr lang="en-US" sz="2000" b="1" dirty="0" smtClean="0">
                <a:latin typeface="Courier New" charset="0"/>
              </a:rPr>
              <a:t>)</a:t>
            </a:r>
            <a:r>
              <a:rPr lang="en-US" sz="2000" b="1" dirty="0">
                <a:latin typeface="Courier New" charset="0"/>
              </a:rPr>
              <a:t>.</a:t>
            </a:r>
            <a:r>
              <a:rPr lang="en-US" sz="2000" b="1" dirty="0" err="1">
                <a:latin typeface="Courier New" charset="0"/>
              </a:rPr>
              <a:t>GetCustomAttributes</a:t>
            </a:r>
            <a:r>
              <a:rPr lang="en-US" sz="2000" b="1" dirty="0" smtClean="0">
                <a:latin typeface="Courier New" charset="0"/>
              </a:rPr>
              <a:t>(false)</a:t>
            </a:r>
            <a:r>
              <a:rPr lang="en-US" sz="2000" b="1" dirty="0">
                <a:latin typeface="Courier New" charset="0"/>
              </a:rPr>
              <a:t>[0]</a:t>
            </a:r>
            <a:r>
              <a:rPr lang="en-US" sz="2000" b="1" dirty="0" smtClean="0">
                <a:latin typeface="Courier New" charset="0"/>
              </a:rPr>
              <a:t>)).</a:t>
            </a:r>
            <a:r>
              <a:rPr lang="en-US" sz="2000" b="1" dirty="0">
                <a:latin typeface="Courier New" charset="0"/>
              </a:rPr>
              <a:t>Foo);</a:t>
            </a:r>
          </a:p>
          <a:p>
            <a:pPr eaLnBrk="1" hangingPunct="1"/>
            <a:r>
              <a:rPr lang="en-US" sz="2400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There are </a:t>
            </a:r>
            <a:r>
              <a:rPr lang="ja-JP" altLang="en-US" sz="2400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“</a:t>
            </a:r>
            <a:r>
              <a:rPr lang="en-US" sz="2400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meta-attributes</a:t>
            </a:r>
            <a:r>
              <a:rPr lang="ja-JP" altLang="en-US" sz="2400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”</a:t>
            </a:r>
            <a:r>
              <a:rPr lang="en-US" sz="2400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to specify how an attribute should be used and C# performs checks at compile time</a:t>
            </a:r>
          </a:p>
          <a:p>
            <a:pPr eaLnBrk="1" hangingPunct="1"/>
            <a:r>
              <a:rPr lang="en-US" sz="2400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Custom attributes introduces elements of declarative programming in C#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49238"/>
            <a:ext cx="7772400" cy="1143000"/>
          </a:xfrm>
        </p:spPr>
        <p:txBody>
          <a:bodyPr/>
          <a:lstStyle/>
          <a:p>
            <a:pPr eaLnBrk="1" hangingPunct="1"/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Tw Cen MT Condensed" charset="0"/>
              </a:rPr>
              <a:t>Outline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735013" y="1844675"/>
            <a:ext cx="8229600" cy="4327525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Classes</a:t>
            </a:r>
          </a:p>
          <a:p>
            <a:pPr eaLnBrk="1" hangingPunct="1">
              <a:lnSpc>
                <a:spcPct val="8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Reflection</a:t>
            </a: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b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2.0</a:t>
            </a:r>
          </a:p>
          <a:p>
            <a:pPr lvl="1" eaLnBrk="1" hangingPunct="1">
              <a:lnSpc>
                <a:spcPct val="80000"/>
              </a:lnSpc>
            </a:pPr>
            <a:r>
              <a:rPr lang="en-US" b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Enumerators </a:t>
            </a:r>
            <a:r>
              <a:rPr lang="en-US" b="1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and </a:t>
            </a:r>
            <a:r>
              <a:rPr lang="en-US" b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yield</a:t>
            </a:r>
          </a:p>
          <a:p>
            <a:pPr lvl="1" eaLnBrk="1" hangingPunct="1">
              <a:lnSpc>
                <a:spcPct val="80000"/>
              </a:lnSpc>
            </a:pPr>
            <a:r>
              <a:rPr lang="en-US" b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Generics</a:t>
            </a:r>
          </a:p>
          <a:p>
            <a:pPr lvl="1" eaLnBrk="1" hangingPunct="1">
              <a:lnSpc>
                <a:spcPct val="80000"/>
              </a:lnSpc>
            </a:pPr>
            <a:r>
              <a:rPr lang="en-US" b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Anonymous Methods</a:t>
            </a:r>
          </a:p>
          <a:p>
            <a:pPr eaLnBrk="1" hangingPunct="1">
              <a:lnSpc>
                <a:spcPct val="8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3.0</a:t>
            </a:r>
          </a:p>
          <a:p>
            <a:pPr eaLnBrk="1" hangingPunct="1">
              <a:lnSpc>
                <a:spcPct val="8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4.0</a:t>
            </a:r>
          </a:p>
          <a:p>
            <a:pPr eaLnBrk="1" hangingPunct="1">
              <a:lnSpc>
                <a:spcPct val="8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5.0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48064" y="2348880"/>
            <a:ext cx="3663513" cy="251736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/>
              <a:t>// Declare the generic class</a:t>
            </a:r>
          </a:p>
          <a:p>
            <a:pPr marL="0" indent="0">
              <a:buNone/>
            </a:pPr>
            <a:r>
              <a:rPr lang="en-US" dirty="0"/>
              <a:t>public class </a:t>
            </a:r>
            <a:r>
              <a:rPr lang="en-US" dirty="0" err="1"/>
              <a:t>GenericList</a:t>
            </a:r>
            <a:r>
              <a:rPr lang="en-US" dirty="0"/>
              <a:t>&lt;T&gt;</a:t>
            </a:r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fi-FI" dirty="0"/>
              <a:t>    </a:t>
            </a:r>
            <a:r>
              <a:rPr lang="fi-FI" dirty="0" err="1"/>
              <a:t>void</a:t>
            </a:r>
            <a:r>
              <a:rPr lang="fi-FI" dirty="0"/>
              <a:t> </a:t>
            </a:r>
            <a:r>
              <a:rPr lang="fi-FI" dirty="0" err="1"/>
              <a:t>Add(T</a:t>
            </a:r>
            <a:r>
              <a:rPr lang="fi-FI" dirty="0"/>
              <a:t> input) { }</a:t>
            </a:r>
          </a:p>
          <a:p>
            <a:pPr marL="0" indent="0">
              <a:buNone/>
            </a:pPr>
            <a:r>
              <a:rPr lang="fi-FI" dirty="0"/>
              <a:t>}</a:t>
            </a:r>
          </a:p>
          <a:p>
            <a:pPr marL="0" indent="0">
              <a:buNone/>
            </a:pPr>
            <a:r>
              <a:rPr lang="fi-FI" dirty="0" err="1"/>
              <a:t>class</a:t>
            </a:r>
            <a:r>
              <a:rPr lang="fi-FI" dirty="0"/>
              <a:t> </a:t>
            </a:r>
            <a:r>
              <a:rPr lang="fi-FI" dirty="0" err="1"/>
              <a:t>TestGenericList</a:t>
            </a:r>
            <a:endParaRPr lang="fi-FI" dirty="0"/>
          </a:p>
          <a:p>
            <a:pPr marL="0" indent="0">
              <a:buNone/>
            </a:pPr>
            <a:r>
              <a:rPr lang="fi-FI" dirty="0"/>
              <a:t>{</a:t>
            </a:r>
          </a:p>
          <a:p>
            <a:pPr marL="0" indent="0">
              <a:buNone/>
            </a:pPr>
            <a:r>
              <a:rPr lang="fi-FI" dirty="0"/>
              <a:t>    </a:t>
            </a:r>
            <a:r>
              <a:rPr lang="fi-FI" dirty="0" err="1"/>
              <a:t>private</a:t>
            </a:r>
            <a:r>
              <a:rPr lang="fi-FI" dirty="0"/>
              <a:t> </a:t>
            </a:r>
            <a:r>
              <a:rPr lang="fi-FI" dirty="0" err="1"/>
              <a:t>class</a:t>
            </a:r>
            <a:r>
              <a:rPr lang="fi-FI" dirty="0"/>
              <a:t> </a:t>
            </a:r>
            <a:r>
              <a:rPr lang="fi-FI" dirty="0" err="1"/>
              <a:t>ExampleClass</a:t>
            </a:r>
            <a:r>
              <a:rPr lang="fi-FI" dirty="0"/>
              <a:t> { }</a:t>
            </a:r>
          </a:p>
          <a:p>
            <a:pPr marL="0" indent="0">
              <a:buNone/>
            </a:pPr>
            <a:r>
              <a:rPr lang="fi-FI" dirty="0"/>
              <a:t>    </a:t>
            </a:r>
            <a:r>
              <a:rPr lang="fi-FI" dirty="0" err="1"/>
              <a:t>static</a:t>
            </a:r>
            <a:r>
              <a:rPr lang="fi-FI" dirty="0"/>
              <a:t> </a:t>
            </a:r>
            <a:r>
              <a:rPr lang="fi-FI" dirty="0" err="1"/>
              <a:t>void</a:t>
            </a:r>
            <a:r>
              <a:rPr lang="fi-FI" dirty="0"/>
              <a:t> Main()</a:t>
            </a:r>
          </a:p>
          <a:p>
            <a:pPr marL="0" indent="0">
              <a:buNone/>
            </a:pPr>
            <a:r>
              <a:rPr lang="fi-FI" dirty="0"/>
              <a:t>    {</a:t>
            </a:r>
          </a:p>
          <a:p>
            <a:pPr marL="0" indent="0">
              <a:buNone/>
            </a:pPr>
            <a:r>
              <a:rPr lang="fi-FI" dirty="0"/>
              <a:t>        // </a:t>
            </a:r>
            <a:r>
              <a:rPr lang="fi-FI" dirty="0" err="1"/>
              <a:t>Declare</a:t>
            </a:r>
            <a:r>
              <a:rPr lang="fi-FI" dirty="0"/>
              <a:t> a </a:t>
            </a:r>
            <a:r>
              <a:rPr lang="fi-FI" dirty="0" err="1"/>
              <a:t>list</a:t>
            </a:r>
            <a:r>
              <a:rPr lang="fi-FI" dirty="0"/>
              <a:t> of </a:t>
            </a:r>
            <a:r>
              <a:rPr lang="fi-FI" dirty="0" err="1"/>
              <a:t>type</a:t>
            </a:r>
            <a:r>
              <a:rPr lang="fi-FI" dirty="0"/>
              <a:t> </a:t>
            </a:r>
            <a:r>
              <a:rPr lang="fi-FI" dirty="0" err="1"/>
              <a:t>int</a:t>
            </a:r>
            <a:endParaRPr lang="fi-FI" dirty="0"/>
          </a:p>
          <a:p>
            <a:pPr marL="0" indent="0">
              <a:buNone/>
            </a:pPr>
            <a:r>
              <a:rPr lang="fi-FI" dirty="0"/>
              <a:t>        </a:t>
            </a:r>
            <a:r>
              <a:rPr lang="fi-FI" dirty="0" err="1"/>
              <a:t>GenericList</a:t>
            </a:r>
            <a:r>
              <a:rPr lang="fi-FI" dirty="0"/>
              <a:t>&lt;</a:t>
            </a:r>
            <a:r>
              <a:rPr lang="fi-FI" dirty="0" err="1"/>
              <a:t>int</a:t>
            </a:r>
            <a:r>
              <a:rPr lang="fi-FI" dirty="0"/>
              <a:t>&gt; list1 = new </a:t>
            </a:r>
            <a:r>
              <a:rPr lang="fi-FI" dirty="0" err="1"/>
              <a:t>GenericList</a:t>
            </a:r>
            <a:r>
              <a:rPr lang="fi-FI" dirty="0"/>
              <a:t>&lt;</a:t>
            </a:r>
            <a:r>
              <a:rPr lang="fi-FI" dirty="0" err="1"/>
              <a:t>int</a:t>
            </a:r>
            <a:r>
              <a:rPr lang="fi-FI" dirty="0"/>
              <a:t>&gt;();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/>
              <a:t>        // </a:t>
            </a:r>
            <a:r>
              <a:rPr lang="fi-FI" dirty="0" err="1"/>
              <a:t>Declare</a:t>
            </a:r>
            <a:r>
              <a:rPr lang="fi-FI" dirty="0"/>
              <a:t> a </a:t>
            </a:r>
            <a:r>
              <a:rPr lang="fi-FI" dirty="0" err="1"/>
              <a:t>list</a:t>
            </a:r>
            <a:r>
              <a:rPr lang="fi-FI" dirty="0"/>
              <a:t> of </a:t>
            </a:r>
            <a:r>
              <a:rPr lang="fi-FI" dirty="0" err="1"/>
              <a:t>type</a:t>
            </a:r>
            <a:r>
              <a:rPr lang="fi-FI" dirty="0"/>
              <a:t> </a:t>
            </a:r>
            <a:r>
              <a:rPr lang="fi-FI" dirty="0" err="1"/>
              <a:t>string</a:t>
            </a:r>
            <a:endParaRPr lang="fi-FI" dirty="0"/>
          </a:p>
          <a:p>
            <a:pPr marL="0" indent="0">
              <a:buNone/>
            </a:pPr>
            <a:r>
              <a:rPr lang="fi-FI" dirty="0"/>
              <a:t>        </a:t>
            </a:r>
            <a:r>
              <a:rPr lang="fi-FI" dirty="0" err="1"/>
              <a:t>GenericList</a:t>
            </a:r>
            <a:r>
              <a:rPr lang="fi-FI" dirty="0"/>
              <a:t>&lt;</a:t>
            </a:r>
            <a:r>
              <a:rPr lang="fi-FI" dirty="0" err="1"/>
              <a:t>string</a:t>
            </a:r>
            <a:r>
              <a:rPr lang="fi-FI" dirty="0"/>
              <a:t>&gt; list2 = new </a:t>
            </a:r>
            <a:r>
              <a:rPr lang="fi-FI" dirty="0" err="1"/>
              <a:t>GenericList</a:t>
            </a:r>
            <a:r>
              <a:rPr lang="fi-FI" dirty="0"/>
              <a:t>&lt;</a:t>
            </a:r>
            <a:r>
              <a:rPr lang="fi-FI" dirty="0" err="1"/>
              <a:t>string</a:t>
            </a:r>
            <a:r>
              <a:rPr lang="fi-FI" dirty="0"/>
              <a:t>&gt;();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/>
              <a:t>        // </a:t>
            </a:r>
            <a:r>
              <a:rPr lang="fi-FI" dirty="0" err="1"/>
              <a:t>Declare</a:t>
            </a:r>
            <a:r>
              <a:rPr lang="fi-FI" dirty="0"/>
              <a:t> a </a:t>
            </a:r>
            <a:r>
              <a:rPr lang="fi-FI" dirty="0" err="1"/>
              <a:t>list</a:t>
            </a:r>
            <a:r>
              <a:rPr lang="fi-FI" dirty="0"/>
              <a:t> of </a:t>
            </a:r>
            <a:r>
              <a:rPr lang="fi-FI" dirty="0" err="1"/>
              <a:t>type</a:t>
            </a:r>
            <a:r>
              <a:rPr lang="fi-FI" dirty="0"/>
              <a:t> </a:t>
            </a:r>
            <a:r>
              <a:rPr lang="fi-FI" dirty="0" err="1"/>
              <a:t>ExampleClass</a:t>
            </a:r>
            <a:endParaRPr lang="fi-FI" dirty="0"/>
          </a:p>
          <a:p>
            <a:pPr marL="0" indent="0">
              <a:buNone/>
            </a:pPr>
            <a:r>
              <a:rPr lang="fi-FI" dirty="0"/>
              <a:t>        </a:t>
            </a:r>
            <a:r>
              <a:rPr lang="fi-FI" dirty="0" err="1"/>
              <a:t>GenericList</a:t>
            </a:r>
            <a:r>
              <a:rPr lang="fi-FI" dirty="0"/>
              <a:t>&lt;</a:t>
            </a:r>
            <a:r>
              <a:rPr lang="fi-FI" dirty="0" err="1"/>
              <a:t>ExampleClass</a:t>
            </a:r>
            <a:r>
              <a:rPr lang="fi-FI" dirty="0"/>
              <a:t>&gt; list3 = new </a:t>
            </a:r>
            <a:r>
              <a:rPr lang="fi-FI" dirty="0" err="1"/>
              <a:t>GenericList</a:t>
            </a:r>
            <a:r>
              <a:rPr lang="fi-FI" dirty="0"/>
              <a:t>&lt;</a:t>
            </a:r>
            <a:r>
              <a:rPr lang="fi-FI" dirty="0" err="1"/>
              <a:t>ExampleClass</a:t>
            </a:r>
            <a:r>
              <a:rPr lang="fi-FI" dirty="0"/>
              <a:t>&gt;();</a:t>
            </a:r>
          </a:p>
          <a:p>
            <a:pPr marL="0" indent="0">
              <a:buNone/>
            </a:pPr>
            <a:r>
              <a:rPr lang="fi-FI" dirty="0"/>
              <a:t>    }</a:t>
            </a:r>
          </a:p>
          <a:p>
            <a:pPr marL="0" indent="0">
              <a:buNone/>
            </a:pPr>
            <a:r>
              <a:rPr lang="fi-FI" dirty="0"/>
              <a:t>}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84989191"/>
      </p:ext>
    </p:extLst>
  </p:cSld>
  <p:clrMapOvr>
    <a:masterClrMapping/>
  </p:clrMapOvr>
  <p:transition>
    <p:wheel spokes="3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Generics –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98625"/>
            <a:ext cx="3166120" cy="4835525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dirty="0" smtClean="0"/>
              <a:t>public </a:t>
            </a:r>
            <a:r>
              <a:rPr lang="en-US" dirty="0"/>
              <a:t>class </a:t>
            </a:r>
            <a:r>
              <a:rPr lang="en-US" dirty="0" err="1"/>
              <a:t>GenericList</a:t>
            </a:r>
            <a:r>
              <a:rPr lang="en-US" dirty="0"/>
              <a:t>&lt;</a:t>
            </a:r>
            <a:r>
              <a:rPr lang="en-US" dirty="0">
                <a:solidFill>
                  <a:srgbClr val="FF0000"/>
                </a:solidFill>
              </a:rPr>
              <a:t>T</a:t>
            </a:r>
            <a:r>
              <a:rPr lang="en-US" dirty="0"/>
              <a:t>&gt; </a:t>
            </a:r>
            <a:r>
              <a:rPr lang="en-US" dirty="0" smtClean="0"/>
              <a:t> {</a:t>
            </a: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   private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class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Node 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{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      public Node(</a:t>
            </a:r>
            <a:r>
              <a:rPr lang="en-US" dirty="0" smtClean="0">
                <a:solidFill>
                  <a:srgbClr val="FF0000"/>
                </a:solidFill>
              </a:rPr>
              <a:t>T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t){</a:t>
            </a:r>
          </a:p>
          <a:p>
            <a:pPr marL="0" indent="0">
              <a:buNone/>
            </a:pPr>
            <a:r>
              <a:rPr lang="ro-RO" dirty="0" smtClean="0">
                <a:solidFill>
                  <a:schemeClr val="accent6">
                    <a:lumMod val="75000"/>
                  </a:schemeClr>
                </a:solidFill>
              </a:rPr>
              <a:t>            </a:t>
            </a:r>
            <a:r>
              <a:rPr lang="ro-RO" dirty="0">
                <a:solidFill>
                  <a:schemeClr val="accent6">
                    <a:lumMod val="75000"/>
                  </a:schemeClr>
                </a:solidFill>
              </a:rPr>
              <a:t>next = null</a:t>
            </a:r>
            <a:r>
              <a:rPr lang="ro-RO" dirty="0" smtClean="0">
                <a:solidFill>
                  <a:schemeClr val="accent6">
                    <a:lumMod val="75000"/>
                  </a:schemeClr>
                </a:solidFill>
              </a:rPr>
              <a:t>; </a:t>
            </a:r>
            <a:r>
              <a:rPr lang="nl-NL" dirty="0" smtClean="0">
                <a:solidFill>
                  <a:schemeClr val="accent6">
                    <a:lumMod val="75000"/>
                  </a:schemeClr>
                </a:solidFill>
              </a:rPr>
              <a:t>data </a:t>
            </a:r>
            <a:r>
              <a:rPr lang="nl-NL" dirty="0">
                <a:solidFill>
                  <a:schemeClr val="accent6">
                    <a:lumMod val="75000"/>
                  </a:schemeClr>
                </a:solidFill>
              </a:rPr>
              <a:t>= t</a:t>
            </a:r>
            <a:r>
              <a:rPr lang="nl-NL" dirty="0" smtClean="0">
                <a:solidFill>
                  <a:schemeClr val="accent6">
                    <a:lumMod val="75000"/>
                  </a:schemeClr>
                </a:solidFill>
              </a:rPr>
              <a:t>; }</a:t>
            </a:r>
            <a:endParaRPr lang="nl-NL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nl-NL" dirty="0">
                <a:solidFill>
                  <a:schemeClr val="accent6">
                    <a:lumMod val="75000"/>
                  </a:schemeClr>
                </a:solidFill>
              </a:rPr>
              <a:t>        private Node next;</a:t>
            </a:r>
          </a:p>
          <a:p>
            <a:pPr marL="0" indent="0">
              <a:buNone/>
            </a:pPr>
            <a:r>
              <a:rPr lang="nl-NL" dirty="0">
                <a:solidFill>
                  <a:schemeClr val="accent6">
                    <a:lumMod val="75000"/>
                  </a:schemeClr>
                </a:solidFill>
              </a:rPr>
              <a:t>        public Node </a:t>
            </a:r>
            <a:r>
              <a:rPr lang="nl-NL" dirty="0" smtClean="0">
                <a:solidFill>
                  <a:schemeClr val="accent6">
                    <a:lumMod val="75000"/>
                  </a:schemeClr>
                </a:solidFill>
              </a:rPr>
              <a:t>Next{</a:t>
            </a:r>
            <a:endParaRPr lang="nl-NL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is-IS" dirty="0">
                <a:solidFill>
                  <a:schemeClr val="accent6">
                    <a:lumMod val="75000"/>
                  </a:schemeClr>
                </a:solidFill>
              </a:rPr>
              <a:t>            get { return next; }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           set { next = value;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} }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        private </a:t>
            </a:r>
            <a:r>
              <a:rPr lang="it-IT" dirty="0">
                <a:solidFill>
                  <a:srgbClr val="FF0000"/>
                </a:solidFill>
              </a:rPr>
              <a:t>T</a:t>
            </a:r>
            <a:r>
              <a:rPr lang="it-IT" dirty="0">
                <a:solidFill>
                  <a:schemeClr val="accent6">
                    <a:lumMod val="75000"/>
                  </a:schemeClr>
                </a:solidFill>
              </a:rPr>
              <a:t> data</a:t>
            </a:r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;</a:t>
            </a:r>
            <a:endParaRPr lang="it-IT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       public </a:t>
            </a:r>
            <a:r>
              <a:rPr lang="en-US" dirty="0">
                <a:solidFill>
                  <a:srgbClr val="FF0000"/>
                </a:solidFill>
              </a:rPr>
              <a:t>T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Data 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{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           get { return data; }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           set { data = value;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}}}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dirty="0"/>
              <a:t>    private Node head</a:t>
            </a:r>
            <a:r>
              <a:rPr lang="en-US" dirty="0" smtClean="0"/>
              <a:t>;   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  public </a:t>
            </a:r>
            <a:r>
              <a:rPr lang="en-US" dirty="0" err="1"/>
              <a:t>GenericList</a:t>
            </a:r>
            <a:r>
              <a:rPr lang="en-US" dirty="0"/>
              <a:t>(</a:t>
            </a:r>
            <a:r>
              <a:rPr lang="en-US" dirty="0" smtClean="0"/>
              <a:t>){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head = null</a:t>
            </a:r>
            <a:r>
              <a:rPr lang="en-US" dirty="0" smtClean="0"/>
              <a:t>;}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  public </a:t>
            </a:r>
            <a:r>
              <a:rPr lang="en-US" dirty="0"/>
              <a:t>void </a:t>
            </a:r>
            <a:r>
              <a:rPr lang="en-US" dirty="0" err="1"/>
              <a:t>AddHead</a:t>
            </a:r>
            <a:r>
              <a:rPr lang="en-US" dirty="0"/>
              <a:t>(</a:t>
            </a:r>
            <a:r>
              <a:rPr lang="en-US" dirty="0">
                <a:solidFill>
                  <a:srgbClr val="FF0000"/>
                </a:solidFill>
              </a:rPr>
              <a:t>T</a:t>
            </a:r>
            <a:r>
              <a:rPr lang="en-US" dirty="0"/>
              <a:t> t) </a:t>
            </a:r>
            <a:r>
              <a:rPr lang="en-US" dirty="0" smtClean="0"/>
              <a:t>{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Node n = new Node(t);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n.Next</a:t>
            </a:r>
            <a:r>
              <a:rPr lang="en-US" dirty="0"/>
              <a:t> = head;</a:t>
            </a:r>
          </a:p>
          <a:p>
            <a:pPr marL="0" indent="0">
              <a:buNone/>
            </a:pPr>
            <a:r>
              <a:rPr lang="en-US" dirty="0"/>
              <a:t>        head = </a:t>
            </a:r>
            <a:r>
              <a:rPr lang="en-US" dirty="0" smtClean="0"/>
              <a:t>n; }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public </a:t>
            </a:r>
            <a:r>
              <a:rPr lang="en-US" dirty="0" err="1"/>
              <a:t>IEnumerator</a:t>
            </a:r>
            <a:r>
              <a:rPr lang="en-US" dirty="0"/>
              <a:t>&lt;</a:t>
            </a:r>
            <a:r>
              <a:rPr lang="en-US" dirty="0">
                <a:solidFill>
                  <a:srgbClr val="FF0000"/>
                </a:solidFill>
              </a:rPr>
              <a:t>T</a:t>
            </a:r>
            <a:r>
              <a:rPr lang="en-US" dirty="0"/>
              <a:t>&gt; </a:t>
            </a:r>
            <a:r>
              <a:rPr lang="en-US" dirty="0" err="1"/>
              <a:t>GetEnumerator</a:t>
            </a:r>
            <a:r>
              <a:rPr lang="en-US" dirty="0"/>
              <a:t>(</a:t>
            </a:r>
            <a:r>
              <a:rPr lang="en-US" dirty="0" smtClean="0"/>
              <a:t>) {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Node current = head</a:t>
            </a:r>
            <a:r>
              <a:rPr lang="en-US" dirty="0" smtClean="0"/>
              <a:t>;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while (current != null</a:t>
            </a:r>
            <a:r>
              <a:rPr lang="en-US" dirty="0" smtClean="0"/>
              <a:t>) </a:t>
            </a: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            yield return </a:t>
            </a:r>
            <a:r>
              <a:rPr lang="en-US" dirty="0" err="1"/>
              <a:t>current.Data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          current = </a:t>
            </a:r>
            <a:r>
              <a:rPr lang="en-US" dirty="0" err="1"/>
              <a:t>current.Next</a:t>
            </a:r>
            <a:r>
              <a:rPr lang="en-US" dirty="0" smtClean="0"/>
              <a:t>;}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}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4139952" y="1700808"/>
            <a:ext cx="4392488" cy="483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550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charset="0"/>
              <a:buChar char="l"/>
              <a:defRPr kumimoji="1" sz="2800" b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ＭＳ Ｐゴシック" charset="0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charset="0"/>
              <a:buChar char="§"/>
              <a:defRPr kumimoji="1" sz="2400" b="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000" b="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b="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2500" dirty="0"/>
              <a:t>class </a:t>
            </a:r>
            <a:r>
              <a:rPr lang="en-US" sz="2500" dirty="0" err="1"/>
              <a:t>TestGenericList</a:t>
            </a:r>
            <a:endParaRPr lang="en-US" sz="2500" dirty="0"/>
          </a:p>
          <a:p>
            <a:pPr marL="0" indent="0">
              <a:buNone/>
            </a:pPr>
            <a:r>
              <a:rPr lang="en-US" sz="2500" dirty="0"/>
              <a:t>{</a:t>
            </a:r>
          </a:p>
          <a:p>
            <a:pPr marL="0" indent="0">
              <a:buNone/>
            </a:pPr>
            <a:r>
              <a:rPr lang="en-US" sz="2500" dirty="0"/>
              <a:t>    static void Main()</a:t>
            </a:r>
          </a:p>
          <a:p>
            <a:pPr marL="0" indent="0">
              <a:buNone/>
            </a:pPr>
            <a:r>
              <a:rPr lang="en-US" sz="2500" dirty="0"/>
              <a:t>    {</a:t>
            </a:r>
          </a:p>
          <a:p>
            <a:pPr marL="0" indent="0">
              <a:buNone/>
            </a:pPr>
            <a:r>
              <a:rPr lang="en-US" sz="2500" dirty="0"/>
              <a:t>        // </a:t>
            </a:r>
            <a:r>
              <a:rPr lang="en-US" sz="2500" dirty="0" err="1"/>
              <a:t>int</a:t>
            </a:r>
            <a:r>
              <a:rPr lang="en-US" sz="2500" dirty="0"/>
              <a:t> is the type argument</a:t>
            </a:r>
          </a:p>
          <a:p>
            <a:pPr marL="0" indent="0">
              <a:buNone/>
            </a:pPr>
            <a:r>
              <a:rPr lang="en-US" sz="2500" dirty="0"/>
              <a:t>        </a:t>
            </a:r>
            <a:r>
              <a:rPr lang="en-US" sz="2500" dirty="0" err="1"/>
              <a:t>GenericList</a:t>
            </a:r>
            <a:r>
              <a:rPr lang="en-US" sz="2500" dirty="0"/>
              <a:t>&lt;</a:t>
            </a:r>
            <a:r>
              <a:rPr lang="en-US" sz="2500" dirty="0" err="1">
                <a:solidFill>
                  <a:srgbClr val="FF0000"/>
                </a:solidFill>
              </a:rPr>
              <a:t>int</a:t>
            </a:r>
            <a:r>
              <a:rPr lang="en-US" sz="2500" dirty="0"/>
              <a:t>&gt; list = new </a:t>
            </a:r>
            <a:r>
              <a:rPr lang="en-US" sz="2500" dirty="0" err="1"/>
              <a:t>GenericList</a:t>
            </a:r>
            <a:r>
              <a:rPr lang="en-US" sz="2500" dirty="0"/>
              <a:t>&lt;</a:t>
            </a:r>
            <a:r>
              <a:rPr lang="en-US" sz="2500" dirty="0" err="1">
                <a:solidFill>
                  <a:srgbClr val="FF0000"/>
                </a:solidFill>
              </a:rPr>
              <a:t>int</a:t>
            </a:r>
            <a:r>
              <a:rPr lang="en-US" sz="2500" dirty="0"/>
              <a:t>&gt;();</a:t>
            </a:r>
          </a:p>
          <a:p>
            <a:pPr marL="0" indent="0">
              <a:buNone/>
            </a:pPr>
            <a:endParaRPr lang="en-US" sz="2500" dirty="0"/>
          </a:p>
          <a:p>
            <a:pPr marL="0" indent="0">
              <a:buNone/>
            </a:pPr>
            <a:r>
              <a:rPr lang="en-US" sz="2500" dirty="0"/>
              <a:t>        for (</a:t>
            </a:r>
            <a:r>
              <a:rPr lang="en-US" sz="2500" dirty="0" err="1"/>
              <a:t>int</a:t>
            </a:r>
            <a:r>
              <a:rPr lang="en-US" sz="2500" dirty="0"/>
              <a:t> x = 0; x &lt; 10; x++)</a:t>
            </a:r>
          </a:p>
          <a:p>
            <a:pPr marL="0" indent="0">
              <a:buNone/>
            </a:pPr>
            <a:r>
              <a:rPr lang="en-US" sz="2500" dirty="0"/>
              <a:t>        {</a:t>
            </a:r>
          </a:p>
          <a:p>
            <a:pPr marL="0" indent="0">
              <a:buNone/>
            </a:pPr>
            <a:r>
              <a:rPr lang="en-US" sz="2500" dirty="0"/>
              <a:t>            </a:t>
            </a:r>
            <a:r>
              <a:rPr lang="en-US" sz="2500" dirty="0" err="1"/>
              <a:t>list.AddHead</a:t>
            </a:r>
            <a:r>
              <a:rPr lang="en-US" sz="2500" dirty="0"/>
              <a:t>(x);</a:t>
            </a:r>
          </a:p>
          <a:p>
            <a:pPr marL="0" indent="0">
              <a:buNone/>
            </a:pPr>
            <a:r>
              <a:rPr lang="en-US" sz="2500" dirty="0"/>
              <a:t>        }</a:t>
            </a:r>
          </a:p>
          <a:p>
            <a:pPr marL="0" indent="0">
              <a:buNone/>
            </a:pPr>
            <a:endParaRPr lang="en-US" sz="2500" dirty="0"/>
          </a:p>
          <a:p>
            <a:pPr marL="0" indent="0">
              <a:buNone/>
            </a:pPr>
            <a:r>
              <a:rPr lang="en-US" sz="2500" dirty="0"/>
              <a:t>        </a:t>
            </a:r>
            <a:r>
              <a:rPr lang="en-US" sz="2500" dirty="0" err="1"/>
              <a:t>foreach</a:t>
            </a:r>
            <a:r>
              <a:rPr lang="en-US" sz="2500" dirty="0"/>
              <a:t> (</a:t>
            </a:r>
            <a:r>
              <a:rPr lang="en-US" sz="2500" dirty="0" err="1"/>
              <a:t>int</a:t>
            </a:r>
            <a:r>
              <a:rPr lang="en-US" sz="2500" dirty="0"/>
              <a:t> </a:t>
            </a:r>
            <a:r>
              <a:rPr lang="en-US" sz="2500" dirty="0" err="1"/>
              <a:t>i</a:t>
            </a:r>
            <a:r>
              <a:rPr lang="en-US" sz="2500" dirty="0"/>
              <a:t> in list)</a:t>
            </a:r>
          </a:p>
          <a:p>
            <a:pPr marL="0" indent="0">
              <a:buNone/>
            </a:pPr>
            <a:r>
              <a:rPr lang="en-US" sz="2500" dirty="0"/>
              <a:t>        {</a:t>
            </a:r>
          </a:p>
          <a:p>
            <a:pPr marL="0" indent="0">
              <a:buNone/>
            </a:pPr>
            <a:r>
              <a:rPr lang="en-US" sz="2500" dirty="0"/>
              <a:t>            </a:t>
            </a:r>
            <a:r>
              <a:rPr lang="en-US" sz="2500" dirty="0" err="1"/>
              <a:t>System.Console.Write</a:t>
            </a:r>
            <a:r>
              <a:rPr lang="en-US" sz="2500" dirty="0"/>
              <a:t>(</a:t>
            </a:r>
            <a:r>
              <a:rPr lang="en-US" sz="2500" dirty="0" err="1"/>
              <a:t>i</a:t>
            </a:r>
            <a:r>
              <a:rPr lang="en-US" sz="2500" dirty="0"/>
              <a:t> + " ");</a:t>
            </a:r>
          </a:p>
          <a:p>
            <a:pPr marL="0" indent="0">
              <a:buNone/>
            </a:pPr>
            <a:r>
              <a:rPr lang="en-US" sz="2500" dirty="0"/>
              <a:t>        }</a:t>
            </a:r>
          </a:p>
          <a:p>
            <a:pPr marL="0" indent="0">
              <a:buNone/>
            </a:pPr>
            <a:r>
              <a:rPr lang="en-US" sz="2500" dirty="0"/>
              <a:t>        </a:t>
            </a:r>
            <a:r>
              <a:rPr lang="en-US" sz="2500" dirty="0" err="1"/>
              <a:t>System.Console.WriteLine</a:t>
            </a:r>
            <a:r>
              <a:rPr lang="en-US" sz="2500" dirty="0"/>
              <a:t>("\</a:t>
            </a:r>
            <a:r>
              <a:rPr lang="en-US" sz="2500" dirty="0" err="1"/>
              <a:t>nDone</a:t>
            </a:r>
            <a:r>
              <a:rPr lang="en-US" sz="2500" dirty="0"/>
              <a:t>");</a:t>
            </a:r>
          </a:p>
          <a:p>
            <a:pPr marL="0" indent="0">
              <a:buNone/>
            </a:pPr>
            <a:r>
              <a:rPr lang="en-US" sz="2500" dirty="0"/>
              <a:t>    }</a:t>
            </a:r>
          </a:p>
          <a:p>
            <a:pPr marL="0" indent="0">
              <a:buNone/>
            </a:pPr>
            <a:r>
              <a:rPr lang="en-US" sz="2500" dirty="0"/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32653604"/>
      </p:ext>
    </p:extLst>
  </p:cSld>
  <p:clrMapOvr>
    <a:masterClrMapping/>
  </p:clrMapOvr>
  <p:transition>
    <p:wheel spokes="3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Generics - Interfaces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Ienumerable</a:t>
            </a:r>
            <a:r>
              <a:rPr lang="en-US" dirty="0" smtClean="0"/>
              <a:t> (later)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6476631"/>
      </p:ext>
    </p:extLst>
  </p:cSld>
  <p:clrMapOvr>
    <a:masterClrMapping/>
  </p:clrMapOvr>
  <p:transition>
    <p:wheel spokes="3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</a:t>
            </a:r>
            <a:r>
              <a:rPr lang="en-US" dirty="0" smtClean="0"/>
              <a:t>enerics – Methods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static void Swap&lt;T&gt;(ref T lhs, ref T </a:t>
            </a:r>
            <a:r>
              <a:rPr lang="en-US" dirty="0" err="1"/>
              <a:t>rhs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    T temp;</a:t>
            </a:r>
          </a:p>
          <a:p>
            <a:pPr marL="0" indent="0">
              <a:buNone/>
            </a:pPr>
            <a:r>
              <a:rPr lang="pt-BR" dirty="0"/>
              <a:t>    </a:t>
            </a:r>
            <a:r>
              <a:rPr lang="pt-BR" dirty="0" err="1"/>
              <a:t>temp</a:t>
            </a:r>
            <a:r>
              <a:rPr lang="pt-BR" dirty="0"/>
              <a:t> = </a:t>
            </a:r>
            <a:r>
              <a:rPr lang="pt-BR" dirty="0" err="1"/>
              <a:t>lhs</a:t>
            </a:r>
            <a:r>
              <a:rPr lang="pt-BR" dirty="0"/>
              <a:t>;</a:t>
            </a:r>
          </a:p>
          <a:p>
            <a:pPr marL="0" indent="0">
              <a:buNone/>
            </a:pPr>
            <a:r>
              <a:rPr lang="pt-BR" dirty="0"/>
              <a:t>    </a:t>
            </a:r>
            <a:r>
              <a:rPr lang="pt-BR" dirty="0" err="1"/>
              <a:t>lhs</a:t>
            </a:r>
            <a:r>
              <a:rPr lang="pt-BR" dirty="0"/>
              <a:t> = </a:t>
            </a:r>
            <a:r>
              <a:rPr lang="pt-BR" dirty="0" err="1"/>
              <a:t>rhs</a:t>
            </a:r>
            <a:r>
              <a:rPr lang="pt-BR" dirty="0"/>
              <a:t>;</a:t>
            </a:r>
          </a:p>
          <a:p>
            <a:pPr marL="0" indent="0">
              <a:buNone/>
            </a:pPr>
            <a:r>
              <a:rPr lang="de-DE" dirty="0"/>
              <a:t>    </a:t>
            </a:r>
            <a:r>
              <a:rPr lang="de-DE" dirty="0" err="1"/>
              <a:t>rhs</a:t>
            </a:r>
            <a:r>
              <a:rPr lang="de-DE" dirty="0"/>
              <a:t> = </a:t>
            </a:r>
            <a:r>
              <a:rPr lang="de-DE" dirty="0" err="1"/>
              <a:t>temp</a:t>
            </a:r>
            <a:r>
              <a:rPr lang="de-DE" dirty="0"/>
              <a:t>;</a:t>
            </a:r>
          </a:p>
          <a:p>
            <a:pPr marL="0" indent="0">
              <a:buNone/>
            </a:pPr>
            <a:r>
              <a:rPr lang="de-DE" dirty="0"/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79874606"/>
      </p:ext>
    </p:extLst>
  </p:cSld>
  <p:clrMapOvr>
    <a:masterClrMapping/>
  </p:clrMapOvr>
  <p:transition>
    <p:wheel spokes="3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Generics – Arrays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List&lt;</a:t>
            </a:r>
            <a:r>
              <a:rPr lang="en-US" dirty="0" err="1"/>
              <a:t>int</a:t>
            </a:r>
            <a:r>
              <a:rPr lang="en-US" dirty="0"/>
              <a:t>&gt; list = new List&lt;</a:t>
            </a:r>
            <a:r>
              <a:rPr lang="en-US" dirty="0" err="1"/>
              <a:t>int</a:t>
            </a:r>
            <a:r>
              <a:rPr lang="en-US" dirty="0"/>
              <a:t>&gt;();</a:t>
            </a:r>
          </a:p>
        </p:txBody>
      </p:sp>
    </p:spTree>
    <p:extLst>
      <p:ext uri="{BB962C8B-B14F-4D97-AF65-F5344CB8AC3E}">
        <p14:creationId xmlns:p14="http://schemas.microsoft.com/office/powerpoint/2010/main" xmlns="" val="2527812894"/>
      </p:ext>
    </p:extLst>
  </p:cSld>
  <p:clrMapOvr>
    <a:masterClrMapping/>
  </p:clrMapOvr>
  <p:transition>
    <p:wheel spokes="3"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Generics – delegates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0000FF"/>
                </a:solidFill>
                <a:latin typeface="Consolas"/>
              </a:rPr>
              <a:t>public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delegate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void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Del&lt;T&gt;(T item);</a:t>
            </a:r>
          </a:p>
          <a:p>
            <a:pPr marL="0" indent="0">
              <a:buNone/>
            </a:pPr>
            <a:r>
              <a:rPr lang="en-US" dirty="0">
                <a:solidFill>
                  <a:srgbClr val="0000FF"/>
                </a:solidFill>
                <a:latin typeface="Consolas"/>
              </a:rPr>
              <a:t>public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static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void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Notify(</a:t>
            </a:r>
            <a:r>
              <a:rPr lang="en-US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onsolas"/>
              </a:rPr>
              <a:t>i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) { }</a:t>
            </a:r>
          </a:p>
          <a:p>
            <a:pPr marL="0" indent="0">
              <a:buNone/>
            </a:pPr>
            <a:endParaRPr lang="en-US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dirty="0">
                <a:solidFill>
                  <a:prstClr val="black"/>
                </a:solidFill>
                <a:latin typeface="Consolas"/>
              </a:rPr>
              <a:t>Del&lt;</a:t>
            </a:r>
            <a:r>
              <a:rPr lang="en-US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&gt; m1 =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new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Del&lt;</a:t>
            </a:r>
            <a:r>
              <a:rPr lang="en-US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&gt;(Notify);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72634643"/>
      </p:ext>
    </p:extLst>
  </p:cSld>
  <p:clrMapOvr>
    <a:masterClrMapping/>
  </p:clrMapOvr>
  <p:transition>
    <p:wheel spokes="3"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Generics: .NET </a:t>
            </a:r>
            <a:r>
              <a:rPr lang="en-US" dirty="0" err="1" smtClean="0"/>
              <a:t>vs</a:t>
            </a:r>
            <a:r>
              <a:rPr lang="en-US" dirty="0" smtClean="0"/>
              <a:t> Java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Java: Type erasure</a:t>
            </a:r>
          </a:p>
          <a:p>
            <a:pPr lvl="1"/>
            <a:r>
              <a:rPr lang="en-US" dirty="0" smtClean="0"/>
              <a:t>language only, implemented by compiler</a:t>
            </a:r>
          </a:p>
          <a:p>
            <a:pPr lvl="1"/>
            <a:r>
              <a:rPr lang="en-US" dirty="0" err="1" smtClean="0"/>
              <a:t>casts+checks</a:t>
            </a:r>
            <a:endParaRPr lang="en-US" dirty="0" smtClean="0"/>
          </a:p>
          <a:p>
            <a:r>
              <a:rPr lang="en-US" dirty="0" err="1" smtClean="0"/>
              <a:t>.Net</a:t>
            </a:r>
            <a:r>
              <a:rPr lang="en-US" dirty="0" smtClean="0"/>
              <a:t>: reification</a:t>
            </a:r>
          </a:p>
          <a:p>
            <a:pPr lvl="1"/>
            <a:r>
              <a:rPr lang="en-US" dirty="0" smtClean="0"/>
              <a:t>supported at CLR level</a:t>
            </a:r>
          </a:p>
          <a:p>
            <a:pPr lvl="1"/>
            <a:r>
              <a:rPr lang="en-US" dirty="0" smtClean="0"/>
              <a:t>compiled at runtime, </a:t>
            </a:r>
            <a:r>
              <a:rPr lang="en-US" dirty="0" err="1" smtClean="0"/>
              <a:t>typesafe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63597109"/>
      </p:ext>
    </p:extLst>
  </p:cSld>
  <p:clrMapOvr>
    <a:masterClrMapping/>
  </p:clrMapOvr>
  <p:transition>
    <p:wheel spokes="3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Tw Cen MT Condensed" charset="0"/>
              </a:rPr>
              <a:t>Class Type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>
          <a:xfrm>
            <a:off x="663575" y="1700213"/>
            <a:ext cx="8229600" cy="4824412"/>
          </a:xfrm>
        </p:spPr>
        <p:txBody>
          <a:bodyPr/>
          <a:lstStyle/>
          <a:p>
            <a:pPr eaLnBrk="1" hangingPunct="1"/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Classes are similar to Java and C++ classes:</a:t>
            </a:r>
          </a:p>
          <a:p>
            <a:pPr lvl="1" eaLnBrk="1" hangingPunct="1"/>
            <a:r>
              <a:rPr lang="en-US" dirty="0">
                <a:latin typeface="Arial" charset="0"/>
              </a:rPr>
              <a:t>A class combines a state (fields) and behavior (methods and properties)</a:t>
            </a:r>
          </a:p>
          <a:p>
            <a:pPr lvl="1" eaLnBrk="1" hangingPunct="1"/>
            <a:r>
              <a:rPr lang="en-US" dirty="0">
                <a:latin typeface="Arial" charset="0"/>
              </a:rPr>
              <a:t>Instances are allocated onto heap</a:t>
            </a:r>
          </a:p>
          <a:p>
            <a:pPr lvl="1" eaLnBrk="1" hangingPunct="1"/>
            <a:r>
              <a:rPr lang="en-US" dirty="0">
                <a:latin typeface="Arial" charset="0"/>
              </a:rPr>
              <a:t>Instance creation relies on constructors</a:t>
            </a:r>
          </a:p>
          <a:p>
            <a:pPr lvl="1" eaLnBrk="1" hangingPunct="1"/>
            <a:r>
              <a:rPr lang="en-US" dirty="0">
                <a:latin typeface="Arial" charset="0"/>
              </a:rPr>
              <a:t>Garbage collector locates unreferenced objects and invokes finalization method on them</a:t>
            </a:r>
          </a:p>
          <a:p>
            <a:pPr lvl="1" eaLnBrk="1" hangingPunct="1"/>
            <a:r>
              <a:rPr lang="en-US" dirty="0">
                <a:latin typeface="Arial" charset="0"/>
              </a:rPr>
              <a:t>Access control to class members is controlled </a:t>
            </a:r>
            <a:r>
              <a:rPr lang="en-US" i="1" dirty="0">
                <a:latin typeface="Arial" charset="0"/>
              </a:rPr>
              <a:t>by the execution engine</a:t>
            </a:r>
          </a:p>
          <a:p>
            <a:pPr eaLnBrk="1" hangingPunct="1"/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With the exception of virtual methods the elements of classes can be used also in </a:t>
            </a:r>
            <a:r>
              <a:rPr lang="en-US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structs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!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pPr eaLnBrk="1" hangingPunct="1"/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Tw Cen MT Condensed" charset="0"/>
              </a:rPr>
              <a:t>Iterators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i="1">
                <a:effectLst>
                  <a:outerShdw blurRad="38100" dist="38100" dir="2700000" algn="tl">
                    <a:srgbClr val="DDDDDD"/>
                  </a:outerShdw>
                </a:effectLst>
                <a:latin typeface="Tw Cen MT Condensed" charset="0"/>
              </a:rPr>
              <a:t>foreach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Allows iterating through a collection of objects</a:t>
            </a:r>
          </a:p>
          <a:p>
            <a:pPr eaLnBrk="1" hangingPunct="1"/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A type is considered a collection type if</a:t>
            </a:r>
            <a:b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</a:br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- either it implements </a:t>
            </a:r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Inconsolata" charset="0"/>
              </a:rPr>
              <a:t>System.IEnumerable&lt;T&gt;</a:t>
            </a:r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/>
            </a:r>
            <a:b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</a:br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- or it provides a public instance method </a:t>
            </a:r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Inconsolata" charset="0"/>
              </a:rPr>
              <a:t>GetEnumerator() </a:t>
            </a:r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that returns a </a:t>
            </a:r>
            <a:r>
              <a:rPr lang="en-US" sz="2400" i="1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struct-type</a:t>
            </a:r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, </a:t>
            </a:r>
            <a:r>
              <a:rPr lang="en-US" sz="2400" i="1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class-type</a:t>
            </a:r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, or </a:t>
            </a:r>
            <a:r>
              <a:rPr lang="en-US" sz="2400" i="1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interface-type</a:t>
            </a:r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, which contains: </a:t>
            </a:r>
            <a:endParaRPr lang="en-US" sz="200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 lvl="1" eaLnBrk="1" hangingPunct="1"/>
            <a:r>
              <a:rPr lang="en-US" sz="2200">
                <a:latin typeface="Arial" charset="0"/>
              </a:rPr>
              <a:t>a public instance method with signature </a:t>
            </a:r>
            <a:r>
              <a:rPr lang="en-US" sz="2200">
                <a:latin typeface="Inconsolata" charset="0"/>
              </a:rPr>
              <a:t>bool MoveNext()</a:t>
            </a:r>
            <a:r>
              <a:rPr lang="en-US" sz="2200">
                <a:latin typeface="Arial" charset="0"/>
              </a:rPr>
              <a:t>. </a:t>
            </a:r>
          </a:p>
          <a:p>
            <a:pPr lvl="1" eaLnBrk="1" hangingPunct="1"/>
            <a:r>
              <a:rPr lang="en-US" sz="2200">
                <a:latin typeface="Arial" charset="0"/>
              </a:rPr>
              <a:t>a public instance property named </a:t>
            </a:r>
            <a:r>
              <a:rPr lang="en-US" sz="2200">
                <a:latin typeface="Inconsolata" charset="0"/>
              </a:rPr>
              <a:t>Current</a:t>
            </a:r>
            <a:r>
              <a:rPr lang="en-US" sz="2200">
                <a:latin typeface="Arial" charset="0"/>
              </a:rPr>
              <a:t> for reading the current iteration value.</a:t>
            </a:r>
            <a:br>
              <a:rPr lang="en-US" sz="2200">
                <a:latin typeface="Arial" charset="0"/>
              </a:rPr>
            </a:br>
            <a:r>
              <a:rPr lang="en-US" sz="2200">
                <a:latin typeface="Arial" charset="0"/>
              </a:rPr>
              <a:t>The type of </a:t>
            </a:r>
            <a:r>
              <a:rPr lang="en-US" sz="2200">
                <a:latin typeface="Inconsolata" charset="0"/>
              </a:rPr>
              <a:t>Current</a:t>
            </a:r>
            <a:r>
              <a:rPr lang="en-US" sz="2200">
                <a:latin typeface="Arial" charset="0"/>
              </a:rPr>
              <a:t> will be the element type of the collection.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i="1">
                <a:ea typeface="+mj-ea"/>
              </a:rPr>
              <a:t>foreach</a:t>
            </a:r>
            <a:r>
              <a:rPr lang="en-US">
                <a:ea typeface="+mj-ea"/>
              </a:rPr>
              <a:t> example</a:t>
            </a:r>
            <a:endParaRPr lang="en-US" i="1">
              <a:ea typeface="+mj-ea"/>
            </a:endParaRPr>
          </a:p>
        </p:txBody>
      </p:sp>
      <p:sp>
        <p:nvSpPr>
          <p:cNvPr id="93187" name="Rectangle 3"/>
          <p:cNvSpPr>
            <a:spLocks noGrp="1" noChangeArrowheads="1"/>
          </p:cNvSpPr>
          <p:nvPr>
            <p:ph idx="1"/>
          </p:nvPr>
        </p:nvSpPr>
        <p:spPr>
          <a:xfrm>
            <a:off x="663575" y="1981200"/>
            <a:ext cx="8229600" cy="43275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b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int[] a = new int[]{ 1, 2, 3, 4 };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b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foreach (int i in a) {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b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 Console.WriteLine(i);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b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}</a:t>
            </a:r>
          </a:p>
          <a:p>
            <a:pPr eaLnBrk="1" hangingPunct="1">
              <a:lnSpc>
                <a:spcPct val="80000"/>
              </a:lnSpc>
            </a:pP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The statement defines a local variable called </a:t>
            </a:r>
            <a:r>
              <a:rPr lang="en-US" i="1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i</a:t>
            </a: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and uses the enumeration methods to iterate over the collection assigning to that variable the current value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AT">
                <a:effectLst>
                  <a:outerShdw blurRad="38100" dist="38100" dir="2700000" algn="tl">
                    <a:srgbClr val="DDDDDD"/>
                  </a:outerShdw>
                </a:effectLst>
                <a:latin typeface="Tw Cen MT Condensed" charset="0"/>
              </a:rPr>
              <a:t>Iterators so far</a:t>
            </a:r>
          </a:p>
        </p:txBody>
      </p:sp>
      <p:sp>
        <p:nvSpPr>
          <p:cNvPr id="39939" name="Text Box 4"/>
          <p:cNvSpPr txBox="1">
            <a:spLocks noChangeArrowheads="1"/>
          </p:cNvSpPr>
          <p:nvPr/>
        </p:nvSpPr>
        <p:spPr bwMode="auto">
          <a:xfrm>
            <a:off x="746125" y="1628775"/>
            <a:ext cx="7304088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de-AT"/>
              <a:t>foreach loops can be applied to objects of classes which implement </a:t>
            </a:r>
            <a:r>
              <a:rPr lang="de-AT" sz="1600">
                <a:latin typeface="Inconsolata" charset="0"/>
              </a:rPr>
              <a:t>IEnumerable&lt;T&gt;</a:t>
            </a:r>
            <a:endParaRPr lang="de-AT">
              <a:latin typeface="Inconsolata" charset="0"/>
            </a:endParaRPr>
          </a:p>
        </p:txBody>
      </p:sp>
      <p:sp>
        <p:nvSpPr>
          <p:cNvPr id="56325" name="Text Box 5"/>
          <p:cNvSpPr txBox="1">
            <a:spLocks noChangeArrowheads="1"/>
          </p:cNvSpPr>
          <p:nvPr/>
        </p:nvSpPr>
        <p:spPr bwMode="auto">
          <a:xfrm>
            <a:off x="1143000" y="2347913"/>
            <a:ext cx="4191000" cy="26781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tabLst>
                <a:tab pos="185738" algn="l"/>
                <a:tab pos="384175" algn="l"/>
                <a:tab pos="568325" algn="l"/>
              </a:tabLst>
              <a:defRPr/>
            </a:pPr>
            <a:r>
              <a:rPr lang="de-AT" sz="1400" dirty="0">
                <a:ea typeface="+mn-ea"/>
              </a:rPr>
              <a:t>class MyClass: </a:t>
            </a:r>
            <a:r>
              <a:rPr lang="de-AT" sz="1400" dirty="0">
                <a:solidFill>
                  <a:srgbClr val="FF0000"/>
                </a:solidFill>
                <a:ea typeface="+mn-ea"/>
              </a:rPr>
              <a:t>IEnumerable&lt;T&gt;</a:t>
            </a:r>
            <a:r>
              <a:rPr lang="de-AT" sz="1400" dirty="0">
                <a:ea typeface="+mn-ea"/>
              </a:rPr>
              <a:t> {</a:t>
            </a:r>
          </a:p>
          <a:p>
            <a:pPr>
              <a:tabLst>
                <a:tab pos="185738" algn="l"/>
                <a:tab pos="384175" algn="l"/>
                <a:tab pos="568325" algn="l"/>
              </a:tabLst>
              <a:defRPr/>
            </a:pPr>
            <a:r>
              <a:rPr lang="de-AT" sz="1400" dirty="0">
                <a:ea typeface="+mn-ea"/>
              </a:rPr>
              <a:t>	...</a:t>
            </a:r>
          </a:p>
          <a:p>
            <a:pPr>
              <a:tabLst>
                <a:tab pos="185738" algn="l"/>
                <a:tab pos="384175" algn="l"/>
                <a:tab pos="568325" algn="l"/>
              </a:tabLst>
              <a:defRPr/>
            </a:pPr>
            <a:r>
              <a:rPr lang="de-AT" sz="1400" dirty="0">
                <a:ea typeface="+mn-ea"/>
              </a:rPr>
              <a:t>	public IEnumerator &lt;T&gt; GetEnumerator() {</a:t>
            </a:r>
          </a:p>
          <a:p>
            <a:pPr>
              <a:tabLst>
                <a:tab pos="185738" algn="l"/>
                <a:tab pos="384175" algn="l"/>
                <a:tab pos="568325" algn="l"/>
              </a:tabLst>
              <a:defRPr/>
            </a:pPr>
            <a:r>
              <a:rPr lang="de-AT" sz="1400" dirty="0">
                <a:ea typeface="+mn-ea"/>
              </a:rPr>
              <a:t>		return new MyEnumerator(...);</a:t>
            </a:r>
          </a:p>
          <a:p>
            <a:pPr>
              <a:tabLst>
                <a:tab pos="185738" algn="l"/>
                <a:tab pos="384175" algn="l"/>
                <a:tab pos="568325" algn="l"/>
              </a:tabLst>
              <a:defRPr/>
            </a:pPr>
            <a:r>
              <a:rPr lang="de-AT" sz="1400" dirty="0">
                <a:ea typeface="+mn-ea"/>
              </a:rPr>
              <a:t>	}</a:t>
            </a:r>
          </a:p>
          <a:p>
            <a:pPr>
              <a:tabLst>
                <a:tab pos="185738" algn="l"/>
                <a:tab pos="384175" algn="l"/>
                <a:tab pos="568325" algn="l"/>
              </a:tabLst>
              <a:defRPr/>
            </a:pPr>
            <a:endParaRPr lang="de-AT" sz="1400" dirty="0">
              <a:ea typeface="+mn-ea"/>
            </a:endParaRPr>
          </a:p>
          <a:p>
            <a:pPr>
              <a:tabLst>
                <a:tab pos="185738" algn="l"/>
                <a:tab pos="384175" algn="l"/>
                <a:tab pos="568325" algn="l"/>
              </a:tabLst>
              <a:defRPr/>
            </a:pPr>
            <a:r>
              <a:rPr lang="de-AT" sz="1400" dirty="0">
                <a:ea typeface="+mn-ea"/>
              </a:rPr>
              <a:t>	class MyEnumerator: Ienumerator&lt;T&gt; {</a:t>
            </a:r>
          </a:p>
          <a:p>
            <a:pPr>
              <a:tabLst>
                <a:tab pos="185738" algn="l"/>
                <a:tab pos="384175" algn="l"/>
                <a:tab pos="568325" algn="l"/>
              </a:tabLst>
              <a:defRPr/>
            </a:pPr>
            <a:r>
              <a:rPr lang="de-AT" sz="1400" dirty="0">
                <a:ea typeface="+mn-ea"/>
              </a:rPr>
              <a:t>		public T Current { get {...} }</a:t>
            </a:r>
          </a:p>
          <a:p>
            <a:pPr>
              <a:tabLst>
                <a:tab pos="185738" algn="l"/>
                <a:tab pos="384175" algn="l"/>
                <a:tab pos="568325" algn="l"/>
              </a:tabLst>
              <a:defRPr/>
            </a:pPr>
            <a:r>
              <a:rPr lang="de-AT" sz="1400" dirty="0">
                <a:ea typeface="+mn-ea"/>
              </a:rPr>
              <a:t>		public bool MoveNext() {...}</a:t>
            </a:r>
          </a:p>
          <a:p>
            <a:pPr>
              <a:tabLst>
                <a:tab pos="185738" algn="l"/>
                <a:tab pos="384175" algn="l"/>
                <a:tab pos="568325" algn="l"/>
              </a:tabLst>
              <a:defRPr/>
            </a:pPr>
            <a:r>
              <a:rPr lang="de-AT" sz="1400" dirty="0">
                <a:ea typeface="+mn-ea"/>
              </a:rPr>
              <a:t>		public void Reset() {...}</a:t>
            </a:r>
          </a:p>
          <a:p>
            <a:pPr>
              <a:tabLst>
                <a:tab pos="185738" algn="l"/>
                <a:tab pos="384175" algn="l"/>
                <a:tab pos="568325" algn="l"/>
              </a:tabLst>
              <a:defRPr/>
            </a:pPr>
            <a:r>
              <a:rPr lang="de-AT" sz="1400" dirty="0">
                <a:ea typeface="+mn-ea"/>
              </a:rPr>
              <a:t>	}</a:t>
            </a:r>
          </a:p>
          <a:p>
            <a:pPr>
              <a:tabLst>
                <a:tab pos="185738" algn="l"/>
                <a:tab pos="384175" algn="l"/>
                <a:tab pos="568325" algn="l"/>
              </a:tabLst>
              <a:defRPr/>
            </a:pPr>
            <a:r>
              <a:rPr lang="de-AT" sz="1400" dirty="0">
                <a:ea typeface="+mn-ea"/>
              </a:rPr>
              <a:t>}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746125" y="5243513"/>
            <a:ext cx="4587875" cy="1281112"/>
            <a:chOff x="470" y="2976"/>
            <a:chExt cx="2890" cy="807"/>
          </a:xfrm>
        </p:grpSpPr>
        <p:sp>
          <p:nvSpPr>
            <p:cNvPr id="39943" name="Text Box 6"/>
            <p:cNvSpPr txBox="1">
              <a:spLocks noChangeArrowheads="1"/>
            </p:cNvSpPr>
            <p:nvPr/>
          </p:nvSpPr>
          <p:spPr bwMode="auto">
            <a:xfrm>
              <a:off x="720" y="2976"/>
              <a:ext cx="2640" cy="465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tabLst>
                  <a:tab pos="185738" algn="l"/>
                  <a:tab pos="384175" algn="l"/>
                  <a:tab pos="568325" algn="l"/>
                </a:tabLst>
                <a:defRPr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tabLst>
                  <a:tab pos="185738" algn="l"/>
                  <a:tab pos="384175" algn="l"/>
                  <a:tab pos="568325" algn="l"/>
                </a:tabLst>
                <a:defRPr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tabLst>
                  <a:tab pos="185738" algn="l"/>
                  <a:tab pos="384175" algn="l"/>
                  <a:tab pos="568325" algn="l"/>
                </a:tabLst>
                <a:defRPr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tabLst>
                  <a:tab pos="185738" algn="l"/>
                  <a:tab pos="384175" algn="l"/>
                  <a:tab pos="568325" algn="l"/>
                </a:tabLst>
                <a:defRPr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tabLst>
                  <a:tab pos="185738" algn="l"/>
                  <a:tab pos="384175" algn="l"/>
                  <a:tab pos="568325" algn="l"/>
                </a:tabLst>
                <a:defRPr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85738" algn="l"/>
                  <a:tab pos="384175" algn="l"/>
                  <a:tab pos="568325" algn="l"/>
                </a:tabLst>
                <a:defRPr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85738" algn="l"/>
                  <a:tab pos="384175" algn="l"/>
                  <a:tab pos="568325" algn="l"/>
                </a:tabLst>
                <a:defRPr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85738" algn="l"/>
                  <a:tab pos="384175" algn="l"/>
                  <a:tab pos="568325" algn="l"/>
                </a:tabLst>
                <a:defRPr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85738" algn="l"/>
                  <a:tab pos="384175" algn="l"/>
                  <a:tab pos="568325" algn="l"/>
                </a:tabLst>
                <a:defRPr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de-AT" sz="1400"/>
                <a:t>MyClass x = new MyClass();</a:t>
              </a:r>
            </a:p>
            <a:p>
              <a:r>
                <a:rPr lang="de-AT" sz="1400"/>
                <a:t>...</a:t>
              </a:r>
            </a:p>
            <a:p>
              <a:r>
                <a:rPr lang="de-AT" sz="1400"/>
                <a:t>foreach (T obj in x) ...</a:t>
              </a:r>
            </a:p>
          </p:txBody>
        </p:sp>
        <p:sp>
          <p:nvSpPr>
            <p:cNvPr id="39944" name="Text Box 7"/>
            <p:cNvSpPr txBox="1">
              <a:spLocks noChangeArrowheads="1"/>
            </p:cNvSpPr>
            <p:nvPr/>
          </p:nvSpPr>
          <p:spPr bwMode="auto">
            <a:xfrm>
              <a:off x="470" y="3552"/>
              <a:ext cx="171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de-AT"/>
                <a:t>complicated to implement!!</a:t>
              </a:r>
            </a:p>
          </p:txBody>
        </p:sp>
      </p:grpSp>
      <p:sp>
        <p:nvSpPr>
          <p:cNvPr id="56328" name="Text Box 8"/>
          <p:cNvSpPr txBox="1">
            <a:spLocks noChangeArrowheads="1"/>
          </p:cNvSpPr>
          <p:nvPr/>
        </p:nvSpPr>
        <p:spPr bwMode="auto">
          <a:xfrm>
            <a:off x="5497513" y="2368550"/>
            <a:ext cx="3254375" cy="741363"/>
          </a:xfrm>
          <a:prstGeom prst="rect">
            <a:avLst/>
          </a:prstGeom>
          <a:solidFill>
            <a:srgbClr val="FF9999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185738" algn="l"/>
              </a:tabLs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tabLst>
                <a:tab pos="185738" algn="l"/>
              </a:tabLs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tabLst>
                <a:tab pos="185738" algn="l"/>
              </a:tabLs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tabLst>
                <a:tab pos="185738" algn="l"/>
              </a:tabLs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tabLst>
                <a:tab pos="185738" algn="l"/>
              </a:tabLs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5738" algn="l"/>
              </a:tabLs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5738" algn="l"/>
              </a:tabLs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5738" algn="l"/>
              </a:tabLs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5738" algn="l"/>
              </a:tabLs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de-AT" sz="1400"/>
              <a:t>interface IEnumerable &lt;T&gt; {</a:t>
            </a:r>
          </a:p>
          <a:p>
            <a:r>
              <a:rPr lang="de-AT" sz="1400"/>
              <a:t>	Ienumerator&lt;T&gt; GetEnumerator();</a:t>
            </a:r>
          </a:p>
          <a:p>
            <a:r>
              <a:rPr lang="de-AT" sz="1400"/>
              <a:t>}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8" grpId="0" animBg="1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AT">
                <a:effectLst>
                  <a:outerShdw blurRad="38100" dist="38100" dir="2700000" algn="tl">
                    <a:srgbClr val="DDDDDD"/>
                  </a:outerShdw>
                </a:effectLst>
                <a:latin typeface="Tw Cen MT Condensed" charset="0"/>
              </a:rPr>
              <a:t>Iterator Methods</a:t>
            </a:r>
          </a:p>
        </p:txBody>
      </p:sp>
      <p:sp>
        <p:nvSpPr>
          <p:cNvPr id="57348" name="Text Box 4"/>
          <p:cNvSpPr txBox="1">
            <a:spLocks noChangeArrowheads="1"/>
          </p:cNvSpPr>
          <p:nvPr/>
        </p:nvSpPr>
        <p:spPr bwMode="auto">
          <a:xfrm>
            <a:off x="863600" y="1687513"/>
            <a:ext cx="4356100" cy="24622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tabLst>
                <a:tab pos="185738" algn="l"/>
                <a:tab pos="384175" algn="l"/>
                <a:tab pos="568325" algn="l"/>
              </a:tabLst>
              <a:defRPr/>
            </a:pPr>
            <a:r>
              <a:rPr lang="de-AT" sz="1400" dirty="0">
                <a:ea typeface="+mn-ea"/>
              </a:rPr>
              <a:t>class MyClass : IEnumerable&lt;string&gt; {</a:t>
            </a:r>
          </a:p>
          <a:p>
            <a:pPr>
              <a:tabLst>
                <a:tab pos="185738" algn="l"/>
                <a:tab pos="384175" algn="l"/>
                <a:tab pos="568325" algn="l"/>
              </a:tabLst>
              <a:defRPr/>
            </a:pPr>
            <a:r>
              <a:rPr lang="de-AT" sz="1400" dirty="0">
                <a:ea typeface="+mn-ea"/>
              </a:rPr>
              <a:t>	string first = "first";</a:t>
            </a:r>
          </a:p>
          <a:p>
            <a:pPr>
              <a:tabLst>
                <a:tab pos="185738" algn="l"/>
                <a:tab pos="384175" algn="l"/>
                <a:tab pos="568325" algn="l"/>
              </a:tabLst>
              <a:defRPr/>
            </a:pPr>
            <a:r>
              <a:rPr lang="de-AT" sz="1400" dirty="0">
                <a:ea typeface="+mn-ea"/>
              </a:rPr>
              <a:t>	string second = "second";</a:t>
            </a:r>
          </a:p>
          <a:p>
            <a:pPr>
              <a:tabLst>
                <a:tab pos="185738" algn="l"/>
                <a:tab pos="384175" algn="l"/>
                <a:tab pos="568325" algn="l"/>
              </a:tabLst>
              <a:defRPr/>
            </a:pPr>
            <a:r>
              <a:rPr lang="de-AT" sz="1400" dirty="0">
                <a:ea typeface="+mn-ea"/>
              </a:rPr>
              <a:t>	string third = "third";</a:t>
            </a:r>
          </a:p>
          <a:p>
            <a:pPr>
              <a:tabLst>
                <a:tab pos="185738" algn="l"/>
                <a:tab pos="384175" algn="l"/>
                <a:tab pos="568325" algn="l"/>
              </a:tabLst>
              <a:defRPr/>
            </a:pPr>
            <a:r>
              <a:rPr lang="de-AT" sz="1400" dirty="0">
                <a:ea typeface="+mn-ea"/>
              </a:rPr>
              <a:t>	...</a:t>
            </a:r>
          </a:p>
          <a:p>
            <a:pPr>
              <a:tabLst>
                <a:tab pos="185738" algn="l"/>
                <a:tab pos="384175" algn="l"/>
                <a:tab pos="568325" algn="l"/>
              </a:tabLst>
              <a:defRPr/>
            </a:pPr>
            <a:r>
              <a:rPr lang="de-AT" sz="1400" dirty="0">
                <a:ea typeface="+mn-ea"/>
              </a:rPr>
              <a:t>	</a:t>
            </a:r>
            <a:r>
              <a:rPr lang="de-AT" sz="1400" dirty="0">
                <a:solidFill>
                  <a:srgbClr val="FF0000"/>
                </a:solidFill>
                <a:ea typeface="+mn-ea"/>
              </a:rPr>
              <a:t>public IEnumerator&lt;string&gt; GetEnumerator() {</a:t>
            </a:r>
          </a:p>
          <a:p>
            <a:pPr>
              <a:tabLst>
                <a:tab pos="185738" algn="l"/>
                <a:tab pos="384175" algn="l"/>
                <a:tab pos="568325" algn="l"/>
              </a:tabLst>
              <a:defRPr/>
            </a:pPr>
            <a:r>
              <a:rPr lang="de-AT" sz="1400" dirty="0">
                <a:solidFill>
                  <a:srgbClr val="FF0000"/>
                </a:solidFill>
                <a:ea typeface="+mn-ea"/>
              </a:rPr>
              <a:t>		</a:t>
            </a:r>
            <a:r>
              <a:rPr lang="de-AT" sz="1400" dirty="0">
                <a:solidFill>
                  <a:schemeClr val="accent2"/>
                </a:solidFill>
                <a:ea typeface="+mn-ea"/>
              </a:rPr>
              <a:t>yield return first;</a:t>
            </a:r>
          </a:p>
          <a:p>
            <a:pPr>
              <a:tabLst>
                <a:tab pos="185738" algn="l"/>
                <a:tab pos="384175" algn="l"/>
                <a:tab pos="568325" algn="l"/>
              </a:tabLst>
              <a:defRPr/>
            </a:pPr>
            <a:r>
              <a:rPr lang="de-AT" sz="1400" dirty="0">
                <a:solidFill>
                  <a:schemeClr val="accent2"/>
                </a:solidFill>
                <a:ea typeface="+mn-ea"/>
              </a:rPr>
              <a:t>		yield return second;</a:t>
            </a:r>
          </a:p>
          <a:p>
            <a:pPr>
              <a:tabLst>
                <a:tab pos="185738" algn="l"/>
                <a:tab pos="384175" algn="l"/>
                <a:tab pos="568325" algn="l"/>
              </a:tabLst>
              <a:defRPr/>
            </a:pPr>
            <a:r>
              <a:rPr lang="de-AT" sz="1400" dirty="0">
                <a:solidFill>
                  <a:schemeClr val="accent2"/>
                </a:solidFill>
                <a:ea typeface="+mn-ea"/>
              </a:rPr>
              <a:t>		yield return third;</a:t>
            </a:r>
          </a:p>
          <a:p>
            <a:pPr>
              <a:tabLst>
                <a:tab pos="185738" algn="l"/>
                <a:tab pos="384175" algn="l"/>
                <a:tab pos="568325" algn="l"/>
              </a:tabLst>
              <a:defRPr/>
            </a:pPr>
            <a:r>
              <a:rPr lang="de-AT" sz="1400" dirty="0">
                <a:solidFill>
                  <a:srgbClr val="FF0000"/>
                </a:solidFill>
                <a:ea typeface="+mn-ea"/>
              </a:rPr>
              <a:t>	}</a:t>
            </a:r>
          </a:p>
          <a:p>
            <a:pPr>
              <a:tabLst>
                <a:tab pos="185738" algn="l"/>
                <a:tab pos="384175" algn="l"/>
                <a:tab pos="568325" algn="l"/>
              </a:tabLst>
              <a:defRPr/>
            </a:pPr>
            <a:r>
              <a:rPr lang="de-AT" sz="1400" dirty="0">
                <a:ea typeface="+mn-ea"/>
              </a:rPr>
              <a:t>}</a:t>
            </a:r>
          </a:p>
        </p:txBody>
      </p:sp>
      <p:sp>
        <p:nvSpPr>
          <p:cNvPr id="40964" name="Text Box 7"/>
          <p:cNvSpPr txBox="1">
            <a:spLocks noChangeArrowheads="1"/>
          </p:cNvSpPr>
          <p:nvPr/>
        </p:nvSpPr>
        <p:spPr bwMode="auto">
          <a:xfrm>
            <a:off x="5281613" y="1677988"/>
            <a:ext cx="3862387" cy="175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85738" indent="-185738">
              <a:defRPr/>
            </a:pPr>
            <a:r>
              <a:rPr lang="de-AT" dirty="0">
                <a:latin typeface="Arial" pitchFamily="34" charset="0"/>
                <a:ea typeface="+mn-ea"/>
              </a:rPr>
              <a:t>Characteristics of an interator method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de-AT" dirty="0">
                <a:latin typeface="Arial" pitchFamily="34" charset="0"/>
                <a:ea typeface="+mn-ea"/>
              </a:rPr>
              <a:t>has signature</a:t>
            </a:r>
            <a:br>
              <a:rPr lang="de-AT" dirty="0">
                <a:latin typeface="Arial" pitchFamily="34" charset="0"/>
                <a:ea typeface="+mn-ea"/>
              </a:rPr>
            </a:br>
            <a:r>
              <a:rPr lang="de-AT" sz="1400" dirty="0">
                <a:latin typeface="Arial" pitchFamily="34" charset="0"/>
                <a:ea typeface="+mn-ea"/>
              </a:rPr>
              <a:t>public IEnumerator GetEnumerator</a:t>
            </a:r>
          </a:p>
          <a:p>
            <a:pPr marL="342900" indent="-342900">
              <a:spcBef>
                <a:spcPct val="20000"/>
              </a:spcBef>
              <a:buFont typeface="+mj-lt"/>
              <a:buAutoNum type="arabicPeriod"/>
              <a:defRPr/>
            </a:pPr>
            <a:r>
              <a:rPr lang="de-AT" dirty="0">
                <a:latin typeface="Arial" pitchFamily="34" charset="0"/>
                <a:ea typeface="+mn-ea"/>
              </a:rPr>
              <a:t>statement body contains at least one </a:t>
            </a:r>
            <a:r>
              <a:rPr lang="de-AT" i="1" dirty="0">
                <a:latin typeface="Arial" pitchFamily="34" charset="0"/>
                <a:ea typeface="+mn-ea"/>
              </a:rPr>
              <a:t>yield</a:t>
            </a:r>
            <a:r>
              <a:rPr lang="de-AT" dirty="0">
                <a:latin typeface="Arial" pitchFamily="34" charset="0"/>
                <a:ea typeface="+mn-ea"/>
              </a:rPr>
              <a:t> statement</a:t>
            </a:r>
          </a:p>
        </p:txBody>
      </p:sp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863600" y="4419600"/>
            <a:ext cx="4191000" cy="954088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tabLst>
                <a:tab pos="185738" algn="l"/>
                <a:tab pos="384175" algn="l"/>
                <a:tab pos="568325" algn="l"/>
              </a:tabLs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tabLst>
                <a:tab pos="185738" algn="l"/>
                <a:tab pos="384175" algn="l"/>
                <a:tab pos="568325" algn="l"/>
              </a:tabLs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tabLst>
                <a:tab pos="185738" algn="l"/>
                <a:tab pos="384175" algn="l"/>
                <a:tab pos="568325" algn="l"/>
              </a:tabLs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tabLst>
                <a:tab pos="185738" algn="l"/>
                <a:tab pos="384175" algn="l"/>
                <a:tab pos="568325" algn="l"/>
              </a:tabLs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tabLst>
                <a:tab pos="185738" algn="l"/>
                <a:tab pos="384175" algn="l"/>
                <a:tab pos="568325" algn="l"/>
              </a:tabLs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5738" algn="l"/>
                <a:tab pos="384175" algn="l"/>
                <a:tab pos="568325" algn="l"/>
              </a:tabLs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5738" algn="l"/>
                <a:tab pos="384175" algn="l"/>
                <a:tab pos="568325" algn="l"/>
              </a:tabLs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5738" algn="l"/>
                <a:tab pos="384175" algn="l"/>
                <a:tab pos="568325" algn="l"/>
              </a:tabLs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5738" algn="l"/>
                <a:tab pos="384175" algn="l"/>
                <a:tab pos="568325" algn="l"/>
              </a:tabLs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de-AT" sz="1400" dirty="0" err="1"/>
              <a:t>MyClass</a:t>
            </a:r>
            <a:r>
              <a:rPr lang="de-AT" sz="1400" dirty="0"/>
              <a:t> x = </a:t>
            </a:r>
            <a:r>
              <a:rPr lang="de-AT" sz="1400" dirty="0" err="1"/>
              <a:t>new</a:t>
            </a:r>
            <a:r>
              <a:rPr lang="de-AT" sz="1400" dirty="0"/>
              <a:t> </a:t>
            </a:r>
            <a:r>
              <a:rPr lang="de-AT" sz="1400" dirty="0" err="1"/>
              <a:t>MyClass</a:t>
            </a:r>
            <a:r>
              <a:rPr lang="de-AT" sz="1400" dirty="0"/>
              <a:t>();</a:t>
            </a:r>
          </a:p>
          <a:p>
            <a:r>
              <a:rPr lang="de-AT" sz="1400" dirty="0"/>
              <a:t>...</a:t>
            </a:r>
          </a:p>
          <a:p>
            <a:r>
              <a:rPr lang="de-AT" sz="1400" dirty="0" err="1"/>
              <a:t>foreach</a:t>
            </a:r>
            <a:r>
              <a:rPr lang="de-AT" sz="1400" dirty="0"/>
              <a:t> (</a:t>
            </a:r>
            <a:r>
              <a:rPr lang="de-AT" sz="1400" dirty="0" err="1"/>
              <a:t>string</a:t>
            </a:r>
            <a:r>
              <a:rPr lang="de-AT" sz="1400" dirty="0"/>
              <a:t> s in x) </a:t>
            </a:r>
            <a:r>
              <a:rPr lang="de-AT" sz="1400" dirty="0" err="1"/>
              <a:t>Console.Write</a:t>
            </a:r>
            <a:r>
              <a:rPr lang="de-AT" sz="1400" dirty="0"/>
              <a:t>(s + " ");</a:t>
            </a:r>
          </a:p>
          <a:p>
            <a:r>
              <a:rPr lang="de-AT" sz="1400" dirty="0"/>
              <a:t>// </a:t>
            </a:r>
            <a:r>
              <a:rPr lang="de-AT" sz="1400" dirty="0" err="1"/>
              <a:t>produces</a:t>
            </a:r>
            <a:r>
              <a:rPr lang="de-AT" sz="1400" dirty="0"/>
              <a:t> "</a:t>
            </a:r>
            <a:r>
              <a:rPr lang="de-AT" sz="1400" dirty="0" err="1"/>
              <a:t>first</a:t>
            </a:r>
            <a:r>
              <a:rPr lang="de-AT" sz="1400" dirty="0"/>
              <a:t> </a:t>
            </a:r>
            <a:r>
              <a:rPr lang="de-AT" sz="1400" dirty="0" err="1"/>
              <a:t>second</a:t>
            </a:r>
            <a:r>
              <a:rPr lang="de-AT" sz="1400" dirty="0"/>
              <a:t> </a:t>
            </a:r>
            <a:r>
              <a:rPr lang="de-AT" sz="1400" dirty="0" err="1"/>
              <a:t>third</a:t>
            </a:r>
            <a:r>
              <a:rPr lang="de-AT" sz="1400" dirty="0"/>
              <a:t>"</a:t>
            </a:r>
          </a:p>
        </p:txBody>
      </p:sp>
      <p:sp>
        <p:nvSpPr>
          <p:cNvPr id="40966" name="Text Box 8"/>
          <p:cNvSpPr txBox="1">
            <a:spLocks noChangeArrowheads="1"/>
          </p:cNvSpPr>
          <p:nvPr/>
        </p:nvSpPr>
        <p:spPr bwMode="auto">
          <a:xfrm>
            <a:off x="5281613" y="4221163"/>
            <a:ext cx="3862387" cy="1535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85738" indent="-185738">
              <a:defRPr/>
            </a:pPr>
            <a:r>
              <a:rPr lang="de-AT" dirty="0">
                <a:latin typeface="Arial" pitchFamily="34" charset="0"/>
                <a:ea typeface="+mn-ea"/>
              </a:rPr>
              <a:t>How does an iterator method work?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de-AT" dirty="0">
                <a:latin typeface="Arial" pitchFamily="34" charset="0"/>
                <a:ea typeface="+mn-ea"/>
              </a:rPr>
              <a:t>returns a sequence of values</a:t>
            </a:r>
            <a:endParaRPr lang="de-AT" sz="1400" dirty="0">
              <a:latin typeface="Arial" pitchFamily="34" charset="0"/>
              <a:ea typeface="+mn-ea"/>
            </a:endParaRPr>
          </a:p>
          <a:p>
            <a:pPr marL="342900" indent="-342900">
              <a:spcBef>
                <a:spcPct val="20000"/>
              </a:spcBef>
              <a:buFont typeface="+mj-lt"/>
              <a:buAutoNum type="arabicPeriod"/>
              <a:defRPr/>
            </a:pPr>
            <a:r>
              <a:rPr lang="de-AT" dirty="0">
                <a:latin typeface="Arial" pitchFamily="34" charset="0"/>
                <a:ea typeface="+mn-ea"/>
              </a:rPr>
              <a:t>foreach loop traverses this sequence</a:t>
            </a:r>
          </a:p>
        </p:txBody>
      </p:sp>
      <p:sp>
        <p:nvSpPr>
          <p:cNvPr id="57355" name="Text Box 11"/>
          <p:cNvSpPr txBox="1">
            <a:spLocks noChangeArrowheads="1"/>
          </p:cNvSpPr>
          <p:nvPr/>
        </p:nvSpPr>
        <p:spPr bwMode="auto">
          <a:xfrm>
            <a:off x="811213" y="5672138"/>
            <a:ext cx="8153400" cy="925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marL="185738" indent="-185738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de-AT"/>
              <a:t>Note</a:t>
            </a:r>
          </a:p>
          <a:p>
            <a:pPr>
              <a:buFontTx/>
              <a:buChar char="•"/>
            </a:pPr>
            <a:r>
              <a:rPr lang="de-AT" i="1"/>
              <a:t>MyClass</a:t>
            </a:r>
            <a:r>
              <a:rPr lang="de-AT"/>
              <a:t> need not implement </a:t>
            </a:r>
            <a:r>
              <a:rPr lang="de-AT" i="1"/>
              <a:t>IEnumerable</a:t>
            </a:r>
            <a:r>
              <a:rPr lang="de-AT"/>
              <a:t>!</a:t>
            </a:r>
          </a:p>
          <a:p>
            <a:pPr>
              <a:buFontTx/>
              <a:buChar char="•"/>
            </a:pPr>
            <a:r>
              <a:rPr lang="de-AT" i="1"/>
              <a:t>IEnumerator&lt;T&gt;</a:t>
            </a:r>
            <a:r>
              <a:rPr lang="de-AT"/>
              <a:t> is in </a:t>
            </a:r>
            <a:r>
              <a:rPr lang="de-AT" i="1"/>
              <a:t>System.Collections.Generic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55" grpId="0" autoUpdateAnimBg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AT">
                <a:effectLst>
                  <a:outerShdw blurRad="38100" dist="38100" dir="2700000" algn="tl">
                    <a:srgbClr val="DDDDDD"/>
                  </a:outerShdw>
                </a:effectLst>
                <a:latin typeface="Tw Cen MT Condensed" charset="0"/>
              </a:rPr>
              <a:t>What Happens Behind the Scenes?</a:t>
            </a:r>
          </a:p>
        </p:txBody>
      </p:sp>
      <p:sp>
        <p:nvSpPr>
          <p:cNvPr id="67588" name="Text Box 1028"/>
          <p:cNvSpPr txBox="1">
            <a:spLocks noChangeArrowheads="1"/>
          </p:cNvSpPr>
          <p:nvPr/>
        </p:nvSpPr>
        <p:spPr bwMode="auto">
          <a:xfrm>
            <a:off x="823913" y="1617663"/>
            <a:ext cx="3629025" cy="15811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185738" algn="l"/>
                <a:tab pos="384175" algn="l"/>
              </a:tabLst>
              <a:defRPr/>
            </a:pPr>
            <a:r>
              <a:rPr lang="de-AT" sz="1400" dirty="0">
                <a:ea typeface="+mn-ea"/>
              </a:rPr>
              <a:t>public</a:t>
            </a:r>
            <a:r>
              <a:rPr lang="de-AT" sz="1400" dirty="0">
                <a:solidFill>
                  <a:srgbClr val="FF0000"/>
                </a:solidFill>
                <a:ea typeface="+mn-ea"/>
              </a:rPr>
              <a:t> IEnumerator&lt;int&gt; GetEnumerator()</a:t>
            </a:r>
            <a:r>
              <a:rPr lang="de-AT" sz="1400" dirty="0">
                <a:ea typeface="+mn-ea"/>
              </a:rPr>
              <a:t> {</a:t>
            </a:r>
          </a:p>
          <a:p>
            <a:pPr>
              <a:tabLst>
                <a:tab pos="185738" algn="l"/>
                <a:tab pos="384175" algn="l"/>
              </a:tabLst>
              <a:defRPr/>
            </a:pPr>
            <a:r>
              <a:rPr lang="de-AT" sz="1400" dirty="0">
                <a:ea typeface="+mn-ea"/>
              </a:rPr>
              <a:t>	try {</a:t>
            </a:r>
          </a:p>
          <a:p>
            <a:pPr>
              <a:tabLst>
                <a:tab pos="185738" algn="l"/>
                <a:tab pos="384175" algn="l"/>
              </a:tabLst>
              <a:defRPr/>
            </a:pPr>
            <a:r>
              <a:rPr lang="de-AT" sz="1400" dirty="0">
                <a:ea typeface="+mn-ea"/>
              </a:rPr>
              <a:t>		...</a:t>
            </a:r>
          </a:p>
          <a:p>
            <a:pPr>
              <a:tabLst>
                <a:tab pos="185738" algn="l"/>
                <a:tab pos="384175" algn="l"/>
              </a:tabLst>
              <a:defRPr/>
            </a:pPr>
            <a:r>
              <a:rPr lang="de-AT" sz="1400" dirty="0">
                <a:ea typeface="+mn-ea"/>
              </a:rPr>
              <a:t>	} finally {</a:t>
            </a:r>
          </a:p>
          <a:p>
            <a:pPr>
              <a:tabLst>
                <a:tab pos="185738" algn="l"/>
                <a:tab pos="384175" algn="l"/>
              </a:tabLst>
              <a:defRPr/>
            </a:pPr>
            <a:r>
              <a:rPr lang="de-AT" sz="1400" dirty="0">
                <a:ea typeface="+mn-ea"/>
              </a:rPr>
              <a:t>		...</a:t>
            </a:r>
          </a:p>
          <a:p>
            <a:pPr>
              <a:tabLst>
                <a:tab pos="185738" algn="l"/>
                <a:tab pos="384175" algn="l"/>
              </a:tabLst>
              <a:defRPr/>
            </a:pPr>
            <a:r>
              <a:rPr lang="de-AT" sz="1400" dirty="0">
                <a:ea typeface="+mn-ea"/>
              </a:rPr>
              <a:t>	}</a:t>
            </a:r>
          </a:p>
          <a:p>
            <a:pPr>
              <a:tabLst>
                <a:tab pos="185738" algn="l"/>
                <a:tab pos="384175" algn="l"/>
              </a:tabLst>
              <a:defRPr/>
            </a:pPr>
            <a:r>
              <a:rPr lang="de-AT" sz="1400" dirty="0">
                <a:ea typeface="+mn-ea"/>
              </a:rPr>
              <a:t>}</a:t>
            </a:r>
          </a:p>
        </p:txBody>
      </p:sp>
      <p:sp>
        <p:nvSpPr>
          <p:cNvPr id="41988" name="Text Box 1029"/>
          <p:cNvSpPr txBox="1">
            <a:spLocks noChangeArrowheads="1"/>
          </p:cNvSpPr>
          <p:nvPr/>
        </p:nvSpPr>
        <p:spPr bwMode="auto">
          <a:xfrm>
            <a:off x="4714875" y="1273175"/>
            <a:ext cx="33512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de-AT"/>
              <a:t>returns an object of the following class</a:t>
            </a:r>
          </a:p>
        </p:txBody>
      </p:sp>
      <p:sp>
        <p:nvSpPr>
          <p:cNvPr id="41989" name="Text Box 1030"/>
          <p:cNvSpPr txBox="1">
            <a:spLocks noChangeArrowheads="1"/>
          </p:cNvSpPr>
          <p:nvPr/>
        </p:nvSpPr>
        <p:spPr bwMode="auto">
          <a:xfrm>
            <a:off x="4811713" y="1620838"/>
            <a:ext cx="3282950" cy="1155700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185738" algn="l"/>
              </a:tabLs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tabLst>
                <a:tab pos="185738" algn="l"/>
              </a:tabLs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tabLst>
                <a:tab pos="185738" algn="l"/>
              </a:tabLs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tabLst>
                <a:tab pos="185738" algn="l"/>
              </a:tabLs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tabLst>
                <a:tab pos="185738" algn="l"/>
              </a:tabLs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5738" algn="l"/>
              </a:tabLs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5738" algn="l"/>
              </a:tabLs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5738" algn="l"/>
              </a:tabLs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5738" algn="l"/>
              </a:tabLs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de-AT" sz="1400"/>
              <a:t>class _Enumerator : IEnumerator&lt;int&gt; {</a:t>
            </a:r>
          </a:p>
          <a:p>
            <a:r>
              <a:rPr lang="de-AT" sz="1400"/>
              <a:t>	int </a:t>
            </a:r>
            <a:r>
              <a:rPr lang="de-AT" sz="1400">
                <a:solidFill>
                  <a:srgbClr val="FF0000"/>
                </a:solidFill>
              </a:rPr>
              <a:t>Current</a:t>
            </a:r>
            <a:r>
              <a:rPr lang="de-AT" sz="1400"/>
              <a:t> { get {...} }</a:t>
            </a:r>
          </a:p>
          <a:p>
            <a:r>
              <a:rPr lang="de-AT" sz="1400"/>
              <a:t>	bool </a:t>
            </a:r>
            <a:r>
              <a:rPr lang="de-AT" sz="1400">
                <a:solidFill>
                  <a:srgbClr val="FF0000"/>
                </a:solidFill>
              </a:rPr>
              <a:t>MoveNext</a:t>
            </a:r>
            <a:r>
              <a:rPr lang="de-AT" sz="1400"/>
              <a:t>() {...}</a:t>
            </a:r>
          </a:p>
          <a:p>
            <a:r>
              <a:rPr lang="de-AT" sz="1400"/>
              <a:t>	void </a:t>
            </a:r>
            <a:r>
              <a:rPr lang="de-AT" sz="1400">
                <a:solidFill>
                  <a:srgbClr val="FF0000"/>
                </a:solidFill>
              </a:rPr>
              <a:t>Dispose</a:t>
            </a:r>
            <a:r>
              <a:rPr lang="de-AT" sz="1400"/>
              <a:t>() {...}</a:t>
            </a:r>
          </a:p>
          <a:p>
            <a:r>
              <a:rPr lang="de-AT" sz="1400"/>
              <a:t>}</a:t>
            </a:r>
          </a:p>
        </p:txBody>
      </p:sp>
      <p:sp>
        <p:nvSpPr>
          <p:cNvPr id="67591" name="Text Box 1031"/>
          <p:cNvSpPr txBox="1">
            <a:spLocks noChangeArrowheads="1"/>
          </p:cNvSpPr>
          <p:nvPr/>
        </p:nvSpPr>
        <p:spPr bwMode="auto">
          <a:xfrm>
            <a:off x="823913" y="3775075"/>
            <a:ext cx="3568700" cy="5175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tabLst>
                <a:tab pos="185738" algn="l"/>
              </a:tabLst>
              <a:defRPr/>
            </a:pPr>
            <a:r>
              <a:rPr lang="de-AT" sz="1400">
                <a:ea typeface="+mn-ea"/>
              </a:rPr>
              <a:t>foreach (int x in list)</a:t>
            </a:r>
          </a:p>
          <a:p>
            <a:pPr>
              <a:tabLst>
                <a:tab pos="185738" algn="l"/>
              </a:tabLst>
              <a:defRPr/>
            </a:pPr>
            <a:r>
              <a:rPr lang="de-AT" sz="1400">
                <a:ea typeface="+mn-ea"/>
              </a:rPr>
              <a:t>	Console.WriteLine(x);</a:t>
            </a:r>
          </a:p>
        </p:txBody>
      </p:sp>
      <p:sp>
        <p:nvSpPr>
          <p:cNvPr id="41991" name="Text Box 1032"/>
          <p:cNvSpPr txBox="1">
            <a:spLocks noChangeArrowheads="1"/>
          </p:cNvSpPr>
          <p:nvPr/>
        </p:nvSpPr>
        <p:spPr bwMode="auto">
          <a:xfrm>
            <a:off x="4714875" y="3446463"/>
            <a:ext cx="230505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de-AT"/>
              <a:t>is translated into</a:t>
            </a:r>
          </a:p>
        </p:txBody>
      </p:sp>
      <p:sp>
        <p:nvSpPr>
          <p:cNvPr id="41992" name="Text Box 1033"/>
          <p:cNvSpPr txBox="1">
            <a:spLocks noChangeArrowheads="1"/>
          </p:cNvSpPr>
          <p:nvPr/>
        </p:nvSpPr>
        <p:spPr bwMode="auto">
          <a:xfrm>
            <a:off x="4811713" y="3794125"/>
            <a:ext cx="4008437" cy="1601788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185738" algn="l"/>
                <a:tab pos="384175" algn="l"/>
                <a:tab pos="568325" algn="l"/>
              </a:tabLs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tabLst>
                <a:tab pos="185738" algn="l"/>
                <a:tab pos="384175" algn="l"/>
                <a:tab pos="568325" algn="l"/>
              </a:tabLs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tabLst>
                <a:tab pos="185738" algn="l"/>
                <a:tab pos="384175" algn="l"/>
                <a:tab pos="568325" algn="l"/>
              </a:tabLs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tabLst>
                <a:tab pos="185738" algn="l"/>
                <a:tab pos="384175" algn="l"/>
                <a:tab pos="568325" algn="l"/>
              </a:tabLs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tabLst>
                <a:tab pos="185738" algn="l"/>
                <a:tab pos="384175" algn="l"/>
                <a:tab pos="568325" algn="l"/>
              </a:tabLs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5738" algn="l"/>
                <a:tab pos="384175" algn="l"/>
                <a:tab pos="568325" algn="l"/>
              </a:tabLs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5738" algn="l"/>
                <a:tab pos="384175" algn="l"/>
                <a:tab pos="568325" algn="l"/>
              </a:tabLs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5738" algn="l"/>
                <a:tab pos="384175" algn="l"/>
                <a:tab pos="568325" algn="l"/>
              </a:tabLs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5738" algn="l"/>
                <a:tab pos="384175" algn="l"/>
                <a:tab pos="568325" algn="l"/>
              </a:tabLs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de-AT" sz="1400"/>
              <a:t>IEnumerator&lt;int&gt; _e = </a:t>
            </a:r>
            <a:r>
              <a:rPr lang="de-AT" sz="1400">
                <a:solidFill>
                  <a:srgbClr val="FF0000"/>
                </a:solidFill>
              </a:rPr>
              <a:t>list.GetEnumerator()</a:t>
            </a:r>
            <a:r>
              <a:rPr lang="de-AT" sz="1400"/>
              <a:t>;</a:t>
            </a:r>
          </a:p>
          <a:p>
            <a:r>
              <a:rPr lang="de-AT" sz="1400"/>
              <a:t>try {</a:t>
            </a:r>
          </a:p>
          <a:p>
            <a:r>
              <a:rPr lang="de-AT" sz="1400"/>
              <a:t>	while (</a:t>
            </a:r>
            <a:r>
              <a:rPr lang="de-AT" sz="1400">
                <a:solidFill>
                  <a:srgbClr val="FF0000"/>
                </a:solidFill>
              </a:rPr>
              <a:t>_e.MoveNext()</a:t>
            </a:r>
            <a:r>
              <a:rPr lang="de-AT" sz="1400"/>
              <a:t>)</a:t>
            </a:r>
          </a:p>
          <a:p>
            <a:r>
              <a:rPr lang="de-AT" sz="1400"/>
              <a:t>		Console.WriteLine(</a:t>
            </a:r>
            <a:r>
              <a:rPr lang="de-AT" sz="1400">
                <a:solidFill>
                  <a:srgbClr val="FF0000"/>
                </a:solidFill>
              </a:rPr>
              <a:t>_e.Current</a:t>
            </a:r>
            <a:r>
              <a:rPr lang="de-AT" sz="1400"/>
              <a:t>);</a:t>
            </a:r>
          </a:p>
          <a:p>
            <a:r>
              <a:rPr lang="de-AT" sz="1400"/>
              <a:t>} finally {</a:t>
            </a:r>
          </a:p>
          <a:p>
            <a:r>
              <a:rPr lang="de-AT" sz="1400"/>
              <a:t>	if (_e != null) </a:t>
            </a:r>
            <a:r>
              <a:rPr lang="de-AT" sz="1400">
                <a:solidFill>
                  <a:srgbClr val="FF0000"/>
                </a:solidFill>
              </a:rPr>
              <a:t>_e.Dispose()</a:t>
            </a:r>
            <a:r>
              <a:rPr lang="de-AT" sz="1400"/>
              <a:t>;</a:t>
            </a:r>
          </a:p>
          <a:p>
            <a:r>
              <a:rPr lang="de-AT" sz="1400"/>
              <a:t>}</a:t>
            </a:r>
          </a:p>
        </p:txBody>
      </p:sp>
      <p:sp>
        <p:nvSpPr>
          <p:cNvPr id="41993" name="Text Box 1034"/>
          <p:cNvSpPr txBox="1">
            <a:spLocks noChangeArrowheads="1"/>
          </p:cNvSpPr>
          <p:nvPr/>
        </p:nvSpPr>
        <p:spPr bwMode="auto">
          <a:xfrm>
            <a:off x="4724400" y="5556250"/>
            <a:ext cx="4419600" cy="125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de-AT" i="1"/>
              <a:t>MoveNext</a:t>
            </a:r>
            <a:r>
              <a:rPr lang="de-AT"/>
              <a:t> runs to the next </a:t>
            </a:r>
            <a:r>
              <a:rPr lang="de-AT" i="1"/>
              <a:t>yield</a:t>
            </a:r>
            <a:r>
              <a:rPr lang="de-AT"/>
              <a:t> statement</a:t>
            </a:r>
          </a:p>
          <a:p>
            <a:pPr>
              <a:spcBef>
                <a:spcPct val="20000"/>
              </a:spcBef>
            </a:pPr>
            <a:r>
              <a:rPr lang="de-AT" i="1"/>
              <a:t>Dispose</a:t>
            </a:r>
            <a:r>
              <a:rPr lang="de-AT"/>
              <a:t> executes a possibly existing</a:t>
            </a:r>
          </a:p>
          <a:p>
            <a:r>
              <a:rPr lang="de-AT"/>
              <a:t>finally block in the iterator method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AT">
                <a:effectLst>
                  <a:outerShdw blurRad="38100" dist="38100" dir="2700000" algn="tl">
                    <a:srgbClr val="DDDDDD"/>
                  </a:outerShdw>
                </a:effectLst>
                <a:latin typeface="Tw Cen MT Condensed" charset="0"/>
              </a:rPr>
              <a:t>yield Statement</a:t>
            </a:r>
          </a:p>
        </p:txBody>
      </p:sp>
      <p:sp>
        <p:nvSpPr>
          <p:cNvPr id="43011" name="Text Box 3"/>
          <p:cNvSpPr txBox="1">
            <a:spLocks noChangeArrowheads="1"/>
          </p:cNvSpPr>
          <p:nvPr/>
        </p:nvSpPr>
        <p:spPr bwMode="auto">
          <a:xfrm>
            <a:off x="890588" y="1789113"/>
            <a:ext cx="9636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de-AT" sz="2000"/>
              <a:t>2 kinds</a:t>
            </a:r>
          </a:p>
        </p:txBody>
      </p:sp>
      <p:sp>
        <p:nvSpPr>
          <p:cNvPr id="68612" name="Text Box 4"/>
          <p:cNvSpPr txBox="1">
            <a:spLocks noChangeArrowheads="1"/>
          </p:cNvSpPr>
          <p:nvPr/>
        </p:nvSpPr>
        <p:spPr bwMode="auto">
          <a:xfrm>
            <a:off x="1260475" y="2417763"/>
            <a:ext cx="1500188" cy="304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defRPr/>
            </a:pPr>
            <a:r>
              <a:rPr lang="de-AT" sz="1400" dirty="0">
                <a:ea typeface="+mn-ea"/>
              </a:rPr>
              <a:t>yield return </a:t>
            </a:r>
            <a:r>
              <a:rPr lang="de-AT" sz="1400" i="1" dirty="0">
                <a:ea typeface="+mn-ea"/>
              </a:rPr>
              <a:t>expr</a:t>
            </a:r>
            <a:r>
              <a:rPr lang="de-AT" sz="1400" dirty="0">
                <a:ea typeface="+mn-ea"/>
              </a:rPr>
              <a:t>;</a:t>
            </a:r>
          </a:p>
        </p:txBody>
      </p:sp>
      <p:sp>
        <p:nvSpPr>
          <p:cNvPr id="43013" name="Text Box 5"/>
          <p:cNvSpPr txBox="1">
            <a:spLocks noChangeArrowheads="1"/>
          </p:cNvSpPr>
          <p:nvPr/>
        </p:nvSpPr>
        <p:spPr bwMode="auto">
          <a:xfrm>
            <a:off x="3248025" y="2400300"/>
            <a:ext cx="3411538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marL="185738" indent="-185738">
              <a:tabLst>
                <a:tab pos="952500" algn="l"/>
              </a:tabLs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tabLst>
                <a:tab pos="952500" algn="l"/>
              </a:tabLs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tabLst>
                <a:tab pos="952500" algn="l"/>
              </a:tabLs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tabLst>
                <a:tab pos="952500" algn="l"/>
              </a:tabLs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tabLst>
                <a:tab pos="952500" algn="l"/>
              </a:tabLs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52500" algn="l"/>
              </a:tabLs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52500" algn="l"/>
              </a:tabLs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52500" algn="l"/>
              </a:tabLs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52500" algn="l"/>
              </a:tabLs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de-AT"/>
              <a:t>yields a value for the foreach loop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de-AT"/>
              <a:t>may only occur in an iterator method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de-AT"/>
              <a:t>type of </a:t>
            </a:r>
            <a:r>
              <a:rPr lang="de-AT" i="1"/>
              <a:t>expr</a:t>
            </a:r>
            <a:r>
              <a:rPr lang="de-AT"/>
              <a:t> must be compatible with</a:t>
            </a:r>
            <a:br>
              <a:rPr lang="de-AT"/>
            </a:br>
            <a:r>
              <a:rPr lang="de-AT"/>
              <a:t>- </a:t>
            </a:r>
            <a:r>
              <a:rPr lang="de-AT" i="1"/>
              <a:t>T</a:t>
            </a:r>
            <a:r>
              <a:rPr lang="de-AT"/>
              <a:t> 	(if </a:t>
            </a:r>
            <a:r>
              <a:rPr lang="de-AT" i="1"/>
              <a:t>IEnumerator</a:t>
            </a:r>
            <a:r>
              <a:rPr lang="de-AT"/>
              <a:t>&lt;</a:t>
            </a:r>
            <a:r>
              <a:rPr lang="de-AT" i="1"/>
              <a:t>T</a:t>
            </a:r>
            <a:r>
              <a:rPr lang="de-AT"/>
              <a:t>&gt;)</a:t>
            </a:r>
            <a:br>
              <a:rPr lang="de-AT"/>
            </a:br>
            <a:r>
              <a:rPr lang="de-AT"/>
              <a:t>- </a:t>
            </a:r>
            <a:r>
              <a:rPr lang="de-AT" i="1"/>
              <a:t>object</a:t>
            </a:r>
            <a:r>
              <a:rPr lang="de-AT"/>
              <a:t> 	(otherwise)</a:t>
            </a:r>
          </a:p>
        </p:txBody>
      </p:sp>
      <p:sp>
        <p:nvSpPr>
          <p:cNvPr id="68614" name="Text Box 6"/>
          <p:cNvSpPr txBox="1">
            <a:spLocks noChangeArrowheads="1"/>
          </p:cNvSpPr>
          <p:nvPr/>
        </p:nvSpPr>
        <p:spPr bwMode="auto">
          <a:xfrm>
            <a:off x="1260475" y="4471988"/>
            <a:ext cx="1087438" cy="304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defRPr/>
            </a:pPr>
            <a:r>
              <a:rPr lang="de-AT" sz="1400" dirty="0">
                <a:ea typeface="+mn-ea"/>
              </a:rPr>
              <a:t>yield break;</a:t>
            </a:r>
          </a:p>
        </p:txBody>
      </p:sp>
      <p:sp>
        <p:nvSpPr>
          <p:cNvPr id="43015" name="Text Box 7"/>
          <p:cNvSpPr txBox="1">
            <a:spLocks noChangeArrowheads="1"/>
          </p:cNvSpPr>
          <p:nvPr/>
        </p:nvSpPr>
        <p:spPr bwMode="auto">
          <a:xfrm>
            <a:off x="3248025" y="4454525"/>
            <a:ext cx="3389313" cy="63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marL="185738" indent="-185738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de-AT"/>
              <a:t>terminates the iteration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de-AT"/>
              <a:t>may only occur in an iterator method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AT">
                <a:effectLst>
                  <a:outerShdw blurRad="38100" dist="38100" dir="2700000" algn="tl">
                    <a:srgbClr val="DDDDDD"/>
                  </a:outerShdw>
                </a:effectLst>
                <a:latin typeface="Tw Cen MT Condensed" charset="0"/>
              </a:rPr>
              <a:t>Specific Iterators</a:t>
            </a:r>
          </a:p>
        </p:txBody>
      </p:sp>
      <p:sp>
        <p:nvSpPr>
          <p:cNvPr id="66564" name="Text Box 1028"/>
          <p:cNvSpPr txBox="1">
            <a:spLocks noChangeArrowheads="1"/>
          </p:cNvSpPr>
          <p:nvPr/>
        </p:nvSpPr>
        <p:spPr bwMode="auto">
          <a:xfrm>
            <a:off x="779463" y="1219200"/>
            <a:ext cx="4186237" cy="552291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tabLst>
                <a:tab pos="185738" algn="l"/>
                <a:tab pos="384175" algn="l"/>
                <a:tab pos="568325" algn="l"/>
                <a:tab pos="766763" algn="l"/>
              </a:tabLst>
              <a:defRPr/>
            </a:pPr>
            <a:r>
              <a:rPr lang="de-AT" sz="1400" dirty="0">
                <a:ea typeface="+mn-ea"/>
              </a:rPr>
              <a:t>class MyList {</a:t>
            </a:r>
          </a:p>
          <a:p>
            <a:pPr>
              <a:tabLst>
                <a:tab pos="185738" algn="l"/>
                <a:tab pos="384175" algn="l"/>
                <a:tab pos="568325" algn="l"/>
                <a:tab pos="766763" algn="l"/>
              </a:tabLst>
              <a:defRPr/>
            </a:pPr>
            <a:r>
              <a:rPr lang="de-AT" sz="1400" dirty="0">
                <a:ea typeface="+mn-ea"/>
              </a:rPr>
              <a:t>	int[] data = ...;</a:t>
            </a:r>
          </a:p>
          <a:p>
            <a:pPr>
              <a:spcBef>
                <a:spcPct val="40000"/>
              </a:spcBef>
              <a:tabLst>
                <a:tab pos="185738" algn="l"/>
                <a:tab pos="384175" algn="l"/>
                <a:tab pos="568325" algn="l"/>
                <a:tab pos="766763" algn="l"/>
              </a:tabLst>
              <a:defRPr/>
            </a:pPr>
            <a:r>
              <a:rPr lang="de-AT" sz="1400" dirty="0">
                <a:ea typeface="+mn-ea"/>
              </a:rPr>
              <a:t>	public </a:t>
            </a:r>
            <a:r>
              <a:rPr lang="de-AT" sz="1400" dirty="0">
                <a:solidFill>
                  <a:srgbClr val="FF0000"/>
                </a:solidFill>
                <a:ea typeface="+mn-ea"/>
              </a:rPr>
              <a:t>IEnumerator&lt;int&gt; GetEnumerator()</a:t>
            </a:r>
            <a:r>
              <a:rPr lang="de-AT" sz="1400" dirty="0">
                <a:ea typeface="+mn-ea"/>
              </a:rPr>
              <a:t> {</a:t>
            </a:r>
          </a:p>
          <a:p>
            <a:pPr>
              <a:tabLst>
                <a:tab pos="185738" algn="l"/>
                <a:tab pos="384175" algn="l"/>
                <a:tab pos="568325" algn="l"/>
                <a:tab pos="766763" algn="l"/>
              </a:tabLst>
              <a:defRPr/>
            </a:pPr>
            <a:r>
              <a:rPr lang="de-AT" sz="1400" dirty="0">
                <a:ea typeface="+mn-ea"/>
              </a:rPr>
              <a:t>		for (int i = 0; i &lt; data.Length; i++)</a:t>
            </a:r>
          </a:p>
          <a:p>
            <a:pPr>
              <a:tabLst>
                <a:tab pos="185738" algn="l"/>
                <a:tab pos="384175" algn="l"/>
                <a:tab pos="568325" algn="l"/>
                <a:tab pos="766763" algn="l"/>
              </a:tabLst>
              <a:defRPr/>
            </a:pPr>
            <a:r>
              <a:rPr lang="de-AT" sz="1400" dirty="0">
                <a:ea typeface="+mn-ea"/>
              </a:rPr>
              <a:t>			yield return data[i];</a:t>
            </a:r>
          </a:p>
          <a:p>
            <a:pPr>
              <a:tabLst>
                <a:tab pos="185738" algn="l"/>
                <a:tab pos="384175" algn="l"/>
                <a:tab pos="568325" algn="l"/>
                <a:tab pos="766763" algn="l"/>
              </a:tabLst>
              <a:defRPr/>
            </a:pPr>
            <a:r>
              <a:rPr lang="de-AT" sz="1400" dirty="0">
                <a:ea typeface="+mn-ea"/>
              </a:rPr>
              <a:t>	}</a:t>
            </a:r>
          </a:p>
          <a:p>
            <a:pPr>
              <a:spcBef>
                <a:spcPct val="30000"/>
              </a:spcBef>
              <a:tabLst>
                <a:tab pos="185738" algn="l"/>
                <a:tab pos="384175" algn="l"/>
                <a:tab pos="568325" algn="l"/>
              </a:tabLst>
              <a:defRPr/>
            </a:pPr>
            <a:r>
              <a:rPr lang="de-AT" sz="1400" dirty="0">
                <a:ea typeface="+mn-ea"/>
              </a:rPr>
              <a:t>	 public </a:t>
            </a:r>
            <a:r>
              <a:rPr lang="de-AT" sz="1400" dirty="0">
                <a:solidFill>
                  <a:schemeClr val="accent2"/>
                </a:solidFill>
                <a:ea typeface="+mn-ea"/>
              </a:rPr>
              <a:t>IEnumerable&lt;int&gt;</a:t>
            </a:r>
            <a:r>
              <a:rPr lang="de-AT" sz="1400" dirty="0">
                <a:solidFill>
                  <a:srgbClr val="FF0000"/>
                </a:solidFill>
                <a:ea typeface="+mn-ea"/>
              </a:rPr>
              <a:t> Range(int from, int to)</a:t>
            </a:r>
            <a:r>
              <a:rPr lang="de-AT" sz="1400" dirty="0">
                <a:ea typeface="+mn-ea"/>
              </a:rPr>
              <a:t> {</a:t>
            </a:r>
          </a:p>
          <a:p>
            <a:pPr>
              <a:tabLst>
                <a:tab pos="185738" algn="l"/>
                <a:tab pos="384175" algn="l"/>
                <a:tab pos="568325" algn="l"/>
              </a:tabLst>
              <a:defRPr/>
            </a:pPr>
            <a:r>
              <a:rPr lang="de-AT" sz="1400" dirty="0">
                <a:ea typeface="+mn-ea"/>
              </a:rPr>
              <a:t>	if (to &gt; data.Length) to = data.Length;</a:t>
            </a:r>
          </a:p>
          <a:p>
            <a:pPr>
              <a:tabLst>
                <a:tab pos="185738" algn="l"/>
                <a:tab pos="384175" algn="l"/>
                <a:tab pos="568325" algn="l"/>
              </a:tabLst>
              <a:defRPr/>
            </a:pPr>
            <a:r>
              <a:rPr lang="de-AT" sz="1400" dirty="0">
                <a:ea typeface="+mn-ea"/>
              </a:rPr>
              <a:t>	for (int i = from; i &lt; to; i++)</a:t>
            </a:r>
          </a:p>
          <a:p>
            <a:pPr>
              <a:tabLst>
                <a:tab pos="185738" algn="l"/>
                <a:tab pos="384175" algn="l"/>
                <a:tab pos="568325" algn="l"/>
              </a:tabLst>
              <a:defRPr/>
            </a:pPr>
            <a:r>
              <a:rPr lang="de-AT" sz="1400" dirty="0">
                <a:ea typeface="+mn-ea"/>
              </a:rPr>
              <a:t>		yield return data[i];</a:t>
            </a:r>
          </a:p>
          <a:p>
            <a:pPr>
              <a:tabLst>
                <a:tab pos="185738" algn="l"/>
                <a:tab pos="384175" algn="l"/>
                <a:tab pos="568325" algn="l"/>
              </a:tabLst>
              <a:defRPr/>
            </a:pPr>
            <a:r>
              <a:rPr lang="de-AT" sz="1400" dirty="0">
                <a:ea typeface="+mn-ea"/>
              </a:rPr>
              <a:t>}</a:t>
            </a:r>
          </a:p>
          <a:p>
            <a:pPr>
              <a:spcBef>
                <a:spcPct val="30000"/>
              </a:spcBef>
              <a:tabLst>
                <a:tab pos="185738" algn="l"/>
                <a:tab pos="384175" algn="l"/>
                <a:tab pos="568325" algn="l"/>
                <a:tab pos="766763" algn="l"/>
              </a:tabLst>
              <a:defRPr/>
            </a:pPr>
            <a:r>
              <a:rPr lang="de-AT" sz="1400" dirty="0">
                <a:ea typeface="+mn-ea"/>
              </a:rPr>
              <a:t>public </a:t>
            </a:r>
            <a:r>
              <a:rPr lang="de-AT" sz="1400" dirty="0">
                <a:solidFill>
                  <a:schemeClr val="accent2"/>
                </a:solidFill>
                <a:ea typeface="+mn-ea"/>
              </a:rPr>
              <a:t>IEnumerable&lt;int&gt;</a:t>
            </a:r>
            <a:r>
              <a:rPr lang="de-AT" sz="1400" dirty="0">
                <a:solidFill>
                  <a:srgbClr val="FF0000"/>
                </a:solidFill>
                <a:ea typeface="+mn-ea"/>
              </a:rPr>
              <a:t> Downwards</a:t>
            </a:r>
            <a:r>
              <a:rPr lang="de-AT" sz="1400" dirty="0">
                <a:ea typeface="+mn-ea"/>
              </a:rPr>
              <a:t> {</a:t>
            </a:r>
          </a:p>
          <a:p>
            <a:pPr>
              <a:tabLst>
                <a:tab pos="185738" algn="l"/>
                <a:tab pos="384175" algn="l"/>
                <a:tab pos="568325" algn="l"/>
                <a:tab pos="766763" algn="l"/>
              </a:tabLst>
              <a:defRPr/>
            </a:pPr>
            <a:r>
              <a:rPr lang="de-AT" sz="1400" dirty="0">
                <a:ea typeface="+mn-ea"/>
              </a:rPr>
              <a:t>	get {</a:t>
            </a:r>
          </a:p>
          <a:p>
            <a:pPr>
              <a:tabLst>
                <a:tab pos="185738" algn="l"/>
                <a:tab pos="384175" algn="l"/>
                <a:tab pos="568325" algn="l"/>
                <a:tab pos="766763" algn="l"/>
              </a:tabLst>
              <a:defRPr/>
            </a:pPr>
            <a:r>
              <a:rPr lang="de-AT" sz="1400" dirty="0">
                <a:ea typeface="+mn-ea"/>
              </a:rPr>
              <a:t>		for (int i = data.Length - 1; i &gt;= 0; i--)</a:t>
            </a:r>
          </a:p>
          <a:p>
            <a:pPr>
              <a:tabLst>
                <a:tab pos="185738" algn="l"/>
                <a:tab pos="384175" algn="l"/>
                <a:tab pos="568325" algn="l"/>
                <a:tab pos="766763" algn="l"/>
              </a:tabLst>
              <a:defRPr/>
            </a:pPr>
            <a:r>
              <a:rPr lang="de-AT" sz="1400" dirty="0">
                <a:ea typeface="+mn-ea"/>
              </a:rPr>
              <a:t>			yield return data[i];</a:t>
            </a:r>
          </a:p>
          <a:p>
            <a:pPr>
              <a:tabLst>
                <a:tab pos="185738" algn="l"/>
                <a:tab pos="384175" algn="l"/>
                <a:tab pos="568325" algn="l"/>
                <a:tab pos="766763" algn="l"/>
              </a:tabLst>
              <a:defRPr/>
            </a:pPr>
            <a:r>
              <a:rPr lang="de-AT" sz="1400" dirty="0">
                <a:ea typeface="+mn-ea"/>
              </a:rPr>
              <a:t>	}</a:t>
            </a:r>
          </a:p>
          <a:p>
            <a:pPr>
              <a:tabLst>
                <a:tab pos="185738" algn="l"/>
                <a:tab pos="384175" algn="l"/>
                <a:tab pos="568325" algn="l"/>
                <a:tab pos="766763" algn="l"/>
              </a:tabLst>
              <a:defRPr/>
            </a:pPr>
            <a:r>
              <a:rPr lang="de-AT" sz="1400" dirty="0">
                <a:ea typeface="+mn-ea"/>
              </a:rPr>
              <a:t>}</a:t>
            </a:r>
          </a:p>
          <a:p>
            <a:pPr>
              <a:spcBef>
                <a:spcPct val="30000"/>
              </a:spcBef>
              <a:tabLst>
                <a:tab pos="185738" algn="l"/>
                <a:tab pos="384175" algn="l"/>
                <a:tab pos="568325" algn="l"/>
                <a:tab pos="766763" algn="l"/>
              </a:tabLst>
              <a:defRPr/>
            </a:pPr>
            <a:endParaRPr lang="de-AT" sz="1400" dirty="0">
              <a:ea typeface="+mn-ea"/>
            </a:endParaRPr>
          </a:p>
          <a:p>
            <a:pPr>
              <a:spcBef>
                <a:spcPct val="30000"/>
              </a:spcBef>
              <a:tabLst>
                <a:tab pos="185738" algn="l"/>
                <a:tab pos="384175" algn="l"/>
                <a:tab pos="568325" algn="l"/>
                <a:tab pos="766763" algn="l"/>
              </a:tabLst>
              <a:defRPr/>
            </a:pPr>
            <a:endParaRPr lang="de-AT" sz="1400" dirty="0">
              <a:ea typeface="+mn-ea"/>
            </a:endParaRPr>
          </a:p>
          <a:p>
            <a:pPr>
              <a:spcBef>
                <a:spcPct val="30000"/>
              </a:spcBef>
              <a:tabLst>
                <a:tab pos="185738" algn="l"/>
                <a:tab pos="384175" algn="l"/>
                <a:tab pos="568325" algn="l"/>
                <a:tab pos="766763" algn="l"/>
              </a:tabLst>
              <a:defRPr/>
            </a:pPr>
            <a:endParaRPr lang="de-AT" sz="1400" dirty="0">
              <a:ea typeface="+mn-ea"/>
            </a:endParaRPr>
          </a:p>
          <a:p>
            <a:pPr>
              <a:spcBef>
                <a:spcPct val="30000"/>
              </a:spcBef>
              <a:tabLst>
                <a:tab pos="185738" algn="l"/>
                <a:tab pos="384175" algn="l"/>
                <a:tab pos="568325" algn="l"/>
                <a:tab pos="766763" algn="l"/>
              </a:tabLst>
              <a:defRPr/>
            </a:pPr>
            <a:r>
              <a:rPr lang="de-AT" sz="1400" dirty="0">
                <a:ea typeface="+mn-ea"/>
              </a:rPr>
              <a:t>	 </a:t>
            </a:r>
          </a:p>
          <a:p>
            <a:pPr>
              <a:tabLst>
                <a:tab pos="185738" algn="l"/>
                <a:tab pos="384175" algn="l"/>
                <a:tab pos="568325" algn="l"/>
                <a:tab pos="766763" algn="l"/>
              </a:tabLst>
              <a:defRPr/>
            </a:pPr>
            <a:r>
              <a:rPr lang="de-AT" sz="1400" dirty="0">
                <a:ea typeface="+mn-ea"/>
              </a:rPr>
              <a:t>}</a:t>
            </a:r>
          </a:p>
        </p:txBody>
      </p:sp>
      <p:sp>
        <p:nvSpPr>
          <p:cNvPr id="44036" name="Text Box 1029"/>
          <p:cNvSpPr txBox="1">
            <a:spLocks noChangeArrowheads="1"/>
          </p:cNvSpPr>
          <p:nvPr/>
        </p:nvSpPr>
        <p:spPr bwMode="auto">
          <a:xfrm>
            <a:off x="5067300" y="1728788"/>
            <a:ext cx="17129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de-AT"/>
              <a:t>Standard iterator</a:t>
            </a:r>
          </a:p>
        </p:txBody>
      </p:sp>
      <p:sp>
        <p:nvSpPr>
          <p:cNvPr id="44037" name="Text Box 1030"/>
          <p:cNvSpPr txBox="1">
            <a:spLocks noChangeArrowheads="1"/>
          </p:cNvSpPr>
          <p:nvPr/>
        </p:nvSpPr>
        <p:spPr bwMode="auto">
          <a:xfrm>
            <a:off x="5067300" y="2649538"/>
            <a:ext cx="4010025" cy="925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marL="185738" indent="-185738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de-AT"/>
              <a:t>Specific iterator as a method</a:t>
            </a:r>
          </a:p>
          <a:p>
            <a:pPr>
              <a:buFontTx/>
              <a:buChar char="•"/>
            </a:pPr>
            <a:r>
              <a:rPr lang="de-AT"/>
              <a:t>arbitrary name and parameter list</a:t>
            </a:r>
          </a:p>
          <a:p>
            <a:pPr>
              <a:buFontTx/>
              <a:buChar char="•"/>
            </a:pPr>
            <a:r>
              <a:rPr lang="de-AT"/>
              <a:t>result type </a:t>
            </a:r>
            <a:r>
              <a:rPr lang="de-AT" i="1"/>
              <a:t>IEnumerable</a:t>
            </a:r>
            <a:r>
              <a:rPr lang="de-AT"/>
              <a:t>&lt;</a:t>
            </a:r>
            <a:r>
              <a:rPr lang="de-AT" i="1"/>
              <a:t>T</a:t>
            </a:r>
            <a:r>
              <a:rPr lang="de-AT"/>
              <a:t>&gt;</a:t>
            </a:r>
          </a:p>
        </p:txBody>
      </p:sp>
      <p:sp>
        <p:nvSpPr>
          <p:cNvPr id="44038" name="Text Box 1031"/>
          <p:cNvSpPr txBox="1">
            <a:spLocks noChangeArrowheads="1"/>
          </p:cNvSpPr>
          <p:nvPr/>
        </p:nvSpPr>
        <p:spPr bwMode="auto">
          <a:xfrm>
            <a:off x="5067300" y="3783013"/>
            <a:ext cx="4010025" cy="925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marL="185738" indent="-185738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de-AT"/>
              <a:t>Specific iterator as a property</a:t>
            </a:r>
          </a:p>
          <a:p>
            <a:pPr>
              <a:buFontTx/>
              <a:buChar char="•"/>
            </a:pPr>
            <a:r>
              <a:rPr lang="de-AT"/>
              <a:t>arbitrary name</a:t>
            </a:r>
          </a:p>
          <a:p>
            <a:pPr>
              <a:buFontTx/>
              <a:buChar char="•"/>
            </a:pPr>
            <a:r>
              <a:rPr lang="de-AT"/>
              <a:t>result type </a:t>
            </a:r>
            <a:r>
              <a:rPr lang="de-AT" i="1"/>
              <a:t>IEnumerable</a:t>
            </a:r>
            <a:r>
              <a:rPr lang="de-AT"/>
              <a:t>&lt;</a:t>
            </a:r>
            <a:r>
              <a:rPr lang="de-AT" i="1"/>
              <a:t>T</a:t>
            </a:r>
            <a:r>
              <a:rPr lang="de-AT"/>
              <a:t>&gt;</a:t>
            </a:r>
          </a:p>
        </p:txBody>
      </p:sp>
      <p:sp>
        <p:nvSpPr>
          <p:cNvPr id="66572" name="Text Box 1036"/>
          <p:cNvSpPr txBox="1">
            <a:spLocks noChangeArrowheads="1"/>
          </p:cNvSpPr>
          <p:nvPr/>
        </p:nvSpPr>
        <p:spPr bwMode="auto">
          <a:xfrm>
            <a:off x="766763" y="5586413"/>
            <a:ext cx="4456112" cy="942975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de-AT" sz="1400"/>
              <a:t>MyList list = new MyList();</a:t>
            </a:r>
          </a:p>
          <a:p>
            <a:r>
              <a:rPr lang="de-AT" sz="1400"/>
              <a:t>foreach (int x in </a:t>
            </a:r>
            <a:r>
              <a:rPr lang="de-AT" sz="1400">
                <a:solidFill>
                  <a:srgbClr val="FF0000"/>
                </a:solidFill>
              </a:rPr>
              <a:t>list</a:t>
            </a:r>
            <a:r>
              <a:rPr lang="de-AT" sz="1400"/>
              <a:t>) Console.WriteLine(x);</a:t>
            </a:r>
          </a:p>
          <a:p>
            <a:r>
              <a:rPr lang="de-AT" sz="1400"/>
              <a:t>foreach (int x in </a:t>
            </a:r>
            <a:r>
              <a:rPr lang="de-AT" sz="1400">
                <a:solidFill>
                  <a:srgbClr val="FF0000"/>
                </a:solidFill>
              </a:rPr>
              <a:t>list.Range(2, 7)</a:t>
            </a:r>
            <a:r>
              <a:rPr lang="de-AT" sz="1400"/>
              <a:t>) Console.WriteLine(x);</a:t>
            </a:r>
          </a:p>
          <a:p>
            <a:r>
              <a:rPr lang="de-AT" sz="1400"/>
              <a:t>foreach (int x in </a:t>
            </a:r>
            <a:r>
              <a:rPr lang="de-AT" sz="1400">
                <a:solidFill>
                  <a:srgbClr val="FF0000"/>
                </a:solidFill>
              </a:rPr>
              <a:t>list.Downwards</a:t>
            </a:r>
            <a:r>
              <a:rPr lang="de-AT" sz="1400"/>
              <a:t>) Console.WriteLine(x);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72" grpId="0" animBg="1" autoUpdateAnimBg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AT">
                <a:effectLst>
                  <a:outerShdw blurRad="38100" dist="38100" dir="2700000" algn="tl">
                    <a:srgbClr val="DDDDDD"/>
                  </a:outerShdw>
                </a:effectLst>
                <a:latin typeface="Tw Cen MT Condensed" charset="0"/>
              </a:rPr>
              <a:t>How Specific Iterators are Compiled</a:t>
            </a:r>
          </a:p>
        </p:txBody>
      </p:sp>
      <p:sp>
        <p:nvSpPr>
          <p:cNvPr id="69635" name="Rectangle 3"/>
          <p:cNvSpPr>
            <a:spLocks noChangeArrowheads="1"/>
          </p:cNvSpPr>
          <p:nvPr/>
        </p:nvSpPr>
        <p:spPr bwMode="auto">
          <a:xfrm>
            <a:off x="747713" y="1625600"/>
            <a:ext cx="4572000" cy="11557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tabLst>
                <a:tab pos="185738" algn="l"/>
                <a:tab pos="384175" algn="l"/>
                <a:tab pos="568325" algn="l"/>
              </a:tabLst>
              <a:defRPr/>
            </a:pPr>
            <a:r>
              <a:rPr lang="de-AT" sz="1400">
                <a:ea typeface="+mn-ea"/>
              </a:rPr>
              <a:t>public </a:t>
            </a:r>
            <a:r>
              <a:rPr lang="de-AT" sz="1400">
                <a:solidFill>
                  <a:schemeClr val="accent2"/>
                </a:solidFill>
                <a:ea typeface="+mn-ea"/>
              </a:rPr>
              <a:t>IEnumerable&lt;int&gt;</a:t>
            </a:r>
            <a:r>
              <a:rPr lang="de-AT" sz="1400">
                <a:solidFill>
                  <a:srgbClr val="FF0000"/>
                </a:solidFill>
                <a:ea typeface="+mn-ea"/>
              </a:rPr>
              <a:t> Range(int from, int to)</a:t>
            </a:r>
            <a:r>
              <a:rPr lang="de-AT" sz="1400">
                <a:ea typeface="+mn-ea"/>
              </a:rPr>
              <a:t> {</a:t>
            </a:r>
          </a:p>
          <a:p>
            <a:pPr>
              <a:tabLst>
                <a:tab pos="185738" algn="l"/>
                <a:tab pos="384175" algn="l"/>
                <a:tab pos="568325" algn="l"/>
              </a:tabLst>
              <a:defRPr/>
            </a:pPr>
            <a:r>
              <a:rPr lang="de-AT" sz="1400">
                <a:ea typeface="+mn-ea"/>
              </a:rPr>
              <a:t>	if (to &gt; data.Length) to = data.Length;</a:t>
            </a:r>
          </a:p>
          <a:p>
            <a:pPr>
              <a:tabLst>
                <a:tab pos="185738" algn="l"/>
                <a:tab pos="384175" algn="l"/>
                <a:tab pos="568325" algn="l"/>
              </a:tabLst>
              <a:defRPr/>
            </a:pPr>
            <a:r>
              <a:rPr lang="de-AT" sz="1400">
                <a:ea typeface="+mn-ea"/>
              </a:rPr>
              <a:t>	for (int i = from; i &lt; to; i++)</a:t>
            </a:r>
          </a:p>
          <a:p>
            <a:pPr>
              <a:tabLst>
                <a:tab pos="185738" algn="l"/>
                <a:tab pos="384175" algn="l"/>
                <a:tab pos="568325" algn="l"/>
              </a:tabLst>
              <a:defRPr/>
            </a:pPr>
            <a:r>
              <a:rPr lang="de-AT" sz="1400">
                <a:ea typeface="+mn-ea"/>
              </a:rPr>
              <a:t>		yield return data[i];</a:t>
            </a:r>
          </a:p>
          <a:p>
            <a:pPr>
              <a:tabLst>
                <a:tab pos="185738" algn="l"/>
                <a:tab pos="384175" algn="l"/>
                <a:tab pos="568325" algn="l"/>
              </a:tabLst>
              <a:defRPr/>
            </a:pPr>
            <a:r>
              <a:rPr lang="de-AT" sz="1400">
                <a:ea typeface="+mn-ea"/>
              </a:rPr>
              <a:t>}</a:t>
            </a:r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5505450" y="1484313"/>
            <a:ext cx="3432175" cy="949325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tabLst>
                <a:tab pos="185738" algn="l"/>
                <a:tab pos="384175" algn="l"/>
                <a:tab pos="568325" algn="l"/>
              </a:tabLst>
            </a:pPr>
            <a:r>
              <a:rPr lang="de-AT" sz="1400"/>
              <a:t>class _Enumerable : IEnumerable&lt;int&gt; {</a:t>
            </a:r>
          </a:p>
          <a:p>
            <a:pPr>
              <a:tabLst>
                <a:tab pos="185738" algn="l"/>
                <a:tab pos="384175" algn="l"/>
                <a:tab pos="568325" algn="l"/>
              </a:tabLst>
            </a:pPr>
            <a:r>
              <a:rPr lang="de-AT" sz="1400"/>
              <a:t>	IEnumerator&lt;int&gt; </a:t>
            </a:r>
            <a:r>
              <a:rPr lang="de-AT" sz="1400">
                <a:solidFill>
                  <a:srgbClr val="FF0000"/>
                </a:solidFill>
              </a:rPr>
              <a:t>GetEnumerator</a:t>
            </a:r>
            <a:r>
              <a:rPr lang="de-AT" sz="1400"/>
              <a:t>();</a:t>
            </a:r>
          </a:p>
          <a:p>
            <a:pPr>
              <a:tabLst>
                <a:tab pos="185738" algn="l"/>
                <a:tab pos="384175" algn="l"/>
                <a:tab pos="568325" algn="l"/>
              </a:tabLst>
            </a:pPr>
            <a:r>
              <a:rPr lang="de-AT" sz="1400"/>
              <a:t>}</a:t>
            </a:r>
          </a:p>
        </p:txBody>
      </p:sp>
      <p:sp>
        <p:nvSpPr>
          <p:cNvPr id="45061" name="Rectangle 5"/>
          <p:cNvSpPr>
            <a:spLocks noChangeArrowheads="1"/>
          </p:cNvSpPr>
          <p:nvPr/>
        </p:nvSpPr>
        <p:spPr bwMode="auto">
          <a:xfrm>
            <a:off x="5505450" y="3051175"/>
            <a:ext cx="3419475" cy="1601788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tabLst>
                <a:tab pos="185738" algn="l"/>
                <a:tab pos="384175" algn="l"/>
                <a:tab pos="568325" algn="l"/>
              </a:tabLst>
            </a:pPr>
            <a:r>
              <a:rPr lang="de-AT" sz="1400"/>
              <a:t>class _Enumerator : IEnumerator&lt;int&gt; {</a:t>
            </a:r>
          </a:p>
          <a:p>
            <a:pPr>
              <a:tabLst>
                <a:tab pos="185738" algn="l"/>
                <a:tab pos="384175" algn="l"/>
                <a:tab pos="568325" algn="l"/>
              </a:tabLst>
            </a:pPr>
            <a:r>
              <a:rPr lang="de-AT" sz="1400"/>
              <a:t>	int from, to;</a:t>
            </a:r>
          </a:p>
          <a:p>
            <a:pPr>
              <a:tabLst>
                <a:tab pos="185738" algn="l"/>
                <a:tab pos="384175" algn="l"/>
                <a:tab pos="568325" algn="l"/>
              </a:tabLst>
            </a:pPr>
            <a:r>
              <a:rPr lang="de-AT" sz="1400"/>
              <a:t>	int </a:t>
            </a:r>
            <a:r>
              <a:rPr lang="de-AT" sz="1400">
                <a:solidFill>
                  <a:srgbClr val="FF0000"/>
                </a:solidFill>
              </a:rPr>
              <a:t>Current</a:t>
            </a:r>
            <a:r>
              <a:rPr lang="de-AT" sz="1400"/>
              <a:t> { get {...} }</a:t>
            </a:r>
          </a:p>
          <a:p>
            <a:pPr>
              <a:tabLst>
                <a:tab pos="185738" algn="l"/>
                <a:tab pos="384175" algn="l"/>
                <a:tab pos="568325" algn="l"/>
              </a:tabLst>
            </a:pPr>
            <a:r>
              <a:rPr lang="de-AT" sz="1400"/>
              <a:t>	bool </a:t>
            </a:r>
            <a:r>
              <a:rPr lang="de-AT" sz="1400">
                <a:solidFill>
                  <a:srgbClr val="FF0000"/>
                </a:solidFill>
              </a:rPr>
              <a:t>MoveNext</a:t>
            </a:r>
            <a:r>
              <a:rPr lang="de-AT" sz="1400"/>
              <a:t>() {...}</a:t>
            </a:r>
          </a:p>
          <a:p>
            <a:pPr>
              <a:tabLst>
                <a:tab pos="185738" algn="l"/>
                <a:tab pos="384175" algn="l"/>
                <a:tab pos="568325" algn="l"/>
              </a:tabLst>
            </a:pPr>
            <a:r>
              <a:rPr lang="de-AT" sz="1400"/>
              <a:t>	void </a:t>
            </a:r>
            <a:r>
              <a:rPr lang="de-AT" sz="1400">
                <a:solidFill>
                  <a:srgbClr val="FF0000"/>
                </a:solidFill>
              </a:rPr>
              <a:t>Dispose</a:t>
            </a:r>
            <a:r>
              <a:rPr lang="de-AT" sz="1400"/>
              <a:t>() {..}</a:t>
            </a:r>
          </a:p>
          <a:p>
            <a:pPr>
              <a:tabLst>
                <a:tab pos="185738" algn="l"/>
                <a:tab pos="384175" algn="l"/>
                <a:tab pos="568325" algn="l"/>
              </a:tabLst>
            </a:pPr>
            <a:r>
              <a:rPr lang="de-AT" sz="1400"/>
              <a:t>}</a:t>
            </a:r>
          </a:p>
        </p:txBody>
      </p:sp>
      <p:sp>
        <p:nvSpPr>
          <p:cNvPr id="45062" name="Text Box 6"/>
          <p:cNvSpPr txBox="1">
            <a:spLocks noChangeArrowheads="1"/>
          </p:cNvSpPr>
          <p:nvPr/>
        </p:nvSpPr>
        <p:spPr bwMode="auto">
          <a:xfrm>
            <a:off x="5438775" y="1147763"/>
            <a:ext cx="3705225" cy="309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de-AT" sz="1400"/>
              <a:t>returns an object of the following class</a:t>
            </a:r>
          </a:p>
        </p:txBody>
      </p:sp>
      <p:sp>
        <p:nvSpPr>
          <p:cNvPr id="45063" name="Text Box 7"/>
          <p:cNvSpPr txBox="1">
            <a:spLocks noChangeArrowheads="1"/>
          </p:cNvSpPr>
          <p:nvPr/>
        </p:nvSpPr>
        <p:spPr bwMode="auto">
          <a:xfrm>
            <a:off x="5438775" y="2492375"/>
            <a:ext cx="3697288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de-AT" sz="1600"/>
              <a:t>returns an object of the following class</a:t>
            </a:r>
          </a:p>
        </p:txBody>
      </p:sp>
      <p:sp>
        <p:nvSpPr>
          <p:cNvPr id="69640" name="Rectangle 8"/>
          <p:cNvSpPr>
            <a:spLocks noChangeArrowheads="1"/>
          </p:cNvSpPr>
          <p:nvPr/>
        </p:nvSpPr>
        <p:spPr bwMode="auto">
          <a:xfrm>
            <a:off x="747713" y="4389438"/>
            <a:ext cx="4572000" cy="5175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tabLst>
                <a:tab pos="185738" algn="l"/>
                <a:tab pos="384175" algn="l"/>
                <a:tab pos="568325" algn="l"/>
              </a:tabLst>
              <a:defRPr/>
            </a:pPr>
            <a:r>
              <a:rPr lang="de-AT" sz="1400">
                <a:ea typeface="+mn-ea"/>
              </a:rPr>
              <a:t>foreach (int x in list.Range(2, 7))</a:t>
            </a:r>
          </a:p>
          <a:p>
            <a:pPr>
              <a:tabLst>
                <a:tab pos="185738" algn="l"/>
                <a:tab pos="384175" algn="l"/>
                <a:tab pos="568325" algn="l"/>
              </a:tabLst>
              <a:defRPr/>
            </a:pPr>
            <a:r>
              <a:rPr lang="de-AT" sz="1400">
                <a:ea typeface="+mn-ea"/>
              </a:rPr>
              <a:t>	Console.WriteLine(x);</a:t>
            </a:r>
          </a:p>
        </p:txBody>
      </p:sp>
      <p:sp>
        <p:nvSpPr>
          <p:cNvPr id="45065" name="Rectangle 9"/>
          <p:cNvSpPr>
            <a:spLocks noChangeArrowheads="1"/>
          </p:cNvSpPr>
          <p:nvPr/>
        </p:nvSpPr>
        <p:spPr bwMode="auto">
          <a:xfrm>
            <a:off x="5505450" y="5019675"/>
            <a:ext cx="3419475" cy="1793875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tabLst>
                <a:tab pos="185738" algn="l"/>
                <a:tab pos="384175" algn="l"/>
                <a:tab pos="568325" algn="l"/>
              </a:tabLst>
            </a:pPr>
            <a:r>
              <a:rPr lang="de-AT" sz="1400"/>
              <a:t>IEnumerator&lt;int&gt; _e = </a:t>
            </a:r>
          </a:p>
          <a:p>
            <a:pPr>
              <a:tabLst>
                <a:tab pos="185738" algn="l"/>
                <a:tab pos="384175" algn="l"/>
                <a:tab pos="568325" algn="l"/>
              </a:tabLst>
            </a:pPr>
            <a:r>
              <a:rPr lang="de-AT" sz="1400"/>
              <a:t>	</a:t>
            </a:r>
            <a:r>
              <a:rPr lang="de-AT" sz="1400">
                <a:solidFill>
                  <a:srgbClr val="FF0000"/>
                </a:solidFill>
              </a:rPr>
              <a:t>list.Range(2, 7).GetEnumerator()</a:t>
            </a:r>
            <a:r>
              <a:rPr lang="de-AT" sz="1400"/>
              <a:t>;</a:t>
            </a:r>
          </a:p>
          <a:p>
            <a:pPr>
              <a:tabLst>
                <a:tab pos="185738" algn="l"/>
                <a:tab pos="384175" algn="l"/>
                <a:tab pos="568325" algn="l"/>
              </a:tabLst>
            </a:pPr>
            <a:r>
              <a:rPr lang="de-AT" sz="1400"/>
              <a:t>try {</a:t>
            </a:r>
          </a:p>
          <a:p>
            <a:pPr>
              <a:tabLst>
                <a:tab pos="185738" algn="l"/>
                <a:tab pos="384175" algn="l"/>
                <a:tab pos="568325" algn="l"/>
              </a:tabLst>
            </a:pPr>
            <a:r>
              <a:rPr lang="de-AT" sz="1400"/>
              <a:t>	while (</a:t>
            </a:r>
            <a:r>
              <a:rPr lang="de-AT" sz="1400">
                <a:solidFill>
                  <a:srgbClr val="FF0000"/>
                </a:solidFill>
              </a:rPr>
              <a:t>_e.MoveNext()</a:t>
            </a:r>
            <a:r>
              <a:rPr lang="de-AT" sz="1400"/>
              <a:t>)</a:t>
            </a:r>
          </a:p>
          <a:p>
            <a:pPr>
              <a:tabLst>
                <a:tab pos="185738" algn="l"/>
                <a:tab pos="384175" algn="l"/>
                <a:tab pos="568325" algn="l"/>
              </a:tabLst>
            </a:pPr>
            <a:r>
              <a:rPr lang="de-AT" sz="1400"/>
              <a:t>		Console.WriteLine(</a:t>
            </a:r>
            <a:r>
              <a:rPr lang="de-AT" sz="1400">
                <a:solidFill>
                  <a:srgbClr val="FF0000"/>
                </a:solidFill>
              </a:rPr>
              <a:t>_e.Current</a:t>
            </a:r>
            <a:r>
              <a:rPr lang="de-AT" sz="1400"/>
              <a:t>);</a:t>
            </a:r>
          </a:p>
          <a:p>
            <a:pPr>
              <a:tabLst>
                <a:tab pos="185738" algn="l"/>
                <a:tab pos="384175" algn="l"/>
                <a:tab pos="568325" algn="l"/>
              </a:tabLst>
            </a:pPr>
            <a:r>
              <a:rPr lang="de-AT" sz="1400"/>
              <a:t>} finally {</a:t>
            </a:r>
          </a:p>
          <a:p>
            <a:pPr>
              <a:tabLst>
                <a:tab pos="185738" algn="l"/>
                <a:tab pos="384175" algn="l"/>
                <a:tab pos="568325" algn="l"/>
              </a:tabLst>
            </a:pPr>
            <a:r>
              <a:rPr lang="de-AT" sz="1400"/>
              <a:t>	if (_e != null) </a:t>
            </a:r>
            <a:r>
              <a:rPr lang="de-AT" sz="1400">
                <a:solidFill>
                  <a:srgbClr val="FF0000"/>
                </a:solidFill>
              </a:rPr>
              <a:t>_e.Dispose()</a:t>
            </a:r>
            <a:r>
              <a:rPr lang="de-AT" sz="1400"/>
              <a:t>;</a:t>
            </a:r>
          </a:p>
          <a:p>
            <a:pPr>
              <a:tabLst>
                <a:tab pos="185738" algn="l"/>
                <a:tab pos="384175" algn="l"/>
                <a:tab pos="568325" algn="l"/>
              </a:tabLst>
            </a:pPr>
            <a:r>
              <a:rPr lang="de-AT" sz="1400"/>
              <a:t>}</a:t>
            </a:r>
          </a:p>
        </p:txBody>
      </p:sp>
      <p:sp>
        <p:nvSpPr>
          <p:cNvPr id="45066" name="Text Box 10"/>
          <p:cNvSpPr txBox="1">
            <a:spLocks noChangeArrowheads="1"/>
          </p:cNvSpPr>
          <p:nvPr/>
        </p:nvSpPr>
        <p:spPr bwMode="auto">
          <a:xfrm>
            <a:off x="5438775" y="4629150"/>
            <a:ext cx="2012950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de-AT"/>
              <a:t>is translated into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AT">
                <a:effectLst>
                  <a:outerShdw blurRad="38100" dist="38100" dir="2700000" algn="tl">
                    <a:srgbClr val="DDDDDD"/>
                  </a:outerShdw>
                </a:effectLst>
                <a:latin typeface="Tw Cen MT Condensed" charset="0"/>
              </a:rPr>
              <a:t>Example: Iterating Over a Tree</a:t>
            </a:r>
          </a:p>
        </p:txBody>
      </p:sp>
      <p:sp>
        <p:nvSpPr>
          <p:cNvPr id="58375" name="Text Box 7"/>
          <p:cNvSpPr txBox="1">
            <a:spLocks noChangeArrowheads="1"/>
          </p:cNvSpPr>
          <p:nvPr/>
        </p:nvSpPr>
        <p:spPr bwMode="auto">
          <a:xfrm>
            <a:off x="825500" y="1730375"/>
            <a:ext cx="4149725" cy="27813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  <a:tabLst>
                <a:tab pos="185738" algn="l"/>
                <a:tab pos="384175" algn="l"/>
                <a:tab pos="568325" algn="l"/>
              </a:tabLst>
              <a:defRPr/>
            </a:pPr>
            <a:r>
              <a:rPr lang="de-AT" sz="1400" dirty="0">
                <a:ea typeface="+mn-ea"/>
              </a:rPr>
              <a:t>class Node : IEnumberable&lt;int&gt; {</a:t>
            </a:r>
          </a:p>
          <a:p>
            <a:pPr>
              <a:lnSpc>
                <a:spcPct val="90000"/>
              </a:lnSpc>
              <a:tabLst>
                <a:tab pos="185738" algn="l"/>
                <a:tab pos="384175" algn="l"/>
                <a:tab pos="568325" algn="l"/>
              </a:tabLst>
              <a:defRPr/>
            </a:pPr>
            <a:r>
              <a:rPr lang="de-AT" sz="1400" dirty="0">
                <a:ea typeface="+mn-ea"/>
              </a:rPr>
              <a:t>	public int val;</a:t>
            </a:r>
          </a:p>
          <a:p>
            <a:pPr>
              <a:lnSpc>
                <a:spcPct val="90000"/>
              </a:lnSpc>
              <a:tabLst>
                <a:tab pos="185738" algn="l"/>
                <a:tab pos="384175" algn="l"/>
                <a:tab pos="568325" algn="l"/>
              </a:tabLst>
              <a:defRPr/>
            </a:pPr>
            <a:r>
              <a:rPr lang="de-AT" sz="1400" dirty="0">
                <a:ea typeface="+mn-ea"/>
              </a:rPr>
              <a:t>	public Node left, right;</a:t>
            </a:r>
          </a:p>
          <a:p>
            <a:pPr>
              <a:lnSpc>
                <a:spcPct val="90000"/>
              </a:lnSpc>
              <a:tabLst>
                <a:tab pos="185738" algn="l"/>
                <a:tab pos="384175" algn="l"/>
                <a:tab pos="568325" algn="l"/>
              </a:tabLst>
              <a:defRPr/>
            </a:pPr>
            <a:endParaRPr lang="de-AT" sz="1400" dirty="0">
              <a:ea typeface="+mn-ea"/>
            </a:endParaRPr>
          </a:p>
          <a:p>
            <a:pPr>
              <a:lnSpc>
                <a:spcPct val="90000"/>
              </a:lnSpc>
              <a:tabLst>
                <a:tab pos="185738" algn="l"/>
                <a:tab pos="384175" algn="l"/>
                <a:tab pos="568325" algn="l"/>
              </a:tabLst>
              <a:defRPr/>
            </a:pPr>
            <a:r>
              <a:rPr lang="de-AT" sz="1400" dirty="0">
                <a:ea typeface="+mn-ea"/>
              </a:rPr>
              <a:t>	public Node(int x) { val = x; }</a:t>
            </a:r>
          </a:p>
          <a:p>
            <a:pPr>
              <a:lnSpc>
                <a:spcPct val="90000"/>
              </a:lnSpc>
              <a:tabLst>
                <a:tab pos="185738" algn="l"/>
                <a:tab pos="384175" algn="l"/>
                <a:tab pos="568325" algn="l"/>
              </a:tabLst>
              <a:defRPr/>
            </a:pPr>
            <a:endParaRPr lang="de-AT" sz="1400" dirty="0">
              <a:ea typeface="+mn-ea"/>
            </a:endParaRPr>
          </a:p>
          <a:p>
            <a:pPr>
              <a:lnSpc>
                <a:spcPct val="90000"/>
              </a:lnSpc>
              <a:tabLst>
                <a:tab pos="185738" algn="l"/>
                <a:tab pos="384175" algn="l"/>
                <a:tab pos="568325" algn="l"/>
              </a:tabLst>
              <a:defRPr/>
            </a:pPr>
            <a:r>
              <a:rPr lang="de-AT" sz="1400" dirty="0">
                <a:ea typeface="+mn-ea"/>
              </a:rPr>
              <a:t>	public IEnumerator&lt;int&gt; GetEnumerator() {</a:t>
            </a:r>
          </a:p>
          <a:p>
            <a:pPr>
              <a:lnSpc>
                <a:spcPct val="90000"/>
              </a:lnSpc>
              <a:tabLst>
                <a:tab pos="185738" algn="l"/>
                <a:tab pos="384175" algn="l"/>
                <a:tab pos="568325" algn="l"/>
              </a:tabLst>
              <a:defRPr/>
            </a:pPr>
            <a:r>
              <a:rPr lang="de-AT" sz="1400" dirty="0">
                <a:ea typeface="+mn-ea"/>
              </a:rPr>
              <a:t>		if (left != null)</a:t>
            </a:r>
          </a:p>
          <a:p>
            <a:pPr>
              <a:lnSpc>
                <a:spcPct val="90000"/>
              </a:lnSpc>
              <a:tabLst>
                <a:tab pos="185738" algn="l"/>
                <a:tab pos="384175" algn="l"/>
                <a:tab pos="568325" algn="l"/>
              </a:tabLst>
              <a:defRPr/>
            </a:pPr>
            <a:r>
              <a:rPr lang="de-AT" sz="1400" dirty="0">
                <a:ea typeface="+mn-ea"/>
              </a:rPr>
              <a:t>			</a:t>
            </a:r>
            <a:r>
              <a:rPr lang="de-AT" sz="1400" dirty="0">
                <a:solidFill>
                  <a:srgbClr val="FF0000"/>
                </a:solidFill>
                <a:ea typeface="+mn-ea"/>
              </a:rPr>
              <a:t>foreach (int x in left) yield return x;</a:t>
            </a:r>
          </a:p>
          <a:p>
            <a:pPr>
              <a:lnSpc>
                <a:spcPct val="90000"/>
              </a:lnSpc>
              <a:tabLst>
                <a:tab pos="185738" algn="l"/>
                <a:tab pos="384175" algn="l"/>
                <a:tab pos="568325" algn="l"/>
              </a:tabLst>
              <a:defRPr/>
            </a:pPr>
            <a:r>
              <a:rPr lang="de-AT" sz="1400" dirty="0">
                <a:ea typeface="+mn-ea"/>
              </a:rPr>
              <a:t>		yield return val;</a:t>
            </a:r>
          </a:p>
          <a:p>
            <a:pPr>
              <a:lnSpc>
                <a:spcPct val="90000"/>
              </a:lnSpc>
              <a:tabLst>
                <a:tab pos="185738" algn="l"/>
                <a:tab pos="384175" algn="l"/>
                <a:tab pos="568325" algn="l"/>
              </a:tabLst>
              <a:defRPr/>
            </a:pPr>
            <a:r>
              <a:rPr lang="de-AT" sz="1400" dirty="0">
                <a:ea typeface="+mn-ea"/>
              </a:rPr>
              <a:t>		if (right != null)</a:t>
            </a:r>
          </a:p>
          <a:p>
            <a:pPr>
              <a:lnSpc>
                <a:spcPct val="90000"/>
              </a:lnSpc>
              <a:tabLst>
                <a:tab pos="185738" algn="l"/>
                <a:tab pos="384175" algn="l"/>
                <a:tab pos="568325" algn="l"/>
              </a:tabLst>
              <a:defRPr/>
            </a:pPr>
            <a:r>
              <a:rPr lang="de-AT" sz="1400" dirty="0">
                <a:ea typeface="+mn-ea"/>
              </a:rPr>
              <a:t>			</a:t>
            </a:r>
            <a:r>
              <a:rPr lang="de-AT" sz="1400" dirty="0">
                <a:solidFill>
                  <a:srgbClr val="FF0000"/>
                </a:solidFill>
                <a:ea typeface="+mn-ea"/>
              </a:rPr>
              <a:t>foreach (int x in right) yield return x;</a:t>
            </a:r>
          </a:p>
          <a:p>
            <a:pPr>
              <a:lnSpc>
                <a:spcPct val="90000"/>
              </a:lnSpc>
              <a:tabLst>
                <a:tab pos="185738" algn="l"/>
                <a:tab pos="384175" algn="l"/>
                <a:tab pos="568325" algn="l"/>
              </a:tabLst>
              <a:defRPr/>
            </a:pPr>
            <a:r>
              <a:rPr lang="de-AT" sz="1400" dirty="0">
                <a:ea typeface="+mn-ea"/>
              </a:rPr>
              <a:t>	}</a:t>
            </a:r>
          </a:p>
          <a:p>
            <a:pPr>
              <a:lnSpc>
                <a:spcPct val="90000"/>
              </a:lnSpc>
              <a:tabLst>
                <a:tab pos="185738" algn="l"/>
                <a:tab pos="384175" algn="l"/>
                <a:tab pos="568325" algn="l"/>
              </a:tabLst>
              <a:defRPr/>
            </a:pPr>
            <a:r>
              <a:rPr lang="de-AT" sz="1400" dirty="0">
                <a:ea typeface="+mn-ea"/>
              </a:rPr>
              <a:t>}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5167313" y="1739900"/>
            <a:ext cx="3797300" cy="2768600"/>
            <a:chOff x="3255" y="2049"/>
            <a:chExt cx="2114" cy="1277"/>
          </a:xfrm>
        </p:grpSpPr>
        <p:sp>
          <p:nvSpPr>
            <p:cNvPr id="46085" name="Text Box 8"/>
            <p:cNvSpPr txBox="1">
              <a:spLocks noChangeArrowheads="1"/>
            </p:cNvSpPr>
            <p:nvPr/>
          </p:nvSpPr>
          <p:spPr bwMode="auto">
            <a:xfrm>
              <a:off x="3292" y="2249"/>
              <a:ext cx="1379" cy="663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tabLst>
                  <a:tab pos="185738" algn="l"/>
                  <a:tab pos="384175" algn="l"/>
                  <a:tab pos="568325" algn="l"/>
                </a:tabLst>
                <a:defRPr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tabLst>
                  <a:tab pos="185738" algn="l"/>
                  <a:tab pos="384175" algn="l"/>
                  <a:tab pos="568325" algn="l"/>
                </a:tabLst>
                <a:defRPr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tabLst>
                  <a:tab pos="185738" algn="l"/>
                  <a:tab pos="384175" algn="l"/>
                  <a:tab pos="568325" algn="l"/>
                </a:tabLst>
                <a:defRPr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tabLst>
                  <a:tab pos="185738" algn="l"/>
                  <a:tab pos="384175" algn="l"/>
                  <a:tab pos="568325" algn="l"/>
                </a:tabLst>
                <a:defRPr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tabLst>
                  <a:tab pos="185738" algn="l"/>
                  <a:tab pos="384175" algn="l"/>
                  <a:tab pos="568325" algn="l"/>
                </a:tabLst>
                <a:defRPr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85738" algn="l"/>
                  <a:tab pos="384175" algn="l"/>
                  <a:tab pos="568325" algn="l"/>
                </a:tabLst>
                <a:defRPr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85738" algn="l"/>
                  <a:tab pos="384175" algn="l"/>
                  <a:tab pos="568325" algn="l"/>
                </a:tabLst>
                <a:defRPr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85738" algn="l"/>
                  <a:tab pos="384175" algn="l"/>
                  <a:tab pos="568325" algn="l"/>
                </a:tabLst>
                <a:defRPr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85738" algn="l"/>
                  <a:tab pos="384175" algn="l"/>
                  <a:tab pos="568325" algn="l"/>
                </a:tabLst>
                <a:defRPr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de-AT" sz="1400"/>
                <a:t>...</a:t>
              </a:r>
            </a:p>
            <a:p>
              <a:pPr>
                <a:lnSpc>
                  <a:spcPct val="90000"/>
                </a:lnSpc>
              </a:pPr>
              <a:r>
                <a:rPr lang="de-AT" sz="1400"/>
                <a:t>Tree tree = new Tree();</a:t>
              </a:r>
            </a:p>
            <a:p>
              <a:pPr>
                <a:lnSpc>
                  <a:spcPct val="90000"/>
                </a:lnSpc>
              </a:pPr>
              <a:r>
                <a:rPr lang="de-AT" sz="1400"/>
                <a:t>...</a:t>
              </a:r>
            </a:p>
            <a:p>
              <a:pPr>
                <a:lnSpc>
                  <a:spcPct val="90000"/>
                </a:lnSpc>
              </a:pPr>
              <a:r>
                <a:rPr lang="de-AT" sz="1400"/>
                <a:t>foreach (int x in tree)</a:t>
              </a:r>
            </a:p>
            <a:p>
              <a:pPr>
                <a:lnSpc>
                  <a:spcPct val="90000"/>
                </a:lnSpc>
              </a:pPr>
              <a:r>
                <a:rPr lang="de-AT" sz="1400"/>
                <a:t>	Console.WriteLine(x);</a:t>
              </a:r>
            </a:p>
          </p:txBody>
        </p:sp>
        <p:sp>
          <p:nvSpPr>
            <p:cNvPr id="46086" name="Text Box 9"/>
            <p:cNvSpPr txBox="1">
              <a:spLocks noChangeArrowheads="1"/>
            </p:cNvSpPr>
            <p:nvPr/>
          </p:nvSpPr>
          <p:spPr bwMode="auto">
            <a:xfrm>
              <a:off x="3255" y="2049"/>
              <a:ext cx="44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de-AT" i="1"/>
                <a:t>Usage</a:t>
              </a:r>
            </a:p>
          </p:txBody>
        </p:sp>
        <p:sp>
          <p:nvSpPr>
            <p:cNvPr id="46087" name="Text Box 10"/>
            <p:cNvSpPr txBox="1">
              <a:spLocks noChangeArrowheads="1"/>
            </p:cNvSpPr>
            <p:nvPr/>
          </p:nvSpPr>
          <p:spPr bwMode="auto">
            <a:xfrm>
              <a:off x="3255" y="3027"/>
              <a:ext cx="2114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de-AT"/>
                <a:t>Creates an enumerator object for every node of the tree!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5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Tw Cen MT Condensed" charset="0"/>
              </a:rPr>
              <a:t>Class Fields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Object state represented by fields</a:t>
            </a:r>
          </a:p>
          <a:p>
            <a:pPr eaLnBrk="1" hangingPunct="1">
              <a:lnSpc>
                <a:spcPct val="80000"/>
              </a:lnSpc>
            </a:pP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Each field has a type</a:t>
            </a:r>
          </a:p>
          <a:p>
            <a:pPr eaLnBrk="1" hangingPunct="1">
              <a:lnSpc>
                <a:spcPct val="80000"/>
              </a:lnSpc>
            </a:pP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Example:</a:t>
            </a:r>
          </a:p>
          <a:p>
            <a:pPr lvl="1" eaLnBrk="1" hangingPunct="1">
              <a:lnSpc>
                <a:spcPct val="80000"/>
              </a:lnSpc>
              <a:buFont typeface="Wingdings" charset="0"/>
              <a:buNone/>
            </a:pPr>
            <a:r>
              <a:rPr lang="en-US" b="1">
                <a:latin typeface="Courier New" charset="0"/>
              </a:rPr>
              <a:t>public class BufferedLog {</a:t>
            </a:r>
          </a:p>
          <a:p>
            <a:pPr lvl="1" eaLnBrk="1" hangingPunct="1">
              <a:lnSpc>
                <a:spcPct val="80000"/>
              </a:lnSpc>
              <a:buFont typeface="Wingdings" charset="0"/>
              <a:buNone/>
            </a:pPr>
            <a:r>
              <a:rPr lang="en-US" b="1">
                <a:latin typeface="Courier New" charset="0"/>
              </a:rPr>
              <a:t>  private string[] buffer;</a:t>
            </a:r>
          </a:p>
          <a:p>
            <a:pPr lvl="1" eaLnBrk="1" hangingPunct="1">
              <a:lnSpc>
                <a:spcPct val="80000"/>
              </a:lnSpc>
              <a:buFont typeface="Wingdings" charset="0"/>
              <a:buNone/>
            </a:pPr>
            <a:r>
              <a:rPr lang="en-US" b="1">
                <a:latin typeface="Courier New" charset="0"/>
              </a:rPr>
              <a:t>  private int size;</a:t>
            </a:r>
          </a:p>
          <a:p>
            <a:pPr lvl="1" eaLnBrk="1" hangingPunct="1">
              <a:lnSpc>
                <a:spcPct val="80000"/>
              </a:lnSpc>
              <a:buFont typeface="Wingdings" charset="0"/>
              <a:buNone/>
            </a:pPr>
            <a:r>
              <a:rPr lang="en-US" b="1">
                <a:latin typeface="Courier New" charset="0"/>
              </a:rPr>
              <a:t>  //…</a:t>
            </a:r>
          </a:p>
          <a:p>
            <a:pPr lvl="1" eaLnBrk="1" hangingPunct="1">
              <a:lnSpc>
                <a:spcPct val="80000"/>
              </a:lnSpc>
              <a:buFont typeface="Wingdings" charset="0"/>
              <a:buNone/>
            </a:pPr>
            <a:r>
              <a:rPr lang="en-US" b="1">
                <a:latin typeface="Courier New" charset="0"/>
              </a:rPr>
              <a:t>}</a:t>
            </a:r>
          </a:p>
          <a:p>
            <a:pPr eaLnBrk="1" hangingPunct="1">
              <a:lnSpc>
                <a:spcPct val="80000"/>
              </a:lnSpc>
            </a:pP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Fields are accessible through the dot notation (</a:t>
            </a:r>
            <a:r>
              <a:rPr lang="en-US" i="1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object</a:t>
            </a: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.</a:t>
            </a:r>
            <a:r>
              <a:rPr lang="en-US" i="1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field</a:t>
            </a: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)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Anonymous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98625"/>
            <a:ext cx="7990656" cy="48355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>
                <a:solidFill>
                  <a:prstClr val="black"/>
                </a:solidFill>
                <a:latin typeface="Consolas"/>
              </a:rPr>
              <a:t>button1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.Click += </a:t>
            </a:r>
            <a:r>
              <a:rPr lang="en-US" sz="2000" dirty="0">
                <a:solidFill>
                  <a:srgbClr val="0000FF"/>
                </a:solidFill>
                <a:latin typeface="Consolas"/>
              </a:rPr>
              <a:t>delegate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(</a:t>
            </a:r>
            <a:r>
              <a:rPr lang="en-US" sz="2000" dirty="0" err="1">
                <a:solidFill>
                  <a:prstClr val="black"/>
                </a:solidFill>
                <a:latin typeface="Consolas"/>
              </a:rPr>
              <a:t>System.Object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 o, </a:t>
            </a:r>
            <a:r>
              <a:rPr lang="en-US" sz="2000" dirty="0" smtClean="0">
                <a:solidFill>
                  <a:prstClr val="black"/>
                </a:solidFill>
                <a:latin typeface="Consolas"/>
              </a:rPr>
              <a:t>			                   </a:t>
            </a:r>
            <a:r>
              <a:rPr lang="en-US" sz="2000" dirty="0" err="1" smtClean="0">
                <a:solidFill>
                  <a:prstClr val="black"/>
                </a:solidFill>
                <a:latin typeface="Consolas"/>
              </a:rPr>
              <a:t>System.EventArgs</a:t>
            </a:r>
            <a:r>
              <a:rPr lang="en-US" sz="2000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e)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prstClr val="black"/>
                </a:solidFill>
                <a:latin typeface="Consolas"/>
              </a:rPr>
              <a:t>  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{ </a:t>
            </a:r>
            <a:r>
              <a:rPr lang="en-US" sz="2000" dirty="0" err="1">
                <a:solidFill>
                  <a:prstClr val="black"/>
                </a:solidFill>
                <a:latin typeface="Consolas"/>
              </a:rPr>
              <a:t>System.Windows.Forms.MessageBox.Show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(</a:t>
            </a:r>
            <a:r>
              <a:rPr lang="en-US" sz="2000" dirty="0">
                <a:solidFill>
                  <a:srgbClr val="900112"/>
                </a:solidFill>
                <a:latin typeface="Consolas"/>
              </a:rPr>
              <a:t>"Click!"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); }</a:t>
            </a:r>
            <a:r>
              <a:rPr lang="en-US" sz="2000" dirty="0" smtClean="0">
                <a:solidFill>
                  <a:prstClr val="black"/>
                </a:solidFill>
                <a:latin typeface="Consolas"/>
              </a:rPr>
              <a:t>;</a:t>
            </a:r>
          </a:p>
          <a:p>
            <a:pPr marL="0" indent="0">
              <a:buNone/>
            </a:pPr>
            <a:endParaRPr lang="en-US" sz="2000" dirty="0" smtClean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0000FF"/>
                </a:solidFill>
                <a:latin typeface="Consolas"/>
              </a:rPr>
              <a:t>void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Consolas"/>
              </a:rPr>
              <a:t>StartThread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(</a:t>
            </a:r>
            <a:r>
              <a:rPr lang="en-US" sz="2000" dirty="0" smtClean="0">
                <a:solidFill>
                  <a:prstClr val="black"/>
                </a:solidFill>
                <a:latin typeface="Consolas"/>
              </a:rPr>
              <a:t>) {</a:t>
            </a:r>
            <a:endParaRPr lang="en-US" sz="20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sz="20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2000" dirty="0" err="1">
                <a:solidFill>
                  <a:prstClr val="black"/>
                </a:solidFill>
                <a:latin typeface="Consolas"/>
              </a:rPr>
              <a:t>System.Threading.Thread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 t1 = </a:t>
            </a:r>
            <a:r>
              <a:rPr lang="en-US" sz="2000" dirty="0" smtClean="0">
                <a:solidFill>
                  <a:srgbClr val="0000FF"/>
                </a:solidFill>
                <a:latin typeface="Consolas"/>
              </a:rPr>
              <a:t>new</a:t>
            </a:r>
            <a:r>
              <a:rPr lang="en-US" sz="2000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	</a:t>
            </a:r>
            <a:r>
              <a:rPr lang="en-US" sz="2000" dirty="0" err="1" smtClean="0">
                <a:solidFill>
                  <a:prstClr val="black"/>
                </a:solidFill>
                <a:latin typeface="Consolas"/>
              </a:rPr>
              <a:t>System.Threading.Thread</a:t>
            </a:r>
            <a:r>
              <a:rPr lang="en-US" sz="2000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it-IT" sz="2000" dirty="0" smtClean="0">
                <a:solidFill>
                  <a:prstClr val="black"/>
                </a:solidFill>
                <a:latin typeface="Consolas"/>
              </a:rPr>
              <a:t>(</a:t>
            </a:r>
            <a:r>
              <a:rPr lang="it-IT" sz="2000" dirty="0">
                <a:solidFill>
                  <a:srgbClr val="0000FF"/>
                </a:solidFill>
                <a:latin typeface="Consolas"/>
              </a:rPr>
              <a:t>delegate</a:t>
            </a:r>
            <a:r>
              <a:rPr lang="it-IT" sz="2000" dirty="0">
                <a:solidFill>
                  <a:prstClr val="black"/>
                </a:solidFill>
                <a:latin typeface="Consolas"/>
              </a:rPr>
              <a:t>()</a:t>
            </a:r>
          </a:p>
          <a:p>
            <a:pPr marL="0" indent="0">
              <a:buNone/>
            </a:pPr>
            <a:r>
              <a:rPr lang="it-IT" sz="2000" dirty="0">
                <a:solidFill>
                  <a:prstClr val="black"/>
                </a:solidFill>
                <a:latin typeface="Consolas"/>
              </a:rPr>
              <a:t>            {</a:t>
            </a:r>
          </a:p>
          <a:p>
            <a:pPr marL="0" indent="0">
              <a:buNone/>
            </a:pPr>
            <a:r>
              <a:rPr lang="it-IT" sz="2000" dirty="0">
                <a:solidFill>
                  <a:prstClr val="black"/>
                </a:solidFill>
                <a:latin typeface="Consolas"/>
              </a:rPr>
              <a:t>                </a:t>
            </a:r>
            <a:r>
              <a:rPr lang="it-IT" sz="2000" dirty="0" err="1">
                <a:solidFill>
                  <a:prstClr val="black"/>
                </a:solidFill>
                <a:latin typeface="Consolas"/>
              </a:rPr>
              <a:t>System.Console.Write</a:t>
            </a:r>
            <a:r>
              <a:rPr lang="it-IT" sz="2000" dirty="0">
                <a:solidFill>
                  <a:prstClr val="black"/>
                </a:solidFill>
                <a:latin typeface="Consolas"/>
              </a:rPr>
              <a:t>(</a:t>
            </a:r>
            <a:r>
              <a:rPr lang="it-IT" sz="2000" dirty="0">
                <a:solidFill>
                  <a:srgbClr val="900112"/>
                </a:solidFill>
                <a:latin typeface="Consolas"/>
              </a:rPr>
              <a:t>"Hello, "</a:t>
            </a:r>
            <a:r>
              <a:rPr lang="it-IT" sz="2000" dirty="0">
                <a:solidFill>
                  <a:prstClr val="black"/>
                </a:solidFill>
                <a:latin typeface="Consolas"/>
              </a:rPr>
              <a:t>);</a:t>
            </a:r>
          </a:p>
          <a:p>
            <a:pPr marL="0" indent="0">
              <a:buNone/>
            </a:pPr>
            <a:r>
              <a:rPr lang="it-IT" sz="2000" dirty="0">
                <a:solidFill>
                  <a:prstClr val="black"/>
                </a:solidFill>
                <a:latin typeface="Consolas"/>
              </a:rPr>
              <a:t>                </a:t>
            </a:r>
            <a:r>
              <a:rPr lang="it-IT" sz="2000" dirty="0" err="1">
                <a:solidFill>
                  <a:prstClr val="black"/>
                </a:solidFill>
                <a:latin typeface="Consolas"/>
              </a:rPr>
              <a:t>System.Console.WriteLine</a:t>
            </a:r>
            <a:r>
              <a:rPr lang="it-IT" sz="2000" dirty="0">
                <a:solidFill>
                  <a:prstClr val="black"/>
                </a:solidFill>
                <a:latin typeface="Consolas"/>
              </a:rPr>
              <a:t>(</a:t>
            </a:r>
            <a:r>
              <a:rPr lang="it-IT" sz="2000" dirty="0">
                <a:solidFill>
                  <a:srgbClr val="900112"/>
                </a:solidFill>
                <a:latin typeface="Consolas"/>
              </a:rPr>
              <a:t>"World!"</a:t>
            </a:r>
            <a:r>
              <a:rPr lang="it-IT" sz="2000" dirty="0">
                <a:solidFill>
                  <a:prstClr val="black"/>
                </a:solidFill>
                <a:latin typeface="Consolas"/>
              </a:rPr>
              <a:t>);</a:t>
            </a:r>
          </a:p>
          <a:p>
            <a:pPr marL="0" indent="0">
              <a:buNone/>
            </a:pPr>
            <a:r>
              <a:rPr lang="it-IT" sz="2000" dirty="0">
                <a:solidFill>
                  <a:prstClr val="black"/>
                </a:solidFill>
                <a:latin typeface="Consolas"/>
              </a:rPr>
              <a:t>            });</a:t>
            </a:r>
          </a:p>
          <a:p>
            <a:pPr marL="0" indent="0">
              <a:buNone/>
            </a:pPr>
            <a:r>
              <a:rPr lang="en-US" sz="2000" dirty="0">
                <a:solidFill>
                  <a:prstClr val="black"/>
                </a:solidFill>
                <a:latin typeface="Consolas"/>
              </a:rPr>
              <a:t>    t1.Start();</a:t>
            </a:r>
          </a:p>
          <a:p>
            <a:pPr marL="0" indent="0">
              <a:buNone/>
            </a:pPr>
            <a:r>
              <a:rPr lang="en-US" sz="2000" dirty="0">
                <a:solidFill>
                  <a:prstClr val="black"/>
                </a:solidFill>
                <a:latin typeface="Consolas"/>
              </a:rPr>
              <a:t>}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858552103"/>
      </p:ext>
    </p:extLst>
  </p:cSld>
  <p:clrMapOvr>
    <a:masterClrMapping/>
  </p:clrMapOvr>
  <p:transition>
    <p:wheel spokes="3"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49238"/>
            <a:ext cx="7772400" cy="1143000"/>
          </a:xfrm>
        </p:spPr>
        <p:txBody>
          <a:bodyPr/>
          <a:lstStyle/>
          <a:p>
            <a:pPr eaLnBrk="1" hangingPunct="1"/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Tw Cen MT Condensed" charset="0"/>
              </a:rPr>
              <a:t>Outline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735013" y="1844675"/>
            <a:ext cx="8229600" cy="4327525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Classes</a:t>
            </a:r>
          </a:p>
          <a:p>
            <a:pPr eaLnBrk="1" hangingPunct="1">
              <a:lnSpc>
                <a:spcPct val="8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Reflection</a:t>
            </a: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2.0</a:t>
            </a:r>
          </a:p>
          <a:p>
            <a:pPr eaLnBrk="1" hangingPunct="1">
              <a:lnSpc>
                <a:spcPct val="80000"/>
              </a:lnSpc>
            </a:pPr>
            <a:r>
              <a:rPr lang="en-US" sz="2900" b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3.0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500" b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Extension Methods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500" b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Lambda Expressions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500" b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Anonymous Types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500" b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Query Expressions</a:t>
            </a:r>
          </a:p>
          <a:p>
            <a:pPr eaLnBrk="1" hangingPunct="1">
              <a:lnSpc>
                <a:spcPct val="8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4.0</a:t>
            </a:r>
          </a:p>
          <a:p>
            <a:pPr eaLnBrk="1" hangingPunct="1">
              <a:lnSpc>
                <a:spcPct val="8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5.0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32040" y="2852936"/>
            <a:ext cx="3866661" cy="2656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29133611"/>
      </p:ext>
    </p:extLst>
  </p:cSld>
  <p:clrMapOvr>
    <a:masterClrMapping/>
  </p:clrMapOvr>
  <p:transition>
    <p:wheel spokes="3"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Implicitly Typed Local 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dirty="0">
                <a:solidFill>
                  <a:prstClr val="black"/>
                </a:solidFill>
                <a:latin typeface="Consolas"/>
              </a:rPr>
              <a:t>var i = 5;</a:t>
            </a:r>
          </a:p>
          <a:p>
            <a:pPr marL="0" indent="0">
              <a:buNone/>
            </a:pPr>
            <a:r>
              <a:rPr lang="da-DK" dirty="0">
                <a:solidFill>
                  <a:prstClr val="black"/>
                </a:solidFill>
                <a:latin typeface="Consolas"/>
              </a:rPr>
              <a:t>var s = "</a:t>
            </a:r>
            <a:r>
              <a:rPr lang="da-DK" dirty="0" err="1">
                <a:solidFill>
                  <a:prstClr val="black"/>
                </a:solidFill>
                <a:latin typeface="Consolas"/>
              </a:rPr>
              <a:t>Hello</a:t>
            </a:r>
            <a:r>
              <a:rPr lang="da-DK" dirty="0">
                <a:solidFill>
                  <a:prstClr val="black"/>
                </a:solidFill>
                <a:latin typeface="Consolas"/>
              </a:rPr>
              <a:t>";</a:t>
            </a:r>
          </a:p>
          <a:p>
            <a:pPr marL="0" indent="0">
              <a:buNone/>
            </a:pPr>
            <a:r>
              <a:rPr lang="da-DK" dirty="0">
                <a:solidFill>
                  <a:prstClr val="black"/>
                </a:solidFill>
                <a:latin typeface="Consolas"/>
              </a:rPr>
              <a:t>var d = 1.0;</a:t>
            </a:r>
          </a:p>
          <a:p>
            <a:pPr marL="0" indent="0">
              <a:buNone/>
            </a:pPr>
            <a:r>
              <a:rPr lang="en-US" dirty="0" err="1">
                <a:solidFill>
                  <a:prstClr val="black"/>
                </a:solidFill>
                <a:latin typeface="Consolas"/>
              </a:rPr>
              <a:t>var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numbers = new </a:t>
            </a:r>
            <a:r>
              <a:rPr lang="en-US" dirty="0" err="1">
                <a:solidFill>
                  <a:prstClr val="black"/>
                </a:solidFill>
                <a:latin typeface="Consolas"/>
              </a:rPr>
              <a:t>int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[] {1, 2, 3};</a:t>
            </a:r>
          </a:p>
          <a:p>
            <a:pPr marL="0" indent="0">
              <a:buNone/>
            </a:pPr>
            <a:r>
              <a:rPr lang="en-US" dirty="0" err="1">
                <a:solidFill>
                  <a:prstClr val="black"/>
                </a:solidFill>
                <a:latin typeface="Consolas"/>
              </a:rPr>
              <a:t>var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orders = new Dictionary&lt;</a:t>
            </a:r>
            <a:r>
              <a:rPr lang="en-US" dirty="0" err="1">
                <a:solidFill>
                  <a:prstClr val="black"/>
                </a:solidFill>
                <a:latin typeface="Consolas"/>
              </a:rPr>
              <a:t>int,Order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&gt;();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58850930"/>
      </p:ext>
    </p:extLst>
  </p:cSld>
  <p:clrMapOvr>
    <a:masterClrMapping/>
  </p:clrMapOvr>
  <p:transition>
    <p:wheel spokes="3"/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Extension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namespace </a:t>
            </a:r>
            <a:r>
              <a:rPr lang="en-US" dirty="0" err="1"/>
              <a:t>Acme.Utilities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   public static class Extensions</a:t>
            </a:r>
          </a:p>
          <a:p>
            <a:pPr marL="0" indent="0">
              <a:buNone/>
            </a:pPr>
            <a:r>
              <a:rPr lang="en-US" dirty="0"/>
              <a:t>   {</a:t>
            </a:r>
          </a:p>
          <a:p>
            <a:pPr marL="0" indent="0">
              <a:buNone/>
            </a:pPr>
            <a:r>
              <a:rPr lang="en-US" dirty="0"/>
              <a:t>      public static </a:t>
            </a:r>
            <a:r>
              <a:rPr lang="en-US" dirty="0" err="1"/>
              <a:t>int</a:t>
            </a:r>
            <a:r>
              <a:rPr lang="en-US" dirty="0"/>
              <a:t> ToInt32(this string s) {</a:t>
            </a:r>
          </a:p>
          <a:p>
            <a:pPr marL="0" indent="0">
              <a:buNone/>
            </a:pPr>
            <a:r>
              <a:rPr lang="is-IS" dirty="0"/>
              <a:t>         return Int32.Parse(s);</a:t>
            </a:r>
          </a:p>
          <a:p>
            <a:pPr marL="0" indent="0">
              <a:buNone/>
            </a:pPr>
            <a:r>
              <a:rPr lang="is-IS" dirty="0"/>
              <a:t>      }</a:t>
            </a:r>
          </a:p>
          <a:p>
            <a:pPr marL="0" indent="0">
              <a:buNone/>
            </a:pPr>
            <a:r>
              <a:rPr lang="en-US" dirty="0"/>
              <a:t>      public static T[] Slice&lt;T&gt;(this T[] source, </a:t>
            </a:r>
            <a:r>
              <a:rPr lang="en-US" dirty="0" err="1"/>
              <a:t>int</a:t>
            </a:r>
            <a:r>
              <a:rPr lang="en-US" dirty="0"/>
              <a:t> index, </a:t>
            </a:r>
            <a:r>
              <a:rPr lang="en-US" dirty="0" err="1"/>
              <a:t>int</a:t>
            </a:r>
            <a:r>
              <a:rPr lang="en-US" dirty="0"/>
              <a:t> count) {</a:t>
            </a:r>
          </a:p>
          <a:p>
            <a:pPr marL="0" indent="0">
              <a:buNone/>
            </a:pPr>
            <a:r>
              <a:rPr lang="en-US" dirty="0"/>
              <a:t>         if (index &lt; 0 || count &lt; 0 || </a:t>
            </a:r>
            <a:r>
              <a:rPr lang="en-US" dirty="0" err="1"/>
              <a:t>source.Length</a:t>
            </a:r>
            <a:r>
              <a:rPr lang="en-US" dirty="0"/>
              <a:t> – index &lt; count)</a:t>
            </a:r>
          </a:p>
          <a:p>
            <a:pPr marL="0" indent="0">
              <a:buNone/>
            </a:pPr>
            <a:r>
              <a:rPr lang="en-US" dirty="0"/>
              <a:t>            throw new </a:t>
            </a:r>
            <a:r>
              <a:rPr lang="en-US" dirty="0" err="1"/>
              <a:t>ArgumentException</a:t>
            </a:r>
            <a:r>
              <a:rPr lang="en-US" dirty="0"/>
              <a:t>();</a:t>
            </a:r>
          </a:p>
          <a:p>
            <a:pPr marL="0" indent="0">
              <a:buNone/>
            </a:pPr>
            <a:r>
              <a:rPr lang="en-US" dirty="0"/>
              <a:t>         T[] result = new T[count];</a:t>
            </a:r>
          </a:p>
          <a:p>
            <a:pPr marL="0" indent="0">
              <a:buNone/>
            </a:pPr>
            <a:r>
              <a:rPr lang="en-US" dirty="0"/>
              <a:t>         </a:t>
            </a:r>
            <a:r>
              <a:rPr lang="en-US" dirty="0" err="1"/>
              <a:t>Array.Copy</a:t>
            </a:r>
            <a:r>
              <a:rPr lang="en-US" dirty="0"/>
              <a:t>(source, index, result, 0, count);</a:t>
            </a:r>
          </a:p>
          <a:p>
            <a:pPr marL="0" indent="0">
              <a:buNone/>
            </a:pPr>
            <a:r>
              <a:rPr lang="is-IS" dirty="0"/>
              <a:t>         return result;</a:t>
            </a:r>
          </a:p>
          <a:p>
            <a:pPr marL="0" indent="0">
              <a:buNone/>
            </a:pPr>
            <a:r>
              <a:rPr lang="is-IS" dirty="0"/>
              <a:t>      }</a:t>
            </a:r>
          </a:p>
          <a:p>
            <a:pPr marL="0" indent="0">
              <a:buNone/>
            </a:pPr>
            <a:r>
              <a:rPr lang="is-IS" dirty="0"/>
              <a:t>   }</a:t>
            </a:r>
          </a:p>
          <a:p>
            <a:pPr marL="0" indent="0">
              <a:buNone/>
            </a:pPr>
            <a:r>
              <a:rPr lang="is-IS" dirty="0"/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010539"/>
      </p:ext>
    </p:extLst>
  </p:cSld>
  <p:clrMapOvr>
    <a:masterClrMapping/>
  </p:clrMapOvr>
  <p:transition>
    <p:wheel spokes="3"/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Lambda Expressions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prstClr val="black"/>
                </a:solidFill>
                <a:latin typeface="Consolas"/>
              </a:rPr>
              <a:t>(input parameters) =&gt; expression</a:t>
            </a:r>
            <a:endParaRPr lang="fr-FR" dirty="0" smtClean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fr-FR" dirty="0" smtClean="0">
                <a:solidFill>
                  <a:prstClr val="black"/>
                </a:solidFill>
                <a:latin typeface="Consolas"/>
              </a:rPr>
              <a:t>x =&gt; x + 1 </a:t>
            </a:r>
          </a:p>
          <a:p>
            <a:pPr marL="0" indent="0">
              <a:buNone/>
            </a:pPr>
            <a:endParaRPr lang="fr-FR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d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foo;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foo 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= ( x) =&gt; {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return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x == 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1; 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};</a:t>
            </a:r>
          </a:p>
          <a:p>
            <a:pPr marL="0" indent="0">
              <a:buNone/>
            </a:pPr>
            <a:r>
              <a:rPr lang="nl-NL" dirty="0" err="1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foo</a:t>
            </a:r>
            <a:r>
              <a:rPr lang="nl-NL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(1)</a:t>
            </a:r>
            <a:r>
              <a:rPr lang="nl-NL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; // </a:t>
            </a:r>
            <a:r>
              <a:rPr lang="nl-NL" dirty="0" err="1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true</a:t>
            </a:r>
            <a:endParaRPr lang="nl-NL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pPr marL="0" indent="0">
              <a:buNone/>
            </a:pPr>
            <a:r>
              <a:rPr lang="nl-NL" dirty="0" err="1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foo</a:t>
            </a:r>
            <a:r>
              <a:rPr lang="nl-NL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(2)</a:t>
            </a:r>
            <a:r>
              <a:rPr lang="nl-NL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; // </a:t>
            </a:r>
            <a:r>
              <a:rPr lang="nl-NL" dirty="0" err="1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false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91305069"/>
      </p:ext>
    </p:extLst>
  </p:cSld>
  <p:clrMapOvr>
    <a:masterClrMapping/>
  </p:clrMapOvr>
  <p:transition>
    <p:wheel spokes="3"/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Lambda Expressions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 smtClean="0">
                <a:solidFill>
                  <a:prstClr val="black"/>
                </a:solidFill>
                <a:latin typeface="Consolas"/>
              </a:rPr>
              <a:t>closures</a:t>
            </a:r>
            <a:endParaRPr lang="fr-FR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endParaRPr lang="fr-FR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d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foo;</a:t>
            </a:r>
          </a:p>
          <a:p>
            <a:pPr marL="0" indent="0">
              <a:buNone/>
            </a:pPr>
            <a:r>
              <a:rPr lang="fr-FR" dirty="0" err="1" smtClean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FR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FR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b = 2;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foo 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= ( x) =&gt; {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return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x == b; };</a:t>
            </a:r>
          </a:p>
          <a:p>
            <a:pPr marL="0" indent="0">
              <a:buNone/>
            </a:pPr>
            <a:r>
              <a:rPr lang="nl-NL" dirty="0" err="1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foo</a:t>
            </a:r>
            <a:r>
              <a:rPr lang="nl-NL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(1)</a:t>
            </a:r>
            <a:r>
              <a:rPr lang="nl-NL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; // </a:t>
            </a:r>
            <a:r>
              <a:rPr lang="nl-NL" dirty="0" err="1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false</a:t>
            </a:r>
            <a:endParaRPr lang="nl-NL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pPr marL="0" indent="0">
              <a:buNone/>
            </a:pPr>
            <a:r>
              <a:rPr lang="nl-NL" dirty="0" err="1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foo</a:t>
            </a:r>
            <a:r>
              <a:rPr lang="nl-NL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(2)</a:t>
            </a:r>
            <a:r>
              <a:rPr lang="nl-NL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; // </a:t>
            </a:r>
            <a:r>
              <a:rPr lang="nl-NL" dirty="0" err="1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true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83331853"/>
      </p:ext>
    </p:extLst>
  </p:cSld>
  <p:clrMapOvr>
    <a:masterClrMapping/>
  </p:clrMapOvr>
  <p:transition>
    <p:wheel spokes="3"/>
  </p:transition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Anonymous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err="1">
                <a:solidFill>
                  <a:srgbClr val="0000FF"/>
                </a:solidFill>
                <a:latin typeface="Consolas"/>
              </a:rPr>
              <a:t>var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 v = </a:t>
            </a:r>
            <a:r>
              <a:rPr lang="en-US" sz="2000" dirty="0">
                <a:solidFill>
                  <a:srgbClr val="0000FF"/>
                </a:solidFill>
                <a:latin typeface="Consolas"/>
              </a:rPr>
              <a:t>new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 { Amount = 108, Message = </a:t>
            </a:r>
            <a:r>
              <a:rPr lang="en-US" sz="2000" dirty="0">
                <a:solidFill>
                  <a:srgbClr val="900112"/>
                </a:solidFill>
                <a:latin typeface="Consolas"/>
              </a:rPr>
              <a:t>"Hello"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 };</a:t>
            </a:r>
          </a:p>
          <a:p>
            <a:pPr marL="0" indent="0">
              <a:buNone/>
            </a:pPr>
            <a:endParaRPr lang="en-US" sz="20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sz="2000" dirty="0" err="1" smtClean="0">
                <a:solidFill>
                  <a:prstClr val="black"/>
                </a:solidFill>
                <a:latin typeface="Consolas"/>
              </a:rPr>
              <a:t>Console.WriteLine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(</a:t>
            </a:r>
            <a:r>
              <a:rPr lang="en-US" sz="2000" dirty="0" err="1">
                <a:solidFill>
                  <a:prstClr val="black"/>
                </a:solidFill>
                <a:latin typeface="Consolas"/>
              </a:rPr>
              <a:t>v.Amount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 + </a:t>
            </a:r>
            <a:r>
              <a:rPr lang="en-US" sz="2000" dirty="0" err="1">
                <a:solidFill>
                  <a:prstClr val="black"/>
                </a:solidFill>
                <a:latin typeface="Consolas"/>
              </a:rPr>
              <a:t>v.Message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)</a:t>
            </a:r>
            <a:r>
              <a:rPr lang="en-US" sz="2000" dirty="0" smtClean="0">
                <a:solidFill>
                  <a:prstClr val="black"/>
                </a:solidFill>
                <a:latin typeface="Consolas"/>
              </a:rPr>
              <a:t>;</a:t>
            </a:r>
          </a:p>
          <a:p>
            <a:pPr marL="0" indent="0">
              <a:buNone/>
            </a:pPr>
            <a:endParaRPr lang="en-US" sz="20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endParaRPr lang="en-US" sz="2000" dirty="0" smtClean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endParaRPr lang="en-US" sz="2000" dirty="0" smtClean="0">
              <a:solidFill>
                <a:prstClr val="black"/>
              </a:solidFill>
              <a:latin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0862411"/>
      </p:ext>
    </p:extLst>
  </p:cSld>
  <p:clrMapOvr>
    <a:masterClrMapping/>
  </p:clrMapOvr>
  <p:transition>
    <p:wheel spokes="3"/>
  </p:transition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Query Expression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>
                <a:solidFill>
                  <a:prstClr val="black"/>
                </a:solidFill>
                <a:latin typeface="Consolas"/>
              </a:rPr>
              <a:t>IEnumerable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&lt;</a:t>
            </a:r>
            <a:r>
              <a:rPr lang="en-US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&gt; </a:t>
            </a:r>
            <a:r>
              <a:rPr lang="en-US" dirty="0" err="1">
                <a:solidFill>
                  <a:prstClr val="black"/>
                </a:solidFill>
                <a:latin typeface="Consolas"/>
              </a:rPr>
              <a:t>highScoresQuery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=</a:t>
            </a:r>
          </a:p>
          <a:p>
            <a:pPr marL="0" indent="0">
              <a:buNone/>
            </a:pPr>
            <a:r>
              <a:rPr lang="en-US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from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score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in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scores</a:t>
            </a:r>
          </a:p>
          <a:p>
            <a:pPr marL="0" indent="0">
              <a:buNone/>
            </a:pPr>
            <a:r>
              <a:rPr lang="en-US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where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score &gt; 80</a:t>
            </a:r>
          </a:p>
          <a:p>
            <a:pPr marL="0" indent="0">
              <a:buNone/>
            </a:pPr>
            <a:r>
              <a:rPr lang="en-US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dirty="0" err="1">
                <a:solidFill>
                  <a:srgbClr val="0000FF"/>
                </a:solidFill>
                <a:latin typeface="Consolas"/>
              </a:rPr>
              <a:t>orderby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score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descending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 </a:t>
            </a:r>
          </a:p>
          <a:p>
            <a:pPr marL="0" indent="0">
              <a:buNone/>
            </a:pPr>
            <a:r>
              <a:rPr lang="en-US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select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score;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69872087"/>
      </p:ext>
    </p:extLst>
  </p:cSld>
  <p:clrMapOvr>
    <a:masterClrMapping/>
  </p:clrMapOvr>
  <p:transition>
    <p:wheel spokes="3"/>
  </p:transition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Query Expression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400" dirty="0">
                <a:solidFill>
                  <a:srgbClr val="0F7001"/>
                </a:solidFill>
                <a:latin typeface="Consolas"/>
              </a:rPr>
              <a:t> </a:t>
            </a:r>
            <a:r>
              <a:rPr lang="en-US" sz="1400" dirty="0" smtClean="0">
                <a:solidFill>
                  <a:srgbClr val="0F7001"/>
                </a:solidFill>
                <a:latin typeface="Consolas"/>
              </a:rPr>
              <a:t>   /</a:t>
            </a:r>
            <a:r>
              <a:rPr lang="en-US" sz="1400" dirty="0">
                <a:solidFill>
                  <a:srgbClr val="0F7001"/>
                </a:solidFill>
                <a:latin typeface="Consolas"/>
              </a:rPr>
              <a:t>/ Data source. </a:t>
            </a:r>
            <a:endParaRPr lang="en-US" sz="14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sz="14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1400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1400" dirty="0">
                <a:solidFill>
                  <a:prstClr val="black"/>
                </a:solidFill>
                <a:latin typeface="Consolas"/>
              </a:rPr>
              <a:t>[] scores = { 90, 71, 82, 93, 75, 82 };</a:t>
            </a:r>
          </a:p>
          <a:p>
            <a:pPr marL="0" indent="0">
              <a:buNone/>
            </a:pPr>
            <a:endParaRPr lang="en-US" sz="14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sz="14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1400" dirty="0">
                <a:solidFill>
                  <a:srgbClr val="0F7001"/>
                </a:solidFill>
                <a:latin typeface="Consolas"/>
              </a:rPr>
              <a:t>// Query Expression.</a:t>
            </a:r>
            <a:endParaRPr lang="en-US" sz="14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sz="14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1400" dirty="0" err="1">
                <a:solidFill>
                  <a:prstClr val="black"/>
                </a:solidFill>
                <a:latin typeface="Consolas"/>
              </a:rPr>
              <a:t>IEnumerable</a:t>
            </a:r>
            <a:r>
              <a:rPr lang="en-US" sz="1400" dirty="0">
                <a:solidFill>
                  <a:prstClr val="black"/>
                </a:solidFill>
                <a:latin typeface="Consolas"/>
              </a:rPr>
              <a:t>&lt;</a:t>
            </a:r>
            <a:r>
              <a:rPr lang="en-US" sz="1400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1400" dirty="0">
                <a:solidFill>
                  <a:prstClr val="black"/>
                </a:solidFill>
                <a:latin typeface="Consolas"/>
              </a:rPr>
              <a:t>&gt; </a:t>
            </a:r>
            <a:r>
              <a:rPr lang="en-US" sz="1400" dirty="0" err="1">
                <a:solidFill>
                  <a:prstClr val="black"/>
                </a:solidFill>
                <a:latin typeface="Consolas"/>
              </a:rPr>
              <a:t>scoreQuery</a:t>
            </a:r>
            <a:r>
              <a:rPr lang="en-US" sz="1400" dirty="0">
                <a:solidFill>
                  <a:prstClr val="black"/>
                </a:solidFill>
                <a:latin typeface="Consolas"/>
              </a:rPr>
              <a:t> = </a:t>
            </a:r>
            <a:r>
              <a:rPr lang="en-US" sz="1400" dirty="0">
                <a:solidFill>
                  <a:srgbClr val="0F7001"/>
                </a:solidFill>
                <a:latin typeface="Consolas"/>
              </a:rPr>
              <a:t>//query variable </a:t>
            </a:r>
            <a:endParaRPr lang="en-US" sz="14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sz="140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1400" dirty="0">
                <a:solidFill>
                  <a:srgbClr val="0000FF"/>
                </a:solidFill>
                <a:latin typeface="Consolas"/>
              </a:rPr>
              <a:t>from</a:t>
            </a:r>
            <a:r>
              <a:rPr lang="en-US" sz="1400" dirty="0">
                <a:solidFill>
                  <a:prstClr val="black"/>
                </a:solidFill>
                <a:latin typeface="Consolas"/>
              </a:rPr>
              <a:t> score </a:t>
            </a:r>
            <a:r>
              <a:rPr lang="en-US" sz="1400" dirty="0">
                <a:solidFill>
                  <a:srgbClr val="0000FF"/>
                </a:solidFill>
                <a:latin typeface="Consolas"/>
              </a:rPr>
              <a:t>in</a:t>
            </a:r>
            <a:r>
              <a:rPr lang="en-US" sz="1400" dirty="0">
                <a:solidFill>
                  <a:prstClr val="black"/>
                </a:solidFill>
                <a:latin typeface="Consolas"/>
              </a:rPr>
              <a:t> scores </a:t>
            </a:r>
            <a:r>
              <a:rPr lang="en-US" sz="1400" dirty="0">
                <a:solidFill>
                  <a:srgbClr val="0F7001"/>
                </a:solidFill>
                <a:latin typeface="Consolas"/>
              </a:rPr>
              <a:t>//required </a:t>
            </a:r>
            <a:endParaRPr lang="en-US" sz="14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sz="140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1400" dirty="0">
                <a:solidFill>
                  <a:srgbClr val="0000FF"/>
                </a:solidFill>
                <a:latin typeface="Consolas"/>
              </a:rPr>
              <a:t>where</a:t>
            </a:r>
            <a:r>
              <a:rPr lang="en-US" sz="1400" dirty="0">
                <a:solidFill>
                  <a:prstClr val="black"/>
                </a:solidFill>
                <a:latin typeface="Consolas"/>
              </a:rPr>
              <a:t> score &gt; 80 </a:t>
            </a:r>
            <a:r>
              <a:rPr lang="en-US" sz="1400" dirty="0">
                <a:solidFill>
                  <a:srgbClr val="0F7001"/>
                </a:solidFill>
                <a:latin typeface="Consolas"/>
              </a:rPr>
              <a:t>// optional </a:t>
            </a:r>
            <a:endParaRPr lang="en-US" sz="14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sz="140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1400" dirty="0" err="1">
                <a:solidFill>
                  <a:srgbClr val="0000FF"/>
                </a:solidFill>
                <a:latin typeface="Consolas"/>
              </a:rPr>
              <a:t>orderby</a:t>
            </a:r>
            <a:r>
              <a:rPr lang="en-US" sz="1400" dirty="0">
                <a:solidFill>
                  <a:prstClr val="black"/>
                </a:solidFill>
                <a:latin typeface="Consolas"/>
              </a:rPr>
              <a:t> score </a:t>
            </a:r>
            <a:r>
              <a:rPr lang="en-US" sz="1400" dirty="0">
                <a:solidFill>
                  <a:srgbClr val="0000FF"/>
                </a:solidFill>
                <a:latin typeface="Consolas"/>
              </a:rPr>
              <a:t>descending</a:t>
            </a:r>
            <a:r>
              <a:rPr lang="en-US" sz="1400" dirty="0">
                <a:solidFill>
                  <a:prstClr val="black"/>
                </a:solidFill>
                <a:latin typeface="Consolas"/>
              </a:rPr>
              <a:t> </a:t>
            </a:r>
            <a:r>
              <a:rPr lang="en-US" sz="1400" dirty="0">
                <a:solidFill>
                  <a:srgbClr val="0F7001"/>
                </a:solidFill>
                <a:latin typeface="Consolas"/>
              </a:rPr>
              <a:t>// optional </a:t>
            </a:r>
            <a:endParaRPr lang="en-US" sz="14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sz="140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1400" dirty="0">
                <a:solidFill>
                  <a:srgbClr val="0000FF"/>
                </a:solidFill>
                <a:latin typeface="Consolas"/>
              </a:rPr>
              <a:t>select</a:t>
            </a:r>
            <a:r>
              <a:rPr lang="en-US" sz="1400" dirty="0">
                <a:solidFill>
                  <a:prstClr val="black"/>
                </a:solidFill>
                <a:latin typeface="Consolas"/>
              </a:rPr>
              <a:t> score; </a:t>
            </a:r>
            <a:r>
              <a:rPr lang="en-US" sz="1400" dirty="0">
                <a:solidFill>
                  <a:srgbClr val="0F7001"/>
                </a:solidFill>
                <a:latin typeface="Consolas"/>
              </a:rPr>
              <a:t>//must end with select or group </a:t>
            </a:r>
            <a:endParaRPr lang="en-US" sz="14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endParaRPr lang="en-US" sz="14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sz="14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1400" dirty="0">
                <a:solidFill>
                  <a:srgbClr val="0F7001"/>
                </a:solidFill>
                <a:latin typeface="Consolas"/>
              </a:rPr>
              <a:t>// Execute the query to produce the results </a:t>
            </a:r>
            <a:endParaRPr lang="en-US" sz="14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sz="14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1400" dirty="0" err="1">
                <a:solidFill>
                  <a:srgbClr val="0000FF"/>
                </a:solidFill>
                <a:latin typeface="Consolas"/>
              </a:rPr>
              <a:t>foreach</a:t>
            </a:r>
            <a:r>
              <a:rPr lang="en-US" sz="1400" dirty="0">
                <a:solidFill>
                  <a:prstClr val="black"/>
                </a:solidFill>
                <a:latin typeface="Consolas"/>
              </a:rPr>
              <a:t> (</a:t>
            </a:r>
            <a:r>
              <a:rPr lang="en-US" sz="1400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1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400" dirty="0" err="1">
                <a:solidFill>
                  <a:prstClr val="black"/>
                </a:solidFill>
                <a:latin typeface="Consolas"/>
              </a:rPr>
              <a:t>testScore</a:t>
            </a:r>
            <a:r>
              <a:rPr lang="en-US" sz="1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Consolas"/>
              </a:rPr>
              <a:t>in</a:t>
            </a:r>
            <a:r>
              <a:rPr lang="en-US" sz="1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400" dirty="0" err="1">
                <a:solidFill>
                  <a:prstClr val="black"/>
                </a:solidFill>
                <a:latin typeface="Consolas"/>
              </a:rPr>
              <a:t>scoreQuery</a:t>
            </a:r>
            <a:r>
              <a:rPr lang="en-US" sz="1400" dirty="0">
                <a:solidFill>
                  <a:prstClr val="black"/>
                </a:solidFill>
                <a:latin typeface="Consolas"/>
              </a:rPr>
              <a:t>)</a:t>
            </a:r>
          </a:p>
          <a:p>
            <a:pPr marL="0" indent="0">
              <a:buNone/>
            </a:pPr>
            <a:r>
              <a:rPr lang="en-US" sz="1400" dirty="0">
                <a:solidFill>
                  <a:prstClr val="black"/>
                </a:solidFill>
                <a:latin typeface="Consolas"/>
              </a:rPr>
              <a:t>    {</a:t>
            </a:r>
          </a:p>
          <a:p>
            <a:pPr marL="0" indent="0">
              <a:buNone/>
            </a:pPr>
            <a:r>
              <a:rPr lang="en-US" sz="140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1400" dirty="0" err="1">
                <a:solidFill>
                  <a:prstClr val="black"/>
                </a:solidFill>
                <a:latin typeface="Consolas"/>
              </a:rPr>
              <a:t>Console.WriteLine</a:t>
            </a:r>
            <a:r>
              <a:rPr lang="en-US" sz="1400" dirty="0">
                <a:solidFill>
                  <a:prstClr val="black"/>
                </a:solidFill>
                <a:latin typeface="Consolas"/>
              </a:rPr>
              <a:t>(</a:t>
            </a:r>
            <a:r>
              <a:rPr lang="en-US" sz="1400" dirty="0" err="1">
                <a:solidFill>
                  <a:prstClr val="black"/>
                </a:solidFill>
                <a:latin typeface="Consolas"/>
              </a:rPr>
              <a:t>testScore</a:t>
            </a:r>
            <a:r>
              <a:rPr lang="en-US" sz="1400" dirty="0">
                <a:solidFill>
                  <a:prstClr val="black"/>
                </a:solidFill>
                <a:latin typeface="Consolas"/>
              </a:rPr>
              <a:t>);</a:t>
            </a:r>
          </a:p>
          <a:p>
            <a:pPr marL="0" indent="0">
              <a:buNone/>
            </a:pPr>
            <a:r>
              <a:rPr lang="en-US" sz="1400" dirty="0">
                <a:solidFill>
                  <a:prstClr val="black"/>
                </a:solidFill>
                <a:latin typeface="Consolas"/>
              </a:rPr>
              <a:t>    }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xmlns="" val="1882979063"/>
      </p:ext>
    </p:extLst>
  </p:cSld>
  <p:clrMapOvr>
    <a:masterClrMapping/>
  </p:clrMapOvr>
  <p:transition>
    <p:wheel spokes="3"/>
  </p:transition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49238"/>
            <a:ext cx="7772400" cy="1143000"/>
          </a:xfrm>
        </p:spPr>
        <p:txBody>
          <a:bodyPr/>
          <a:lstStyle/>
          <a:p>
            <a:pPr eaLnBrk="1" hangingPunct="1"/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Tw Cen MT Condensed" charset="0"/>
              </a:rPr>
              <a:t>Outline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735013" y="1844675"/>
            <a:ext cx="8229600" cy="4327525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Classes</a:t>
            </a:r>
          </a:p>
          <a:p>
            <a:pPr eaLnBrk="1" hangingPunct="1">
              <a:lnSpc>
                <a:spcPct val="8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Reflection</a:t>
            </a:r>
          </a:p>
          <a:p>
            <a:pPr eaLnBrk="1" hangingPunct="1">
              <a:lnSpc>
                <a:spcPct val="8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2.0</a:t>
            </a:r>
          </a:p>
          <a:p>
            <a:pPr eaLnBrk="1" hangingPunct="1">
              <a:lnSpc>
                <a:spcPct val="8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3.0</a:t>
            </a:r>
          </a:p>
          <a:p>
            <a:pPr eaLnBrk="1" hangingPunct="1">
              <a:lnSpc>
                <a:spcPct val="80000"/>
              </a:lnSpc>
            </a:pPr>
            <a:r>
              <a:rPr lang="en-US" sz="3300" b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4.0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900" b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Dynamic Dispatch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900" b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Named Arguments</a:t>
            </a:r>
          </a:p>
          <a:p>
            <a:pPr eaLnBrk="1" hangingPunct="1">
              <a:lnSpc>
                <a:spcPct val="8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5.0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48064" y="2685982"/>
            <a:ext cx="3650637" cy="2508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40720491"/>
      </p:ext>
    </p:extLst>
  </p:cSld>
  <p:clrMapOvr>
    <a:masterClrMapping/>
  </p:clrMapOvr>
  <p:transition>
    <p:wheel spokes="3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Tw Cen MT Condensed" charset="0"/>
              </a:rPr>
              <a:t>Class Properties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Classes may expose values as </a:t>
            </a:r>
            <a:r>
              <a:rPr lang="en-US" sz="2400" i="1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properties</a:t>
            </a:r>
            <a:endParaRPr lang="en-US" sz="240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 eaLnBrk="1" hangingPunct="1"/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Properties comes from component systems (COM, …) and are a way to access values in components</a:t>
            </a:r>
          </a:p>
          <a:p>
            <a:pPr eaLnBrk="1" hangingPunct="1"/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A property is referred like a field although accessing a property involves a method invocation</a:t>
            </a:r>
          </a:p>
          <a:p>
            <a:pPr eaLnBrk="1" hangingPunct="1"/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Each property may define two methods: a getter and a setter</a:t>
            </a:r>
          </a:p>
          <a:p>
            <a:pPr eaLnBrk="1" hangingPunct="1"/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If the property is referenced as a value the getter is invoked, otherwise the setter is called</a:t>
            </a:r>
          </a:p>
          <a:p>
            <a:pPr eaLnBrk="1" hangingPunct="1"/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CLR reserves get_XXX and set_XXX method names (with additional flags) to represents properties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Dynamic Dispatch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5301208"/>
            <a:ext cx="7772400" cy="123294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000053"/>
                </a:solidFill>
                <a:latin typeface="CourierNewPSMT"/>
              </a:rPr>
              <a:t>dynamic </a:t>
            </a:r>
            <a:r>
              <a:rPr lang="en-US" dirty="0">
                <a:solidFill>
                  <a:srgbClr val="000053"/>
                </a:solidFill>
                <a:latin typeface="CourierNewPSMT"/>
              </a:rPr>
              <a:t>o = </a:t>
            </a:r>
            <a:r>
              <a:rPr lang="en-US" dirty="0" err="1">
                <a:solidFill>
                  <a:srgbClr val="000053"/>
                </a:solidFill>
                <a:latin typeface="CourierNewPSMT"/>
              </a:rPr>
              <a:t>GetObject</a:t>
            </a:r>
            <a:r>
              <a:rPr lang="en-US" dirty="0">
                <a:solidFill>
                  <a:srgbClr val="000053"/>
                </a:solidFill>
                <a:latin typeface="CourierNewPSMT"/>
              </a:rPr>
              <a:t>()</a:t>
            </a:r>
            <a:r>
              <a:rPr lang="en-US" dirty="0" smtClean="0">
                <a:solidFill>
                  <a:srgbClr val="000053"/>
                </a:solidFill>
                <a:latin typeface="CourierNewPSMT"/>
              </a:rPr>
              <a:t>;</a:t>
            </a:r>
            <a:endParaRPr lang="en-US" dirty="0">
              <a:solidFill>
                <a:srgbClr val="000053"/>
              </a:solidFill>
              <a:latin typeface="CourierNewPSMT"/>
            </a:endParaRPr>
          </a:p>
          <a:p>
            <a:pPr marL="0" indent="0">
              <a:buNone/>
            </a:pPr>
            <a:r>
              <a:rPr lang="en-US" dirty="0" err="1">
                <a:solidFill>
                  <a:srgbClr val="000053"/>
                </a:solidFill>
                <a:latin typeface="CourierNewPSMT"/>
              </a:rPr>
              <a:t>int</a:t>
            </a:r>
            <a:r>
              <a:rPr lang="en-US" dirty="0">
                <a:solidFill>
                  <a:srgbClr val="000053"/>
                </a:solidFill>
                <a:latin typeface="CourierNewPSMT"/>
              </a:rPr>
              <a:t> </a:t>
            </a:r>
            <a:r>
              <a:rPr lang="en-US" dirty="0" err="1">
                <a:solidFill>
                  <a:srgbClr val="000053"/>
                </a:solidFill>
                <a:latin typeface="CourierNewPSMT"/>
              </a:rPr>
              <a:t>i</a:t>
            </a:r>
            <a:r>
              <a:rPr lang="en-US" dirty="0">
                <a:solidFill>
                  <a:srgbClr val="000053"/>
                </a:solidFill>
                <a:latin typeface="CourierNewPSMT"/>
              </a:rPr>
              <a:t> = </a:t>
            </a:r>
            <a:r>
              <a:rPr lang="en-US" dirty="0" err="1">
                <a:solidFill>
                  <a:srgbClr val="000053"/>
                </a:solidFill>
                <a:latin typeface="CourierNewPSMT"/>
              </a:rPr>
              <a:t>o.MyMethod</a:t>
            </a:r>
            <a:r>
              <a:rPr lang="en-US" dirty="0">
                <a:solidFill>
                  <a:srgbClr val="000053"/>
                </a:solidFill>
                <a:latin typeface="CourierNewPSMT"/>
              </a:rPr>
              <a:t>();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683568" y="1700808"/>
            <a:ext cx="7772400" cy="316835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charset="0"/>
              <a:buChar char="l"/>
              <a:defRPr kumimoji="1" sz="2800" b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ＭＳ Ｐゴシック" charset="0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charset="0"/>
              <a:buChar char="§"/>
              <a:defRPr kumimoji="1" sz="2400" b="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000" b="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b="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2400" dirty="0">
                <a:solidFill>
                  <a:srgbClr val="000053"/>
                </a:solidFill>
                <a:latin typeface="CourierNewPSMT"/>
              </a:rPr>
              <a:t>object o = </a:t>
            </a:r>
            <a:r>
              <a:rPr lang="en-US" sz="2400" dirty="0" err="1">
                <a:solidFill>
                  <a:srgbClr val="000053"/>
                </a:solidFill>
                <a:latin typeface="CourierNewPSMT"/>
              </a:rPr>
              <a:t>GetObject</a:t>
            </a:r>
            <a:r>
              <a:rPr lang="en-US" sz="2400" dirty="0">
                <a:solidFill>
                  <a:srgbClr val="000053"/>
                </a:solidFill>
                <a:latin typeface="CourierNewPSMT"/>
              </a:rPr>
              <a:t>()</a:t>
            </a:r>
            <a:r>
              <a:rPr lang="en-US" sz="2400" dirty="0" smtClean="0">
                <a:solidFill>
                  <a:srgbClr val="000053"/>
                </a:solidFill>
                <a:latin typeface="CourierNewPSMT"/>
              </a:rPr>
              <a:t>;</a:t>
            </a:r>
            <a:endParaRPr lang="en-US" sz="2400" dirty="0">
              <a:solidFill>
                <a:srgbClr val="000053"/>
              </a:solidFill>
              <a:latin typeface="CourierNewPSMT"/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000053"/>
                </a:solidFill>
                <a:latin typeface="CourierNewPSMT"/>
              </a:rPr>
              <a:t>Type t = </a:t>
            </a:r>
            <a:r>
              <a:rPr lang="en-US" sz="2400" dirty="0" err="1">
                <a:solidFill>
                  <a:srgbClr val="000053"/>
                </a:solidFill>
                <a:latin typeface="CourierNewPSMT"/>
              </a:rPr>
              <a:t>o.GetType</a:t>
            </a:r>
            <a:r>
              <a:rPr lang="en-US" sz="2400" dirty="0">
                <a:solidFill>
                  <a:srgbClr val="000053"/>
                </a:solidFill>
                <a:latin typeface="CourierNewPSMT"/>
              </a:rPr>
              <a:t>()</a:t>
            </a:r>
            <a:r>
              <a:rPr lang="en-US" sz="2400" dirty="0" smtClean="0">
                <a:solidFill>
                  <a:srgbClr val="000053"/>
                </a:solidFill>
                <a:latin typeface="CourierNewPSMT"/>
              </a:rPr>
              <a:t>;</a:t>
            </a:r>
            <a:endParaRPr lang="en-US" sz="2400" dirty="0">
              <a:solidFill>
                <a:srgbClr val="000053"/>
              </a:solidFill>
              <a:latin typeface="CourierNewPSMT"/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000053"/>
                </a:solidFill>
                <a:latin typeface="CourierNewPSMT"/>
              </a:rPr>
              <a:t>object result = </a:t>
            </a:r>
            <a:r>
              <a:rPr lang="en-US" sz="2400" dirty="0" err="1">
                <a:solidFill>
                  <a:srgbClr val="000053"/>
                </a:solidFill>
                <a:latin typeface="CourierNewPSMT"/>
              </a:rPr>
              <a:t>t.InvokeMember</a:t>
            </a:r>
            <a:r>
              <a:rPr lang="en-US" sz="2400" dirty="0">
                <a:solidFill>
                  <a:srgbClr val="000053"/>
                </a:solidFill>
                <a:latin typeface="CourierNewPSMT"/>
              </a:rPr>
              <a:t>("</a:t>
            </a:r>
            <a:r>
              <a:rPr lang="en-US" sz="2400" dirty="0" err="1">
                <a:solidFill>
                  <a:srgbClr val="000053"/>
                </a:solidFill>
                <a:latin typeface="CourierNewPSMT"/>
              </a:rPr>
              <a:t>MyMethod</a:t>
            </a:r>
            <a:r>
              <a:rPr lang="en-US" sz="2400" dirty="0">
                <a:solidFill>
                  <a:srgbClr val="000053"/>
                </a:solidFill>
                <a:latin typeface="CourierNewPSMT"/>
              </a:rPr>
              <a:t>", 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0053"/>
                </a:solidFill>
                <a:latin typeface="CourierNewPSMT"/>
              </a:rPr>
              <a:t>  </a:t>
            </a:r>
            <a:r>
              <a:rPr lang="en-US" sz="2400" dirty="0" err="1">
                <a:solidFill>
                  <a:srgbClr val="000053"/>
                </a:solidFill>
                <a:latin typeface="CourierNewPSMT"/>
              </a:rPr>
              <a:t>BindingFlags.InvokeMethod</a:t>
            </a:r>
            <a:r>
              <a:rPr lang="en-US" sz="2400" dirty="0">
                <a:solidFill>
                  <a:srgbClr val="000053"/>
                </a:solidFill>
                <a:latin typeface="CourierNewPSMT"/>
              </a:rPr>
              <a:t>, null, 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0053"/>
                </a:solidFill>
                <a:latin typeface="CourierNewPSMT"/>
              </a:rPr>
              <a:t>  o, new object[] { })</a:t>
            </a:r>
            <a:r>
              <a:rPr lang="en-US" sz="2400" dirty="0" smtClean="0">
                <a:solidFill>
                  <a:srgbClr val="000053"/>
                </a:solidFill>
                <a:latin typeface="CourierNewPSMT"/>
              </a:rPr>
              <a:t>;</a:t>
            </a:r>
            <a:endParaRPr lang="en-US" sz="2400" dirty="0">
              <a:solidFill>
                <a:srgbClr val="000053"/>
              </a:solidFill>
              <a:latin typeface="CourierNewPSMT"/>
            </a:endParaRPr>
          </a:p>
          <a:p>
            <a:pPr marL="0" indent="0">
              <a:buNone/>
            </a:pPr>
            <a:r>
              <a:rPr lang="en-US" sz="2400" dirty="0" err="1">
                <a:solidFill>
                  <a:srgbClr val="000053"/>
                </a:solidFill>
                <a:latin typeface="CourierNewPSMT"/>
              </a:rPr>
              <a:t>int</a:t>
            </a:r>
            <a:r>
              <a:rPr lang="en-US" sz="2400" dirty="0">
                <a:solidFill>
                  <a:srgbClr val="000053"/>
                </a:solidFill>
                <a:latin typeface="CourierNewPSMT"/>
              </a:rPr>
              <a:t> </a:t>
            </a:r>
            <a:r>
              <a:rPr lang="en-US" sz="2400" dirty="0" err="1">
                <a:solidFill>
                  <a:srgbClr val="000053"/>
                </a:solidFill>
                <a:latin typeface="CourierNewPSMT"/>
              </a:rPr>
              <a:t>i</a:t>
            </a:r>
            <a:r>
              <a:rPr lang="en-US" sz="2400" dirty="0">
                <a:solidFill>
                  <a:srgbClr val="000053"/>
                </a:solidFill>
                <a:latin typeface="CourierNewPSMT"/>
              </a:rPr>
              <a:t> = Convert.ToInt32(result);</a:t>
            </a:r>
            <a:endParaRPr lang="en-US" sz="2400" dirty="0"/>
          </a:p>
        </p:txBody>
      </p:sp>
      <p:cxnSp>
        <p:nvCxnSpPr>
          <p:cNvPr id="8" name="Straight Arrow Connector 7"/>
          <p:cNvCxnSpPr>
            <a:stCxn id="6" idx="2"/>
            <a:endCxn id="3" idx="0"/>
          </p:cNvCxnSpPr>
          <p:nvPr/>
        </p:nvCxnSpPr>
        <p:spPr bwMode="auto">
          <a:xfrm>
            <a:off x="4569768" y="4869160"/>
            <a:ext cx="2232" cy="432048"/>
          </a:xfrm>
          <a:prstGeom prst="straightConnector1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miter lim="800000"/>
            <a:headEnd type="none" w="sm" len="sm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xmlns="" val="3088372158"/>
      </p:ext>
    </p:extLst>
  </p:cSld>
  <p:clrMapOvr>
    <a:masterClrMapping/>
  </p:clrMapOvr>
  <p:transition>
    <p:wheel spokes="3"/>
  </p:transition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Dynamic Dispatch</a:t>
            </a:r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9500" y="2413000"/>
            <a:ext cx="6985000" cy="20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8768159"/>
      </p:ext>
    </p:extLst>
  </p:cSld>
  <p:clrMapOvr>
    <a:masterClrMapping/>
  </p:clrMapOvr>
  <p:transition>
    <p:wheel spokes="3"/>
  </p:transition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Named &amp; Optional Arguments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sz="1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FR" sz="1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FR" sz="1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FR" sz="1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prova</a:t>
            </a:r>
            <a:r>
              <a:rPr lang="fr-FR" sz="1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</a:t>
            </a:r>
            <a:r>
              <a:rPr lang="fr-FR" sz="1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FR" sz="1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a=0, </a:t>
            </a:r>
            <a:r>
              <a:rPr lang="fr-FR" sz="1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FR" sz="1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FR" sz="18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b, </a:t>
            </a:r>
            <a:r>
              <a:rPr lang="fr-FR" sz="18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int</a:t>
            </a:r>
            <a:r>
              <a:rPr lang="fr-FR" sz="1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c=2)</a:t>
            </a:r>
          </a:p>
          <a:p>
            <a:pPr marL="0" indent="0">
              <a:buNone/>
            </a:pPr>
            <a:r>
              <a:rPr lang="fr-FR" sz="1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fr-FR" sz="18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  <a:endParaRPr lang="fr-FR" sz="18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pPr marL="0" indent="0">
              <a:buNone/>
            </a:pPr>
            <a:r>
              <a:rPr lang="en-US" sz="18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	return</a:t>
            </a:r>
            <a:r>
              <a:rPr lang="en-US" sz="18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a + b + c</a:t>
            </a:r>
            <a:r>
              <a:rPr lang="en-US" sz="18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;</a:t>
            </a:r>
          </a:p>
          <a:p>
            <a:pPr marL="0" indent="0">
              <a:buNone/>
            </a:pPr>
            <a:r>
              <a:rPr lang="en-US" sz="180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180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</a:t>
            </a:r>
            <a:endParaRPr lang="en-US" sz="1800" dirty="0" smtClean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pPr marL="0" indent="0">
              <a:buNone/>
            </a:pPr>
            <a:endParaRPr lang="en-US" sz="1800" dirty="0" smtClean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pPr marL="0" indent="0">
              <a:buNone/>
            </a:pPr>
            <a:endParaRPr lang="en-US" sz="18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pPr marL="0" indent="0">
              <a:buNone/>
            </a:pPr>
            <a:r>
              <a:rPr lang="pt-BR" sz="18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prova</a:t>
            </a:r>
            <a:r>
              <a:rPr lang="pt-BR" sz="1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(b:2)</a:t>
            </a:r>
            <a:r>
              <a:rPr lang="pt-BR" sz="18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;</a:t>
            </a:r>
          </a:p>
          <a:p>
            <a:pPr marL="0" indent="0">
              <a:buNone/>
            </a:pPr>
            <a:r>
              <a:rPr lang="pt-BR" sz="1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prova(</a:t>
            </a:r>
            <a:r>
              <a:rPr lang="pt-BR" sz="1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c</a:t>
            </a:r>
            <a:r>
              <a:rPr lang="pt-BR" sz="1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: 1, </a:t>
            </a:r>
            <a:r>
              <a:rPr lang="pt-BR" sz="1800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b</a:t>
            </a:r>
            <a:r>
              <a:rPr lang="pt-BR" sz="1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: 2, a: 3)</a:t>
            </a:r>
            <a:r>
              <a:rPr lang="pt-BR" sz="18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;</a:t>
            </a:r>
          </a:p>
          <a:p>
            <a:pPr marL="0" indent="0">
              <a:buNone/>
            </a:pPr>
            <a:r>
              <a:rPr lang="pt-BR" sz="1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prova(3, 2, 1);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xmlns="" val="705315365"/>
      </p:ext>
    </p:extLst>
  </p:cSld>
  <p:clrMapOvr>
    <a:masterClrMapping/>
  </p:clrMapOvr>
  <p:transition>
    <p:wheel spokes="3"/>
  </p:transition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49238"/>
            <a:ext cx="7772400" cy="1143000"/>
          </a:xfrm>
        </p:spPr>
        <p:txBody>
          <a:bodyPr/>
          <a:lstStyle/>
          <a:p>
            <a:pPr eaLnBrk="1" hangingPunct="1"/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Tw Cen MT Condensed" charset="0"/>
              </a:rPr>
              <a:t>Outline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735013" y="1844675"/>
            <a:ext cx="8229600" cy="4327525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Classes </a:t>
            </a:r>
          </a:p>
          <a:p>
            <a:pPr eaLnBrk="1" hangingPunct="1">
              <a:lnSpc>
                <a:spcPct val="8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Reflection</a:t>
            </a:r>
          </a:p>
          <a:p>
            <a:pPr eaLnBrk="1" hangingPunct="1">
              <a:lnSpc>
                <a:spcPct val="8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2.0</a:t>
            </a:r>
          </a:p>
          <a:p>
            <a:pPr eaLnBrk="1" hangingPunct="1">
              <a:lnSpc>
                <a:spcPct val="8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3.0</a:t>
            </a:r>
          </a:p>
          <a:p>
            <a:pPr eaLnBrk="1" hangingPunct="1">
              <a:lnSpc>
                <a:spcPct val="8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4.0</a:t>
            </a:r>
          </a:p>
          <a:p>
            <a:pPr eaLnBrk="1" hangingPunct="1">
              <a:lnSpc>
                <a:spcPct val="80000"/>
              </a:lnSpc>
            </a:pPr>
            <a:r>
              <a:rPr lang="en-US" sz="3600" b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5.0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3300" b="1" dirty="0" err="1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Async</a:t>
            </a:r>
            <a:endParaRPr lang="en-US" sz="3300" b="1" dirty="0" smtClean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23928" y="1844824"/>
            <a:ext cx="4874773" cy="3349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88117741"/>
      </p:ext>
    </p:extLst>
  </p:cSld>
  <p:clrMapOvr>
    <a:masterClrMapping/>
  </p:clrMapOvr>
  <p:transition>
    <p:wheel spokes="3"/>
  </p:transition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Async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>
                <a:solidFill>
                  <a:srgbClr val="0000FF"/>
                </a:solidFill>
                <a:latin typeface="Consolas"/>
              </a:rPr>
              <a:t>private</a:t>
            </a:r>
            <a:r>
              <a:rPr lang="en-US" sz="18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800" dirty="0" err="1">
                <a:solidFill>
                  <a:srgbClr val="0000FF"/>
                </a:solidFill>
                <a:latin typeface="Consolas"/>
              </a:rPr>
              <a:t>async</a:t>
            </a:r>
            <a:r>
              <a:rPr lang="en-US" sz="18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onsolas"/>
              </a:rPr>
              <a:t>void</a:t>
            </a:r>
            <a:r>
              <a:rPr lang="en-US" sz="18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onsolas"/>
              </a:rPr>
              <a:t>foo() {</a:t>
            </a:r>
            <a:endParaRPr lang="en-US" sz="18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sz="1800" dirty="0">
                <a:solidFill>
                  <a:srgbClr val="0000FF"/>
                </a:solidFill>
                <a:latin typeface="Consolas"/>
              </a:rPr>
              <a:t> </a:t>
            </a:r>
            <a:r>
              <a:rPr lang="en-US" sz="1800" dirty="0" smtClean="0">
                <a:solidFill>
                  <a:srgbClr val="0000FF"/>
                </a:solidFill>
                <a:latin typeface="Consolas"/>
              </a:rPr>
              <a:t>   try</a:t>
            </a:r>
            <a:r>
              <a:rPr lang="en-US" sz="1800" dirty="0" smtClean="0">
                <a:solidFill>
                  <a:prstClr val="black"/>
                </a:solidFill>
                <a:latin typeface="Consolas"/>
              </a:rPr>
              <a:t> {</a:t>
            </a:r>
            <a:endParaRPr lang="en-US" sz="18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sz="1800" dirty="0">
                <a:solidFill>
                  <a:prstClr val="black"/>
                </a:solidFill>
                <a:latin typeface="Consolas"/>
              </a:rPr>
              <a:t>        Task&lt;</a:t>
            </a:r>
            <a:r>
              <a:rPr lang="en-US" sz="1800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1800" dirty="0">
                <a:solidFill>
                  <a:prstClr val="black"/>
                </a:solidFill>
                <a:latin typeface="Consolas"/>
              </a:rPr>
              <a:t>&gt; </a:t>
            </a:r>
            <a:r>
              <a:rPr lang="en-US" sz="1800" dirty="0" err="1">
                <a:solidFill>
                  <a:prstClr val="black"/>
                </a:solidFill>
                <a:latin typeface="Consolas"/>
              </a:rPr>
              <a:t>intTask</a:t>
            </a:r>
            <a:r>
              <a:rPr lang="en-US" sz="1800" dirty="0">
                <a:solidFill>
                  <a:prstClr val="black"/>
                </a:solidFill>
                <a:latin typeface="Consolas"/>
              </a:rPr>
              <a:t> = </a:t>
            </a:r>
            <a:r>
              <a:rPr lang="en-US" sz="1800" dirty="0" err="1">
                <a:solidFill>
                  <a:prstClr val="black"/>
                </a:solidFill>
                <a:latin typeface="Consolas"/>
              </a:rPr>
              <a:t>ExampleMethodAsync</a:t>
            </a:r>
            <a:r>
              <a:rPr lang="en-US" sz="1800" dirty="0">
                <a:solidFill>
                  <a:prstClr val="black"/>
                </a:solidFill>
                <a:latin typeface="Consolas"/>
              </a:rPr>
              <a:t>()</a:t>
            </a:r>
            <a:r>
              <a:rPr lang="en-US" sz="1800" dirty="0" smtClean="0">
                <a:solidFill>
                  <a:prstClr val="black"/>
                </a:solidFill>
                <a:latin typeface="Consolas"/>
              </a:rPr>
              <a:t>;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prstClr val="black"/>
                </a:solidFill>
                <a:latin typeface="Consolas"/>
              </a:rPr>
              <a:t>        [ . . . do other work . . . ]</a:t>
            </a:r>
            <a:endParaRPr lang="en-US" sz="18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sz="1800" dirty="0" smtClean="0">
                <a:solidFill>
                  <a:srgbClr val="0000FF"/>
                </a:solidFill>
                <a:latin typeface="Consolas"/>
              </a:rPr>
              <a:t>        </a:t>
            </a:r>
            <a:r>
              <a:rPr lang="en-US" sz="1800" dirty="0" err="1" smtClean="0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1800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800" dirty="0" err="1">
                <a:solidFill>
                  <a:prstClr val="black"/>
                </a:solidFill>
                <a:latin typeface="Consolas"/>
              </a:rPr>
              <a:t>intResult</a:t>
            </a:r>
            <a:r>
              <a:rPr lang="en-US" sz="1800" dirty="0">
                <a:solidFill>
                  <a:prstClr val="black"/>
                </a:solidFill>
                <a:latin typeface="Consolas"/>
              </a:rPr>
              <a:t> = </a:t>
            </a:r>
            <a:r>
              <a:rPr lang="en-US" sz="1800" dirty="0">
                <a:solidFill>
                  <a:srgbClr val="0000FF"/>
                </a:solidFill>
                <a:latin typeface="Consolas"/>
              </a:rPr>
              <a:t>await</a:t>
            </a:r>
            <a:r>
              <a:rPr lang="en-US" sz="18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800" dirty="0" err="1">
                <a:solidFill>
                  <a:prstClr val="black"/>
                </a:solidFill>
                <a:latin typeface="Consolas"/>
              </a:rPr>
              <a:t>intTask</a:t>
            </a:r>
            <a:r>
              <a:rPr lang="en-US" sz="1800" dirty="0">
                <a:solidFill>
                  <a:prstClr val="black"/>
                </a:solidFill>
                <a:latin typeface="Consolas"/>
              </a:rPr>
              <a:t>;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prstClr val="black"/>
                </a:solidFill>
                <a:latin typeface="Consolas"/>
              </a:rPr>
              <a:t>    }</a:t>
            </a:r>
            <a:endParaRPr lang="en-US" sz="18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sz="18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onsolas"/>
              </a:rPr>
              <a:t>catch</a:t>
            </a:r>
            <a:r>
              <a:rPr lang="en-US" sz="1800" dirty="0">
                <a:solidFill>
                  <a:prstClr val="black"/>
                </a:solidFill>
                <a:latin typeface="Consolas"/>
              </a:rPr>
              <a:t> (Exception</a:t>
            </a:r>
            <a:r>
              <a:rPr lang="en-US" sz="1800" dirty="0" smtClean="0">
                <a:solidFill>
                  <a:prstClr val="black"/>
                </a:solidFill>
                <a:latin typeface="Consolas"/>
              </a:rPr>
              <a:t>) {</a:t>
            </a:r>
            <a:endParaRPr lang="en-US" sz="18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sz="180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1800" dirty="0">
                <a:solidFill>
                  <a:srgbClr val="0F7001"/>
                </a:solidFill>
                <a:latin typeface="Consolas"/>
              </a:rPr>
              <a:t>// Process the exception if one occurs.</a:t>
            </a:r>
            <a:endParaRPr lang="en-US" sz="18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sz="1800" dirty="0">
                <a:solidFill>
                  <a:prstClr val="black"/>
                </a:solidFill>
                <a:latin typeface="Consolas"/>
              </a:rPr>
              <a:t>    }</a:t>
            </a:r>
          </a:p>
          <a:p>
            <a:pPr marL="0" indent="0">
              <a:buNone/>
            </a:pPr>
            <a:r>
              <a:rPr lang="en-US" sz="1800" dirty="0">
                <a:solidFill>
                  <a:prstClr val="black"/>
                </a:solidFill>
                <a:latin typeface="Consolas"/>
              </a:rPr>
              <a:t>}</a:t>
            </a:r>
            <a:endParaRPr lang="en-US" sz="1000" dirty="0"/>
          </a:p>
        </p:txBody>
      </p:sp>
      <p:cxnSp>
        <p:nvCxnSpPr>
          <p:cNvPr id="5" name="Straight Arrow Connector 4"/>
          <p:cNvCxnSpPr/>
          <p:nvPr/>
        </p:nvCxnSpPr>
        <p:spPr bwMode="auto">
          <a:xfrm flipH="1">
            <a:off x="2411760" y="1268760"/>
            <a:ext cx="432048" cy="504056"/>
          </a:xfrm>
          <a:prstGeom prst="straightConnector1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miter lim="800000"/>
            <a:headEnd type="none" w="sm" len="sm"/>
            <a:tailEnd type="arrow"/>
          </a:ln>
          <a:effectLst/>
        </p:spPr>
      </p:cxnSp>
      <p:cxnSp>
        <p:nvCxnSpPr>
          <p:cNvPr id="7" name="Straight Arrow Connector 6"/>
          <p:cNvCxnSpPr/>
          <p:nvPr/>
        </p:nvCxnSpPr>
        <p:spPr bwMode="auto">
          <a:xfrm flipH="1" flipV="1">
            <a:off x="4283968" y="3356992"/>
            <a:ext cx="288032" cy="576064"/>
          </a:xfrm>
          <a:prstGeom prst="straightConnector1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miter lim="800000"/>
            <a:headEnd type="none" w="sm" len="sm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xmlns="" val="1395364323"/>
      </p:ext>
    </p:extLst>
  </p:cSld>
  <p:clrMapOvr>
    <a:masterClrMapping/>
  </p:clrMapOvr>
  <p:transition>
    <p:wheel spokes="3"/>
  </p:transition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49238"/>
            <a:ext cx="7772400" cy="1143000"/>
          </a:xfrm>
        </p:spPr>
        <p:txBody>
          <a:bodyPr/>
          <a:lstStyle/>
          <a:p>
            <a:pPr eaLnBrk="1" hangingPunct="1"/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Tw Cen MT Condensed" charset="0"/>
              </a:rPr>
              <a:t>Outline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735013" y="1844675"/>
            <a:ext cx="8229600" cy="4327525"/>
          </a:xfrm>
        </p:spPr>
        <p:txBody>
          <a:bodyPr>
            <a:normAutofit fontScale="55000" lnSpcReduction="2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Classes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Fields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Properties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virtual methods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new names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operator </a:t>
            </a:r>
            <a:r>
              <a:rPr lang="en-US" sz="2000" dirty="0" smtClean="0">
                <a:latin typeface="Arial" charset="0"/>
              </a:rPr>
              <a:t>overloading</a:t>
            </a: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Reflection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Custom attributes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Generation of code using </a:t>
            </a:r>
            <a:r>
              <a:rPr lang="en-US" sz="2000" dirty="0" smtClean="0">
                <a:latin typeface="Arial" charset="0"/>
              </a:rPr>
              <a:t>reflection</a:t>
            </a: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2.0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Enumerators 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and </a:t>
            </a: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yield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Generics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Anonymous Methods</a:t>
            </a:r>
          </a:p>
          <a:p>
            <a:pPr eaLnBrk="1" hangingPunct="1">
              <a:lnSpc>
                <a:spcPct val="8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3.0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Extension Methods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Lambda Expressions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Anonymous Types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Query Expressions</a:t>
            </a:r>
          </a:p>
          <a:p>
            <a:pPr eaLnBrk="1" hangingPunct="1">
              <a:lnSpc>
                <a:spcPct val="8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4.0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Dynamic Dispatch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Named Arguments</a:t>
            </a:r>
          </a:p>
          <a:p>
            <a:pPr eaLnBrk="1" hangingPunct="1">
              <a:lnSpc>
                <a:spcPct val="8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5.0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err="1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Async</a:t>
            </a:r>
            <a:endParaRPr lang="en-US" dirty="0" smtClean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23928" y="1844824"/>
            <a:ext cx="4874773" cy="3349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33011239"/>
      </p:ext>
    </p:extLst>
  </p:cSld>
  <p:clrMapOvr>
    <a:masterClrMapping/>
  </p:clrMapOvr>
  <p:transition>
    <p:wheel spokes="3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Tw Cen MT Condensed" charset="0"/>
              </a:rPr>
              <a:t>Properties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Properties are sort of operator </a:t>
            </a:r>
            <a:r>
              <a:rPr lang="ja-JP" alt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“</a:t>
            </a:r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field access</a:t>
            </a:r>
            <a:r>
              <a:rPr lang="ja-JP" alt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”</a:t>
            </a:r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overloading</a:t>
            </a:r>
          </a:p>
          <a:p>
            <a:pPr eaLnBrk="1" hangingPunct="1">
              <a:lnSpc>
                <a:spcPct val="90000"/>
              </a:lnSpc>
            </a:pPr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Properties are useful abstraction to identify the get/set methods commonly used in Java</a:t>
            </a:r>
          </a:p>
          <a:p>
            <a:pPr eaLnBrk="1" hangingPunct="1">
              <a:lnSpc>
                <a:spcPct val="90000"/>
              </a:lnSpc>
            </a:pPr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Properties are defined with a get and a set block</a:t>
            </a:r>
          </a:p>
          <a:p>
            <a:pPr eaLnBrk="1" hangingPunct="1">
              <a:lnSpc>
                <a:spcPct val="90000"/>
              </a:lnSpc>
            </a:pPr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A property could be read-only, write-only or both</a:t>
            </a:r>
          </a:p>
          <a:p>
            <a:pPr eaLnBrk="1" hangingPunct="1">
              <a:lnSpc>
                <a:spcPct val="90000"/>
              </a:lnSpc>
            </a:pPr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The keyword </a:t>
            </a:r>
            <a:r>
              <a:rPr lang="en-US" sz="2400" i="1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value</a:t>
            </a:r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indicates the input parameter to the setter</a:t>
            </a:r>
          </a:p>
          <a:p>
            <a:pPr eaLnBrk="1" hangingPunct="1">
              <a:lnSpc>
                <a:spcPct val="90000"/>
              </a:lnSpc>
            </a:pPr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Properties can be used to expose fields as well as derived values from fields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Tw Cen MT Condensed" charset="0"/>
              </a:rPr>
              <a:t>Properties: an example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98625"/>
            <a:ext cx="8207375" cy="4835525"/>
          </a:xfrm>
        </p:spPr>
        <p:txBody>
          <a:bodyPr>
            <a:normAutofit/>
          </a:bodyPr>
          <a:lstStyle/>
          <a:p>
            <a:pPr eaLnBrk="1" hangingPunct="1">
              <a:lnSpc>
                <a:spcPct val="70000"/>
              </a:lnSpc>
              <a:buFont typeface="Wingdings" charset="0"/>
              <a:buNone/>
            </a:pPr>
            <a:r>
              <a:rPr lang="en-US" sz="2000" b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public class Properties {</a:t>
            </a:r>
          </a:p>
          <a:p>
            <a:pPr eaLnBrk="1" hangingPunct="1">
              <a:lnSpc>
                <a:spcPct val="70000"/>
              </a:lnSpc>
              <a:buFont typeface="Wingdings" charset="0"/>
              <a:buNone/>
            </a:pPr>
            <a:r>
              <a:rPr lang="en-US" sz="2000" b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 private string name;</a:t>
            </a:r>
          </a:p>
          <a:p>
            <a:pPr eaLnBrk="1" hangingPunct="1">
              <a:lnSpc>
                <a:spcPct val="70000"/>
              </a:lnSpc>
              <a:buFont typeface="Wingdings" charset="0"/>
              <a:buNone/>
            </a:pPr>
            <a:r>
              <a:rPr lang="en-US" sz="2000" b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 public </a:t>
            </a:r>
            <a:r>
              <a:rPr lang="en-US" sz="2000" b="1">
                <a:solidFill>
                  <a:schemeClr val="bg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string</a:t>
            </a:r>
            <a:r>
              <a:rPr lang="en-US" sz="2000" b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Name {</a:t>
            </a:r>
          </a:p>
          <a:p>
            <a:pPr eaLnBrk="1" hangingPunct="1">
              <a:lnSpc>
                <a:spcPct val="70000"/>
              </a:lnSpc>
              <a:buFont typeface="Wingdings" charset="0"/>
              <a:buNone/>
            </a:pPr>
            <a:r>
              <a:rPr lang="en-US" sz="2000" b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   </a:t>
            </a:r>
            <a:r>
              <a:rPr lang="en-US" sz="2000" b="1">
                <a:solidFill>
                  <a:schemeClr val="bg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get</a:t>
            </a:r>
            <a:r>
              <a:rPr lang="en-US" sz="2000" b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{ return name; } </a:t>
            </a:r>
            <a:r>
              <a:rPr lang="en-US" sz="2000" b="1">
                <a:solidFill>
                  <a:schemeClr val="bg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set</a:t>
            </a:r>
            <a:r>
              <a:rPr lang="en-US" sz="2000" b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{ name = </a:t>
            </a:r>
            <a:r>
              <a:rPr lang="en-US" sz="2000" b="1">
                <a:solidFill>
                  <a:schemeClr val="bg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value</a:t>
            </a:r>
            <a:r>
              <a:rPr lang="en-US" sz="2000" b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; }</a:t>
            </a:r>
          </a:p>
          <a:p>
            <a:pPr eaLnBrk="1" hangingPunct="1">
              <a:lnSpc>
                <a:spcPct val="70000"/>
              </a:lnSpc>
              <a:buFont typeface="Wingdings" charset="0"/>
              <a:buNone/>
            </a:pPr>
            <a:r>
              <a:rPr lang="en-US" sz="2000" b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 }</a:t>
            </a:r>
          </a:p>
          <a:p>
            <a:pPr eaLnBrk="1" hangingPunct="1">
              <a:lnSpc>
                <a:spcPct val="70000"/>
              </a:lnSpc>
              <a:buFont typeface="Wingdings" charset="0"/>
              <a:buNone/>
            </a:pPr>
            <a:r>
              <a:rPr lang="en-US" sz="2000" b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 public </a:t>
            </a:r>
            <a:r>
              <a:rPr lang="en-US" sz="2000" b="1">
                <a:solidFill>
                  <a:schemeClr val="bg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string</a:t>
            </a:r>
            <a:r>
              <a:rPr lang="en-US" sz="2000" b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TName { </a:t>
            </a:r>
            <a:r>
              <a:rPr lang="en-US" sz="2000" b="1">
                <a:solidFill>
                  <a:schemeClr val="bg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get</a:t>
            </a:r>
            <a:r>
              <a:rPr lang="en-US" sz="2000" b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{ return "Dr. " + name; } }</a:t>
            </a:r>
          </a:p>
          <a:p>
            <a:pPr eaLnBrk="1" hangingPunct="1">
              <a:lnSpc>
                <a:spcPct val="70000"/>
              </a:lnSpc>
              <a:buFont typeface="Wingdings" charset="0"/>
              <a:buNone/>
            </a:pPr>
            <a:r>
              <a:rPr lang="en-US" sz="2000" b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 public static void Main(string[] args) {</a:t>
            </a:r>
          </a:p>
          <a:p>
            <a:pPr eaLnBrk="1" hangingPunct="1">
              <a:lnSpc>
                <a:spcPct val="70000"/>
              </a:lnSpc>
              <a:buFont typeface="Wingdings" charset="0"/>
              <a:buNone/>
            </a:pPr>
            <a:r>
              <a:rPr lang="en-US" sz="2000" b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   Properties p = new Properties();</a:t>
            </a:r>
          </a:p>
          <a:p>
            <a:pPr eaLnBrk="1" hangingPunct="1">
              <a:lnSpc>
                <a:spcPct val="70000"/>
              </a:lnSpc>
              <a:buFont typeface="Wingdings" charset="0"/>
              <a:buNone/>
            </a:pPr>
            <a:r>
              <a:rPr lang="en-US" sz="2000" b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   p.name = "Antonio Cisternino"; // Compile</a:t>
            </a:r>
            <a:r>
              <a:rPr lang="en-US" sz="1800" b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</a:t>
            </a:r>
            <a:r>
              <a:rPr lang="en-US" sz="2000" b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error</a:t>
            </a:r>
          </a:p>
          <a:p>
            <a:pPr eaLnBrk="1" hangingPunct="1">
              <a:lnSpc>
                <a:spcPct val="70000"/>
              </a:lnSpc>
              <a:buFont typeface="Wingdings" charset="0"/>
              <a:buNone/>
            </a:pPr>
            <a:r>
              <a:rPr lang="en-US" sz="2000" b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   p.Name = "Antonio Cisternino"; // Invokes set</a:t>
            </a:r>
          </a:p>
          <a:p>
            <a:pPr eaLnBrk="1" hangingPunct="1">
              <a:lnSpc>
                <a:spcPct val="70000"/>
              </a:lnSpc>
              <a:buFont typeface="Wingdings" charset="0"/>
              <a:buNone/>
            </a:pPr>
            <a:r>
              <a:rPr lang="en-US" sz="2000" b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   Console.WriteLine(p.Name);</a:t>
            </a:r>
          </a:p>
          <a:p>
            <a:pPr eaLnBrk="1" hangingPunct="1">
              <a:lnSpc>
                <a:spcPct val="70000"/>
              </a:lnSpc>
              <a:buFont typeface="Wingdings" charset="0"/>
              <a:buNone/>
            </a:pPr>
            <a:r>
              <a:rPr lang="en-US" sz="2000" b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   Console.WriteLine(p.TName);</a:t>
            </a:r>
          </a:p>
          <a:p>
            <a:pPr eaLnBrk="1" hangingPunct="1">
              <a:lnSpc>
                <a:spcPct val="70000"/>
              </a:lnSpc>
              <a:buFont typeface="Wingdings" charset="0"/>
              <a:buNone/>
            </a:pPr>
            <a:r>
              <a:rPr lang="en-US" sz="2000" b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   p.TName = "Antonio Cisternino"; // Compile error</a:t>
            </a:r>
          </a:p>
          <a:p>
            <a:pPr eaLnBrk="1" hangingPunct="1">
              <a:lnSpc>
                <a:spcPct val="70000"/>
              </a:lnSpc>
              <a:buFont typeface="Wingdings" charset="0"/>
              <a:buNone/>
            </a:pPr>
            <a:r>
              <a:rPr lang="en-US" sz="2000" b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 }</a:t>
            </a:r>
          </a:p>
          <a:p>
            <a:pPr eaLnBrk="1" hangingPunct="1">
              <a:lnSpc>
                <a:spcPct val="70000"/>
              </a:lnSpc>
              <a:buFont typeface="Wingdings" charset="0"/>
              <a:buNone/>
            </a:pPr>
            <a:r>
              <a:rPr lang="en-US" sz="2000" b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}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Tw Cen MT Condensed" charset="0"/>
              </a:rPr>
              <a:t>Methods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C# methods are similar to Java ones with a few additional options</a:t>
            </a:r>
          </a:p>
          <a:p>
            <a:pPr eaLnBrk="1" hangingPunct="1"/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Polymorphc methods must be specified using the </a:t>
            </a:r>
            <a:r>
              <a:rPr lang="en-US" i="1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virtual</a:t>
            </a: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keyword</a:t>
            </a:r>
          </a:p>
          <a:p>
            <a:pPr eaLnBrk="1" hangingPunct="1"/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Three additional parameter passing mechanisms, specified using the  out/ref/params keywords</a:t>
            </a:r>
          </a:p>
          <a:p>
            <a:pPr eaLnBrk="1" hangingPunct="1"/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Remote method invocation of methods can be optimized by providing these specifiers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ppe">
  <a:themeElements>
    <a:clrScheme name="1_AIIA00 2">
      <a:dk1>
        <a:srgbClr val="000000"/>
      </a:dk1>
      <a:lt1>
        <a:srgbClr val="FFFFFF"/>
      </a:lt1>
      <a:dk2>
        <a:srgbClr val="000000"/>
      </a:dk2>
      <a:lt2>
        <a:srgbClr val="868686"/>
      </a:lt2>
      <a:accent1>
        <a:srgbClr val="3366FF"/>
      </a:accent1>
      <a:accent2>
        <a:srgbClr val="009900"/>
      </a:accent2>
      <a:accent3>
        <a:srgbClr val="FFFFFF"/>
      </a:accent3>
      <a:accent4>
        <a:srgbClr val="000000"/>
      </a:accent4>
      <a:accent5>
        <a:srgbClr val="ADB8FF"/>
      </a:accent5>
      <a:accent6>
        <a:srgbClr val="008A00"/>
      </a:accent6>
      <a:hlink>
        <a:srgbClr val="FF0033"/>
      </a:hlink>
      <a:folHlink>
        <a:srgbClr val="CCCCCC"/>
      </a:folHlink>
    </a:clrScheme>
    <a:fontScheme name="1_AIIA00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1_AIIA00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CCFF"/>
        </a:accent1>
        <a:accent2>
          <a:srgbClr val="00FFCC"/>
        </a:accent2>
        <a:accent3>
          <a:srgbClr val="AAB8E2"/>
        </a:accent3>
        <a:accent4>
          <a:srgbClr val="DADADA"/>
        </a:accent4>
        <a:accent5>
          <a:srgbClr val="AAE2FF"/>
        </a:accent5>
        <a:accent6>
          <a:srgbClr val="00E7B9"/>
        </a:accent6>
        <a:hlink>
          <a:srgbClr val="FF33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IIA00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IIA00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Beppe</Template>
  <TotalTime>6517</TotalTime>
  <Words>3419</Words>
  <Application>Microsoft Office PowerPoint</Application>
  <PresentationFormat>On-screen Show (4:3)</PresentationFormat>
  <Paragraphs>746</Paragraphs>
  <Slides>65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65</vt:i4>
      </vt:variant>
    </vt:vector>
  </HeadingPairs>
  <TitlesOfParts>
    <vt:vector size="66" baseType="lpstr">
      <vt:lpstr>Beppe</vt:lpstr>
      <vt:lpstr>Introduction to C#</vt:lpstr>
      <vt:lpstr>Outline</vt:lpstr>
      <vt:lpstr>Outline</vt:lpstr>
      <vt:lpstr>Class Type</vt:lpstr>
      <vt:lpstr>Class Fields</vt:lpstr>
      <vt:lpstr>Class Properties</vt:lpstr>
      <vt:lpstr>Properties</vt:lpstr>
      <vt:lpstr>Properties: an example</vt:lpstr>
      <vt:lpstr>Methods</vt:lpstr>
      <vt:lpstr>Polymorphism and Virtual methods</vt:lpstr>
      <vt:lpstr>Virtual methods</vt:lpstr>
      <vt:lpstr>Virtual methods implementation</vt:lpstr>
      <vt:lpstr>Virtual methods example</vt:lpstr>
      <vt:lpstr>Managing names</vt:lpstr>
      <vt:lpstr>Parameters Passing</vt:lpstr>
      <vt:lpstr>Example</vt:lpstr>
      <vt:lpstr>Operators</vt:lpstr>
      <vt:lpstr>Struct complex</vt:lpstr>
      <vt:lpstr>Example of use</vt:lpstr>
      <vt:lpstr>Indexers</vt:lpstr>
      <vt:lpstr>Example</vt:lpstr>
      <vt:lpstr>Outline</vt:lpstr>
      <vt:lpstr>Reflection</vt:lpstr>
      <vt:lpstr>Reflection</vt:lpstr>
      <vt:lpstr>CLI = Data + Metadata</vt:lpstr>
      <vt:lpstr>Example</vt:lpstr>
      <vt:lpstr>Reflection structure</vt:lpstr>
      <vt:lpstr>Extending metadata</vt:lpstr>
      <vt:lpstr>C# and custom attributes</vt:lpstr>
      <vt:lpstr>How attributes work?</vt:lpstr>
      <vt:lpstr>Use of MyAttribute</vt:lpstr>
      <vt:lpstr>Outline</vt:lpstr>
      <vt:lpstr>Generics</vt:lpstr>
      <vt:lpstr>Generics – Classes</vt:lpstr>
      <vt:lpstr>Generics - Interfaces</vt:lpstr>
      <vt:lpstr>Generics – Methods </vt:lpstr>
      <vt:lpstr>Generics – Arrays </vt:lpstr>
      <vt:lpstr>Generics – delegates  </vt:lpstr>
      <vt:lpstr>Generics: .NET vs Java</vt:lpstr>
      <vt:lpstr>Iterators</vt:lpstr>
      <vt:lpstr>foreach</vt:lpstr>
      <vt:lpstr>foreach example</vt:lpstr>
      <vt:lpstr>Iterators so far</vt:lpstr>
      <vt:lpstr>Iterator Methods</vt:lpstr>
      <vt:lpstr>What Happens Behind the Scenes?</vt:lpstr>
      <vt:lpstr>yield Statement</vt:lpstr>
      <vt:lpstr>Specific Iterators</vt:lpstr>
      <vt:lpstr>How Specific Iterators are Compiled</vt:lpstr>
      <vt:lpstr>Example: Iterating Over a Tree</vt:lpstr>
      <vt:lpstr>Anonymous methods</vt:lpstr>
      <vt:lpstr>Outline</vt:lpstr>
      <vt:lpstr>Implicitly Typed Local Variables</vt:lpstr>
      <vt:lpstr>Extension Methods</vt:lpstr>
      <vt:lpstr>Lambda Expressions</vt:lpstr>
      <vt:lpstr>Lambda Expressions</vt:lpstr>
      <vt:lpstr>Anonymous Types</vt:lpstr>
      <vt:lpstr>Query Expression</vt:lpstr>
      <vt:lpstr>Query Expression</vt:lpstr>
      <vt:lpstr>Outline</vt:lpstr>
      <vt:lpstr>Dynamic Dispatch</vt:lpstr>
      <vt:lpstr>Dynamic Dispatch</vt:lpstr>
      <vt:lpstr>Named &amp; Optional Arguments</vt:lpstr>
      <vt:lpstr>Outline</vt:lpstr>
      <vt:lpstr>Async</vt:lpstr>
      <vt:lpstr>Outline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Giuseppe Attardi</cp:lastModifiedBy>
  <cp:revision>142</cp:revision>
  <dcterms:created xsi:type="dcterms:W3CDTF">1601-01-01T00:00:00Z</dcterms:created>
  <dcterms:modified xsi:type="dcterms:W3CDTF">2013-10-28T14:00:44Z</dcterms:modified>
</cp:coreProperties>
</file>