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59" r:id="rId4"/>
    <p:sldId id="273" r:id="rId5"/>
    <p:sldId id="261" r:id="rId6"/>
    <p:sldId id="262" r:id="rId7"/>
    <p:sldId id="263" r:id="rId8"/>
    <p:sldId id="266" r:id="rId9"/>
    <p:sldId id="267" r:id="rId10"/>
    <p:sldId id="268" r:id="rId11"/>
    <p:sldId id="269" r:id="rId12"/>
    <p:sldId id="270" r:id="rId13"/>
    <p:sldId id="271" r:id="rId14"/>
    <p:sldId id="272" r:id="rId15"/>
    <p:sldId id="274" r:id="rId16"/>
    <p:sldId id="275" r:id="rId17"/>
    <p:sldId id="258" r:id="rId18"/>
    <p:sldId id="276" r:id="rId19"/>
    <p:sldId id="277" r:id="rId20"/>
    <p:sldId id="278" r:id="rId21"/>
    <p:sldId id="279" r:id="rId22"/>
    <p:sldId id="281" r:id="rId23"/>
    <p:sldId id="282" r:id="rId24"/>
    <p:sldId id="280" r:id="rId25"/>
    <p:sldId id="283" r:id="rId26"/>
    <p:sldId id="284" r:id="rId27"/>
    <p:sldId id="285" r:id="rId28"/>
    <p:sldId id="286" r:id="rId29"/>
    <p:sldId id="287" r:id="rId30"/>
    <p:sldId id="288" r:id="rId31"/>
    <p:sldId id="289" r:id="rId3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3898" autoAdjust="0"/>
  </p:normalViewPr>
  <p:slideViewPr>
    <p:cSldViewPr snapToGrid="0" snapToObjects="1">
      <p:cViewPr varScale="1">
        <p:scale>
          <a:sx n="90" d="100"/>
          <a:sy n="90" d="100"/>
        </p:scale>
        <p:origin x="-336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printerSettings" Target="printerSettings/printerSettings1.bin"/><Relationship Id="rId34" Type="http://schemas.openxmlformats.org/officeDocument/2006/relationships/presProps" Target="presProps.xml"/><Relationship Id="rId35" Type="http://schemas.openxmlformats.org/officeDocument/2006/relationships/viewProps" Target="viewProps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1447800" cy="6856413"/>
          </a:xfrm>
          <a:prstGeom prst="rect">
            <a:avLst/>
          </a:prstGeom>
          <a:gradFill rotWithShape="0">
            <a:gsLst>
              <a:gs pos="0">
                <a:srgbClr val="33CCCC"/>
              </a:gs>
              <a:gs pos="50000">
                <a:srgbClr val="FFFFFF"/>
              </a:gs>
              <a:gs pos="100000">
                <a:srgbClr val="33CCCC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2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2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2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2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2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2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2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2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2" charset="-128"/>
              </a:defRPr>
            </a:lvl9pPr>
          </a:lstStyle>
          <a:p>
            <a:pPr>
              <a:defRPr/>
            </a:pPr>
            <a:endParaRPr lang="en-US" altLang="en-US" smtClean="0">
              <a:cs typeface="+mn-cs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0" y="1447800"/>
            <a:ext cx="9142413" cy="1752600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33CCCC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2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2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2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2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2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2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2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2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2" charset="-128"/>
              </a:defRPr>
            </a:lvl9pPr>
          </a:lstStyle>
          <a:p>
            <a:pPr>
              <a:defRPr/>
            </a:pPr>
            <a:endParaRPr lang="en-US" altLang="en-US" smtClean="0">
              <a:cs typeface="+mn-cs"/>
            </a:endParaRPr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0" y="3505200"/>
            <a:ext cx="4724400" cy="152400"/>
          </a:xfrm>
          <a:prstGeom prst="rect">
            <a:avLst/>
          </a:prstGeom>
          <a:solidFill>
            <a:schemeClr val="accent1">
              <a:alpha val="50195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2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2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2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2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2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2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2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2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2" charset="-128"/>
              </a:defRPr>
            </a:lvl9pPr>
          </a:lstStyle>
          <a:p>
            <a:pPr>
              <a:defRPr/>
            </a:pPr>
            <a:endParaRPr lang="en-US" altLang="en-US" smtClean="0">
              <a:cs typeface="+mn-cs"/>
            </a:endParaRPr>
          </a:p>
        </p:txBody>
      </p:sp>
      <p:sp>
        <p:nvSpPr>
          <p:cNvPr id="58372" name="Rectangle 4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676400"/>
            <a:ext cx="7772400" cy="13716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8373" name="Rectangle 5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2057400" y="41148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b="0">
                <a:latin typeface="Times New Roman" pitchFamily="18" charset="0"/>
              </a:defRPr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83842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03802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3513" y="249238"/>
            <a:ext cx="1944687" cy="62849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4688" y="249238"/>
            <a:ext cx="5686425" cy="62849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68473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81093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7181210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698625"/>
            <a:ext cx="3810000" cy="4835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98625"/>
            <a:ext cx="3810000" cy="4835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09642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49658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25267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825080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1814629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Drag picture to placeholder or click icon to add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524746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685800" cy="6856413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33CCCC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2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2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2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2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2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2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2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2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2" charset="-128"/>
              </a:defRPr>
            </a:lvl9pPr>
          </a:lstStyle>
          <a:p>
            <a:pPr>
              <a:defRPr/>
            </a:pPr>
            <a:endParaRPr lang="en-US" altLang="en-US" smtClean="0">
              <a:cs typeface="+mn-cs"/>
            </a:endParaRPr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0" y="1443038"/>
            <a:ext cx="4724400" cy="152400"/>
          </a:xfrm>
          <a:prstGeom prst="rect">
            <a:avLst/>
          </a:prstGeom>
          <a:solidFill>
            <a:schemeClr val="accent1">
              <a:alpha val="50195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2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2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2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2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2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2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2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2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2" charset="-128"/>
              </a:defRPr>
            </a:lvl9pPr>
          </a:lstStyle>
          <a:p>
            <a:pPr>
              <a:defRPr/>
            </a:pPr>
            <a:endParaRPr lang="en-US" altLang="en-US" smtClean="0">
              <a:cs typeface="+mn-cs"/>
            </a:endParaRPr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685800" y="6629400"/>
            <a:ext cx="3505200" cy="227013"/>
          </a:xfrm>
          <a:prstGeom prst="rect">
            <a:avLst/>
          </a:prstGeom>
          <a:gradFill rotWithShape="1">
            <a:gsLst>
              <a:gs pos="0">
                <a:srgbClr val="C1C1C1"/>
              </a:gs>
              <a:gs pos="50000">
                <a:srgbClr val="4D4D4D"/>
              </a:gs>
              <a:gs pos="100000">
                <a:srgbClr val="C1C1C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2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2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2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2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2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2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2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2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2" charset="-128"/>
              </a:defRPr>
            </a:lvl9pPr>
          </a:lstStyle>
          <a:p>
            <a:pPr>
              <a:defRPr/>
            </a:pPr>
            <a:endParaRPr lang="en-US" altLang="en-US" smtClean="0">
              <a:cs typeface="+mn-cs"/>
            </a:endParaRPr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763588" y="452438"/>
            <a:ext cx="8380412" cy="762000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33CCCC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2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2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2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2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2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2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2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2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2" charset="-128"/>
              </a:defRPr>
            </a:lvl9pPr>
          </a:lstStyle>
          <a:p>
            <a:pPr>
              <a:defRPr/>
            </a:pPr>
            <a:endParaRPr lang="en-US" altLang="en-US" smtClean="0">
              <a:cs typeface="+mn-cs"/>
            </a:endParaRPr>
          </a:p>
        </p:txBody>
      </p:sp>
      <p:sp>
        <p:nvSpPr>
          <p:cNvPr id="57350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674688" y="249238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7351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698625"/>
            <a:ext cx="7772400" cy="4835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ＭＳ Ｐゴシック" charset="0"/>
          <a:cs typeface="ＭＳ Ｐゴシック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ＭＳ Ｐゴシック" charset="0"/>
          <a:cs typeface="ＭＳ Ｐゴシック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ＭＳ Ｐゴシック" charset="0"/>
          <a:cs typeface="ＭＳ Ｐゴシック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ＭＳ Ｐゴシック" charset="0"/>
          <a:cs typeface="ＭＳ Ｐゴシック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ＭＳ Ｐゴシック" charset="0"/>
          <a:cs typeface="ＭＳ Ｐゴシック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charset="0"/>
        <a:buChar char="l"/>
        <a:defRPr kumimoji="1" sz="3200" b="1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kumimoji="1" sz="2800" b="1">
          <a:solidFill>
            <a:schemeClr val="tx1"/>
          </a:solidFill>
          <a:latin typeface="+mn-lt"/>
          <a:ea typeface="ＭＳ Ｐゴシック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Char char="•"/>
        <a:defRPr kumimoji="1" sz="2400" b="1">
          <a:solidFill>
            <a:schemeClr val="tx1"/>
          </a:solidFill>
          <a:latin typeface="+mn-lt"/>
          <a:ea typeface="ＭＳ Ｐゴシック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kumimoji="1" sz="2000" b="1">
          <a:solidFill>
            <a:schemeClr val="tx1"/>
          </a:solidFill>
          <a:latin typeface="+mn-lt"/>
          <a:ea typeface="ＭＳ Ｐゴシック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Char char="•"/>
        <a:defRPr kumimoji="1" sz="2000" b="1">
          <a:solidFill>
            <a:schemeClr val="tx1"/>
          </a:solidFill>
          <a:latin typeface="+mn-lt"/>
          <a:ea typeface="ＭＳ Ｐゴシック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Char char="•"/>
        <a:defRPr kumimoji="1" sz="2000" b="1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Char char="•"/>
        <a:defRPr kumimoji="1" sz="2000" b="1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Char char="•"/>
        <a:defRPr kumimoji="1" sz="2000" b="1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Char char="•"/>
        <a:defRPr kumimoji="1" sz="2000" b="1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mongoosejs.com" TargetMode="Externa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nodejs.org" TargetMode="External"/><Relationship Id="rId3" Type="http://schemas.openxmlformats.org/officeDocument/2006/relationships/hyperlink" Target="http://www.mongodb.org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sz="quarter"/>
          </p:nvPr>
        </p:nvSpPr>
        <p:spPr/>
        <p:txBody>
          <a:bodyPr/>
          <a:lstStyle/>
          <a:p>
            <a:r>
              <a:rPr lang="en-US" dirty="0" err="1" smtClean="0"/>
              <a:t>NodeJS</a:t>
            </a:r>
            <a:r>
              <a:rPr lang="en-US" dirty="0" smtClean="0"/>
              <a:t> Tutorial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sz="quarter" idx="1"/>
          </p:nvPr>
        </p:nvSpPr>
        <p:spPr/>
        <p:txBody>
          <a:bodyPr/>
          <a:lstStyle/>
          <a:p>
            <a:r>
              <a:rPr lang="en-US" dirty="0" err="1" smtClean="0"/>
              <a:t>Davide</a:t>
            </a:r>
            <a:r>
              <a:rPr lang="en-US" dirty="0" smtClean="0"/>
              <a:t> </a:t>
            </a:r>
            <a:r>
              <a:rPr lang="en-US" dirty="0" err="1" smtClean="0"/>
              <a:t>Morelli</a:t>
            </a:r>
            <a:r>
              <a:rPr lang="en-US" dirty="0" smtClean="0"/>
              <a:t> and Giuseppe Attardi</a:t>
            </a:r>
          </a:p>
          <a:p>
            <a:r>
              <a:rPr lang="en-US" dirty="0" err="1" smtClean="0"/>
              <a:t>Universit</a:t>
            </a:r>
            <a:r>
              <a:rPr lang="en-US" dirty="0" err="1" smtClean="0"/>
              <a:t>à</a:t>
            </a:r>
            <a:r>
              <a:rPr lang="en-US" dirty="0" smtClean="0"/>
              <a:t> di Pisa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96297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Why passing functions around?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I/O is expensive</a:t>
            </a:r>
          </a:p>
          <a:p>
            <a:pPr lvl="1"/>
            <a:r>
              <a:rPr lang="en-US" dirty="0" smtClean="0"/>
              <a:t>synchronous: </a:t>
            </a:r>
            <a:r>
              <a:rPr lang="en-US" sz="2000" dirty="0" smtClean="0"/>
              <a:t>one at a time. simple. what if a request takes a long time to complete?</a:t>
            </a:r>
            <a:endParaRPr lang="en-US" sz="2400" dirty="0" smtClean="0"/>
          </a:p>
          <a:p>
            <a:pPr lvl="1"/>
            <a:r>
              <a:rPr lang="en-US" dirty="0"/>
              <a:t>fork a new </a:t>
            </a:r>
            <a:r>
              <a:rPr lang="en-US" dirty="0" smtClean="0"/>
              <a:t>process: </a:t>
            </a:r>
            <a:r>
              <a:rPr lang="en-US" sz="2000" dirty="0" smtClean="0"/>
              <a:t>heavy load leads to hundreds of processes</a:t>
            </a:r>
            <a:endParaRPr lang="en-US" dirty="0" smtClean="0"/>
          </a:p>
          <a:p>
            <a:pPr lvl="1"/>
            <a:r>
              <a:rPr lang="en-US" dirty="0" smtClean="0"/>
              <a:t>threads: </a:t>
            </a:r>
            <a:r>
              <a:rPr lang="en-US" sz="2000" dirty="0" smtClean="0"/>
              <a:t>requests spawn threads (Apache). memory expensive. multithreading is complicated.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49786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Why passing functions around?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I/O is expensive</a:t>
            </a:r>
          </a:p>
          <a:p>
            <a:pPr lvl="1"/>
            <a:r>
              <a:rPr lang="en-US" dirty="0" err="1" smtClean="0"/>
              <a:t>nodejs</a:t>
            </a:r>
            <a:r>
              <a:rPr lang="en-US" dirty="0" smtClean="0"/>
              <a:t>: </a:t>
            </a:r>
          </a:p>
          <a:p>
            <a:pPr lvl="2"/>
            <a:r>
              <a:rPr lang="en-US" dirty="0" smtClean="0"/>
              <a:t>single thread for your code</a:t>
            </a:r>
          </a:p>
          <a:p>
            <a:pPr lvl="2"/>
            <a:r>
              <a:rPr lang="en-US" dirty="0" smtClean="0"/>
              <a:t>I/O runs in parallel</a:t>
            </a:r>
          </a:p>
          <a:p>
            <a:pPr lvl="2"/>
            <a:r>
              <a:rPr lang="en-US" dirty="0" smtClean="0"/>
              <a:t>your code gets called when I/O is ready</a:t>
            </a:r>
          </a:p>
          <a:p>
            <a:pPr lvl="2"/>
            <a:r>
              <a:rPr lang="en-US" dirty="0" smtClean="0"/>
              <a:t>use callbacks whenever you have to wait</a:t>
            </a:r>
          </a:p>
          <a:p>
            <a:pPr lvl="2"/>
            <a:r>
              <a:rPr lang="en-US" dirty="0" smtClean="0"/>
              <a:t>node expects your code to finish quickly</a:t>
            </a:r>
          </a:p>
          <a:p>
            <a:pPr lvl="3"/>
            <a:r>
              <a:rPr lang="en-US" dirty="0" smtClean="0"/>
              <a:t>use </a:t>
            </a:r>
            <a:r>
              <a:rPr lang="en-US" dirty="0" err="1" smtClean="0"/>
              <a:t>WebWorker</a:t>
            </a:r>
            <a:r>
              <a:rPr lang="en-US" dirty="0" smtClean="0"/>
              <a:t> or separate process if not</a:t>
            </a:r>
          </a:p>
        </p:txBody>
      </p:sp>
    </p:spTree>
    <p:extLst>
      <p:ext uri="{BB962C8B-B14F-4D97-AF65-F5344CB8AC3E}">
        <p14:creationId xmlns:p14="http://schemas.microsoft.com/office/powerpoint/2010/main" val="381865890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Event-driven asynchronous callbacks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event loop</a:t>
            </a:r>
          </a:p>
          <a:p>
            <a:pPr lvl="1"/>
            <a:r>
              <a:rPr lang="en-US" dirty="0" smtClean="0"/>
              <a:t>at an I/O call </a:t>
            </a:r>
            <a:r>
              <a:rPr lang="en-US" dirty="0" err="1" smtClean="0"/>
              <a:t>nodejs</a:t>
            </a:r>
            <a:r>
              <a:rPr lang="en-US" dirty="0" smtClean="0"/>
              <a:t> will:</a:t>
            </a:r>
          </a:p>
          <a:p>
            <a:pPr marL="1371600" lvl="2" indent="-457200">
              <a:buFont typeface="+mj-lt"/>
              <a:buAutoNum type="arabicPeriod"/>
            </a:pPr>
            <a:r>
              <a:rPr lang="en-US" dirty="0" smtClean="0"/>
              <a:t>save your callback</a:t>
            </a:r>
          </a:p>
          <a:p>
            <a:pPr marL="1371600" lvl="2" indent="-457200">
              <a:buFont typeface="+mj-lt"/>
              <a:buAutoNum type="arabicPeriod"/>
            </a:pPr>
            <a:r>
              <a:rPr lang="en-US" dirty="0" smtClean="0"/>
              <a:t>start the I/O call asynchronously</a:t>
            </a:r>
          </a:p>
          <a:p>
            <a:pPr marL="1371600" lvl="2" indent="-457200">
              <a:buFont typeface="+mj-lt"/>
              <a:buAutoNum type="arabicPeriod"/>
            </a:pPr>
            <a:r>
              <a:rPr lang="en-US" dirty="0" smtClean="0"/>
              <a:t>return control to the </a:t>
            </a:r>
            <a:r>
              <a:rPr lang="en-US" dirty="0" err="1" smtClean="0"/>
              <a:t>nodejs</a:t>
            </a:r>
            <a:r>
              <a:rPr lang="en-US" dirty="0" smtClean="0"/>
              <a:t> environment (serving the next request)</a:t>
            </a:r>
          </a:p>
          <a:p>
            <a:pPr marL="971550" lvl="1" indent="-457200"/>
            <a:r>
              <a:rPr lang="en-US" dirty="0" smtClean="0"/>
              <a:t>all user code is on same thread!</a:t>
            </a:r>
          </a:p>
          <a:p>
            <a:pPr marL="971550" lvl="1" indent="-457200"/>
            <a:r>
              <a:rPr lang="en-US" dirty="0" smtClean="0"/>
              <a:t>in the background I/O calls on separate threads</a:t>
            </a:r>
          </a:p>
          <a:p>
            <a:pPr marL="971550" lvl="1" indent="-457200"/>
            <a:r>
              <a:rPr lang="en-US" dirty="0" smtClean="0"/>
              <a:t>internally uses </a:t>
            </a:r>
            <a:r>
              <a:rPr lang="en-US" dirty="0" err="1" smtClean="0"/>
              <a:t>libev</a:t>
            </a:r>
            <a:r>
              <a:rPr lang="en-US" dirty="0" smtClean="0"/>
              <a:t> for the event loop</a:t>
            </a:r>
          </a:p>
        </p:txBody>
      </p:sp>
    </p:spTree>
    <p:extLst>
      <p:ext uri="{BB962C8B-B14F-4D97-AF65-F5344CB8AC3E}">
        <p14:creationId xmlns:p14="http://schemas.microsoft.com/office/powerpoint/2010/main" val="11620115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node: modules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98625"/>
            <a:ext cx="8458200" cy="4835525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package manager: </a:t>
            </a:r>
            <a:r>
              <a:rPr lang="en-US" dirty="0" err="1" smtClean="0"/>
              <a:t>npm</a:t>
            </a:r>
            <a:endParaRPr lang="en-US" dirty="0" smtClean="0"/>
          </a:p>
          <a:p>
            <a:r>
              <a:rPr lang="en-US" dirty="0" smtClean="0"/>
              <a:t>install express globally:</a:t>
            </a:r>
          </a:p>
          <a:p>
            <a:pPr marL="857250" lvl="2" indent="0">
              <a:buNone/>
            </a:pPr>
            <a:r>
              <a:rPr lang="en-US" dirty="0" err="1">
                <a:latin typeface="Lucida Sans Typewriter"/>
                <a:cs typeface="Lucida Sans Typewriter"/>
              </a:rPr>
              <a:t>npm</a:t>
            </a:r>
            <a:r>
              <a:rPr lang="en-US" dirty="0">
                <a:latin typeface="Lucida Sans Typewriter"/>
                <a:cs typeface="Lucida Sans Typewriter"/>
              </a:rPr>
              <a:t> install -g </a:t>
            </a:r>
            <a:r>
              <a:rPr lang="en-US" dirty="0" smtClean="0">
                <a:latin typeface="Lucida Sans Typewriter"/>
                <a:cs typeface="Lucida Sans Typewriter"/>
              </a:rPr>
              <a:t>express</a:t>
            </a:r>
          </a:p>
          <a:p>
            <a:pPr marL="857250" lvl="2" indent="0">
              <a:buNone/>
            </a:pPr>
            <a:r>
              <a:rPr lang="en-US" dirty="0" err="1" smtClean="0">
                <a:latin typeface="Lucida Sans Typewriter"/>
                <a:cs typeface="Lucida Sans Typewriter"/>
              </a:rPr>
              <a:t>npm</a:t>
            </a:r>
            <a:r>
              <a:rPr lang="en-US" dirty="0" smtClean="0">
                <a:latin typeface="Lucida Sans Typewriter"/>
                <a:cs typeface="Lucida Sans Typewriter"/>
              </a:rPr>
              <a:t> install -g express-generator</a:t>
            </a:r>
          </a:p>
          <a:p>
            <a:r>
              <a:rPr lang="en-US" dirty="0" smtClean="0"/>
              <a:t>create a website with express template</a:t>
            </a:r>
          </a:p>
          <a:p>
            <a:pPr lvl="1"/>
            <a:r>
              <a:rPr lang="en-US" dirty="0" smtClean="0"/>
              <a:t>we’ll use the pug template engine</a:t>
            </a:r>
          </a:p>
          <a:p>
            <a:pPr marL="457200" lvl="1" indent="0">
              <a:buNone/>
            </a:pPr>
            <a:r>
              <a:rPr lang="en-US" dirty="0" smtClean="0"/>
              <a:t>	</a:t>
            </a:r>
            <a:r>
              <a:rPr lang="en-US" sz="2000" dirty="0" smtClean="0">
                <a:latin typeface="Lucida Sans Typewriter"/>
                <a:cs typeface="Lucida Sans Typewriter"/>
              </a:rPr>
              <a:t>express </a:t>
            </a:r>
            <a:r>
              <a:rPr lang="en-US" sz="2000" dirty="0">
                <a:latin typeface="Lucida Sans Typewriter"/>
                <a:cs typeface="Lucida Sans Typewriter"/>
              </a:rPr>
              <a:t>--sessions --</a:t>
            </a:r>
            <a:r>
              <a:rPr lang="en-US" sz="2000" dirty="0" err="1">
                <a:latin typeface="Lucida Sans Typewriter"/>
                <a:cs typeface="Lucida Sans Typewriter"/>
              </a:rPr>
              <a:t>css</a:t>
            </a:r>
            <a:r>
              <a:rPr lang="en-US" sz="2000" dirty="0">
                <a:latin typeface="Lucida Sans Typewriter"/>
                <a:cs typeface="Lucida Sans Typewriter"/>
              </a:rPr>
              <a:t> stylus </a:t>
            </a:r>
            <a:r>
              <a:rPr lang="en-US" sz="2000" dirty="0" err="1" smtClean="0">
                <a:latin typeface="Lucida Sans Typewriter"/>
                <a:cs typeface="Lucida Sans Typewriter"/>
              </a:rPr>
              <a:t>pa_todoapp</a:t>
            </a:r>
            <a:endParaRPr lang="en-US" dirty="0" smtClean="0">
              <a:latin typeface="Lucida Sans Typewriter"/>
              <a:cs typeface="Lucida Sans Typewriter"/>
            </a:endParaRPr>
          </a:p>
          <a:p>
            <a:r>
              <a:rPr lang="en-US" dirty="0" smtClean="0"/>
              <a:t>install </a:t>
            </a:r>
            <a:r>
              <a:rPr lang="en-US" dirty="0" err="1" smtClean="0"/>
              <a:t>dependancies</a:t>
            </a:r>
            <a:endParaRPr lang="en-US" dirty="0" smtClean="0"/>
          </a:p>
          <a:p>
            <a:pPr marL="857250" lvl="2" indent="0">
              <a:buNone/>
            </a:pPr>
            <a:r>
              <a:rPr lang="en-US" dirty="0">
                <a:latin typeface="Lucida Sans Typewriter"/>
                <a:cs typeface="Lucida Sans Typewriter"/>
              </a:rPr>
              <a:t>cd </a:t>
            </a:r>
            <a:r>
              <a:rPr lang="en-US" dirty="0" err="1" smtClean="0">
                <a:latin typeface="Lucida Sans Typewriter"/>
                <a:cs typeface="Lucida Sans Typewriter"/>
              </a:rPr>
              <a:t>pa_todoapp</a:t>
            </a:r>
            <a:endParaRPr lang="en-US" dirty="0" smtClean="0">
              <a:latin typeface="Lucida Sans Typewriter"/>
              <a:cs typeface="Lucida Sans Typewriter"/>
            </a:endParaRPr>
          </a:p>
          <a:p>
            <a:pPr marL="857250" lvl="2" indent="0">
              <a:buNone/>
            </a:pPr>
            <a:r>
              <a:rPr lang="en-US" dirty="0" err="1">
                <a:latin typeface="Lucida Sans Typewriter"/>
                <a:cs typeface="Lucida Sans Typewriter"/>
              </a:rPr>
              <a:t>npm</a:t>
            </a:r>
            <a:r>
              <a:rPr lang="en-US" dirty="0">
                <a:latin typeface="Lucida Sans Typewriter"/>
                <a:cs typeface="Lucida Sans Typewriter"/>
              </a:rPr>
              <a:t> install</a:t>
            </a:r>
          </a:p>
        </p:txBody>
      </p:sp>
    </p:spTree>
    <p:extLst>
      <p:ext uri="{BB962C8B-B14F-4D97-AF65-F5344CB8AC3E}">
        <p14:creationId xmlns:p14="http://schemas.microsoft.com/office/powerpoint/2010/main" val="7652701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let’s prepare the stubs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799" y="1698625"/>
            <a:ext cx="8304789" cy="4835525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list items:</a:t>
            </a:r>
          </a:p>
          <a:p>
            <a:pPr marL="1314450" lvl="3" indent="0">
              <a:buNone/>
            </a:pPr>
            <a:r>
              <a:rPr lang="en-US" dirty="0" err="1" smtClean="0">
                <a:latin typeface="Lucida Sans Typewriter"/>
                <a:cs typeface="Lucida Sans Typewriter"/>
              </a:rPr>
              <a:t>app.get</a:t>
            </a:r>
            <a:r>
              <a:rPr lang="en-US" dirty="0" smtClean="0">
                <a:latin typeface="Lucida Sans Typewriter"/>
                <a:cs typeface="Lucida Sans Typewriter"/>
              </a:rPr>
              <a:t>('/list', function(</a:t>
            </a:r>
            <a:r>
              <a:rPr lang="en-US" dirty="0" err="1" smtClean="0">
                <a:latin typeface="Lucida Sans Typewriter"/>
                <a:cs typeface="Lucida Sans Typewriter"/>
              </a:rPr>
              <a:t>req</a:t>
            </a:r>
            <a:r>
              <a:rPr lang="en-US" dirty="0" smtClean="0">
                <a:latin typeface="Lucida Sans Typewriter"/>
                <a:cs typeface="Lucida Sans Typewriter"/>
              </a:rPr>
              <a:t>, res) {</a:t>
            </a:r>
          </a:p>
          <a:p>
            <a:pPr marL="1314450" lvl="3" indent="0">
              <a:buNone/>
            </a:pPr>
            <a:r>
              <a:rPr lang="en-US" dirty="0" smtClean="0">
                <a:latin typeface="Lucida Sans Typewriter"/>
                <a:cs typeface="Lucida Sans Typewriter"/>
              </a:rPr>
              <a:t>  </a:t>
            </a:r>
            <a:r>
              <a:rPr lang="en-US" dirty="0" err="1" smtClean="0">
                <a:latin typeface="Lucida Sans Typewriter"/>
                <a:cs typeface="Lucida Sans Typewriter"/>
              </a:rPr>
              <a:t>res.json</a:t>
            </a:r>
            <a:r>
              <a:rPr lang="en-US" dirty="0" smtClean="0">
                <a:latin typeface="Lucida Sans Typewriter"/>
                <a:cs typeface="Lucida Sans Typewriter"/>
              </a:rPr>
              <a:t>([{'id': ‘A’, 'text':'</a:t>
            </a:r>
            <a:r>
              <a:rPr lang="en-US" dirty="0" err="1" smtClean="0">
                <a:latin typeface="Lucida Sans Typewriter"/>
                <a:cs typeface="Lucida Sans Typewriter"/>
              </a:rPr>
              <a:t>compra</a:t>
            </a:r>
            <a:r>
              <a:rPr lang="en-US" dirty="0" smtClean="0">
                <a:latin typeface="Lucida Sans Typewriter"/>
                <a:cs typeface="Lucida Sans Typewriter"/>
              </a:rPr>
              <a:t> pane'}, 		 {'id’: ’B’, 'text': '</a:t>
            </a:r>
            <a:r>
              <a:rPr lang="en-US" dirty="0" err="1" smtClean="0">
                <a:latin typeface="Lucida Sans Typewriter"/>
                <a:cs typeface="Lucida Sans Typewriter"/>
              </a:rPr>
              <a:t>compra</a:t>
            </a:r>
            <a:r>
              <a:rPr lang="en-US" dirty="0" smtClean="0">
                <a:latin typeface="Lucida Sans Typewriter"/>
                <a:cs typeface="Lucida Sans Typewriter"/>
              </a:rPr>
              <a:t> latte'}]);</a:t>
            </a:r>
          </a:p>
          <a:p>
            <a:pPr marL="1314450" lvl="3" indent="0">
              <a:buNone/>
            </a:pPr>
            <a:r>
              <a:rPr lang="en-US" dirty="0" smtClean="0">
                <a:latin typeface="Lucida Sans Typewriter"/>
                <a:cs typeface="Lucida Sans Typewriter"/>
              </a:rPr>
              <a:t>});</a:t>
            </a:r>
          </a:p>
          <a:p>
            <a:r>
              <a:rPr lang="en-US" dirty="0" smtClean="0"/>
              <a:t>add item:</a:t>
            </a:r>
          </a:p>
          <a:p>
            <a:pPr marL="1257300" lvl="3" indent="0">
              <a:buNone/>
            </a:pPr>
            <a:r>
              <a:rPr lang="en-US" dirty="0" err="1" smtClean="0">
                <a:latin typeface="Lucida Sans Typewriter"/>
                <a:cs typeface="Lucida Sans Typewriter"/>
              </a:rPr>
              <a:t>app.post</a:t>
            </a:r>
            <a:r>
              <a:rPr lang="en-US" dirty="0" smtClean="0">
                <a:latin typeface="Lucida Sans Typewriter"/>
                <a:cs typeface="Lucida Sans Typewriter"/>
              </a:rPr>
              <a:t>('/add', function(</a:t>
            </a:r>
            <a:r>
              <a:rPr lang="en-US" dirty="0" err="1" smtClean="0">
                <a:latin typeface="Lucida Sans Typewriter"/>
                <a:cs typeface="Lucida Sans Typewriter"/>
              </a:rPr>
              <a:t>req</a:t>
            </a:r>
            <a:r>
              <a:rPr lang="en-US" dirty="0" smtClean="0">
                <a:latin typeface="Lucida Sans Typewriter"/>
                <a:cs typeface="Lucida Sans Typewriter"/>
              </a:rPr>
              <a:t>, res) {</a:t>
            </a:r>
          </a:p>
          <a:p>
            <a:pPr marL="1257300" lvl="3" indent="0">
              <a:buNone/>
            </a:pPr>
            <a:r>
              <a:rPr lang="en-US" dirty="0" smtClean="0">
                <a:latin typeface="Lucida Sans Typewriter"/>
                <a:cs typeface="Lucida Sans Typewriter"/>
              </a:rPr>
              <a:t>  </a:t>
            </a:r>
            <a:r>
              <a:rPr lang="en-US" dirty="0" err="1" smtClean="0">
                <a:latin typeface="Lucida Sans Typewriter"/>
                <a:cs typeface="Lucida Sans Typewriter"/>
              </a:rPr>
              <a:t>console.log</a:t>
            </a:r>
            <a:r>
              <a:rPr lang="en-US" dirty="0" smtClean="0">
                <a:latin typeface="Lucida Sans Typewriter"/>
                <a:cs typeface="Lucida Sans Typewriter"/>
              </a:rPr>
              <a:t>("add " + </a:t>
            </a:r>
            <a:r>
              <a:rPr lang="en-US" dirty="0" err="1" smtClean="0">
                <a:latin typeface="Lucida Sans Typewriter"/>
                <a:cs typeface="Lucida Sans Typewriter"/>
              </a:rPr>
              <a:t>req.body.text</a:t>
            </a:r>
            <a:r>
              <a:rPr lang="en-US" dirty="0" smtClean="0">
                <a:latin typeface="Lucida Sans Typewriter"/>
                <a:cs typeface="Lucida Sans Typewriter"/>
              </a:rPr>
              <a:t>);</a:t>
            </a:r>
          </a:p>
          <a:p>
            <a:pPr marL="1257300" lvl="3" indent="0">
              <a:buNone/>
            </a:pPr>
            <a:r>
              <a:rPr lang="en-US" dirty="0" smtClean="0">
                <a:latin typeface="Lucida Sans Typewriter"/>
                <a:cs typeface="Lucida Sans Typewriter"/>
              </a:rPr>
              <a:t>  </a:t>
            </a:r>
            <a:r>
              <a:rPr lang="en-US" dirty="0" err="1" smtClean="0">
                <a:latin typeface="Lucida Sans Typewriter"/>
                <a:cs typeface="Lucida Sans Typewriter"/>
              </a:rPr>
              <a:t>res.end</a:t>
            </a:r>
            <a:r>
              <a:rPr lang="en-US" dirty="0" smtClean="0">
                <a:latin typeface="Lucida Sans Typewriter"/>
                <a:cs typeface="Lucida Sans Typewriter"/>
              </a:rPr>
              <a:t>();</a:t>
            </a:r>
          </a:p>
          <a:p>
            <a:pPr marL="1257300" lvl="3" indent="0">
              <a:buNone/>
            </a:pPr>
            <a:r>
              <a:rPr lang="en-US" dirty="0" smtClean="0">
                <a:latin typeface="Lucida Sans Typewriter"/>
                <a:cs typeface="Lucida Sans Typewriter"/>
              </a:rPr>
              <a:t>});</a:t>
            </a:r>
          </a:p>
          <a:p>
            <a:r>
              <a:rPr lang="en-US" dirty="0" smtClean="0"/>
              <a:t>complete item:</a:t>
            </a:r>
          </a:p>
          <a:p>
            <a:pPr marL="1257300" lvl="3" indent="0">
              <a:buNone/>
            </a:pPr>
            <a:r>
              <a:rPr lang="en-US" dirty="0" err="1" smtClean="0">
                <a:latin typeface="Lucida Sans Typewriter"/>
                <a:cs typeface="Lucida Sans Typewriter"/>
              </a:rPr>
              <a:t>app.post</a:t>
            </a:r>
            <a:r>
              <a:rPr lang="en-US" dirty="0" smtClean="0">
                <a:latin typeface="Lucida Sans Typewriter"/>
                <a:cs typeface="Lucida Sans Typewriter"/>
              </a:rPr>
              <a:t>('/complete', function(</a:t>
            </a:r>
            <a:r>
              <a:rPr lang="en-US" dirty="0" err="1" smtClean="0">
                <a:latin typeface="Lucida Sans Typewriter"/>
                <a:cs typeface="Lucida Sans Typewriter"/>
              </a:rPr>
              <a:t>req</a:t>
            </a:r>
            <a:r>
              <a:rPr lang="en-US" dirty="0" smtClean="0">
                <a:latin typeface="Lucida Sans Typewriter"/>
                <a:cs typeface="Lucida Sans Typewriter"/>
              </a:rPr>
              <a:t>, res) {</a:t>
            </a:r>
          </a:p>
          <a:p>
            <a:pPr marL="1257300" lvl="3" indent="0">
              <a:buNone/>
            </a:pPr>
            <a:r>
              <a:rPr lang="en-US" dirty="0" smtClean="0">
                <a:latin typeface="Lucida Sans Typewriter"/>
                <a:cs typeface="Lucida Sans Typewriter"/>
              </a:rPr>
              <a:t>  </a:t>
            </a:r>
            <a:r>
              <a:rPr lang="en-US" dirty="0" err="1" smtClean="0">
                <a:latin typeface="Lucida Sans Typewriter"/>
                <a:cs typeface="Lucida Sans Typewriter"/>
              </a:rPr>
              <a:t>console.log</a:t>
            </a:r>
            <a:r>
              <a:rPr lang="en-US" dirty="0" smtClean="0">
                <a:latin typeface="Lucida Sans Typewriter"/>
                <a:cs typeface="Lucida Sans Typewriter"/>
              </a:rPr>
              <a:t>("complete " + </a:t>
            </a:r>
            <a:r>
              <a:rPr lang="en-US" dirty="0" err="1" smtClean="0">
                <a:latin typeface="Lucida Sans Typewriter"/>
                <a:cs typeface="Lucida Sans Typewriter"/>
              </a:rPr>
              <a:t>req.body.id</a:t>
            </a:r>
            <a:r>
              <a:rPr lang="en-US" dirty="0" smtClean="0">
                <a:latin typeface="Lucida Sans Typewriter"/>
                <a:cs typeface="Lucida Sans Typewriter"/>
              </a:rPr>
              <a:t>);</a:t>
            </a:r>
          </a:p>
          <a:p>
            <a:pPr marL="1257300" lvl="3" indent="0">
              <a:buNone/>
            </a:pPr>
            <a:r>
              <a:rPr lang="en-US" dirty="0" smtClean="0">
                <a:latin typeface="Lucida Sans Typewriter"/>
                <a:cs typeface="Lucida Sans Typewriter"/>
              </a:rPr>
              <a:t>  </a:t>
            </a:r>
            <a:r>
              <a:rPr lang="en-US" dirty="0" err="1" smtClean="0">
                <a:latin typeface="Lucida Sans Typewriter"/>
                <a:cs typeface="Lucida Sans Typewriter"/>
              </a:rPr>
              <a:t>res.end</a:t>
            </a:r>
            <a:r>
              <a:rPr lang="en-US" dirty="0" smtClean="0">
                <a:latin typeface="Lucida Sans Typewriter"/>
                <a:cs typeface="Lucida Sans Typewriter"/>
              </a:rPr>
              <a:t>();</a:t>
            </a:r>
          </a:p>
          <a:p>
            <a:pPr marL="1257300" lvl="3" indent="0">
              <a:buNone/>
            </a:pPr>
            <a:r>
              <a:rPr lang="en-US" dirty="0" smtClean="0">
                <a:latin typeface="Lucida Sans Typewriter"/>
                <a:cs typeface="Lucida Sans Typewriter"/>
              </a:rPr>
              <a:t>});</a:t>
            </a:r>
            <a:endParaRPr lang="en-US" dirty="0">
              <a:latin typeface="Lucida Sans Typewriter"/>
              <a:cs typeface="Lucida Sans Typewriter"/>
            </a:endParaRPr>
          </a:p>
        </p:txBody>
      </p:sp>
    </p:spTree>
    <p:extLst>
      <p:ext uri="{BB962C8B-B14F-4D97-AF65-F5344CB8AC3E}">
        <p14:creationId xmlns:p14="http://schemas.microsoft.com/office/powerpoint/2010/main" val="10427189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let’s test the stubs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98625"/>
            <a:ext cx="8458200" cy="4835525"/>
          </a:xfrm>
        </p:spPr>
        <p:txBody>
          <a:bodyPr>
            <a:normAutofit/>
          </a:bodyPr>
          <a:lstStyle/>
          <a:p>
            <a:r>
              <a:rPr lang="en-US" dirty="0" smtClean="0"/>
              <a:t>list items:</a:t>
            </a:r>
          </a:p>
          <a:p>
            <a:pPr marL="0" indent="0">
              <a:buNone/>
            </a:pPr>
            <a:r>
              <a:rPr lang="en-US" dirty="0" smtClean="0"/>
              <a:t>	</a:t>
            </a:r>
            <a:r>
              <a:rPr lang="en-US" sz="2400" dirty="0" smtClean="0">
                <a:latin typeface="Lucida Sans Typewriter"/>
                <a:cs typeface="Lucida Sans Typewriter"/>
              </a:rPr>
              <a:t>curl </a:t>
            </a:r>
            <a:r>
              <a:rPr lang="en-US" sz="2400" dirty="0">
                <a:latin typeface="Lucida Sans Typewriter"/>
                <a:cs typeface="Lucida Sans Typewriter"/>
              </a:rPr>
              <a:t>http://localhost:3000/list</a:t>
            </a:r>
            <a:endParaRPr lang="en-US" sz="2400" dirty="0" smtClean="0">
              <a:latin typeface="Lucida Sans Typewriter"/>
              <a:cs typeface="Lucida Sans Typewriter"/>
            </a:endParaRPr>
          </a:p>
          <a:p>
            <a:r>
              <a:rPr lang="en-US" dirty="0" smtClean="0"/>
              <a:t>add item:</a:t>
            </a:r>
          </a:p>
          <a:p>
            <a:pPr marL="0" indent="0">
              <a:buNone/>
            </a:pPr>
            <a:r>
              <a:rPr lang="en-US" dirty="0" smtClean="0"/>
              <a:t>	</a:t>
            </a:r>
            <a:r>
              <a:rPr lang="en-US" sz="1600" dirty="0" smtClean="0">
                <a:latin typeface="Lucida Sans Typewriter"/>
                <a:cs typeface="Lucida Sans Typewriter"/>
              </a:rPr>
              <a:t>curl -X POST --data "text=ciao" http://localhost:3000/add</a:t>
            </a:r>
          </a:p>
          <a:p>
            <a:r>
              <a:rPr lang="en-US" dirty="0" smtClean="0"/>
              <a:t>complete item:</a:t>
            </a:r>
          </a:p>
          <a:p>
            <a:pPr marL="0" indent="0">
              <a:buNone/>
            </a:pPr>
            <a:r>
              <a:rPr lang="en-US" dirty="0" smtClean="0"/>
              <a:t>	</a:t>
            </a:r>
            <a:r>
              <a:rPr lang="en-US" sz="2000" dirty="0" smtClean="0"/>
              <a:t>curl </a:t>
            </a:r>
            <a:r>
              <a:rPr lang="en-US" sz="2000" dirty="0"/>
              <a:t>-X POST --data "id</a:t>
            </a:r>
            <a:r>
              <a:rPr lang="en-US" sz="2000" dirty="0" smtClean="0"/>
              <a:t>=</a:t>
            </a:r>
            <a:r>
              <a:rPr lang="en-US" sz="2000" dirty="0"/>
              <a:t>A</a:t>
            </a:r>
            <a:r>
              <a:rPr lang="en-US" sz="2000" dirty="0" smtClean="0"/>
              <a:t>" </a:t>
            </a:r>
            <a:r>
              <a:rPr lang="en-US" sz="2000" dirty="0"/>
              <a:t>http://localhost:3000/complete</a:t>
            </a:r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26154982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let’s prepare the client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799" y="1698625"/>
            <a:ext cx="8458201" cy="4835525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load </a:t>
            </a:r>
            <a:r>
              <a:rPr lang="en-US" dirty="0" err="1" smtClean="0"/>
              <a:t>jQuery</a:t>
            </a:r>
            <a:r>
              <a:rPr lang="en-US" dirty="0" smtClean="0"/>
              <a:t>. add this to the jade layout header</a:t>
            </a:r>
          </a:p>
          <a:p>
            <a:pPr marL="457200" lvl="1" indent="0">
              <a:buNone/>
            </a:pPr>
            <a:r>
              <a:rPr lang="en-US" sz="2600" dirty="0" smtClean="0">
                <a:latin typeface="Lucida Sans Typewriter"/>
                <a:cs typeface="Lucida Sans Typewriter"/>
              </a:rPr>
              <a:t>script(</a:t>
            </a:r>
            <a:r>
              <a:rPr lang="en-US" sz="2600" dirty="0" err="1" smtClean="0">
                <a:latin typeface="Lucida Sans Typewriter"/>
                <a:cs typeface="Lucida Sans Typewriter"/>
              </a:rPr>
              <a:t>src</a:t>
            </a:r>
            <a:r>
              <a:rPr lang="en-US" sz="2600" dirty="0" smtClean="0">
                <a:latin typeface="Lucida Sans Typewriter"/>
                <a:cs typeface="Lucida Sans Typewriter"/>
              </a:rPr>
              <a:t>='http://</a:t>
            </a:r>
            <a:r>
              <a:rPr lang="en-US" sz="2600" dirty="0" err="1" smtClean="0">
                <a:latin typeface="Lucida Sans Typewriter"/>
                <a:cs typeface="Lucida Sans Typewriter"/>
              </a:rPr>
              <a:t>code.jquery.com</a:t>
            </a:r>
            <a:r>
              <a:rPr lang="en-US" sz="2600" dirty="0" smtClean="0">
                <a:latin typeface="Lucida Sans Typewriter"/>
                <a:cs typeface="Lucida Sans Typewriter"/>
              </a:rPr>
              <a:t>/jquery-1.12.3.js')</a:t>
            </a:r>
          </a:p>
          <a:p>
            <a:pPr marL="457200" lvl="1" indent="0">
              <a:buNone/>
            </a:pPr>
            <a:r>
              <a:rPr lang="en-US" sz="2600" dirty="0" smtClean="0">
                <a:latin typeface="Lucida Sans Typewriter"/>
                <a:cs typeface="Lucida Sans Typewriter"/>
              </a:rPr>
              <a:t>script(</a:t>
            </a:r>
            <a:r>
              <a:rPr lang="en-US" sz="2600" dirty="0" err="1" smtClean="0">
                <a:latin typeface="Lucida Sans Typewriter"/>
                <a:cs typeface="Lucida Sans Typewriter"/>
              </a:rPr>
              <a:t>src</a:t>
            </a:r>
            <a:r>
              <a:rPr lang="en-US" sz="2600" dirty="0" smtClean="0">
                <a:latin typeface="Lucida Sans Typewriter"/>
                <a:cs typeface="Lucida Sans Typewriter"/>
              </a:rPr>
              <a:t>='/</a:t>
            </a:r>
            <a:r>
              <a:rPr lang="en-US" sz="2600" dirty="0" err="1" smtClean="0">
                <a:latin typeface="Lucida Sans Typewriter"/>
                <a:cs typeface="Lucida Sans Typewriter"/>
              </a:rPr>
              <a:t>javascripts</a:t>
            </a:r>
            <a:r>
              <a:rPr lang="en-US" sz="2600" dirty="0" smtClean="0">
                <a:latin typeface="Lucida Sans Typewriter"/>
                <a:cs typeface="Lucida Sans Typewriter"/>
              </a:rPr>
              <a:t>/</a:t>
            </a:r>
            <a:r>
              <a:rPr lang="en-US" sz="2600" dirty="0" err="1" smtClean="0">
                <a:latin typeface="Lucida Sans Typewriter"/>
                <a:cs typeface="Lucida Sans Typewriter"/>
              </a:rPr>
              <a:t>todoapp.js</a:t>
            </a:r>
            <a:r>
              <a:rPr lang="en-US" sz="2600" dirty="0" smtClean="0">
                <a:latin typeface="Lucida Sans Typewriter"/>
                <a:cs typeface="Lucida Sans Typewriter"/>
              </a:rPr>
              <a:t>’)</a:t>
            </a:r>
          </a:p>
          <a:p>
            <a:r>
              <a:rPr lang="en-US" dirty="0" smtClean="0"/>
              <a:t>add an empty </a:t>
            </a:r>
            <a:r>
              <a:rPr lang="en-US" dirty="0" err="1" smtClean="0">
                <a:latin typeface="Lucida Sans Typewriter"/>
                <a:cs typeface="Lucida Sans Typewriter"/>
              </a:rPr>
              <a:t>todoapp.js</a:t>
            </a:r>
            <a:r>
              <a:rPr lang="en-US" dirty="0" smtClean="0"/>
              <a:t> file in </a:t>
            </a:r>
            <a:r>
              <a:rPr lang="en-US" dirty="0" smtClean="0">
                <a:latin typeface="Lucida Sans Typewriter"/>
                <a:cs typeface="Lucida Sans Typewriter"/>
              </a:rPr>
              <a:t>/public/</a:t>
            </a:r>
            <a:r>
              <a:rPr lang="en-US" dirty="0" err="1" smtClean="0">
                <a:latin typeface="Lucida Sans Typewriter"/>
                <a:cs typeface="Lucida Sans Typewriter"/>
              </a:rPr>
              <a:t>javascripts</a:t>
            </a:r>
            <a:endParaRPr lang="en-US" dirty="0" smtClean="0">
              <a:latin typeface="Lucida Sans Typewriter"/>
              <a:cs typeface="Lucida Sans Typewriter"/>
            </a:endParaRPr>
          </a:p>
          <a:p>
            <a:r>
              <a:rPr lang="en-US" dirty="0" smtClean="0"/>
              <a:t>and modify </a:t>
            </a:r>
            <a:r>
              <a:rPr lang="en-US" dirty="0" err="1" smtClean="0">
                <a:latin typeface="Lucida Sans Typewriter"/>
                <a:cs typeface="Lucida Sans Typewriter"/>
              </a:rPr>
              <a:t>index.jade</a:t>
            </a:r>
            <a:r>
              <a:rPr lang="en-US" dirty="0" smtClean="0"/>
              <a:t> to</a:t>
            </a:r>
          </a:p>
          <a:p>
            <a:pPr marL="400050" lvl="1" indent="0">
              <a:buNone/>
            </a:pPr>
            <a:r>
              <a:rPr lang="en-US" dirty="0" smtClean="0">
                <a:latin typeface="Lucida Sans Typewriter"/>
                <a:cs typeface="Lucida Sans Typewriter"/>
              </a:rPr>
              <a:t>h1 = </a:t>
            </a:r>
            <a:r>
              <a:rPr lang="en-US" dirty="0">
                <a:latin typeface="Lucida Sans Typewriter"/>
                <a:cs typeface="Lucida Sans Typewriter"/>
              </a:rPr>
              <a:t>title</a:t>
            </a:r>
          </a:p>
          <a:p>
            <a:pPr marL="400050" lvl="1" indent="0">
              <a:buNone/>
            </a:pPr>
            <a:r>
              <a:rPr lang="en-US" dirty="0">
                <a:latin typeface="Lucida Sans Typewriter"/>
                <a:cs typeface="Lucida Sans Typewriter"/>
              </a:rPr>
              <a:t>p Things to do:</a:t>
            </a:r>
          </a:p>
          <a:p>
            <a:pPr marL="400050" lvl="1" indent="0">
              <a:buNone/>
            </a:pPr>
            <a:r>
              <a:rPr lang="en-US" dirty="0" err="1">
                <a:latin typeface="Lucida Sans Typewriter"/>
                <a:cs typeface="Lucida Sans Typewriter"/>
              </a:rPr>
              <a:t>ul#list</a:t>
            </a:r>
            <a:endParaRPr lang="en-US" dirty="0">
              <a:latin typeface="Lucida Sans Typewriter"/>
              <a:cs typeface="Lucida Sans Typewriter"/>
            </a:endParaRPr>
          </a:p>
          <a:p>
            <a:pPr marL="400050" lvl="1" indent="0">
              <a:buNone/>
            </a:pPr>
            <a:r>
              <a:rPr lang="en-US" dirty="0" err="1">
                <a:latin typeface="Lucida Sans Typewriter"/>
                <a:cs typeface="Lucida Sans Typewriter"/>
              </a:rPr>
              <a:t>div.additem</a:t>
            </a:r>
            <a:endParaRPr lang="en-US" dirty="0">
              <a:latin typeface="Lucida Sans Typewriter"/>
              <a:cs typeface="Lucida Sans Typewriter"/>
            </a:endParaRPr>
          </a:p>
          <a:p>
            <a:pPr marL="400050" lvl="1" indent="0">
              <a:buNone/>
            </a:pPr>
            <a:r>
              <a:rPr lang="en-US" dirty="0">
                <a:latin typeface="Lucida Sans Typewriter"/>
                <a:cs typeface="Lucida Sans Typewriter"/>
              </a:rPr>
              <a:t>    </a:t>
            </a:r>
            <a:r>
              <a:rPr lang="en-US" dirty="0" smtClean="0">
                <a:latin typeface="Lucida Sans Typewriter"/>
                <a:cs typeface="Lucida Sans Typewriter"/>
              </a:rPr>
              <a:t>form(action=”add”)</a:t>
            </a:r>
            <a:endParaRPr lang="en-US" dirty="0">
              <a:latin typeface="Lucida Sans Typewriter"/>
              <a:cs typeface="Lucida Sans Typewriter"/>
            </a:endParaRPr>
          </a:p>
          <a:p>
            <a:pPr marL="400050" lvl="1" indent="0">
              <a:buNone/>
            </a:pPr>
            <a:r>
              <a:rPr lang="en-US" dirty="0">
                <a:latin typeface="Lucida Sans Typewriter"/>
                <a:cs typeface="Lucida Sans Typewriter"/>
              </a:rPr>
              <a:t>      input(id="text", type="text", name="text")</a:t>
            </a:r>
          </a:p>
          <a:p>
            <a:pPr marL="400050" lvl="1" indent="0">
              <a:buNone/>
            </a:pPr>
            <a:r>
              <a:rPr lang="en-US" dirty="0">
                <a:latin typeface="Lucida Sans Typewriter"/>
                <a:cs typeface="Lucida Sans Typewriter"/>
              </a:rPr>
              <a:t>      input(id="</a:t>
            </a:r>
            <a:r>
              <a:rPr lang="en-US" dirty="0" err="1">
                <a:latin typeface="Lucida Sans Typewriter"/>
                <a:cs typeface="Lucida Sans Typewriter"/>
              </a:rPr>
              <a:t>add_submit</a:t>
            </a:r>
            <a:r>
              <a:rPr lang="en-US" dirty="0">
                <a:latin typeface="Lucida Sans Typewriter"/>
                <a:cs typeface="Lucida Sans Typewriter"/>
              </a:rPr>
              <a:t>", type</a:t>
            </a:r>
            <a:r>
              <a:rPr lang="en-US" dirty="0" smtClean="0">
                <a:latin typeface="Lucida Sans Typewriter"/>
                <a:cs typeface="Lucida Sans Typewriter"/>
              </a:rPr>
              <a:t>=”submit"</a:t>
            </a:r>
            <a:r>
              <a:rPr lang="en-US" dirty="0">
                <a:latin typeface="Lucida Sans Typewriter"/>
                <a:cs typeface="Lucida Sans Typewriter"/>
              </a:rPr>
              <a:t>, value="add")</a:t>
            </a:r>
          </a:p>
        </p:txBody>
      </p:sp>
    </p:spTree>
    <p:extLst>
      <p:ext uri="{BB962C8B-B14F-4D97-AF65-F5344CB8AC3E}">
        <p14:creationId xmlns:p14="http://schemas.microsoft.com/office/powerpoint/2010/main" val="35901214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several frameworks:</a:t>
            </a:r>
          </a:p>
          <a:p>
            <a:pPr lvl="1"/>
            <a:r>
              <a:rPr lang="en-US" dirty="0" err="1" smtClean="0"/>
              <a:t>JQuery</a:t>
            </a:r>
            <a:r>
              <a:rPr lang="en-US" dirty="0" smtClean="0"/>
              <a:t>, Dojo, </a:t>
            </a:r>
            <a:r>
              <a:rPr lang="en-US" dirty="0" err="1" smtClean="0"/>
              <a:t>MooTools</a:t>
            </a:r>
            <a:r>
              <a:rPr lang="en-US" dirty="0" smtClean="0"/>
              <a:t>, Prototype, Raphael, etc..</a:t>
            </a:r>
          </a:p>
          <a:p>
            <a:pPr lvl="1"/>
            <a:r>
              <a:rPr lang="en-US" dirty="0" smtClean="0"/>
              <a:t>Why?</a:t>
            </a:r>
          </a:p>
          <a:p>
            <a:pPr lvl="2"/>
            <a:r>
              <a:rPr lang="en-US" dirty="0" smtClean="0"/>
              <a:t>uniform layer on browser’s craziness</a:t>
            </a:r>
          </a:p>
          <a:p>
            <a:pPr lvl="2"/>
            <a:r>
              <a:rPr lang="en-US" dirty="0" smtClean="0"/>
              <a:t>easier DOM manipulation and event handling</a:t>
            </a:r>
          </a:p>
          <a:p>
            <a:pPr lvl="2"/>
            <a:r>
              <a:rPr lang="en-US" dirty="0" smtClean="0"/>
              <a:t>easier AJAX/AJAJ</a:t>
            </a:r>
          </a:p>
          <a:p>
            <a:pPr lvl="2"/>
            <a:r>
              <a:rPr lang="en-US" dirty="0" smtClean="0"/>
              <a:t>easier RIA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17314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jQuery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see slides..</a:t>
            </a:r>
          </a:p>
          <a:p>
            <a:r>
              <a:rPr lang="en-US" dirty="0" smtClean="0"/>
              <a:t>.. open browser developer console and try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69860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let’s write the client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add to </a:t>
            </a:r>
            <a:r>
              <a:rPr lang="en-US" dirty="0" err="1" smtClean="0">
                <a:latin typeface="Lucida Sans Typewriter"/>
                <a:cs typeface="Lucida Sans Typewriter"/>
              </a:rPr>
              <a:t>todoapp.js</a:t>
            </a:r>
            <a:r>
              <a:rPr lang="en-US" dirty="0" smtClean="0"/>
              <a:t>: show item</a:t>
            </a:r>
          </a:p>
          <a:p>
            <a:pPr marL="457200" lvl="1" indent="0">
              <a:buNone/>
            </a:pPr>
            <a:r>
              <a:rPr lang="en-US" sz="2000" dirty="0"/>
              <a:t>function </a:t>
            </a:r>
            <a:r>
              <a:rPr lang="en-US" sz="2000" dirty="0" err="1"/>
              <a:t>addTodoElement</a:t>
            </a:r>
            <a:r>
              <a:rPr lang="en-US" sz="2000" dirty="0"/>
              <a:t>(</a:t>
            </a:r>
            <a:r>
              <a:rPr lang="en-US" sz="2000" dirty="0" err="1"/>
              <a:t>TODOElement</a:t>
            </a:r>
            <a:r>
              <a:rPr lang="en-US" sz="2000" dirty="0"/>
              <a:t>) {</a:t>
            </a:r>
          </a:p>
          <a:p>
            <a:pPr marL="457200" lvl="1" indent="0">
              <a:buNone/>
            </a:pPr>
            <a:r>
              <a:rPr lang="en-US" sz="2000" dirty="0"/>
              <a:t>	$('#list').append("&lt;li id='" + </a:t>
            </a:r>
            <a:r>
              <a:rPr lang="en-US" sz="2000" dirty="0" err="1"/>
              <a:t>TODOElement.id</a:t>
            </a:r>
            <a:r>
              <a:rPr lang="en-US" sz="2000" dirty="0"/>
              <a:t> + </a:t>
            </a:r>
            <a:r>
              <a:rPr lang="en-US" sz="2000" dirty="0" smtClean="0"/>
              <a:t>		"</a:t>
            </a:r>
            <a:r>
              <a:rPr lang="en-US" sz="2000" dirty="0"/>
              <a:t>'&gt;"+</a:t>
            </a:r>
            <a:r>
              <a:rPr lang="en-US" sz="2000" dirty="0" err="1"/>
              <a:t>TODOElement.text</a:t>
            </a:r>
            <a:r>
              <a:rPr lang="en-US" sz="2000" dirty="0"/>
              <a:t>+" - &lt;a </a:t>
            </a:r>
            <a:r>
              <a:rPr lang="en-US" sz="2000" dirty="0" err="1"/>
              <a:t>href</a:t>
            </a:r>
            <a:r>
              <a:rPr lang="en-US" sz="2000" dirty="0"/>
              <a:t>='</a:t>
            </a:r>
            <a:r>
              <a:rPr lang="en-US" sz="2000" dirty="0" err="1"/>
              <a:t>javascript:complete</a:t>
            </a:r>
            <a:r>
              <a:rPr lang="en-US" sz="2000" dirty="0"/>
              <a:t>(\""+ </a:t>
            </a:r>
            <a:r>
              <a:rPr lang="en-US" sz="2000" dirty="0" smtClean="0"/>
              <a:t>			 </a:t>
            </a:r>
            <a:r>
              <a:rPr lang="en-US" sz="2000" dirty="0" err="1" smtClean="0"/>
              <a:t>TODOElement.id</a:t>
            </a:r>
            <a:r>
              <a:rPr lang="en-US" sz="2000" dirty="0" smtClean="0"/>
              <a:t> </a:t>
            </a:r>
            <a:r>
              <a:rPr lang="en-US" sz="2000" dirty="0"/>
              <a:t>+ "\")'&gt;complete&lt;/a&gt;&lt;/li&gt;");</a:t>
            </a:r>
          </a:p>
          <a:p>
            <a:pPr marL="457200" lvl="1" indent="0">
              <a:buNone/>
            </a:pPr>
            <a:r>
              <a:rPr lang="en-US" sz="2000" dirty="0"/>
              <a:t>}</a:t>
            </a:r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14942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one language to rule them all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400" y="1473200"/>
            <a:ext cx="4712525" cy="202342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42274" y="3643942"/>
            <a:ext cx="4001725" cy="1570677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619423" y="3045395"/>
            <a:ext cx="20117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Browser: JavaScript</a:t>
            </a:r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97437" y="4800713"/>
            <a:ext cx="2533700" cy="1266850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1390936" y="5848044"/>
            <a:ext cx="18389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Server: JavaScript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6298046" y="5234594"/>
            <a:ext cx="14092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NoSQL</a:t>
            </a:r>
            <a:r>
              <a:rPr lang="en-US" dirty="0" smtClean="0"/>
              <a:t>: JSON</a:t>
            </a:r>
            <a:endParaRPr lang="en-US" dirty="0"/>
          </a:p>
        </p:txBody>
      </p:sp>
      <p:cxnSp>
        <p:nvCxnSpPr>
          <p:cNvPr id="12" name="Straight Arrow Connector 11"/>
          <p:cNvCxnSpPr/>
          <p:nvPr/>
        </p:nvCxnSpPr>
        <p:spPr>
          <a:xfrm flipH="1">
            <a:off x="2351650" y="3643942"/>
            <a:ext cx="172455" cy="127954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stCxn id="8" idx="3"/>
          </p:cNvCxnSpPr>
          <p:nvPr/>
        </p:nvCxnSpPr>
        <p:spPr>
          <a:xfrm flipV="1">
            <a:off x="3631137" y="4923491"/>
            <a:ext cx="1511137" cy="51064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78719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let’s write the client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add to </a:t>
            </a:r>
            <a:r>
              <a:rPr lang="en-US" dirty="0" err="1" smtClean="0">
                <a:latin typeface="Lucida Sans Typewriter"/>
                <a:cs typeface="Lucida Sans Typewriter"/>
              </a:rPr>
              <a:t>todoapp.js</a:t>
            </a:r>
            <a:r>
              <a:rPr lang="en-US" dirty="0" smtClean="0"/>
              <a:t>: complete an item</a:t>
            </a:r>
          </a:p>
          <a:p>
            <a:pPr marL="857250" lvl="2" indent="0">
              <a:buNone/>
            </a:pPr>
            <a:r>
              <a:rPr lang="en-US" dirty="0"/>
              <a:t>function complete(id) {</a:t>
            </a:r>
          </a:p>
          <a:p>
            <a:pPr marL="857250" lvl="2" indent="0">
              <a:buNone/>
            </a:pPr>
            <a:r>
              <a:rPr lang="en-US" dirty="0"/>
              <a:t>	$.post( "/complete", {'</a:t>
            </a:r>
            <a:r>
              <a:rPr lang="en-US" dirty="0" err="1"/>
              <a:t>id':id</a:t>
            </a:r>
            <a:r>
              <a:rPr lang="en-US" dirty="0"/>
              <a:t>}, function( data ) {</a:t>
            </a:r>
          </a:p>
          <a:p>
            <a:pPr marL="857250" lvl="2" indent="0">
              <a:buNone/>
            </a:pPr>
            <a:r>
              <a:rPr lang="en-US" dirty="0"/>
              <a:t>		</a:t>
            </a:r>
            <a:r>
              <a:rPr lang="en-US" dirty="0" err="1"/>
              <a:t>loadList</a:t>
            </a:r>
            <a:r>
              <a:rPr lang="en-US" dirty="0"/>
              <a:t>();</a:t>
            </a:r>
          </a:p>
          <a:p>
            <a:pPr marL="857250" lvl="2" indent="0">
              <a:buNone/>
            </a:pPr>
            <a:r>
              <a:rPr lang="en-US" dirty="0"/>
              <a:t>	});</a:t>
            </a:r>
          </a:p>
          <a:p>
            <a:pPr marL="857250" lvl="2" indent="0">
              <a:buNone/>
            </a:pPr>
            <a:r>
              <a:rPr lang="en-US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9864557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let’s write the client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add to </a:t>
            </a:r>
            <a:r>
              <a:rPr lang="en-US" dirty="0" err="1" smtClean="0">
                <a:latin typeface="Lucida Sans Typewriter"/>
                <a:cs typeface="Lucida Sans Typewriter"/>
              </a:rPr>
              <a:t>todoapp.js</a:t>
            </a:r>
            <a:r>
              <a:rPr lang="en-US" dirty="0" smtClean="0"/>
              <a:t>: add an item</a:t>
            </a:r>
          </a:p>
          <a:p>
            <a:pPr marL="857250" lvl="2" indent="0">
              <a:buNone/>
            </a:pPr>
            <a:r>
              <a:rPr lang="en-US" dirty="0"/>
              <a:t>function add(text) {</a:t>
            </a:r>
          </a:p>
          <a:p>
            <a:pPr marL="857250" lvl="2" indent="0">
              <a:buNone/>
            </a:pPr>
            <a:r>
              <a:rPr lang="en-US" dirty="0"/>
              <a:t>	$.post( "/add", {'</a:t>
            </a:r>
            <a:r>
              <a:rPr lang="en-US" dirty="0" err="1"/>
              <a:t>text':text</a:t>
            </a:r>
            <a:r>
              <a:rPr lang="en-US" dirty="0"/>
              <a:t>}, function( data ) {</a:t>
            </a:r>
          </a:p>
          <a:p>
            <a:pPr marL="857250" lvl="2" indent="0">
              <a:buNone/>
            </a:pPr>
            <a:r>
              <a:rPr lang="en-US" dirty="0"/>
              <a:t>		</a:t>
            </a:r>
            <a:r>
              <a:rPr lang="en-US" dirty="0" err="1"/>
              <a:t>loadList</a:t>
            </a:r>
            <a:r>
              <a:rPr lang="en-US" dirty="0"/>
              <a:t>();</a:t>
            </a:r>
          </a:p>
          <a:p>
            <a:pPr marL="857250" lvl="2" indent="0">
              <a:buNone/>
            </a:pPr>
            <a:r>
              <a:rPr lang="en-US" dirty="0"/>
              <a:t>	});</a:t>
            </a:r>
          </a:p>
          <a:p>
            <a:pPr marL="857250" lvl="2" indent="0">
              <a:buNone/>
            </a:pPr>
            <a:r>
              <a:rPr lang="en-US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6448119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let’s write the client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add to </a:t>
            </a:r>
            <a:r>
              <a:rPr lang="en-US" dirty="0" err="1" smtClean="0"/>
              <a:t>t</a:t>
            </a:r>
            <a:r>
              <a:rPr lang="en-US" dirty="0" err="1" smtClean="0">
                <a:latin typeface="Lucida Sans Typewriter"/>
                <a:cs typeface="Lucida Sans Typewriter"/>
              </a:rPr>
              <a:t>odoapp.js</a:t>
            </a:r>
            <a:r>
              <a:rPr lang="en-US" dirty="0" smtClean="0"/>
              <a:t>: load the list</a:t>
            </a:r>
          </a:p>
          <a:p>
            <a:pPr marL="857250" lvl="2" indent="0">
              <a:buNone/>
            </a:pPr>
            <a:r>
              <a:rPr lang="en-US" dirty="0"/>
              <a:t>function </a:t>
            </a:r>
            <a:r>
              <a:rPr lang="en-US" dirty="0" err="1"/>
              <a:t>loadList</a:t>
            </a:r>
            <a:r>
              <a:rPr lang="en-US" dirty="0"/>
              <a:t>() {</a:t>
            </a:r>
          </a:p>
          <a:p>
            <a:pPr marL="857250" lvl="2" indent="0">
              <a:buNone/>
            </a:pPr>
            <a:r>
              <a:rPr lang="en-US" dirty="0"/>
              <a:t>	// clear the list</a:t>
            </a:r>
          </a:p>
          <a:p>
            <a:pPr marL="857250" lvl="2" indent="0">
              <a:buNone/>
            </a:pPr>
            <a:r>
              <a:rPr lang="en-US" dirty="0"/>
              <a:t>	$('#list').empty();</a:t>
            </a:r>
          </a:p>
          <a:p>
            <a:pPr marL="857250" lvl="2" indent="0">
              <a:buNone/>
            </a:pPr>
            <a:r>
              <a:rPr lang="en-US" dirty="0"/>
              <a:t>	// load list from server</a:t>
            </a:r>
          </a:p>
          <a:p>
            <a:pPr marL="857250" lvl="2" indent="0">
              <a:buNone/>
            </a:pPr>
            <a:r>
              <a:rPr lang="en-US" dirty="0"/>
              <a:t>	$.</a:t>
            </a:r>
            <a:r>
              <a:rPr lang="en-US" dirty="0" err="1"/>
              <a:t>getJSON</a:t>
            </a:r>
            <a:r>
              <a:rPr lang="en-US" dirty="0"/>
              <a:t>("/list", function (data) {</a:t>
            </a:r>
          </a:p>
          <a:p>
            <a:pPr marL="857250" lvl="2" indent="0">
              <a:buNone/>
            </a:pPr>
            <a:r>
              <a:rPr lang="en-US" dirty="0"/>
              <a:t>		for (</a:t>
            </a:r>
            <a:r>
              <a:rPr lang="en-US" dirty="0" err="1"/>
              <a:t>var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= 0; </a:t>
            </a:r>
            <a:r>
              <a:rPr lang="en-US" dirty="0" err="1"/>
              <a:t>i</a:t>
            </a:r>
            <a:r>
              <a:rPr lang="en-US" dirty="0"/>
              <a:t> &lt; </a:t>
            </a:r>
            <a:r>
              <a:rPr lang="en-US" dirty="0" err="1"/>
              <a:t>data.length</a:t>
            </a:r>
            <a:r>
              <a:rPr lang="en-US" dirty="0"/>
              <a:t>; </a:t>
            </a:r>
            <a:r>
              <a:rPr lang="en-US" dirty="0" err="1"/>
              <a:t>i</a:t>
            </a:r>
            <a:r>
              <a:rPr lang="en-US" dirty="0"/>
              <a:t>++) {</a:t>
            </a:r>
          </a:p>
          <a:p>
            <a:pPr marL="857250" lvl="2" indent="0">
              <a:buNone/>
            </a:pPr>
            <a:r>
              <a:rPr lang="en-US" dirty="0"/>
              <a:t>			</a:t>
            </a:r>
            <a:r>
              <a:rPr lang="en-US" dirty="0" err="1"/>
              <a:t>addTodoElement</a:t>
            </a:r>
            <a:r>
              <a:rPr lang="en-US" dirty="0"/>
              <a:t>(data[</a:t>
            </a:r>
            <a:r>
              <a:rPr lang="en-US" dirty="0" err="1"/>
              <a:t>i</a:t>
            </a:r>
            <a:r>
              <a:rPr lang="en-US" dirty="0"/>
              <a:t>]);</a:t>
            </a:r>
          </a:p>
          <a:p>
            <a:pPr marL="857250" lvl="2" indent="0">
              <a:buNone/>
            </a:pPr>
            <a:r>
              <a:rPr lang="en-US" dirty="0"/>
              <a:t>		};</a:t>
            </a:r>
          </a:p>
          <a:p>
            <a:pPr marL="857250" lvl="2" indent="0">
              <a:buNone/>
            </a:pPr>
            <a:r>
              <a:rPr lang="en-US" dirty="0"/>
              <a:t>	});</a:t>
            </a:r>
          </a:p>
          <a:p>
            <a:pPr marL="857250" lvl="2" indent="0">
              <a:buNone/>
            </a:pPr>
            <a:r>
              <a:rPr lang="en-US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9472378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let’s write the client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add to </a:t>
            </a:r>
            <a:r>
              <a:rPr lang="en-US" dirty="0" err="1" smtClean="0">
                <a:latin typeface="Lucida Sans Typewriter"/>
                <a:cs typeface="Lucida Sans Typewriter"/>
              </a:rPr>
              <a:t>todoapp.js</a:t>
            </a:r>
            <a:r>
              <a:rPr lang="en-US" dirty="0" smtClean="0"/>
              <a:t>: first time load</a:t>
            </a:r>
          </a:p>
          <a:p>
            <a:pPr marL="857250" lvl="2" indent="0">
              <a:buNone/>
            </a:pPr>
            <a:r>
              <a:rPr lang="en-US" dirty="0"/>
              <a:t>$(document).ready(function(){</a:t>
            </a:r>
          </a:p>
          <a:p>
            <a:pPr marL="857250" lvl="2" indent="0">
              <a:buNone/>
            </a:pPr>
            <a:r>
              <a:rPr lang="en-US" dirty="0"/>
              <a:t>  </a:t>
            </a:r>
            <a:r>
              <a:rPr lang="en-US" dirty="0" err="1"/>
              <a:t>loadList</a:t>
            </a:r>
            <a:r>
              <a:rPr lang="en-US" dirty="0"/>
              <a:t>();</a:t>
            </a:r>
          </a:p>
          <a:p>
            <a:pPr marL="857250" lvl="2" indent="0">
              <a:buNone/>
            </a:pPr>
            <a:r>
              <a:rPr lang="en-US" dirty="0"/>
              <a:t>  $("#</a:t>
            </a:r>
            <a:r>
              <a:rPr lang="en-US" dirty="0" err="1"/>
              <a:t>add_submit</a:t>
            </a:r>
            <a:r>
              <a:rPr lang="en-US" dirty="0"/>
              <a:t>").click(function(</a:t>
            </a:r>
            <a:r>
              <a:rPr lang="en-US" dirty="0" smtClean="0"/>
              <a:t>) {</a:t>
            </a:r>
            <a:endParaRPr lang="en-US" dirty="0"/>
          </a:p>
          <a:p>
            <a:pPr marL="857250" lvl="2" indent="0">
              <a:buNone/>
            </a:pPr>
            <a:r>
              <a:rPr lang="en-US" dirty="0"/>
              <a:t>  	add($("#text").</a:t>
            </a:r>
            <a:r>
              <a:rPr lang="en-US" dirty="0" err="1"/>
              <a:t>val</a:t>
            </a:r>
            <a:r>
              <a:rPr lang="en-US" dirty="0"/>
              <a:t>());</a:t>
            </a:r>
          </a:p>
          <a:p>
            <a:pPr marL="857250" lvl="2" indent="0">
              <a:buNone/>
            </a:pPr>
            <a:r>
              <a:rPr lang="en-US" dirty="0"/>
              <a:t>  })</a:t>
            </a:r>
          </a:p>
          <a:p>
            <a:pPr marL="857250" lvl="2" indent="0">
              <a:buNone/>
            </a:pPr>
            <a:r>
              <a:rPr lang="en-US" dirty="0"/>
              <a:t>});</a:t>
            </a:r>
          </a:p>
        </p:txBody>
      </p:sp>
    </p:spTree>
    <p:extLst>
      <p:ext uri="{BB962C8B-B14F-4D97-AF65-F5344CB8AC3E}">
        <p14:creationId xmlns:p14="http://schemas.microsoft.com/office/powerpoint/2010/main" val="12473653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time to implement the server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let’s connect to the </a:t>
            </a:r>
            <a:r>
              <a:rPr lang="en-US" dirty="0" err="1" smtClean="0"/>
              <a:t>db</a:t>
            </a:r>
            <a:endParaRPr lang="en-US" dirty="0" smtClean="0"/>
          </a:p>
          <a:p>
            <a:r>
              <a:rPr lang="en-US" dirty="0" smtClean="0"/>
              <a:t>let’s add mongoose:</a:t>
            </a:r>
          </a:p>
          <a:p>
            <a:pPr lvl="1"/>
            <a:r>
              <a:rPr lang="en-US" dirty="0" smtClean="0">
                <a:hlinkClick r:id="rId2"/>
              </a:rPr>
              <a:t>http://mongoosejs.com</a:t>
            </a:r>
            <a:endParaRPr lang="en-US" dirty="0" smtClean="0"/>
          </a:p>
          <a:p>
            <a:pPr lvl="1"/>
            <a:r>
              <a:rPr lang="en-US" dirty="0" err="1" smtClean="0"/>
              <a:t>npm</a:t>
            </a:r>
            <a:r>
              <a:rPr lang="en-US" dirty="0" smtClean="0"/>
              <a:t> install mongoose (or add it to the </a:t>
            </a:r>
            <a:r>
              <a:rPr lang="en-US" dirty="0" err="1" smtClean="0"/>
              <a:t>packages.json</a:t>
            </a:r>
            <a:r>
              <a:rPr lang="en-US" dirty="0"/>
              <a:t> </a:t>
            </a:r>
            <a:r>
              <a:rPr lang="en-US" dirty="0" smtClean="0"/>
              <a:t>file)</a:t>
            </a:r>
          </a:p>
          <a:p>
            <a:r>
              <a:rPr lang="en-US" dirty="0" smtClean="0"/>
              <a:t>add this to </a:t>
            </a:r>
            <a:r>
              <a:rPr lang="en-US" dirty="0" err="1" smtClean="0"/>
              <a:t>app.js</a:t>
            </a:r>
            <a:r>
              <a:rPr lang="en-US" dirty="0" smtClean="0"/>
              <a:t> to connect to the </a:t>
            </a:r>
            <a:r>
              <a:rPr lang="en-US" dirty="0" err="1" smtClean="0"/>
              <a:t>db</a:t>
            </a:r>
            <a:endParaRPr lang="en-US" dirty="0" smtClean="0"/>
          </a:p>
          <a:p>
            <a:pPr marL="857250" lvl="2" indent="0">
              <a:buNone/>
            </a:pPr>
            <a:r>
              <a:rPr lang="en-US" dirty="0" err="1" smtClean="0"/>
              <a:t>var</a:t>
            </a:r>
            <a:r>
              <a:rPr lang="en-US" dirty="0" smtClean="0"/>
              <a:t> mongoose = require('mongoose');</a:t>
            </a:r>
          </a:p>
          <a:p>
            <a:pPr marL="857250" lvl="2" indent="0">
              <a:buNone/>
            </a:pPr>
            <a:r>
              <a:rPr lang="en-US" dirty="0" err="1" smtClean="0"/>
              <a:t>mongoose.connect</a:t>
            </a:r>
            <a:r>
              <a:rPr lang="en-US" dirty="0" smtClean="0"/>
              <a:t>('</a:t>
            </a:r>
            <a:r>
              <a:rPr lang="en-US" dirty="0" err="1" smtClean="0"/>
              <a:t>mongodb</a:t>
            </a:r>
            <a:r>
              <a:rPr lang="en-US" dirty="0" smtClean="0"/>
              <a:t>://</a:t>
            </a:r>
            <a:r>
              <a:rPr lang="en-US" dirty="0" err="1" smtClean="0"/>
              <a:t>localhost</a:t>
            </a:r>
            <a:r>
              <a:rPr lang="en-US" dirty="0" smtClean="0"/>
              <a:t>/</a:t>
            </a:r>
            <a:r>
              <a:rPr lang="en-US" dirty="0" err="1" smtClean="0"/>
              <a:t>todoapp</a:t>
            </a:r>
            <a:r>
              <a:rPr lang="en-US" dirty="0" smtClean="0"/>
              <a:t>');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83538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dirty="0" err="1" smtClean="0"/>
              <a:t>db</a:t>
            </a:r>
            <a:r>
              <a:rPr lang="en-US" dirty="0" smtClean="0"/>
              <a:t>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err="1">
                <a:latin typeface="Lucida Sans Typewriter"/>
                <a:cs typeface="Lucida Sans Typewriter"/>
              </a:rPr>
              <a:t>var</a:t>
            </a:r>
            <a:r>
              <a:rPr lang="en-US" dirty="0">
                <a:latin typeface="Lucida Sans Typewriter"/>
                <a:cs typeface="Lucida Sans Typewriter"/>
              </a:rPr>
              <a:t> </a:t>
            </a:r>
            <a:r>
              <a:rPr lang="en-US" dirty="0" err="1">
                <a:latin typeface="Lucida Sans Typewriter"/>
                <a:cs typeface="Lucida Sans Typewriter"/>
              </a:rPr>
              <a:t>todoItemSchema</a:t>
            </a:r>
            <a:r>
              <a:rPr lang="en-US" dirty="0">
                <a:latin typeface="Lucida Sans Typewriter"/>
                <a:cs typeface="Lucida Sans Typewriter"/>
              </a:rPr>
              <a:t> = </a:t>
            </a:r>
            <a:r>
              <a:rPr lang="en-US" dirty="0" err="1">
                <a:latin typeface="Lucida Sans Typewriter"/>
                <a:cs typeface="Lucida Sans Typewriter"/>
              </a:rPr>
              <a:t>mongoose.Schema</a:t>
            </a:r>
            <a:r>
              <a:rPr lang="en-US" dirty="0">
                <a:latin typeface="Lucida Sans Typewriter"/>
                <a:cs typeface="Lucida Sans Typewriter"/>
              </a:rPr>
              <a:t>({</a:t>
            </a:r>
          </a:p>
          <a:p>
            <a:pPr marL="0" indent="0">
              <a:buNone/>
            </a:pPr>
            <a:r>
              <a:rPr lang="en-US" dirty="0">
                <a:latin typeface="Lucida Sans Typewriter"/>
                <a:cs typeface="Lucida Sans Typewriter"/>
              </a:rPr>
              <a:t>    text: String,</a:t>
            </a:r>
          </a:p>
          <a:p>
            <a:pPr marL="0" indent="0">
              <a:buNone/>
            </a:pPr>
            <a:r>
              <a:rPr lang="en-US" dirty="0">
                <a:latin typeface="Lucida Sans Typewriter"/>
                <a:cs typeface="Lucida Sans Typewriter"/>
              </a:rPr>
              <a:t>    completed: Boolean</a:t>
            </a:r>
          </a:p>
          <a:p>
            <a:pPr marL="0" indent="0">
              <a:buNone/>
            </a:pPr>
            <a:r>
              <a:rPr lang="en-US" dirty="0">
                <a:latin typeface="Lucida Sans Typewriter"/>
                <a:cs typeface="Lucida Sans Typewriter"/>
              </a:rPr>
              <a:t>});</a:t>
            </a:r>
          </a:p>
          <a:p>
            <a:pPr marL="0" indent="0">
              <a:buNone/>
            </a:pPr>
            <a:endParaRPr lang="en-US" dirty="0">
              <a:latin typeface="Lucida Sans Typewriter"/>
              <a:cs typeface="Lucida Sans Typewriter"/>
            </a:endParaRPr>
          </a:p>
          <a:p>
            <a:pPr marL="0" indent="0">
              <a:buNone/>
            </a:pPr>
            <a:r>
              <a:rPr lang="en-US" dirty="0" err="1">
                <a:latin typeface="Lucida Sans Typewriter"/>
                <a:cs typeface="Lucida Sans Typewriter"/>
              </a:rPr>
              <a:t>var</a:t>
            </a:r>
            <a:r>
              <a:rPr lang="en-US" dirty="0">
                <a:latin typeface="Lucida Sans Typewriter"/>
                <a:cs typeface="Lucida Sans Typewriter"/>
              </a:rPr>
              <a:t> </a:t>
            </a:r>
            <a:r>
              <a:rPr lang="en-US" dirty="0" err="1">
                <a:latin typeface="Lucida Sans Typewriter"/>
                <a:cs typeface="Lucida Sans Typewriter"/>
              </a:rPr>
              <a:t>todoItem</a:t>
            </a:r>
            <a:r>
              <a:rPr lang="en-US" dirty="0">
                <a:latin typeface="Lucida Sans Typewriter"/>
                <a:cs typeface="Lucida Sans Typewriter"/>
              </a:rPr>
              <a:t> = </a:t>
            </a:r>
            <a:r>
              <a:rPr lang="en-US" dirty="0" err="1">
                <a:latin typeface="Lucida Sans Typewriter"/>
                <a:cs typeface="Lucida Sans Typewriter"/>
              </a:rPr>
              <a:t>mongoose.model</a:t>
            </a:r>
            <a:r>
              <a:rPr lang="en-US" dirty="0">
                <a:latin typeface="Lucida Sans Typewriter"/>
                <a:cs typeface="Lucida Sans Typewriter"/>
              </a:rPr>
              <a:t>('</a:t>
            </a:r>
            <a:r>
              <a:rPr lang="en-US" dirty="0" err="1">
                <a:latin typeface="Lucida Sans Typewriter"/>
                <a:cs typeface="Lucida Sans Typewriter"/>
              </a:rPr>
              <a:t>TODOItem</a:t>
            </a:r>
            <a:r>
              <a:rPr lang="en-US" dirty="0">
                <a:latin typeface="Lucida Sans Typewriter"/>
                <a:cs typeface="Lucida Sans Typewriter"/>
              </a:rPr>
              <a:t>', </a:t>
            </a:r>
            <a:r>
              <a:rPr lang="en-US" dirty="0" err="1">
                <a:latin typeface="Lucida Sans Typewriter"/>
                <a:cs typeface="Lucida Sans Typewriter"/>
              </a:rPr>
              <a:t>todoItemSchema</a:t>
            </a:r>
            <a:r>
              <a:rPr lang="en-US" dirty="0">
                <a:latin typeface="Lucida Sans Typewriter"/>
                <a:cs typeface="Lucida Sans Typewriter"/>
              </a:rPr>
              <a:t>);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40113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implement /list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536" y="1600200"/>
            <a:ext cx="8229600" cy="5095121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dirty="0" err="1">
                <a:latin typeface="Lucida Sans Typewriter"/>
                <a:cs typeface="Lucida Sans Typewriter"/>
              </a:rPr>
              <a:t>app.get</a:t>
            </a:r>
            <a:r>
              <a:rPr lang="en-US" dirty="0">
                <a:latin typeface="Lucida Sans Typewriter"/>
                <a:cs typeface="Lucida Sans Typewriter"/>
              </a:rPr>
              <a:t>('/list', function(</a:t>
            </a:r>
            <a:r>
              <a:rPr lang="en-US" dirty="0" err="1">
                <a:latin typeface="Lucida Sans Typewriter"/>
                <a:cs typeface="Lucida Sans Typewriter"/>
              </a:rPr>
              <a:t>req</a:t>
            </a:r>
            <a:r>
              <a:rPr lang="en-US" dirty="0">
                <a:latin typeface="Lucida Sans Typewriter"/>
                <a:cs typeface="Lucida Sans Typewriter"/>
              </a:rPr>
              <a:t>, res){</a:t>
            </a:r>
          </a:p>
          <a:p>
            <a:pPr marL="0" indent="0">
              <a:buNone/>
            </a:pPr>
            <a:r>
              <a:rPr lang="en-US" dirty="0">
                <a:latin typeface="Lucida Sans Typewriter"/>
                <a:cs typeface="Lucida Sans Typewriter"/>
              </a:rPr>
              <a:t>  </a:t>
            </a:r>
            <a:r>
              <a:rPr lang="en-US" dirty="0" err="1">
                <a:latin typeface="Lucida Sans Typewriter"/>
                <a:cs typeface="Lucida Sans Typewriter"/>
              </a:rPr>
              <a:t>todoItem.find</a:t>
            </a:r>
            <a:r>
              <a:rPr lang="en-US" dirty="0">
                <a:latin typeface="Lucida Sans Typewriter"/>
                <a:cs typeface="Lucida Sans Typewriter"/>
              </a:rPr>
              <a:t>({completed: false}, function(err, </a:t>
            </a:r>
            <a:r>
              <a:rPr lang="en-US" dirty="0" err="1">
                <a:latin typeface="Lucida Sans Typewriter"/>
                <a:cs typeface="Lucida Sans Typewriter"/>
              </a:rPr>
              <a:t>todoitems</a:t>
            </a:r>
            <a:r>
              <a:rPr lang="en-US" dirty="0">
                <a:latin typeface="Lucida Sans Typewriter"/>
                <a:cs typeface="Lucida Sans Typewriter"/>
              </a:rPr>
              <a:t>) {</a:t>
            </a:r>
          </a:p>
          <a:p>
            <a:pPr marL="0" indent="0">
              <a:buNone/>
            </a:pPr>
            <a:r>
              <a:rPr lang="en-US" dirty="0">
                <a:latin typeface="Lucida Sans Typewriter"/>
                <a:cs typeface="Lucida Sans Typewriter"/>
              </a:rPr>
              <a:t>    if (err) {</a:t>
            </a:r>
          </a:p>
          <a:p>
            <a:pPr marL="0" indent="0">
              <a:buNone/>
            </a:pPr>
            <a:r>
              <a:rPr lang="en-US" dirty="0">
                <a:latin typeface="Lucida Sans Typewriter"/>
                <a:cs typeface="Lucida Sans Typewriter"/>
              </a:rPr>
              <a:t>      </a:t>
            </a:r>
            <a:r>
              <a:rPr lang="en-US" dirty="0" err="1">
                <a:latin typeface="Lucida Sans Typewriter"/>
                <a:cs typeface="Lucida Sans Typewriter"/>
              </a:rPr>
              <a:t>res.json</a:t>
            </a:r>
            <a:r>
              <a:rPr lang="en-US" dirty="0">
                <a:latin typeface="Lucida Sans Typewriter"/>
                <a:cs typeface="Lucida Sans Typewriter"/>
              </a:rPr>
              <a:t>([])</a:t>
            </a:r>
            <a:r>
              <a:rPr lang="en-US" dirty="0" smtClean="0">
                <a:latin typeface="Lucida Sans Typewriter"/>
                <a:cs typeface="Lucida Sans Typewriter"/>
              </a:rPr>
              <a:t>; </a:t>
            </a:r>
            <a:endParaRPr lang="en-US" dirty="0">
              <a:latin typeface="Lucida Sans Typewriter"/>
              <a:cs typeface="Lucida Sans Typewriter"/>
            </a:endParaRPr>
          </a:p>
          <a:p>
            <a:pPr marL="0" indent="0">
              <a:buNone/>
            </a:pPr>
            <a:r>
              <a:rPr lang="en-US" dirty="0">
                <a:latin typeface="Lucida Sans Typewriter"/>
                <a:cs typeface="Lucida Sans Typewriter"/>
              </a:rPr>
              <a:t>    } else {</a:t>
            </a:r>
          </a:p>
          <a:p>
            <a:pPr marL="0" indent="0">
              <a:buNone/>
            </a:pPr>
            <a:r>
              <a:rPr lang="en-US" dirty="0">
                <a:latin typeface="Lucida Sans Typewriter"/>
                <a:cs typeface="Lucida Sans Typewriter"/>
              </a:rPr>
              <a:t>      </a:t>
            </a:r>
            <a:r>
              <a:rPr lang="en-US" dirty="0" err="1">
                <a:latin typeface="Lucida Sans Typewriter"/>
                <a:cs typeface="Lucida Sans Typewriter"/>
              </a:rPr>
              <a:t>var</a:t>
            </a:r>
            <a:r>
              <a:rPr lang="en-US" dirty="0">
                <a:latin typeface="Lucida Sans Typewriter"/>
                <a:cs typeface="Lucida Sans Typewriter"/>
              </a:rPr>
              <a:t> items = [];</a:t>
            </a:r>
          </a:p>
          <a:p>
            <a:pPr marL="0" indent="0">
              <a:buNone/>
            </a:pPr>
            <a:r>
              <a:rPr lang="en-US" dirty="0">
                <a:latin typeface="Lucida Sans Typewriter"/>
                <a:cs typeface="Lucida Sans Typewriter"/>
              </a:rPr>
              <a:t>      for (</a:t>
            </a:r>
            <a:r>
              <a:rPr lang="en-US" dirty="0" err="1">
                <a:latin typeface="Lucida Sans Typewriter"/>
                <a:cs typeface="Lucida Sans Typewriter"/>
              </a:rPr>
              <a:t>var</a:t>
            </a:r>
            <a:r>
              <a:rPr lang="en-US" dirty="0">
                <a:latin typeface="Lucida Sans Typewriter"/>
                <a:cs typeface="Lucida Sans Typewriter"/>
              </a:rPr>
              <a:t> </a:t>
            </a:r>
            <a:r>
              <a:rPr lang="en-US" dirty="0" err="1">
                <a:latin typeface="Lucida Sans Typewriter"/>
                <a:cs typeface="Lucida Sans Typewriter"/>
              </a:rPr>
              <a:t>i</a:t>
            </a:r>
            <a:r>
              <a:rPr lang="en-US" dirty="0">
                <a:latin typeface="Lucida Sans Typewriter"/>
                <a:cs typeface="Lucida Sans Typewriter"/>
              </a:rPr>
              <a:t> = 0; </a:t>
            </a:r>
            <a:r>
              <a:rPr lang="en-US" dirty="0" err="1">
                <a:latin typeface="Lucida Sans Typewriter"/>
                <a:cs typeface="Lucida Sans Typewriter"/>
              </a:rPr>
              <a:t>i</a:t>
            </a:r>
            <a:r>
              <a:rPr lang="en-US" dirty="0">
                <a:latin typeface="Lucida Sans Typewriter"/>
                <a:cs typeface="Lucida Sans Typewriter"/>
              </a:rPr>
              <a:t> &lt; </a:t>
            </a:r>
            <a:r>
              <a:rPr lang="en-US" dirty="0" err="1">
                <a:latin typeface="Lucida Sans Typewriter"/>
                <a:cs typeface="Lucida Sans Typewriter"/>
              </a:rPr>
              <a:t>todoitems.length</a:t>
            </a:r>
            <a:r>
              <a:rPr lang="en-US" dirty="0">
                <a:latin typeface="Lucida Sans Typewriter"/>
                <a:cs typeface="Lucida Sans Typewriter"/>
              </a:rPr>
              <a:t>; </a:t>
            </a:r>
            <a:r>
              <a:rPr lang="en-US" dirty="0" err="1">
                <a:latin typeface="Lucida Sans Typewriter"/>
                <a:cs typeface="Lucida Sans Typewriter"/>
              </a:rPr>
              <a:t>i</a:t>
            </a:r>
            <a:r>
              <a:rPr lang="en-US" dirty="0">
                <a:latin typeface="Lucida Sans Typewriter"/>
                <a:cs typeface="Lucida Sans Typewriter"/>
              </a:rPr>
              <a:t>++) {</a:t>
            </a:r>
          </a:p>
          <a:p>
            <a:pPr marL="0" indent="0">
              <a:buNone/>
            </a:pPr>
            <a:r>
              <a:rPr lang="en-US" dirty="0">
                <a:latin typeface="Lucida Sans Typewriter"/>
                <a:cs typeface="Lucida Sans Typewriter"/>
              </a:rPr>
              <a:t>        </a:t>
            </a:r>
            <a:r>
              <a:rPr lang="en-US" dirty="0" err="1">
                <a:latin typeface="Lucida Sans Typewriter"/>
                <a:cs typeface="Lucida Sans Typewriter"/>
              </a:rPr>
              <a:t>var</a:t>
            </a:r>
            <a:r>
              <a:rPr lang="en-US" dirty="0">
                <a:latin typeface="Lucida Sans Typewriter"/>
                <a:cs typeface="Lucida Sans Typewriter"/>
              </a:rPr>
              <a:t> </a:t>
            </a:r>
            <a:r>
              <a:rPr lang="en-US" dirty="0" err="1">
                <a:latin typeface="Lucida Sans Typewriter"/>
                <a:cs typeface="Lucida Sans Typewriter"/>
              </a:rPr>
              <a:t>todoitem</a:t>
            </a:r>
            <a:r>
              <a:rPr lang="en-US" dirty="0">
                <a:latin typeface="Lucida Sans Typewriter"/>
                <a:cs typeface="Lucida Sans Typewriter"/>
              </a:rPr>
              <a:t> = </a:t>
            </a:r>
            <a:r>
              <a:rPr lang="en-US" dirty="0" err="1">
                <a:latin typeface="Lucida Sans Typewriter"/>
                <a:cs typeface="Lucida Sans Typewriter"/>
              </a:rPr>
              <a:t>todoitems</a:t>
            </a:r>
            <a:r>
              <a:rPr lang="en-US" dirty="0">
                <a:latin typeface="Lucida Sans Typewriter"/>
                <a:cs typeface="Lucida Sans Typewriter"/>
              </a:rPr>
              <a:t>[</a:t>
            </a:r>
            <a:r>
              <a:rPr lang="en-US" dirty="0" err="1">
                <a:latin typeface="Lucida Sans Typewriter"/>
                <a:cs typeface="Lucida Sans Typewriter"/>
              </a:rPr>
              <a:t>i</a:t>
            </a:r>
            <a:r>
              <a:rPr lang="en-US" dirty="0">
                <a:latin typeface="Lucida Sans Typewriter"/>
                <a:cs typeface="Lucida Sans Typewriter"/>
              </a:rPr>
              <a:t>];</a:t>
            </a:r>
          </a:p>
          <a:p>
            <a:pPr marL="0" indent="0">
              <a:buNone/>
            </a:pPr>
            <a:r>
              <a:rPr lang="en-US" dirty="0">
                <a:latin typeface="Lucida Sans Typewriter"/>
                <a:cs typeface="Lucida Sans Typewriter"/>
              </a:rPr>
              <a:t>        </a:t>
            </a:r>
            <a:r>
              <a:rPr lang="en-US" dirty="0" err="1">
                <a:latin typeface="Lucida Sans Typewriter"/>
                <a:cs typeface="Lucida Sans Typewriter"/>
              </a:rPr>
              <a:t>items.push</a:t>
            </a:r>
            <a:r>
              <a:rPr lang="en-US" dirty="0">
                <a:latin typeface="Lucida Sans Typewriter"/>
                <a:cs typeface="Lucida Sans Typewriter"/>
              </a:rPr>
              <a:t>({</a:t>
            </a:r>
          </a:p>
          <a:p>
            <a:pPr marL="0" indent="0">
              <a:buNone/>
            </a:pPr>
            <a:r>
              <a:rPr lang="en-US" dirty="0">
                <a:latin typeface="Lucida Sans Typewriter"/>
                <a:cs typeface="Lucida Sans Typewriter"/>
              </a:rPr>
              <a:t>          id: </a:t>
            </a:r>
            <a:r>
              <a:rPr lang="en-US" dirty="0" err="1">
                <a:latin typeface="Lucida Sans Typewriter"/>
                <a:cs typeface="Lucida Sans Typewriter"/>
              </a:rPr>
              <a:t>todoitem</a:t>
            </a:r>
            <a:r>
              <a:rPr lang="en-US" dirty="0">
                <a:latin typeface="Lucida Sans Typewriter"/>
                <a:cs typeface="Lucida Sans Typewriter"/>
              </a:rPr>
              <a:t>._id,</a:t>
            </a:r>
          </a:p>
          <a:p>
            <a:pPr marL="0" indent="0">
              <a:buNone/>
            </a:pPr>
            <a:r>
              <a:rPr lang="en-US" dirty="0">
                <a:latin typeface="Lucida Sans Typewriter"/>
                <a:cs typeface="Lucida Sans Typewriter"/>
              </a:rPr>
              <a:t>          text: </a:t>
            </a:r>
            <a:r>
              <a:rPr lang="en-US" dirty="0" err="1">
                <a:latin typeface="Lucida Sans Typewriter"/>
                <a:cs typeface="Lucida Sans Typewriter"/>
              </a:rPr>
              <a:t>todoitem.text</a:t>
            </a:r>
            <a:endParaRPr lang="en-US" dirty="0">
              <a:latin typeface="Lucida Sans Typewriter"/>
              <a:cs typeface="Lucida Sans Typewriter"/>
            </a:endParaRPr>
          </a:p>
          <a:p>
            <a:pPr marL="0" indent="0">
              <a:buNone/>
            </a:pPr>
            <a:r>
              <a:rPr lang="en-US" dirty="0">
                <a:latin typeface="Lucida Sans Typewriter"/>
                <a:cs typeface="Lucida Sans Typewriter"/>
              </a:rPr>
              <a:t>        });</a:t>
            </a:r>
          </a:p>
          <a:p>
            <a:pPr marL="0" indent="0">
              <a:buNone/>
            </a:pPr>
            <a:r>
              <a:rPr lang="en-US" dirty="0">
                <a:latin typeface="Lucida Sans Typewriter"/>
                <a:cs typeface="Lucida Sans Typewriter"/>
              </a:rPr>
              <a:t>      };</a:t>
            </a:r>
          </a:p>
          <a:p>
            <a:pPr marL="0" indent="0">
              <a:buNone/>
            </a:pPr>
            <a:r>
              <a:rPr lang="en-US" dirty="0">
                <a:latin typeface="Lucida Sans Typewriter"/>
                <a:cs typeface="Lucida Sans Typewriter"/>
              </a:rPr>
              <a:t>      </a:t>
            </a:r>
            <a:r>
              <a:rPr lang="en-US" dirty="0" err="1">
                <a:latin typeface="Lucida Sans Typewriter"/>
                <a:cs typeface="Lucida Sans Typewriter"/>
              </a:rPr>
              <a:t>res.json</a:t>
            </a:r>
            <a:r>
              <a:rPr lang="en-US" dirty="0">
                <a:latin typeface="Lucida Sans Typewriter"/>
                <a:cs typeface="Lucida Sans Typewriter"/>
              </a:rPr>
              <a:t>(items);      </a:t>
            </a:r>
          </a:p>
          <a:p>
            <a:pPr marL="0" indent="0">
              <a:buNone/>
            </a:pPr>
            <a:r>
              <a:rPr lang="en-US" dirty="0">
                <a:latin typeface="Lucida Sans Typewriter"/>
                <a:cs typeface="Lucida Sans Typewriter"/>
              </a:rPr>
              <a:t>    }</a:t>
            </a:r>
          </a:p>
          <a:p>
            <a:pPr marL="0" indent="0">
              <a:buNone/>
            </a:pPr>
            <a:r>
              <a:rPr lang="en-US" dirty="0">
                <a:latin typeface="Lucida Sans Typewriter"/>
                <a:cs typeface="Lucida Sans Typewriter"/>
              </a:rPr>
              <a:t>  });</a:t>
            </a:r>
          </a:p>
          <a:p>
            <a:pPr marL="0" indent="0">
              <a:buNone/>
            </a:pPr>
            <a:r>
              <a:rPr lang="en-US" dirty="0">
                <a:latin typeface="Lucida Sans Typewriter"/>
                <a:cs typeface="Lucida Sans Typewriter"/>
              </a:rPr>
              <a:t>});</a:t>
            </a:r>
          </a:p>
        </p:txBody>
      </p:sp>
    </p:spTree>
    <p:extLst>
      <p:ext uri="{BB962C8B-B14F-4D97-AF65-F5344CB8AC3E}">
        <p14:creationId xmlns:p14="http://schemas.microsoft.com/office/powerpoint/2010/main" val="34639004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implement /add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 err="1">
                <a:latin typeface="Lucida Sans Typewriter"/>
                <a:cs typeface="Lucida Sans Typewriter"/>
              </a:rPr>
              <a:t>app.post</a:t>
            </a:r>
            <a:r>
              <a:rPr lang="en-US" dirty="0">
                <a:latin typeface="Lucida Sans Typewriter"/>
                <a:cs typeface="Lucida Sans Typewriter"/>
              </a:rPr>
              <a:t>('/add', function(</a:t>
            </a:r>
            <a:r>
              <a:rPr lang="en-US" dirty="0" err="1">
                <a:latin typeface="Lucida Sans Typewriter"/>
                <a:cs typeface="Lucida Sans Typewriter"/>
              </a:rPr>
              <a:t>req</a:t>
            </a:r>
            <a:r>
              <a:rPr lang="en-US" dirty="0">
                <a:latin typeface="Lucida Sans Typewriter"/>
                <a:cs typeface="Lucida Sans Typewriter"/>
              </a:rPr>
              <a:t>, res){</a:t>
            </a:r>
          </a:p>
          <a:p>
            <a:pPr marL="0" indent="0">
              <a:buNone/>
            </a:pPr>
            <a:r>
              <a:rPr lang="en-US" dirty="0">
                <a:latin typeface="Lucida Sans Typewriter"/>
                <a:cs typeface="Lucida Sans Typewriter"/>
              </a:rPr>
              <a:t>  </a:t>
            </a:r>
            <a:r>
              <a:rPr lang="en-US" dirty="0" err="1">
                <a:latin typeface="Lucida Sans Typewriter"/>
                <a:cs typeface="Lucida Sans Typewriter"/>
              </a:rPr>
              <a:t>var</a:t>
            </a:r>
            <a:r>
              <a:rPr lang="en-US" dirty="0">
                <a:latin typeface="Lucida Sans Typewriter"/>
                <a:cs typeface="Lucida Sans Typewriter"/>
              </a:rPr>
              <a:t> text = </a:t>
            </a:r>
            <a:r>
              <a:rPr lang="en-US" dirty="0" err="1">
                <a:latin typeface="Lucida Sans Typewriter"/>
                <a:cs typeface="Lucida Sans Typewriter"/>
              </a:rPr>
              <a:t>req.body.text</a:t>
            </a:r>
            <a:r>
              <a:rPr lang="en-US" dirty="0">
                <a:latin typeface="Lucida Sans Typewriter"/>
                <a:cs typeface="Lucida Sans Typewriter"/>
              </a:rPr>
              <a:t>;</a:t>
            </a:r>
          </a:p>
          <a:p>
            <a:pPr marL="0" indent="0">
              <a:buNone/>
            </a:pPr>
            <a:r>
              <a:rPr lang="en-US" dirty="0">
                <a:latin typeface="Lucida Sans Typewriter"/>
                <a:cs typeface="Lucida Sans Typewriter"/>
              </a:rPr>
              <a:t>  </a:t>
            </a:r>
            <a:r>
              <a:rPr lang="en-US" dirty="0" err="1">
                <a:latin typeface="Lucida Sans Typewriter"/>
                <a:cs typeface="Lucida Sans Typewriter"/>
              </a:rPr>
              <a:t>console.log</a:t>
            </a:r>
            <a:r>
              <a:rPr lang="en-US" dirty="0">
                <a:latin typeface="Lucida Sans Typewriter"/>
                <a:cs typeface="Lucida Sans Typewriter"/>
              </a:rPr>
              <a:t>("adding " + text);</a:t>
            </a:r>
          </a:p>
          <a:p>
            <a:pPr marL="0" indent="0">
              <a:buNone/>
            </a:pPr>
            <a:r>
              <a:rPr lang="en-US" dirty="0">
                <a:latin typeface="Lucida Sans Typewriter"/>
                <a:cs typeface="Lucida Sans Typewriter"/>
              </a:rPr>
              <a:t>  </a:t>
            </a:r>
            <a:r>
              <a:rPr lang="en-US" dirty="0" err="1">
                <a:latin typeface="Lucida Sans Typewriter"/>
                <a:cs typeface="Lucida Sans Typewriter"/>
              </a:rPr>
              <a:t>var</a:t>
            </a:r>
            <a:r>
              <a:rPr lang="en-US" dirty="0">
                <a:latin typeface="Lucida Sans Typewriter"/>
                <a:cs typeface="Lucida Sans Typewriter"/>
              </a:rPr>
              <a:t> </a:t>
            </a:r>
            <a:r>
              <a:rPr lang="en-US" dirty="0" err="1">
                <a:latin typeface="Lucida Sans Typewriter"/>
                <a:cs typeface="Lucida Sans Typewriter"/>
              </a:rPr>
              <a:t>newItem</a:t>
            </a:r>
            <a:r>
              <a:rPr lang="en-US" dirty="0">
                <a:latin typeface="Lucida Sans Typewriter"/>
                <a:cs typeface="Lucida Sans Typewriter"/>
              </a:rPr>
              <a:t> = new </a:t>
            </a:r>
            <a:r>
              <a:rPr lang="en-US" dirty="0" err="1">
                <a:latin typeface="Lucida Sans Typewriter"/>
                <a:cs typeface="Lucida Sans Typewriter"/>
              </a:rPr>
              <a:t>todoItem</a:t>
            </a:r>
            <a:r>
              <a:rPr lang="en-US" dirty="0">
                <a:latin typeface="Lucida Sans Typewriter"/>
                <a:cs typeface="Lucida Sans Typewriter"/>
              </a:rPr>
              <a:t>();</a:t>
            </a:r>
          </a:p>
          <a:p>
            <a:pPr marL="0" indent="0">
              <a:buNone/>
            </a:pPr>
            <a:r>
              <a:rPr lang="en-US" dirty="0">
                <a:latin typeface="Lucida Sans Typewriter"/>
                <a:cs typeface="Lucida Sans Typewriter"/>
              </a:rPr>
              <a:t>  </a:t>
            </a:r>
            <a:r>
              <a:rPr lang="en-US" dirty="0" err="1">
                <a:latin typeface="Lucida Sans Typewriter"/>
                <a:cs typeface="Lucida Sans Typewriter"/>
              </a:rPr>
              <a:t>newItem.text</a:t>
            </a:r>
            <a:r>
              <a:rPr lang="en-US" dirty="0">
                <a:latin typeface="Lucida Sans Typewriter"/>
                <a:cs typeface="Lucida Sans Typewriter"/>
              </a:rPr>
              <a:t> = text;</a:t>
            </a:r>
          </a:p>
          <a:p>
            <a:pPr marL="0" indent="0">
              <a:buNone/>
            </a:pPr>
            <a:r>
              <a:rPr lang="en-US" dirty="0">
                <a:latin typeface="Lucida Sans Typewriter"/>
                <a:cs typeface="Lucida Sans Typewriter"/>
              </a:rPr>
              <a:t>  </a:t>
            </a:r>
            <a:r>
              <a:rPr lang="en-US" dirty="0" err="1">
                <a:latin typeface="Lucida Sans Typewriter"/>
                <a:cs typeface="Lucida Sans Typewriter"/>
              </a:rPr>
              <a:t>newItem.completed</a:t>
            </a:r>
            <a:r>
              <a:rPr lang="en-US" dirty="0">
                <a:latin typeface="Lucida Sans Typewriter"/>
                <a:cs typeface="Lucida Sans Typewriter"/>
              </a:rPr>
              <a:t> = false;</a:t>
            </a:r>
          </a:p>
          <a:p>
            <a:pPr marL="0" indent="0">
              <a:buNone/>
            </a:pPr>
            <a:r>
              <a:rPr lang="en-US" dirty="0">
                <a:latin typeface="Lucida Sans Typewriter"/>
                <a:cs typeface="Lucida Sans Typewriter"/>
              </a:rPr>
              <a:t>  </a:t>
            </a:r>
            <a:r>
              <a:rPr lang="en-US" dirty="0" err="1">
                <a:latin typeface="Lucida Sans Typewriter"/>
                <a:cs typeface="Lucida Sans Typewriter"/>
              </a:rPr>
              <a:t>newItem.save</a:t>
            </a:r>
            <a:r>
              <a:rPr lang="en-US" dirty="0">
                <a:latin typeface="Lucida Sans Typewriter"/>
                <a:cs typeface="Lucida Sans Typewriter"/>
              </a:rPr>
              <a:t>(function (e) {</a:t>
            </a:r>
          </a:p>
          <a:p>
            <a:pPr marL="0" indent="0">
              <a:buNone/>
            </a:pPr>
            <a:r>
              <a:rPr lang="en-US" dirty="0">
                <a:latin typeface="Lucida Sans Typewriter"/>
                <a:cs typeface="Lucida Sans Typewriter"/>
              </a:rPr>
              <a:t>    </a:t>
            </a:r>
            <a:r>
              <a:rPr lang="en-US" dirty="0" err="1">
                <a:latin typeface="Lucida Sans Typewriter"/>
                <a:cs typeface="Lucida Sans Typewriter"/>
              </a:rPr>
              <a:t>console.log</a:t>
            </a:r>
            <a:r>
              <a:rPr lang="en-US" dirty="0">
                <a:latin typeface="Lucida Sans Typewriter"/>
                <a:cs typeface="Lucida Sans Typewriter"/>
              </a:rPr>
              <a:t>("added " + text);</a:t>
            </a:r>
          </a:p>
          <a:p>
            <a:pPr marL="0" indent="0">
              <a:buNone/>
            </a:pPr>
            <a:r>
              <a:rPr lang="en-US" dirty="0">
                <a:latin typeface="Lucida Sans Typewriter"/>
                <a:cs typeface="Lucida Sans Typewriter"/>
              </a:rPr>
              <a:t>    </a:t>
            </a:r>
            <a:r>
              <a:rPr lang="en-US" dirty="0" err="1">
                <a:latin typeface="Lucida Sans Typewriter"/>
                <a:cs typeface="Lucida Sans Typewriter"/>
              </a:rPr>
              <a:t>res.end</a:t>
            </a:r>
            <a:r>
              <a:rPr lang="en-US" dirty="0">
                <a:latin typeface="Lucida Sans Typewriter"/>
                <a:cs typeface="Lucida Sans Typewriter"/>
              </a:rPr>
              <a:t>();</a:t>
            </a:r>
          </a:p>
          <a:p>
            <a:pPr marL="0" indent="0">
              <a:buNone/>
            </a:pPr>
            <a:r>
              <a:rPr lang="en-US" dirty="0">
                <a:latin typeface="Lucida Sans Typewriter"/>
                <a:cs typeface="Lucida Sans Typewriter"/>
              </a:rPr>
              <a:t>  });</a:t>
            </a:r>
          </a:p>
          <a:p>
            <a:pPr marL="0" indent="0">
              <a:buNone/>
            </a:pPr>
            <a:r>
              <a:rPr lang="en-US" dirty="0">
                <a:latin typeface="Lucida Sans Typewriter"/>
                <a:cs typeface="Lucida Sans Typewriter"/>
              </a:rPr>
              <a:t>});</a:t>
            </a:r>
          </a:p>
        </p:txBody>
      </p:sp>
    </p:spTree>
    <p:extLst>
      <p:ext uri="{BB962C8B-B14F-4D97-AF65-F5344CB8AC3E}">
        <p14:creationId xmlns:p14="http://schemas.microsoft.com/office/powerpoint/2010/main" val="4234802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implement /complete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1265" y="1600200"/>
            <a:ext cx="8229600" cy="5048081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en-US" dirty="0" err="1">
                <a:latin typeface="Lucida Sans Typewriter"/>
                <a:cs typeface="Lucida Sans Typewriter"/>
              </a:rPr>
              <a:t>app.post</a:t>
            </a:r>
            <a:r>
              <a:rPr lang="en-US" dirty="0">
                <a:latin typeface="Lucida Sans Typewriter"/>
                <a:cs typeface="Lucida Sans Typewriter"/>
              </a:rPr>
              <a:t>('/complete', function(</a:t>
            </a:r>
            <a:r>
              <a:rPr lang="en-US" dirty="0" err="1">
                <a:latin typeface="Lucida Sans Typewriter"/>
                <a:cs typeface="Lucida Sans Typewriter"/>
              </a:rPr>
              <a:t>req</a:t>
            </a:r>
            <a:r>
              <a:rPr lang="en-US" dirty="0">
                <a:latin typeface="Lucida Sans Typewriter"/>
                <a:cs typeface="Lucida Sans Typewriter"/>
              </a:rPr>
              <a:t>, res){</a:t>
            </a:r>
          </a:p>
          <a:p>
            <a:pPr marL="0" indent="0">
              <a:buNone/>
            </a:pPr>
            <a:r>
              <a:rPr lang="en-US" dirty="0">
                <a:latin typeface="Lucida Sans Typewriter"/>
                <a:cs typeface="Lucida Sans Typewriter"/>
              </a:rPr>
              <a:t>  </a:t>
            </a:r>
            <a:r>
              <a:rPr lang="en-US" dirty="0" err="1">
                <a:latin typeface="Lucida Sans Typewriter"/>
                <a:cs typeface="Lucida Sans Typewriter"/>
              </a:rPr>
              <a:t>var</a:t>
            </a:r>
            <a:r>
              <a:rPr lang="en-US" dirty="0">
                <a:latin typeface="Lucida Sans Typewriter"/>
                <a:cs typeface="Lucida Sans Typewriter"/>
              </a:rPr>
              <a:t> id = </a:t>
            </a:r>
            <a:r>
              <a:rPr lang="en-US" dirty="0" err="1">
                <a:latin typeface="Lucida Sans Typewriter"/>
                <a:cs typeface="Lucida Sans Typewriter"/>
              </a:rPr>
              <a:t>req.body.id</a:t>
            </a:r>
            <a:r>
              <a:rPr lang="en-US" dirty="0">
                <a:latin typeface="Lucida Sans Typewriter"/>
                <a:cs typeface="Lucida Sans Typewriter"/>
              </a:rPr>
              <a:t>;</a:t>
            </a:r>
          </a:p>
          <a:p>
            <a:pPr marL="0" indent="0">
              <a:buNone/>
            </a:pPr>
            <a:r>
              <a:rPr lang="en-US" dirty="0">
                <a:latin typeface="Lucida Sans Typewriter"/>
                <a:cs typeface="Lucida Sans Typewriter"/>
              </a:rPr>
              <a:t>  </a:t>
            </a:r>
            <a:r>
              <a:rPr lang="en-US" dirty="0" err="1">
                <a:latin typeface="Lucida Sans Typewriter"/>
                <a:cs typeface="Lucida Sans Typewriter"/>
              </a:rPr>
              <a:t>console.log</a:t>
            </a:r>
            <a:r>
              <a:rPr lang="en-US" dirty="0">
                <a:latin typeface="Lucida Sans Typewriter"/>
                <a:cs typeface="Lucida Sans Typewriter"/>
              </a:rPr>
              <a:t>("calling complete " + id);</a:t>
            </a:r>
          </a:p>
          <a:p>
            <a:pPr marL="0" indent="0">
              <a:buNone/>
            </a:pPr>
            <a:r>
              <a:rPr lang="en-US" dirty="0">
                <a:latin typeface="Lucida Sans Typewriter"/>
                <a:cs typeface="Lucida Sans Typewriter"/>
              </a:rPr>
              <a:t>  </a:t>
            </a:r>
            <a:r>
              <a:rPr lang="en-US" dirty="0" err="1">
                <a:latin typeface="Lucida Sans Typewriter"/>
                <a:cs typeface="Lucida Sans Typewriter"/>
              </a:rPr>
              <a:t>todoItem.findOne</a:t>
            </a:r>
            <a:r>
              <a:rPr lang="en-US" dirty="0">
                <a:latin typeface="Lucida Sans Typewriter"/>
                <a:cs typeface="Lucida Sans Typewriter"/>
              </a:rPr>
              <a:t>({_id: id}, function (err, item) {</a:t>
            </a:r>
          </a:p>
          <a:p>
            <a:pPr marL="0" indent="0">
              <a:buNone/>
            </a:pPr>
            <a:r>
              <a:rPr lang="en-US" dirty="0">
                <a:latin typeface="Lucida Sans Typewriter"/>
                <a:cs typeface="Lucida Sans Typewriter"/>
              </a:rPr>
              <a:t>    if (err) {</a:t>
            </a:r>
          </a:p>
          <a:p>
            <a:pPr marL="0" indent="0">
              <a:buNone/>
            </a:pPr>
            <a:r>
              <a:rPr lang="en-US" dirty="0">
                <a:latin typeface="Lucida Sans Typewriter"/>
                <a:cs typeface="Lucida Sans Typewriter"/>
              </a:rPr>
              <a:t>      </a:t>
            </a:r>
            <a:r>
              <a:rPr lang="en-US" dirty="0" err="1">
                <a:latin typeface="Lucida Sans Typewriter"/>
                <a:cs typeface="Lucida Sans Typewriter"/>
              </a:rPr>
              <a:t>console.log</a:t>
            </a:r>
            <a:r>
              <a:rPr lang="en-US" dirty="0">
                <a:latin typeface="Lucida Sans Typewriter"/>
                <a:cs typeface="Lucida Sans Typewriter"/>
              </a:rPr>
              <a:t>("found element with id " + id);      </a:t>
            </a:r>
          </a:p>
          <a:p>
            <a:pPr marL="0" indent="0">
              <a:buNone/>
            </a:pPr>
            <a:r>
              <a:rPr lang="en-US" dirty="0">
                <a:latin typeface="Lucida Sans Typewriter"/>
                <a:cs typeface="Lucida Sans Typewriter"/>
              </a:rPr>
              <a:t>      </a:t>
            </a:r>
            <a:r>
              <a:rPr lang="en-US" dirty="0" err="1">
                <a:latin typeface="Lucida Sans Typewriter"/>
                <a:cs typeface="Lucida Sans Typewriter"/>
              </a:rPr>
              <a:t>res.end</a:t>
            </a:r>
            <a:r>
              <a:rPr lang="en-US" dirty="0">
                <a:latin typeface="Lucida Sans Typewriter"/>
                <a:cs typeface="Lucida Sans Typewriter"/>
              </a:rPr>
              <a:t>();</a:t>
            </a:r>
          </a:p>
          <a:p>
            <a:pPr marL="0" indent="0">
              <a:buNone/>
            </a:pPr>
            <a:r>
              <a:rPr lang="en-US" dirty="0">
                <a:latin typeface="Lucida Sans Typewriter"/>
                <a:cs typeface="Lucida Sans Typewriter"/>
              </a:rPr>
              <a:t>    } else {</a:t>
            </a:r>
          </a:p>
          <a:p>
            <a:pPr marL="0" indent="0">
              <a:buNone/>
            </a:pPr>
            <a:r>
              <a:rPr lang="en-US" dirty="0">
                <a:latin typeface="Lucida Sans Typewriter"/>
                <a:cs typeface="Lucida Sans Typewriter"/>
              </a:rPr>
              <a:t>      </a:t>
            </a:r>
            <a:r>
              <a:rPr lang="en-US" dirty="0" err="1">
                <a:latin typeface="Lucida Sans Typewriter"/>
                <a:cs typeface="Lucida Sans Typewriter"/>
              </a:rPr>
              <a:t>item.completed</a:t>
            </a:r>
            <a:r>
              <a:rPr lang="en-US" dirty="0">
                <a:latin typeface="Lucida Sans Typewriter"/>
                <a:cs typeface="Lucida Sans Typewriter"/>
              </a:rPr>
              <a:t> = true;</a:t>
            </a:r>
          </a:p>
          <a:p>
            <a:pPr marL="0" indent="0">
              <a:buNone/>
            </a:pPr>
            <a:r>
              <a:rPr lang="en-US" dirty="0">
                <a:latin typeface="Lucida Sans Typewriter"/>
                <a:cs typeface="Lucida Sans Typewriter"/>
              </a:rPr>
              <a:t>      </a:t>
            </a:r>
            <a:r>
              <a:rPr lang="en-US" dirty="0" err="1">
                <a:latin typeface="Lucida Sans Typewriter"/>
                <a:cs typeface="Lucida Sans Typewriter"/>
              </a:rPr>
              <a:t>item.save</a:t>
            </a:r>
            <a:r>
              <a:rPr lang="en-US" dirty="0">
                <a:latin typeface="Lucida Sans Typewriter"/>
                <a:cs typeface="Lucida Sans Typewriter"/>
              </a:rPr>
              <a:t>(function (err, item) {</a:t>
            </a:r>
          </a:p>
          <a:p>
            <a:pPr marL="0" indent="0">
              <a:buNone/>
            </a:pPr>
            <a:r>
              <a:rPr lang="en-US" dirty="0">
                <a:latin typeface="Lucida Sans Typewriter"/>
                <a:cs typeface="Lucida Sans Typewriter"/>
              </a:rPr>
              <a:t>        if (err) {</a:t>
            </a:r>
          </a:p>
          <a:p>
            <a:pPr marL="0" indent="0">
              <a:buNone/>
            </a:pPr>
            <a:r>
              <a:rPr lang="en-US" dirty="0">
                <a:latin typeface="Lucida Sans Typewriter"/>
                <a:cs typeface="Lucida Sans Typewriter"/>
              </a:rPr>
              <a:t>          </a:t>
            </a:r>
            <a:r>
              <a:rPr lang="en-US" dirty="0" err="1">
                <a:latin typeface="Lucida Sans Typewriter"/>
                <a:cs typeface="Lucida Sans Typewriter"/>
              </a:rPr>
              <a:t>console.log</a:t>
            </a:r>
            <a:r>
              <a:rPr lang="en-US" dirty="0">
                <a:latin typeface="Lucida Sans Typewriter"/>
                <a:cs typeface="Lucida Sans Typewriter"/>
              </a:rPr>
              <a:t>("error saving element with id " + id);      </a:t>
            </a:r>
          </a:p>
          <a:p>
            <a:pPr marL="0" indent="0">
              <a:buNone/>
            </a:pPr>
            <a:r>
              <a:rPr lang="en-US" dirty="0">
                <a:latin typeface="Lucida Sans Typewriter"/>
                <a:cs typeface="Lucida Sans Typewriter"/>
              </a:rPr>
              <a:t>        } else {</a:t>
            </a:r>
          </a:p>
          <a:p>
            <a:pPr marL="0" indent="0">
              <a:buNone/>
            </a:pPr>
            <a:r>
              <a:rPr lang="en-US" dirty="0">
                <a:latin typeface="Lucida Sans Typewriter"/>
                <a:cs typeface="Lucida Sans Typewriter"/>
              </a:rPr>
              <a:t>          </a:t>
            </a:r>
            <a:r>
              <a:rPr lang="en-US" dirty="0" err="1">
                <a:latin typeface="Lucida Sans Typewriter"/>
                <a:cs typeface="Lucida Sans Typewriter"/>
              </a:rPr>
              <a:t>console.log</a:t>
            </a:r>
            <a:r>
              <a:rPr lang="en-US" dirty="0">
                <a:latin typeface="Lucida Sans Typewriter"/>
                <a:cs typeface="Lucida Sans Typewriter"/>
              </a:rPr>
              <a:t>("saved element with id " + id);      </a:t>
            </a:r>
          </a:p>
          <a:p>
            <a:pPr marL="0" indent="0">
              <a:buNone/>
            </a:pPr>
            <a:r>
              <a:rPr lang="en-US" dirty="0">
                <a:latin typeface="Lucida Sans Typewriter"/>
                <a:cs typeface="Lucida Sans Typewriter"/>
              </a:rPr>
              <a:t>        }</a:t>
            </a:r>
          </a:p>
          <a:p>
            <a:pPr marL="0" indent="0">
              <a:buNone/>
            </a:pPr>
            <a:r>
              <a:rPr lang="en-US" dirty="0">
                <a:latin typeface="Lucida Sans Typewriter"/>
                <a:cs typeface="Lucida Sans Typewriter"/>
              </a:rPr>
              <a:t>        </a:t>
            </a:r>
            <a:r>
              <a:rPr lang="en-US" dirty="0" err="1">
                <a:latin typeface="Lucida Sans Typewriter"/>
                <a:cs typeface="Lucida Sans Typewriter"/>
              </a:rPr>
              <a:t>res.end</a:t>
            </a:r>
            <a:r>
              <a:rPr lang="en-US" dirty="0">
                <a:latin typeface="Lucida Sans Typewriter"/>
                <a:cs typeface="Lucida Sans Typewriter"/>
              </a:rPr>
              <a:t>();</a:t>
            </a:r>
          </a:p>
          <a:p>
            <a:pPr marL="0" indent="0">
              <a:buNone/>
            </a:pPr>
            <a:r>
              <a:rPr lang="en-US" dirty="0">
                <a:latin typeface="Lucida Sans Typewriter"/>
                <a:cs typeface="Lucida Sans Typewriter"/>
              </a:rPr>
              <a:t>      })</a:t>
            </a:r>
          </a:p>
          <a:p>
            <a:pPr marL="0" indent="0">
              <a:buNone/>
            </a:pPr>
            <a:r>
              <a:rPr lang="en-US" dirty="0">
                <a:latin typeface="Lucida Sans Typewriter"/>
                <a:cs typeface="Lucida Sans Typewriter"/>
              </a:rPr>
              <a:t>    }</a:t>
            </a:r>
          </a:p>
          <a:p>
            <a:pPr marL="0" indent="0">
              <a:buNone/>
            </a:pPr>
            <a:r>
              <a:rPr lang="en-US" dirty="0">
                <a:latin typeface="Lucida Sans Typewriter"/>
                <a:cs typeface="Lucida Sans Typewriter"/>
              </a:rPr>
              <a:t>  });</a:t>
            </a:r>
          </a:p>
          <a:p>
            <a:pPr marL="0" indent="0">
              <a:buNone/>
            </a:pPr>
            <a:r>
              <a:rPr lang="en-US" dirty="0">
                <a:latin typeface="Lucida Sans Typewriter"/>
                <a:cs typeface="Lucida Sans Typewriter"/>
              </a:rPr>
              <a:t>});</a:t>
            </a:r>
          </a:p>
        </p:txBody>
      </p:sp>
    </p:spTree>
    <p:extLst>
      <p:ext uri="{BB962C8B-B14F-4D97-AF65-F5344CB8AC3E}">
        <p14:creationId xmlns:p14="http://schemas.microsoft.com/office/powerpoint/2010/main" val="42518534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TODO app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source code available at</a:t>
            </a:r>
          </a:p>
          <a:p>
            <a:pPr marL="457200" lvl="1" indent="0">
              <a:buNone/>
            </a:pPr>
            <a:r>
              <a:rPr lang="en-US" dirty="0"/>
              <a:t>https://</a:t>
            </a:r>
            <a:r>
              <a:rPr lang="en-US" dirty="0" err="1"/>
              <a:t>github.com</a:t>
            </a:r>
            <a:r>
              <a:rPr lang="en-US" dirty="0" smtClean="0"/>
              <a:t>/</a:t>
            </a:r>
            <a:r>
              <a:rPr lang="en-US" dirty="0" err="1" smtClean="0"/>
              <a:t>attardi</a:t>
            </a:r>
            <a:r>
              <a:rPr lang="en-US" dirty="0" smtClean="0"/>
              <a:t>/</a:t>
            </a:r>
            <a:r>
              <a:rPr lang="en-US" dirty="0"/>
              <a:t>pa_todoapp</a:t>
            </a:r>
            <a:r>
              <a:rPr lang="en-US" dirty="0" smtClean="0"/>
              <a:t>/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08660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TODO list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let’s build a TODO list</a:t>
            </a:r>
          </a:p>
          <a:p>
            <a:r>
              <a:rPr lang="en-US" dirty="0" smtClean="0"/>
              <a:t>just:</a:t>
            </a:r>
          </a:p>
          <a:p>
            <a:pPr lvl="1"/>
            <a:r>
              <a:rPr lang="en-US" dirty="0" smtClean="0"/>
              <a:t>list items</a:t>
            </a:r>
          </a:p>
          <a:p>
            <a:pPr lvl="1"/>
            <a:r>
              <a:rPr lang="en-US" dirty="0" smtClean="0"/>
              <a:t>add item</a:t>
            </a:r>
          </a:p>
          <a:p>
            <a:pPr lvl="1"/>
            <a:r>
              <a:rPr lang="en-US" dirty="0" smtClean="0"/>
              <a:t>complete item</a:t>
            </a:r>
          </a:p>
          <a:p>
            <a:r>
              <a:rPr lang="en-US" dirty="0" smtClean="0"/>
              <a:t>all AJAX/AJAJ</a:t>
            </a:r>
          </a:p>
        </p:txBody>
      </p:sp>
    </p:spTree>
    <p:extLst>
      <p:ext uri="{BB962C8B-B14F-4D97-AF65-F5344CB8AC3E}">
        <p14:creationId xmlns:p14="http://schemas.microsoft.com/office/powerpoint/2010/main" val="41555608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what’s wrong?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dirty="0"/>
              <a:t>function </a:t>
            </a:r>
            <a:r>
              <a:rPr lang="en-US" dirty="0" err="1"/>
              <a:t>findTotals</a:t>
            </a:r>
            <a:r>
              <a:rPr lang="en-US" dirty="0"/>
              <a:t>(){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err="1"/>
              <a:t>var</a:t>
            </a:r>
            <a:r>
              <a:rPr lang="en-US" dirty="0"/>
              <a:t> elements = [];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err="1"/>
              <a:t>db.customers.find</a:t>
            </a:r>
            <a:r>
              <a:rPr lang="en-US" dirty="0"/>
              <a:t>({ country: 'UK' }, function(err, customers) {</a:t>
            </a:r>
          </a:p>
          <a:p>
            <a:pPr marL="0" indent="0">
              <a:buNone/>
            </a:pPr>
            <a:r>
              <a:rPr lang="en-US" dirty="0"/>
              <a:t>		for ( </a:t>
            </a:r>
            <a:r>
              <a:rPr lang="en-US" dirty="0" err="1"/>
              <a:t>var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=0; </a:t>
            </a:r>
            <a:r>
              <a:rPr lang="en-US" dirty="0" err="1"/>
              <a:t>i</a:t>
            </a:r>
            <a:r>
              <a:rPr lang="en-US" dirty="0"/>
              <a:t>&lt;</a:t>
            </a:r>
            <a:r>
              <a:rPr lang="en-US" dirty="0" err="1"/>
              <a:t>customers.length</a:t>
            </a:r>
            <a:r>
              <a:rPr lang="en-US" dirty="0"/>
              <a:t>; </a:t>
            </a:r>
            <a:r>
              <a:rPr lang="en-US" dirty="0" err="1"/>
              <a:t>i</a:t>
            </a:r>
            <a:r>
              <a:rPr lang="en-US" dirty="0"/>
              <a:t>++) {</a:t>
            </a:r>
          </a:p>
          <a:p>
            <a:pPr marL="0" indent="0">
              <a:buNone/>
            </a:pPr>
            <a:r>
              <a:rPr lang="en-US" dirty="0"/>
              <a:t>			</a:t>
            </a:r>
            <a:r>
              <a:rPr lang="en-US" dirty="0" err="1"/>
              <a:t>db.cart.find</a:t>
            </a:r>
            <a:r>
              <a:rPr lang="en-US" dirty="0"/>
              <a:t>({ </a:t>
            </a:r>
            <a:r>
              <a:rPr lang="en-US" dirty="0" err="1"/>
              <a:t>customerid</a:t>
            </a:r>
            <a:r>
              <a:rPr lang="en-US" dirty="0"/>
              <a:t>: customer[</a:t>
            </a:r>
            <a:r>
              <a:rPr lang="en-US" dirty="0" err="1"/>
              <a:t>i</a:t>
            </a:r>
            <a:r>
              <a:rPr lang="en-US" dirty="0"/>
              <a:t>].id}, function (err, cart){</a:t>
            </a:r>
          </a:p>
          <a:p>
            <a:pPr marL="0" indent="0">
              <a:buNone/>
            </a:pPr>
            <a:r>
              <a:rPr lang="en-US" dirty="0"/>
              <a:t>				for (</a:t>
            </a:r>
            <a:r>
              <a:rPr lang="en-US" dirty="0" err="1"/>
              <a:t>var</a:t>
            </a:r>
            <a:r>
              <a:rPr lang="en-US" dirty="0"/>
              <a:t> j = 0; j&lt;</a:t>
            </a:r>
            <a:r>
              <a:rPr lang="en-US" dirty="0" err="1"/>
              <a:t>cart.length</a:t>
            </a:r>
            <a:r>
              <a:rPr lang="en-US" dirty="0"/>
              <a:t>; j++) {</a:t>
            </a:r>
          </a:p>
          <a:p>
            <a:pPr marL="0" indent="0">
              <a:buNone/>
            </a:pPr>
            <a:r>
              <a:rPr lang="en-US" dirty="0"/>
              <a:t>					</a:t>
            </a:r>
            <a:r>
              <a:rPr lang="en-US" dirty="0" err="1"/>
              <a:t>elements.push</a:t>
            </a:r>
            <a:r>
              <a:rPr lang="en-US" dirty="0"/>
              <a:t>(cart[j].total);</a:t>
            </a:r>
          </a:p>
          <a:p>
            <a:pPr marL="0" indent="0">
              <a:buNone/>
            </a:pPr>
            <a:r>
              <a:rPr lang="en-US" dirty="0"/>
              <a:t>				}</a:t>
            </a:r>
          </a:p>
          <a:p>
            <a:pPr marL="0" indent="0">
              <a:buNone/>
            </a:pPr>
            <a:r>
              <a:rPr lang="en-US" dirty="0"/>
              <a:t>			});</a:t>
            </a:r>
          </a:p>
          <a:p>
            <a:pPr marL="0" indent="0">
              <a:buNone/>
            </a:pPr>
            <a:r>
              <a:rPr lang="en-US" dirty="0"/>
              <a:t>		}</a:t>
            </a:r>
          </a:p>
          <a:p>
            <a:pPr marL="0" indent="0">
              <a:buNone/>
            </a:pPr>
            <a:r>
              <a:rPr lang="en-US" dirty="0"/>
              <a:t>		return elements;</a:t>
            </a:r>
          </a:p>
          <a:p>
            <a:pPr marL="0" indent="0">
              <a:buNone/>
            </a:pPr>
            <a:r>
              <a:rPr lang="en-US" dirty="0"/>
              <a:t>	});</a:t>
            </a:r>
          </a:p>
          <a:p>
            <a:pPr marL="0" indent="0">
              <a:buNone/>
            </a:pPr>
            <a:r>
              <a:rPr lang="en-US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1438833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solution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en-US" dirty="0"/>
              <a:t>function </a:t>
            </a:r>
            <a:r>
              <a:rPr lang="en-US" dirty="0" err="1"/>
              <a:t>findTotals</a:t>
            </a:r>
            <a:r>
              <a:rPr lang="en-US" dirty="0"/>
              <a:t>(){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err="1"/>
              <a:t>db.customers.find</a:t>
            </a:r>
            <a:r>
              <a:rPr lang="en-US" dirty="0"/>
              <a:t>({ country: 'UK' }, function(customers) {</a:t>
            </a:r>
          </a:p>
          <a:p>
            <a:pPr marL="0" indent="0">
              <a:buNone/>
            </a:pPr>
            <a:r>
              <a:rPr lang="en-US" dirty="0"/>
              <a:t>		</a:t>
            </a:r>
            <a:r>
              <a:rPr lang="en-US" dirty="0" err="1"/>
              <a:t>var</a:t>
            </a:r>
            <a:r>
              <a:rPr lang="en-US" dirty="0"/>
              <a:t> elements = [];</a:t>
            </a:r>
          </a:p>
          <a:p>
            <a:pPr marL="0" indent="0">
              <a:buNone/>
            </a:pPr>
            <a:r>
              <a:rPr lang="en-US" dirty="0"/>
              <a:t>		</a:t>
            </a:r>
            <a:r>
              <a:rPr lang="en-US" dirty="0" err="1"/>
              <a:t>var</a:t>
            </a:r>
            <a:r>
              <a:rPr lang="en-US" dirty="0"/>
              <a:t> iterator = function(</a:t>
            </a:r>
            <a:r>
              <a:rPr lang="en-US" dirty="0" err="1"/>
              <a:t>i</a:t>
            </a:r>
            <a:r>
              <a:rPr lang="en-US" dirty="0"/>
              <a:t>) {</a:t>
            </a:r>
          </a:p>
          <a:p>
            <a:pPr marL="0" indent="0">
              <a:buNone/>
            </a:pPr>
            <a:r>
              <a:rPr lang="en-US" dirty="0"/>
              <a:t>			if (</a:t>
            </a:r>
            <a:r>
              <a:rPr lang="en-US" dirty="0" err="1"/>
              <a:t>i</a:t>
            </a:r>
            <a:r>
              <a:rPr lang="en-US" dirty="0"/>
              <a:t>&gt;=</a:t>
            </a:r>
            <a:r>
              <a:rPr lang="en-US" dirty="0" err="1"/>
              <a:t>customers.length</a:t>
            </a:r>
            <a:r>
              <a:rPr lang="en-US" dirty="0"/>
              <a:t>) {</a:t>
            </a:r>
          </a:p>
          <a:p>
            <a:pPr marL="0" indent="0">
              <a:buNone/>
            </a:pPr>
            <a:r>
              <a:rPr lang="en-US" dirty="0"/>
              <a:t>				return elements;</a:t>
            </a:r>
          </a:p>
          <a:p>
            <a:pPr marL="0" indent="0">
              <a:buNone/>
            </a:pPr>
            <a:r>
              <a:rPr lang="en-US" dirty="0"/>
              <a:t>			}</a:t>
            </a:r>
          </a:p>
          <a:p>
            <a:pPr marL="0" indent="0">
              <a:buNone/>
            </a:pPr>
            <a:r>
              <a:rPr lang="en-US" dirty="0"/>
              <a:t>			</a:t>
            </a:r>
            <a:r>
              <a:rPr lang="en-US" dirty="0" err="1"/>
              <a:t>db.cart.find</a:t>
            </a:r>
            <a:r>
              <a:rPr lang="en-US" dirty="0"/>
              <a:t>({ </a:t>
            </a:r>
            <a:r>
              <a:rPr lang="en-US" dirty="0" err="1"/>
              <a:t>customerid</a:t>
            </a:r>
            <a:r>
              <a:rPr lang="en-US" dirty="0"/>
              <a:t>: customer[</a:t>
            </a:r>
            <a:r>
              <a:rPr lang="en-US" dirty="0" err="1"/>
              <a:t>i</a:t>
            </a:r>
            <a:r>
              <a:rPr lang="en-US" dirty="0"/>
              <a:t>].id}, function (cart){</a:t>
            </a:r>
          </a:p>
          <a:p>
            <a:pPr marL="0" indent="0">
              <a:buNone/>
            </a:pPr>
            <a:r>
              <a:rPr lang="en-US" dirty="0"/>
              <a:t>				for (</a:t>
            </a:r>
            <a:r>
              <a:rPr lang="en-US" dirty="0" err="1"/>
              <a:t>var</a:t>
            </a:r>
            <a:r>
              <a:rPr lang="en-US" dirty="0"/>
              <a:t> j = 0; j&lt;</a:t>
            </a:r>
            <a:r>
              <a:rPr lang="en-US" dirty="0" err="1"/>
              <a:t>cart.length</a:t>
            </a:r>
            <a:r>
              <a:rPr lang="en-US" dirty="0"/>
              <a:t>; j++) {</a:t>
            </a:r>
          </a:p>
          <a:p>
            <a:pPr marL="0" indent="0">
              <a:buNone/>
            </a:pPr>
            <a:r>
              <a:rPr lang="en-US" dirty="0"/>
              <a:t>					</a:t>
            </a:r>
            <a:r>
              <a:rPr lang="en-US" dirty="0" err="1"/>
              <a:t>elements.push</a:t>
            </a:r>
            <a:r>
              <a:rPr lang="en-US" dirty="0"/>
              <a:t>(cart[j].total);</a:t>
            </a:r>
          </a:p>
          <a:p>
            <a:pPr marL="0" indent="0">
              <a:buNone/>
            </a:pPr>
            <a:r>
              <a:rPr lang="en-US" dirty="0"/>
              <a:t>				}</a:t>
            </a:r>
          </a:p>
          <a:p>
            <a:pPr marL="0" indent="0">
              <a:buNone/>
            </a:pPr>
            <a:r>
              <a:rPr lang="en-US" dirty="0"/>
              <a:t>				iterator(i+1);</a:t>
            </a:r>
          </a:p>
          <a:p>
            <a:pPr marL="0" indent="0">
              <a:buNone/>
            </a:pPr>
            <a:r>
              <a:rPr lang="en-US" dirty="0"/>
              <a:t>			});</a:t>
            </a:r>
          </a:p>
          <a:p>
            <a:pPr marL="0" indent="0">
              <a:buNone/>
            </a:pPr>
            <a:r>
              <a:rPr lang="en-US" dirty="0"/>
              <a:t>		}</a:t>
            </a:r>
          </a:p>
          <a:p>
            <a:pPr marL="0" indent="0">
              <a:buNone/>
            </a:pPr>
            <a:r>
              <a:rPr lang="en-US" dirty="0"/>
              <a:t>		iterator(0);</a:t>
            </a:r>
          </a:p>
          <a:p>
            <a:pPr marL="0" indent="0">
              <a:buNone/>
            </a:pPr>
            <a:r>
              <a:rPr lang="en-US" dirty="0"/>
              <a:t>	});</a:t>
            </a:r>
          </a:p>
          <a:p>
            <a:pPr marL="0" indent="0">
              <a:buNone/>
            </a:pPr>
            <a:r>
              <a:rPr lang="en-US" dirty="0"/>
              <a:t>}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643961" y="4625573"/>
            <a:ext cx="14080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recursive call</a:t>
            </a:r>
            <a:endParaRPr lang="en-US" dirty="0"/>
          </a:p>
        </p:txBody>
      </p:sp>
      <p:cxnSp>
        <p:nvCxnSpPr>
          <p:cNvPr id="6" name="Straight Arrow Connector 5"/>
          <p:cNvCxnSpPr>
            <a:stCxn id="4" idx="1"/>
          </p:cNvCxnSpPr>
          <p:nvPr/>
        </p:nvCxnSpPr>
        <p:spPr>
          <a:xfrm flipH="1" flipV="1">
            <a:off x="3496120" y="4359015"/>
            <a:ext cx="2147841" cy="45122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6500377" y="2221241"/>
            <a:ext cx="8638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closure</a:t>
            </a:r>
            <a:endParaRPr lang="en-US" dirty="0"/>
          </a:p>
        </p:txBody>
      </p:sp>
      <p:cxnSp>
        <p:nvCxnSpPr>
          <p:cNvPr id="8" name="Straight Arrow Connector 7"/>
          <p:cNvCxnSpPr>
            <a:stCxn id="7" idx="1"/>
          </p:cNvCxnSpPr>
          <p:nvPr/>
        </p:nvCxnSpPr>
        <p:spPr>
          <a:xfrm flipH="1">
            <a:off x="3903739" y="2405907"/>
            <a:ext cx="2596638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137769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TODO list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nodejs</a:t>
            </a:r>
            <a:r>
              <a:rPr lang="en-US" dirty="0" smtClean="0"/>
              <a:t> + </a:t>
            </a:r>
            <a:r>
              <a:rPr lang="en-US" dirty="0" err="1" smtClean="0"/>
              <a:t>jQuery</a:t>
            </a:r>
            <a:r>
              <a:rPr lang="en-US" dirty="0" smtClean="0"/>
              <a:t> + </a:t>
            </a:r>
            <a:r>
              <a:rPr lang="en-US" dirty="0" err="1" smtClean="0"/>
              <a:t>mongoDB</a:t>
            </a:r>
            <a:endParaRPr lang="en-US" dirty="0" smtClean="0"/>
          </a:p>
          <a:p>
            <a:r>
              <a:rPr lang="en-US" dirty="0" err="1" smtClean="0"/>
              <a:t>nodejs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build on top of </a:t>
            </a:r>
            <a:r>
              <a:rPr lang="en-US" dirty="0"/>
              <a:t>Google's V8 </a:t>
            </a:r>
            <a:r>
              <a:rPr lang="en-US" dirty="0" smtClean="0"/>
              <a:t>VM</a:t>
            </a:r>
          </a:p>
          <a:p>
            <a:pPr lvl="2"/>
            <a:r>
              <a:rPr lang="en-US" dirty="0" smtClean="0"/>
              <a:t>https://</a:t>
            </a:r>
            <a:r>
              <a:rPr lang="en-US" dirty="0" err="1" smtClean="0"/>
              <a:t>code.google.com</a:t>
            </a:r>
            <a:r>
              <a:rPr lang="en-US" dirty="0" smtClean="0"/>
              <a:t>/p/v8/</a:t>
            </a:r>
          </a:p>
          <a:p>
            <a:pPr lvl="2"/>
            <a:r>
              <a:rPr lang="en-US" dirty="0" smtClean="0"/>
              <a:t>developed by Google for Chrome</a:t>
            </a:r>
          </a:p>
          <a:p>
            <a:pPr lvl="2"/>
            <a:r>
              <a:rPr lang="en-US" dirty="0" smtClean="0"/>
              <a:t>open source</a:t>
            </a:r>
          </a:p>
          <a:p>
            <a:pPr lvl="2"/>
            <a:r>
              <a:rPr lang="en-US" dirty="0" smtClean="0"/>
              <a:t>compiles to machine code</a:t>
            </a:r>
          </a:p>
          <a:p>
            <a:pPr lvl="2"/>
            <a:r>
              <a:rPr lang="en-US" dirty="0" smtClean="0"/>
              <a:t>https://</a:t>
            </a:r>
            <a:r>
              <a:rPr lang="en-US" dirty="0" err="1" smtClean="0"/>
              <a:t>developers.google.com</a:t>
            </a:r>
            <a:r>
              <a:rPr lang="en-US" dirty="0" smtClean="0"/>
              <a:t>/v8/design </a:t>
            </a:r>
          </a:p>
          <a:p>
            <a:pPr lvl="2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2113901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setup the server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go to </a:t>
            </a:r>
            <a:r>
              <a:rPr lang="en-US" dirty="0" smtClean="0">
                <a:hlinkClick r:id="rId2"/>
              </a:rPr>
              <a:t>http://nodejs.org</a:t>
            </a:r>
            <a:r>
              <a:rPr lang="en-US" dirty="0" smtClean="0"/>
              <a:t> and install</a:t>
            </a:r>
          </a:p>
          <a:p>
            <a:r>
              <a:rPr lang="en-US" dirty="0" smtClean="0"/>
              <a:t>go to </a:t>
            </a:r>
            <a:r>
              <a:rPr lang="en-US" dirty="0" smtClean="0">
                <a:hlinkClick r:id="rId3"/>
              </a:rPr>
              <a:t>http</a:t>
            </a:r>
            <a:r>
              <a:rPr lang="en-US" dirty="0" smtClean="0">
                <a:hlinkClick r:id="rId3"/>
              </a:rPr>
              <a:t>://</a:t>
            </a:r>
            <a:r>
              <a:rPr lang="en-US" dirty="0" smtClean="0">
                <a:hlinkClick r:id="rId3"/>
              </a:rPr>
              <a:t>www.mongodb.org</a:t>
            </a:r>
            <a:r>
              <a:rPr lang="en-US" dirty="0" smtClean="0"/>
              <a:t> and install</a:t>
            </a:r>
            <a:endParaRPr lang="en-US" dirty="0" smtClean="0"/>
          </a:p>
          <a:p>
            <a:r>
              <a:rPr lang="en-US" dirty="0" smtClean="0"/>
              <a:t>run </a:t>
            </a:r>
            <a:r>
              <a:rPr lang="en-US" dirty="0" err="1" smtClean="0"/>
              <a:t>mongod</a:t>
            </a:r>
            <a:endParaRPr lang="en-US" dirty="0" smtClean="0"/>
          </a:p>
          <a:p>
            <a:pPr lvl="1"/>
            <a:r>
              <a:rPr lang="en-US" dirty="0" err="1" smtClean="0"/>
              <a:t>mongodb</a:t>
            </a:r>
            <a:r>
              <a:rPr lang="en-US" dirty="0" smtClean="0"/>
              <a:t> –</a:t>
            </a:r>
            <a:r>
              <a:rPr lang="en-US" dirty="0" err="1" smtClean="0"/>
              <a:t>logpath</a:t>
            </a:r>
            <a:r>
              <a:rPr lang="en-US" dirty="0" smtClean="0"/>
              <a:t> </a:t>
            </a:r>
            <a:r>
              <a:rPr lang="en-US" dirty="0" err="1" smtClean="0"/>
              <a:t>mongodb.log</a:t>
            </a:r>
            <a:r>
              <a:rPr lang="en-US" dirty="0" smtClean="0"/>
              <a:t> &amp; </a:t>
            </a:r>
            <a:endParaRPr lang="en-US" dirty="0" smtClean="0"/>
          </a:p>
          <a:p>
            <a:r>
              <a:rPr lang="en-US" dirty="0" smtClean="0"/>
              <a:t>run mongo, create a </a:t>
            </a:r>
            <a:r>
              <a:rPr lang="en-US" dirty="0" err="1" smtClean="0"/>
              <a:t>db</a:t>
            </a:r>
            <a:endParaRPr lang="en-US" dirty="0" smtClean="0"/>
          </a:p>
          <a:p>
            <a:pPr lvl="1"/>
            <a:r>
              <a:rPr lang="en-US" dirty="0" smtClean="0"/>
              <a:t>use </a:t>
            </a:r>
            <a:r>
              <a:rPr lang="en-US" dirty="0" err="1" smtClean="0"/>
              <a:t>todoapp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34685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NodeJS</a:t>
            </a:r>
            <a:r>
              <a:rPr lang="en-US" dirty="0" smtClean="0"/>
              <a:t> </a:t>
            </a:r>
            <a:r>
              <a:rPr lang="en-US" dirty="0"/>
              <a:t>H</a:t>
            </a:r>
            <a:r>
              <a:rPr lang="en-US" dirty="0" smtClean="0"/>
              <a:t>ello World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98625"/>
            <a:ext cx="8458200" cy="4835525"/>
          </a:xfrm>
        </p:spPr>
        <p:txBody>
          <a:bodyPr>
            <a:normAutofit/>
          </a:bodyPr>
          <a:lstStyle/>
          <a:p>
            <a:r>
              <a:rPr lang="en-US" dirty="0" smtClean="0"/>
              <a:t>create a file </a:t>
            </a:r>
            <a:r>
              <a:rPr lang="en-US" dirty="0" err="1" smtClean="0"/>
              <a:t>helloworld.js</a:t>
            </a:r>
            <a:endParaRPr lang="en-US" dirty="0" smtClean="0"/>
          </a:p>
          <a:p>
            <a:pPr marL="400050" lvl="1" indent="0">
              <a:buNone/>
            </a:pPr>
            <a:r>
              <a:rPr lang="en-US" sz="2000" b="1" dirty="0" err="1">
                <a:latin typeface="Lucida Sans Typewriter"/>
                <a:cs typeface="Lucida Sans Typewriter"/>
              </a:rPr>
              <a:t>var</a:t>
            </a:r>
            <a:r>
              <a:rPr lang="en-US" sz="2000" dirty="0">
                <a:latin typeface="Lucida Sans Typewriter"/>
                <a:cs typeface="Lucida Sans Typewriter"/>
              </a:rPr>
              <a:t> http = require('http')</a:t>
            </a:r>
            <a:r>
              <a:rPr lang="en-US" sz="2000" dirty="0" smtClean="0">
                <a:latin typeface="Lucida Sans Typewriter"/>
                <a:cs typeface="Lucida Sans Typewriter"/>
              </a:rPr>
              <a:t>;</a:t>
            </a:r>
            <a:endParaRPr lang="en-US" sz="2000" dirty="0">
              <a:latin typeface="Lucida Sans Typewriter"/>
              <a:cs typeface="Lucida Sans Typewriter"/>
            </a:endParaRPr>
          </a:p>
          <a:p>
            <a:pPr marL="400050" lvl="1" indent="0">
              <a:buNone/>
            </a:pPr>
            <a:r>
              <a:rPr lang="en-US" sz="2000" b="1" dirty="0" err="1">
                <a:latin typeface="Lucida Sans Typewriter"/>
                <a:cs typeface="Lucida Sans Typewriter"/>
              </a:rPr>
              <a:t>var</a:t>
            </a:r>
            <a:r>
              <a:rPr lang="en-US" sz="2000" dirty="0">
                <a:latin typeface="Lucida Sans Typewriter"/>
                <a:cs typeface="Lucida Sans Typewriter"/>
              </a:rPr>
              <a:t> server = </a:t>
            </a:r>
            <a:r>
              <a:rPr lang="en-US" sz="2000" dirty="0" err="1" smtClean="0">
                <a:latin typeface="Lucida Sans Typewriter"/>
                <a:cs typeface="Lucida Sans Typewriter"/>
              </a:rPr>
              <a:t>http.createServer</a:t>
            </a:r>
            <a:r>
              <a:rPr lang="en-US" sz="2000" dirty="0">
                <a:latin typeface="Lucida Sans Typewriter"/>
                <a:cs typeface="Lucida Sans Typewriter"/>
              </a:rPr>
              <a:t>(</a:t>
            </a:r>
            <a:r>
              <a:rPr lang="en-US" sz="2000" b="1" dirty="0" smtClean="0">
                <a:latin typeface="Lucida Sans Typewriter"/>
                <a:cs typeface="Lucida Sans Typewriter"/>
              </a:rPr>
              <a:t>function</a:t>
            </a:r>
            <a:r>
              <a:rPr lang="en-US" sz="2000" dirty="0">
                <a:latin typeface="Lucida Sans Typewriter"/>
                <a:cs typeface="Lucida Sans Typewriter"/>
              </a:rPr>
              <a:t>(</a:t>
            </a:r>
            <a:r>
              <a:rPr lang="en-US" sz="2000" dirty="0" err="1">
                <a:latin typeface="Lucida Sans Typewriter"/>
                <a:cs typeface="Lucida Sans Typewriter"/>
              </a:rPr>
              <a:t>req</a:t>
            </a:r>
            <a:r>
              <a:rPr lang="en-US" sz="2000" dirty="0">
                <a:latin typeface="Lucida Sans Typewriter"/>
                <a:cs typeface="Lucida Sans Typewriter"/>
              </a:rPr>
              <a:t>, res) {</a:t>
            </a:r>
          </a:p>
          <a:p>
            <a:pPr marL="400050" lvl="1" indent="0">
              <a:buNone/>
            </a:pPr>
            <a:r>
              <a:rPr lang="en-US" sz="2000" dirty="0">
                <a:latin typeface="Lucida Sans Typewriter"/>
                <a:cs typeface="Lucida Sans Typewriter"/>
              </a:rPr>
              <a:t>  </a:t>
            </a:r>
            <a:r>
              <a:rPr lang="en-US" sz="2000" dirty="0" err="1">
                <a:latin typeface="Lucida Sans Typewriter"/>
                <a:cs typeface="Lucida Sans Typewriter"/>
              </a:rPr>
              <a:t>res.writeHead</a:t>
            </a:r>
            <a:r>
              <a:rPr lang="en-US" sz="2000" dirty="0">
                <a:latin typeface="Lucida Sans Typewriter"/>
                <a:cs typeface="Lucida Sans Typewriter"/>
              </a:rPr>
              <a:t>(200);</a:t>
            </a:r>
          </a:p>
          <a:p>
            <a:pPr marL="400050" lvl="1" indent="0">
              <a:buNone/>
            </a:pPr>
            <a:r>
              <a:rPr lang="en-US" sz="2000" dirty="0">
                <a:latin typeface="Lucida Sans Typewriter"/>
                <a:cs typeface="Lucida Sans Typewriter"/>
              </a:rPr>
              <a:t>  </a:t>
            </a:r>
            <a:r>
              <a:rPr lang="en-US" sz="2000" dirty="0" err="1">
                <a:latin typeface="Lucida Sans Typewriter"/>
                <a:cs typeface="Lucida Sans Typewriter"/>
              </a:rPr>
              <a:t>res.end</a:t>
            </a:r>
            <a:r>
              <a:rPr lang="en-US" sz="2000" dirty="0">
                <a:latin typeface="Lucida Sans Typewriter"/>
                <a:cs typeface="Lucida Sans Typewriter"/>
              </a:rPr>
              <a:t>('Hello </a:t>
            </a:r>
            <a:r>
              <a:rPr lang="en-US" sz="2000" dirty="0" smtClean="0">
                <a:latin typeface="Lucida Sans Typewriter"/>
                <a:cs typeface="Lucida Sans Typewriter"/>
              </a:rPr>
              <a:t>World!'</a:t>
            </a:r>
            <a:r>
              <a:rPr lang="en-US" sz="2000" dirty="0">
                <a:latin typeface="Lucida Sans Typewriter"/>
                <a:cs typeface="Lucida Sans Typewriter"/>
              </a:rPr>
              <a:t>);</a:t>
            </a:r>
          </a:p>
          <a:p>
            <a:pPr marL="400050" lvl="1" indent="0">
              <a:buNone/>
            </a:pPr>
            <a:r>
              <a:rPr lang="en-US" sz="2000" dirty="0">
                <a:latin typeface="Lucida Sans Typewriter"/>
                <a:cs typeface="Lucida Sans Typewriter"/>
              </a:rPr>
              <a:t>});</a:t>
            </a:r>
          </a:p>
          <a:p>
            <a:pPr marL="400050" lvl="1" indent="0">
              <a:buNone/>
            </a:pPr>
            <a:r>
              <a:rPr lang="en-US" sz="2000" dirty="0" err="1">
                <a:latin typeface="Lucida Sans Typewriter"/>
                <a:cs typeface="Lucida Sans Typewriter"/>
              </a:rPr>
              <a:t>server.listen</a:t>
            </a:r>
            <a:r>
              <a:rPr lang="en-US" sz="2000" dirty="0">
                <a:latin typeface="Lucida Sans Typewriter"/>
                <a:cs typeface="Lucida Sans Typewriter"/>
              </a:rPr>
              <a:t>(8080);</a:t>
            </a:r>
            <a:endParaRPr lang="en-US" sz="2000" dirty="0" smtClean="0">
              <a:latin typeface="Lucida Sans Typewriter"/>
              <a:cs typeface="Lucida Sans Typewriter"/>
            </a:endParaRPr>
          </a:p>
          <a:p>
            <a:r>
              <a:rPr lang="en-US" dirty="0" smtClean="0"/>
              <a:t>run it</a:t>
            </a:r>
          </a:p>
          <a:p>
            <a:pPr marL="0" indent="0">
              <a:buNone/>
            </a:pPr>
            <a:r>
              <a:rPr lang="en-US" dirty="0">
                <a:latin typeface="Lucida Sans Typewriter"/>
                <a:cs typeface="Lucida Sans Typewriter"/>
              </a:rPr>
              <a:t>	</a:t>
            </a:r>
            <a:r>
              <a:rPr lang="en-US" sz="2400" dirty="0" smtClean="0">
                <a:latin typeface="Lucida Sans Typewriter"/>
                <a:cs typeface="Lucida Sans Typewriter"/>
              </a:rPr>
              <a:t>node </a:t>
            </a:r>
            <a:r>
              <a:rPr lang="en-US" sz="2400" dirty="0" err="1" smtClean="0">
                <a:latin typeface="Lucida Sans Typewriter"/>
                <a:cs typeface="Lucida Sans Typewriter"/>
              </a:rPr>
              <a:t>helloworld.js</a:t>
            </a:r>
            <a:endParaRPr lang="en-US" dirty="0" smtClean="0">
              <a:latin typeface="Lucida Sans Typewriter"/>
              <a:cs typeface="Lucida Sans Typewriter"/>
            </a:endParaRP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72107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nodeJS</a:t>
            </a:r>
            <a:r>
              <a:rPr lang="en-US" dirty="0" smtClean="0"/>
              <a:t>: the module system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create a file </a:t>
            </a:r>
            <a:r>
              <a:rPr lang="en-US" dirty="0" err="1" smtClean="0"/>
              <a:t>hello.js</a:t>
            </a:r>
            <a:endParaRPr lang="en-US" dirty="0" smtClean="0"/>
          </a:p>
          <a:p>
            <a:pPr marL="400050" lvl="1" indent="0">
              <a:buNone/>
            </a:pPr>
            <a:r>
              <a:rPr lang="en-US" sz="2000" dirty="0" err="1">
                <a:latin typeface="Lucida Sans Typewriter"/>
                <a:cs typeface="Lucida Sans Typewriter"/>
              </a:rPr>
              <a:t>exports.world</a:t>
            </a:r>
            <a:r>
              <a:rPr lang="en-US" sz="2000" dirty="0">
                <a:latin typeface="Lucida Sans Typewriter"/>
                <a:cs typeface="Lucida Sans Typewriter"/>
              </a:rPr>
              <a:t> = </a:t>
            </a:r>
            <a:r>
              <a:rPr lang="en-US" sz="2000" b="1" dirty="0">
                <a:latin typeface="Lucida Sans Typewriter"/>
                <a:cs typeface="Lucida Sans Typewriter"/>
              </a:rPr>
              <a:t>function</a:t>
            </a:r>
            <a:r>
              <a:rPr lang="en-US" sz="2000" dirty="0">
                <a:latin typeface="Lucida Sans Typewriter"/>
                <a:cs typeface="Lucida Sans Typewriter"/>
              </a:rPr>
              <a:t>() {</a:t>
            </a:r>
          </a:p>
          <a:p>
            <a:pPr marL="400050" lvl="1" indent="0">
              <a:buNone/>
            </a:pPr>
            <a:r>
              <a:rPr lang="en-US" sz="2000" dirty="0">
                <a:latin typeface="Lucida Sans Typewriter"/>
                <a:cs typeface="Lucida Sans Typewriter"/>
              </a:rPr>
              <a:t>  </a:t>
            </a:r>
            <a:r>
              <a:rPr lang="en-US" sz="2000" dirty="0" err="1">
                <a:latin typeface="Lucida Sans Typewriter"/>
                <a:cs typeface="Lucida Sans Typewriter"/>
              </a:rPr>
              <a:t>console.log</a:t>
            </a:r>
            <a:r>
              <a:rPr lang="en-US" sz="2000" dirty="0">
                <a:latin typeface="Lucida Sans Typewriter"/>
                <a:cs typeface="Lucida Sans Typewriter"/>
              </a:rPr>
              <a:t>('Hello World');</a:t>
            </a:r>
          </a:p>
          <a:p>
            <a:pPr marL="400050" lvl="1" indent="0">
              <a:buNone/>
            </a:pPr>
            <a:r>
              <a:rPr lang="en-US" sz="2000" dirty="0">
                <a:latin typeface="Lucida Sans Typewriter"/>
                <a:cs typeface="Lucida Sans Typewriter"/>
              </a:rPr>
              <a:t>}</a:t>
            </a:r>
            <a:endParaRPr lang="en-US" sz="2000" dirty="0" smtClean="0">
              <a:latin typeface="Lucida Sans Typewriter"/>
              <a:cs typeface="Lucida Sans Typewriter"/>
            </a:endParaRPr>
          </a:p>
          <a:p>
            <a:r>
              <a:rPr lang="en-US" dirty="0" smtClean="0"/>
              <a:t>use the module</a:t>
            </a:r>
          </a:p>
          <a:p>
            <a:pPr marL="400050" lvl="1" indent="0">
              <a:buNone/>
            </a:pPr>
            <a:r>
              <a:rPr lang="en-US" sz="2000" b="1" dirty="0" err="1">
                <a:latin typeface="Lucida Sans Typewriter"/>
                <a:cs typeface="Lucida Sans Typewriter"/>
              </a:rPr>
              <a:t>var</a:t>
            </a:r>
            <a:r>
              <a:rPr lang="en-US" sz="2000" dirty="0">
                <a:latin typeface="Lucida Sans Typewriter"/>
                <a:cs typeface="Lucida Sans Typewriter"/>
              </a:rPr>
              <a:t> hello = require('./hello');</a:t>
            </a:r>
          </a:p>
          <a:p>
            <a:pPr marL="400050" lvl="1" indent="0">
              <a:buNone/>
            </a:pPr>
            <a:r>
              <a:rPr lang="en-US" sz="2000" dirty="0" err="1">
                <a:latin typeface="Lucida Sans Typewriter"/>
                <a:cs typeface="Lucida Sans Typewriter"/>
              </a:rPr>
              <a:t>hello.world</a:t>
            </a:r>
            <a:r>
              <a:rPr lang="en-US" sz="2000" dirty="0">
                <a:latin typeface="Lucida Sans Typewriter"/>
                <a:cs typeface="Lucida Sans Typewriter"/>
              </a:rPr>
              <a:t>()</a:t>
            </a:r>
            <a:r>
              <a:rPr lang="en-US" sz="2000" dirty="0" smtClean="0">
                <a:latin typeface="Lucida Sans Typewriter"/>
                <a:cs typeface="Lucida Sans Typewriter"/>
              </a:rPr>
              <a:t>;</a:t>
            </a:r>
          </a:p>
          <a:p>
            <a:pPr marL="1257300" lvl="3" indent="0">
              <a:buNone/>
            </a:pPr>
            <a:endParaRPr lang="en-US" dirty="0"/>
          </a:p>
          <a:p>
            <a:r>
              <a:rPr lang="en-US" dirty="0" smtClean="0"/>
              <a:t>http is a module, </a:t>
            </a:r>
            <a:r>
              <a:rPr lang="en-US" sz="2800" dirty="0" err="1" smtClean="0">
                <a:latin typeface="Lucida Sans Typewriter"/>
                <a:cs typeface="Lucida Sans Typewriter"/>
              </a:rPr>
              <a:t>createServer</a:t>
            </a:r>
            <a:r>
              <a:rPr lang="en-US" sz="2800" dirty="0" smtClean="0"/>
              <a:t> </a:t>
            </a:r>
            <a:r>
              <a:rPr lang="en-US" dirty="0" smtClean="0"/>
              <a:t>is an exposed function</a:t>
            </a:r>
          </a:p>
          <a:p>
            <a:pPr marL="1257300" lvl="3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2830395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functions as parameters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799" y="1698625"/>
            <a:ext cx="8147811" cy="4835525"/>
          </a:xfrm>
        </p:spPr>
        <p:txBody>
          <a:bodyPr>
            <a:normAutofit fontScale="92500"/>
          </a:bodyPr>
          <a:lstStyle/>
          <a:p>
            <a:r>
              <a:rPr lang="en-US" dirty="0" err="1" smtClean="0"/>
              <a:t>createServer</a:t>
            </a:r>
            <a:r>
              <a:rPr lang="en-US" dirty="0" smtClean="0"/>
              <a:t> takes 1 parameter:</a:t>
            </a:r>
          </a:p>
          <a:p>
            <a:pPr lvl="1"/>
            <a:r>
              <a:rPr lang="en-US" dirty="0" smtClean="0"/>
              <a:t>a function that handles requests</a:t>
            </a:r>
          </a:p>
          <a:p>
            <a:pPr marL="800100" lvl="2" indent="0">
              <a:buNone/>
            </a:pPr>
            <a:r>
              <a:rPr lang="en-US" dirty="0" err="1">
                <a:latin typeface="Lucida Sans Typewriter"/>
                <a:cs typeface="Lucida Sans Typewriter"/>
              </a:rPr>
              <a:t>var</a:t>
            </a:r>
            <a:r>
              <a:rPr lang="en-US" dirty="0">
                <a:latin typeface="Lucida Sans Typewriter"/>
                <a:cs typeface="Lucida Sans Typewriter"/>
              </a:rPr>
              <a:t> http = require("http")</a:t>
            </a:r>
            <a:r>
              <a:rPr lang="en-US" dirty="0" smtClean="0">
                <a:latin typeface="Lucida Sans Typewriter"/>
                <a:cs typeface="Lucida Sans Typewriter"/>
              </a:rPr>
              <a:t>;</a:t>
            </a:r>
            <a:endParaRPr lang="en-US" dirty="0">
              <a:latin typeface="Lucida Sans Typewriter"/>
              <a:cs typeface="Lucida Sans Typewriter"/>
            </a:endParaRPr>
          </a:p>
          <a:p>
            <a:pPr marL="800100" lvl="2" indent="0">
              <a:buNone/>
            </a:pPr>
            <a:r>
              <a:rPr lang="en-US" dirty="0">
                <a:latin typeface="Lucida Sans Typewriter"/>
                <a:cs typeface="Lucida Sans Typewriter"/>
              </a:rPr>
              <a:t>function </a:t>
            </a:r>
            <a:r>
              <a:rPr lang="en-US" dirty="0" err="1">
                <a:latin typeface="Lucida Sans Typewriter"/>
                <a:cs typeface="Lucida Sans Typewriter"/>
              </a:rPr>
              <a:t>onRequest</a:t>
            </a:r>
            <a:r>
              <a:rPr lang="en-US" dirty="0">
                <a:latin typeface="Lucida Sans Typewriter"/>
                <a:cs typeface="Lucida Sans Typewriter"/>
              </a:rPr>
              <a:t>(request, response) {</a:t>
            </a:r>
          </a:p>
          <a:p>
            <a:pPr marL="800100" lvl="2" indent="0">
              <a:buNone/>
            </a:pPr>
            <a:r>
              <a:rPr lang="en-US" dirty="0">
                <a:latin typeface="Lucida Sans Typewriter"/>
                <a:cs typeface="Lucida Sans Typewriter"/>
              </a:rPr>
              <a:t>  </a:t>
            </a:r>
            <a:r>
              <a:rPr lang="en-US" dirty="0" err="1">
                <a:latin typeface="Lucida Sans Typewriter"/>
                <a:cs typeface="Lucida Sans Typewriter"/>
              </a:rPr>
              <a:t>response.writeHead</a:t>
            </a:r>
            <a:r>
              <a:rPr lang="en-US" dirty="0">
                <a:latin typeface="Lucida Sans Typewriter"/>
                <a:cs typeface="Lucida Sans Typewriter"/>
              </a:rPr>
              <a:t>(200</a:t>
            </a:r>
            <a:r>
              <a:rPr lang="en-US" dirty="0" smtClean="0">
                <a:latin typeface="Lucida Sans Typewriter"/>
                <a:cs typeface="Lucida Sans Typewriter"/>
              </a:rPr>
              <a:t>,</a:t>
            </a:r>
          </a:p>
          <a:p>
            <a:pPr marL="800100" lvl="2" indent="0">
              <a:buNone/>
            </a:pPr>
            <a:r>
              <a:rPr lang="en-US" dirty="0">
                <a:latin typeface="Lucida Sans Typewriter"/>
                <a:cs typeface="Lucida Sans Typewriter"/>
              </a:rPr>
              <a:t>	</a:t>
            </a:r>
            <a:r>
              <a:rPr lang="en-US" dirty="0" smtClean="0">
                <a:latin typeface="Lucida Sans Typewriter"/>
                <a:cs typeface="Lucida Sans Typewriter"/>
              </a:rPr>
              <a:t>	{</a:t>
            </a:r>
            <a:r>
              <a:rPr lang="en-US" dirty="0">
                <a:latin typeface="Lucida Sans Typewriter"/>
                <a:cs typeface="Lucida Sans Typewriter"/>
              </a:rPr>
              <a:t>"Content-Type": "text/plain"});</a:t>
            </a:r>
          </a:p>
          <a:p>
            <a:pPr marL="800100" lvl="2" indent="0">
              <a:buNone/>
            </a:pPr>
            <a:r>
              <a:rPr lang="en-US" dirty="0">
                <a:latin typeface="Lucida Sans Typewriter"/>
                <a:cs typeface="Lucida Sans Typewriter"/>
              </a:rPr>
              <a:t>  </a:t>
            </a:r>
            <a:r>
              <a:rPr lang="en-US" dirty="0" err="1">
                <a:latin typeface="Lucida Sans Typewriter"/>
                <a:cs typeface="Lucida Sans Typewriter"/>
              </a:rPr>
              <a:t>response.write</a:t>
            </a:r>
            <a:r>
              <a:rPr lang="en-US" dirty="0">
                <a:latin typeface="Lucida Sans Typewriter"/>
                <a:cs typeface="Lucida Sans Typewriter"/>
              </a:rPr>
              <a:t>("Hello World");</a:t>
            </a:r>
          </a:p>
          <a:p>
            <a:pPr marL="800100" lvl="2" indent="0">
              <a:buNone/>
            </a:pPr>
            <a:r>
              <a:rPr lang="en-US" dirty="0">
                <a:latin typeface="Lucida Sans Typewriter"/>
                <a:cs typeface="Lucida Sans Typewriter"/>
              </a:rPr>
              <a:t>  </a:t>
            </a:r>
            <a:r>
              <a:rPr lang="en-US" dirty="0" err="1">
                <a:latin typeface="Lucida Sans Typewriter"/>
                <a:cs typeface="Lucida Sans Typewriter"/>
              </a:rPr>
              <a:t>response.end</a:t>
            </a:r>
            <a:r>
              <a:rPr lang="en-US" dirty="0">
                <a:latin typeface="Lucida Sans Typewriter"/>
                <a:cs typeface="Lucida Sans Typewriter"/>
              </a:rPr>
              <a:t>();</a:t>
            </a:r>
          </a:p>
          <a:p>
            <a:pPr marL="800100" lvl="2" indent="0">
              <a:buNone/>
            </a:pPr>
            <a:r>
              <a:rPr lang="en-US" dirty="0">
                <a:latin typeface="Lucida Sans Typewriter"/>
                <a:cs typeface="Lucida Sans Typewriter"/>
              </a:rPr>
              <a:t>}</a:t>
            </a:r>
          </a:p>
          <a:p>
            <a:pPr marL="800100" lvl="2" indent="0">
              <a:buNone/>
            </a:pPr>
            <a:endParaRPr lang="en-US" dirty="0">
              <a:latin typeface="Lucida Sans Typewriter"/>
              <a:cs typeface="Lucida Sans Typewriter"/>
            </a:endParaRPr>
          </a:p>
          <a:p>
            <a:pPr marL="800100" lvl="2" indent="0">
              <a:buNone/>
            </a:pPr>
            <a:r>
              <a:rPr lang="en-US" dirty="0" err="1" smtClean="0">
                <a:latin typeface="Lucida Sans Typewriter"/>
                <a:cs typeface="Lucida Sans Typewriter"/>
              </a:rPr>
              <a:t>http.createServer</a:t>
            </a:r>
            <a:r>
              <a:rPr lang="en-US" dirty="0" smtClean="0">
                <a:latin typeface="Lucida Sans Typewriter"/>
                <a:cs typeface="Lucida Sans Typewriter"/>
              </a:rPr>
              <a:t>(</a:t>
            </a:r>
            <a:r>
              <a:rPr lang="en-US" dirty="0" err="1">
                <a:latin typeface="Lucida Sans Typewriter"/>
                <a:cs typeface="Lucida Sans Typewriter"/>
              </a:rPr>
              <a:t>onRequest</a:t>
            </a:r>
            <a:r>
              <a:rPr lang="en-US" dirty="0">
                <a:latin typeface="Lucida Sans Typewriter"/>
                <a:cs typeface="Lucida Sans Typewriter"/>
              </a:rPr>
              <a:t>).listen(</a:t>
            </a:r>
            <a:r>
              <a:rPr lang="en-US" dirty="0" smtClean="0">
                <a:latin typeface="Lucida Sans Typewriter"/>
                <a:cs typeface="Lucida Sans Typewriter"/>
              </a:rPr>
              <a:t>8080)</a:t>
            </a:r>
            <a:r>
              <a:rPr lang="en-US" dirty="0">
                <a:latin typeface="Lucida Sans Typewriter"/>
                <a:cs typeface="Lucida Sans Typewriter"/>
              </a:rPr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26752703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Why passing functions around?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I/O is expensive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76598" y="2562291"/>
            <a:ext cx="5011080" cy="35638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751609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1_AIIA00">
  <a:themeElements>
    <a:clrScheme name="1_AIIA00 2">
      <a:dk1>
        <a:srgbClr val="000000"/>
      </a:dk1>
      <a:lt1>
        <a:srgbClr val="FFFFFF"/>
      </a:lt1>
      <a:dk2>
        <a:srgbClr val="000000"/>
      </a:dk2>
      <a:lt2>
        <a:srgbClr val="868686"/>
      </a:lt2>
      <a:accent1>
        <a:srgbClr val="3366FF"/>
      </a:accent1>
      <a:accent2>
        <a:srgbClr val="009900"/>
      </a:accent2>
      <a:accent3>
        <a:srgbClr val="FFFFFF"/>
      </a:accent3>
      <a:accent4>
        <a:srgbClr val="000000"/>
      </a:accent4>
      <a:accent5>
        <a:srgbClr val="ADB8FF"/>
      </a:accent5>
      <a:accent6>
        <a:srgbClr val="008A00"/>
      </a:accent6>
      <a:hlink>
        <a:srgbClr val="FF0033"/>
      </a:hlink>
      <a:folHlink>
        <a:srgbClr val="CCCCCC"/>
      </a:folHlink>
    </a:clrScheme>
    <a:fontScheme name="1_AIIA00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miter lim="800000"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miter lim="800000"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1_AIIA00 1">
        <a:dk1>
          <a:srgbClr val="000000"/>
        </a:dk1>
        <a:lt1>
          <a:srgbClr val="FFFFFF"/>
        </a:lt1>
        <a:dk2>
          <a:srgbClr val="0066CC"/>
        </a:dk2>
        <a:lt2>
          <a:srgbClr val="CBCBCB"/>
        </a:lt2>
        <a:accent1>
          <a:srgbClr val="00CCFF"/>
        </a:accent1>
        <a:accent2>
          <a:srgbClr val="00FFCC"/>
        </a:accent2>
        <a:accent3>
          <a:srgbClr val="AAB8E2"/>
        </a:accent3>
        <a:accent4>
          <a:srgbClr val="DADADA"/>
        </a:accent4>
        <a:accent5>
          <a:srgbClr val="AAE2FF"/>
        </a:accent5>
        <a:accent6>
          <a:srgbClr val="00E7B9"/>
        </a:accent6>
        <a:hlink>
          <a:srgbClr val="FF3300"/>
        </a:hlink>
        <a:folHlink>
          <a:srgbClr val="FF7C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AIIA00 2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3366FF"/>
        </a:accent1>
        <a:accent2>
          <a:srgbClr val="009900"/>
        </a:accent2>
        <a:accent3>
          <a:srgbClr val="FFFFFF"/>
        </a:accent3>
        <a:accent4>
          <a:srgbClr val="000000"/>
        </a:accent4>
        <a:accent5>
          <a:srgbClr val="ADB8FF"/>
        </a:accent5>
        <a:accent6>
          <a:srgbClr val="008A00"/>
        </a:accent6>
        <a:hlink>
          <a:srgbClr val="FF0033"/>
        </a:hlink>
        <a:folHlink>
          <a:srgbClr val="CC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AIIA00 3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EAEAEA"/>
        </a:accent1>
        <a:accent2>
          <a:srgbClr val="5F5F5F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555555"/>
        </a:accent6>
        <a:hlink>
          <a:srgbClr val="969696"/>
        </a:hlink>
        <a:folHlink>
          <a:srgbClr val="CBCBC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Intro.ppt</Template>
  <TotalTime>1308</TotalTime>
  <Words>1230</Words>
  <Application>Microsoft Macintosh PowerPoint</Application>
  <PresentationFormat>On-screen Show (4:3)</PresentationFormat>
  <Paragraphs>286</Paragraphs>
  <Slides>31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2" baseType="lpstr">
      <vt:lpstr>1_AIIA00</vt:lpstr>
      <vt:lpstr>NodeJS Tutorial</vt:lpstr>
      <vt:lpstr>one language to rule them all</vt:lpstr>
      <vt:lpstr>TODO list</vt:lpstr>
      <vt:lpstr>TODO list</vt:lpstr>
      <vt:lpstr>setup the server</vt:lpstr>
      <vt:lpstr>NodeJS Hello World</vt:lpstr>
      <vt:lpstr>nodeJS: the module system</vt:lpstr>
      <vt:lpstr>functions as parameters</vt:lpstr>
      <vt:lpstr>Why passing functions around? </vt:lpstr>
      <vt:lpstr>Why passing functions around? </vt:lpstr>
      <vt:lpstr>Why passing functions around? </vt:lpstr>
      <vt:lpstr>Event-driven asynchronous callbacks</vt:lpstr>
      <vt:lpstr>node: modules</vt:lpstr>
      <vt:lpstr>let’s prepare the stubs</vt:lpstr>
      <vt:lpstr>let’s test the stubs</vt:lpstr>
      <vt:lpstr>let’s prepare the client</vt:lpstr>
      <vt:lpstr>Client</vt:lpstr>
      <vt:lpstr>jQuery</vt:lpstr>
      <vt:lpstr>let’s write the client</vt:lpstr>
      <vt:lpstr>let’s write the client</vt:lpstr>
      <vt:lpstr>let’s write the client</vt:lpstr>
      <vt:lpstr>let’s write the client</vt:lpstr>
      <vt:lpstr>let’s write the client</vt:lpstr>
      <vt:lpstr>time to implement the server</vt:lpstr>
      <vt:lpstr>the db schema</vt:lpstr>
      <vt:lpstr>implement /list</vt:lpstr>
      <vt:lpstr>implement /add</vt:lpstr>
      <vt:lpstr>implement /complete</vt:lpstr>
      <vt:lpstr>TODO app</vt:lpstr>
      <vt:lpstr>what’s wrong?</vt:lpstr>
      <vt:lpstr>solution</vt:lpstr>
    </vt:vector>
  </TitlesOfParts>
  <Company>University of Pisa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javascript in practice</dc:title>
  <dc:creator>Davide Morelli</dc:creator>
  <cp:lastModifiedBy>Giuseppe Attardi</cp:lastModifiedBy>
  <cp:revision>52</cp:revision>
  <dcterms:created xsi:type="dcterms:W3CDTF">2013-12-10T06:22:14Z</dcterms:created>
  <dcterms:modified xsi:type="dcterms:W3CDTF">2016-05-10T10:17:02Z</dcterms:modified>
</cp:coreProperties>
</file>