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6"/>
  </p:notesMasterIdLst>
  <p:handoutMasterIdLst>
    <p:handoutMasterId r:id="rId67"/>
  </p:handoutMasterIdLst>
  <p:sldIdLst>
    <p:sldId id="1467" r:id="rId2"/>
    <p:sldId id="1458" r:id="rId3"/>
    <p:sldId id="1459" r:id="rId4"/>
    <p:sldId id="1460" r:id="rId5"/>
    <p:sldId id="1461" r:id="rId6"/>
    <p:sldId id="1462" r:id="rId7"/>
    <p:sldId id="1463" r:id="rId8"/>
    <p:sldId id="1464" r:id="rId9"/>
    <p:sldId id="1465" r:id="rId10"/>
    <p:sldId id="1466" r:id="rId11"/>
    <p:sldId id="1443" r:id="rId12"/>
    <p:sldId id="1445" r:id="rId13"/>
    <p:sldId id="1446" r:id="rId14"/>
    <p:sldId id="1447" r:id="rId15"/>
    <p:sldId id="1448" r:id="rId16"/>
    <p:sldId id="1449" r:id="rId17"/>
    <p:sldId id="1376" r:id="rId18"/>
    <p:sldId id="1434" r:id="rId19"/>
    <p:sldId id="1378" r:id="rId20"/>
    <p:sldId id="1379" r:id="rId21"/>
    <p:sldId id="1436" r:id="rId22"/>
    <p:sldId id="1437" r:id="rId23"/>
    <p:sldId id="1438" r:id="rId24"/>
    <p:sldId id="1439" r:id="rId25"/>
    <p:sldId id="1382" r:id="rId26"/>
    <p:sldId id="1383" r:id="rId27"/>
    <p:sldId id="1384" r:id="rId28"/>
    <p:sldId id="1385" r:id="rId29"/>
    <p:sldId id="1386" r:id="rId30"/>
    <p:sldId id="1387" r:id="rId31"/>
    <p:sldId id="1441" r:id="rId32"/>
    <p:sldId id="1389" r:id="rId33"/>
    <p:sldId id="1390" r:id="rId34"/>
    <p:sldId id="1442" r:id="rId35"/>
    <p:sldId id="1440" r:id="rId36"/>
    <p:sldId id="1392" r:id="rId37"/>
    <p:sldId id="1394" r:id="rId38"/>
    <p:sldId id="1454" r:id="rId39"/>
    <p:sldId id="1471" r:id="rId40"/>
    <p:sldId id="1396" r:id="rId41"/>
    <p:sldId id="1473" r:id="rId42"/>
    <p:sldId id="1430" r:id="rId43"/>
    <p:sldId id="1398" r:id="rId44"/>
    <p:sldId id="1468" r:id="rId45"/>
    <p:sldId id="1469" r:id="rId46"/>
    <p:sldId id="1470" r:id="rId47"/>
    <p:sldId id="1474" r:id="rId48"/>
    <p:sldId id="1475" r:id="rId49"/>
    <p:sldId id="1476" r:id="rId50"/>
    <p:sldId id="1477" r:id="rId51"/>
    <p:sldId id="1401" r:id="rId52"/>
    <p:sldId id="1402" r:id="rId53"/>
    <p:sldId id="1404" r:id="rId54"/>
    <p:sldId id="1405" r:id="rId55"/>
    <p:sldId id="1406" r:id="rId56"/>
    <p:sldId id="1407" r:id="rId57"/>
    <p:sldId id="1408" r:id="rId58"/>
    <p:sldId id="1409" r:id="rId59"/>
    <p:sldId id="1410" r:id="rId60"/>
    <p:sldId id="1411" r:id="rId61"/>
    <p:sldId id="1412" r:id="rId62"/>
    <p:sldId id="1413" r:id="rId63"/>
    <p:sldId id="1414" r:id="rId64"/>
    <p:sldId id="1415" r:id="rId6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A000"/>
    <a:srgbClr val="FF0000"/>
    <a:srgbClr val="FF7C80"/>
    <a:srgbClr val="FF3300"/>
    <a:srgbClr val="CC3300"/>
    <a:srgbClr val="777777"/>
    <a:srgbClr val="F4F3EB"/>
    <a:srgbClr val="F0EEEB"/>
    <a:srgbClr val="A405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0" autoAdjust="0"/>
    <p:restoredTop sz="94588" autoAdjust="0"/>
  </p:normalViewPr>
  <p:slideViewPr>
    <p:cSldViewPr>
      <p:cViewPr>
        <p:scale>
          <a:sx n="85" d="100"/>
          <a:sy n="85" d="100"/>
        </p:scale>
        <p:origin x="-7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7538"/>
    </p:cViewPr>
  </p:sorterViewPr>
  <p:notesViewPr>
    <p:cSldViewPr>
      <p:cViewPr varScale="1">
        <p:scale>
          <a:sx n="77" d="100"/>
          <a:sy n="77" d="100"/>
        </p:scale>
        <p:origin x="-3258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>
            <a:lvl1pPr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7" y="2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>
            <a:lvl1pPr algn="r"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7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algn="r"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D52ABCA2-6003-4441-9F8E-5D7FDCAED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333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defTabSz="9903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7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algn="r" defTabSz="990363">
              <a:defRPr sz="1200"/>
            </a:lvl1pPr>
          </a:lstStyle>
          <a:p>
            <a:pPr>
              <a:defRPr/>
            </a:pPr>
            <a:fld id="{0684B6CF-207A-4320-97B8-8300FFC57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egnaposto intestazione 7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575" cy="5111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r>
              <a:rPr lang="it-IT" dirty="0" smtClean="0"/>
              <a:t>Prof. Paolo Ferragina, </a:t>
            </a:r>
            <a:r>
              <a:rPr lang="it-IT" dirty="0" err="1" smtClean="0"/>
              <a:t>Univ</a:t>
            </a:r>
            <a:r>
              <a:rPr lang="it-IT" dirty="0" smtClean="0"/>
              <a:t>. Pisa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14280633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Normal huffman codes are static.</a:t>
            </a:r>
          </a:p>
          <a:p>
            <a:r>
              <a:rPr lang="en-US" smtClean="0">
                <a:latin typeface="Arial" charset="0"/>
              </a:rPr>
              <a:t>To be applied in a dynamic model, we need a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10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0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6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It might seem like we cannot do better than this.</a:t>
            </a:r>
          </a:p>
          <a:p>
            <a:r>
              <a:rPr lang="en-US" smtClean="0">
                <a:latin typeface="Arial" charset="0"/>
              </a:rPr>
              <a:t>Assuming Huffman codes, how could we improve this?</a:t>
            </a:r>
          </a:p>
          <a:p>
            <a:r>
              <a:rPr lang="en-US" smtClean="0">
                <a:latin typeface="Arial" charset="0"/>
              </a:rPr>
              <a:t>Assuming there is only one possible other message (with prob. .001), what would the</a:t>
            </a:r>
          </a:p>
          <a:p>
            <a:r>
              <a:rPr lang="en-US" smtClean="0">
                <a:latin typeface="Arial" charset="0"/>
              </a:rPr>
              <a:t>Expected length be for sending 1000 messages picked from this distribution?   (about 10bits + 1.44 bits = 11.44 bits)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Normal huffman codes are static.</a:t>
            </a:r>
          </a:p>
          <a:p>
            <a:r>
              <a:rPr lang="en-US" smtClean="0">
                <a:latin typeface="Arial" charset="0"/>
              </a:rPr>
              <a:t>To be applied in a dynamic model, we need a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It might seem like we cannot do better than this.</a:t>
            </a:r>
          </a:p>
          <a:p>
            <a:r>
              <a:rPr lang="en-US" dirty="0" smtClean="0">
                <a:latin typeface="Arial" charset="0"/>
              </a:rPr>
              <a:t>Assuming Huffman codes, how could we improve this?</a:t>
            </a:r>
          </a:p>
          <a:p>
            <a:r>
              <a:rPr lang="en-US" dirty="0" smtClean="0">
                <a:latin typeface="Arial" charset="0"/>
              </a:rPr>
              <a:t>Assuming there is only one possible other message (with prob. .001), what would the</a:t>
            </a:r>
          </a:p>
          <a:p>
            <a:r>
              <a:rPr lang="en-US" dirty="0" smtClean="0">
                <a:latin typeface="Arial" charset="0"/>
              </a:rPr>
              <a:t>Expected length be for sending 1000 messages picked from this distribution?   (about 10bits + 1.44 bits = 11.44 bits)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8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We are going to make a distinction between </a:t>
            </a:r>
            <a:r>
              <a:rPr lang="en-US" b="1" smtClean="0">
                <a:latin typeface="Arial" charset="0"/>
              </a:rPr>
              <a:t>message</a:t>
            </a:r>
            <a:r>
              <a:rPr lang="en-US" smtClean="0">
                <a:latin typeface="Arial" charset="0"/>
              </a:rPr>
              <a:t>,  </a:t>
            </a:r>
            <a:r>
              <a:rPr lang="en-US" b="1" smtClean="0">
                <a:latin typeface="Arial" charset="0"/>
              </a:rPr>
              <a:t>sequence</a:t>
            </a:r>
            <a:r>
              <a:rPr lang="en-US" smtClean="0">
                <a:latin typeface="Arial" charset="0"/>
              </a:rPr>
              <a:t>, and </a:t>
            </a:r>
            <a:r>
              <a:rPr lang="en-US" b="1" smtClean="0">
                <a:latin typeface="Arial" charset="0"/>
              </a:rPr>
              <a:t>code </a:t>
            </a:r>
            <a:r>
              <a:rPr lang="en-US" smtClean="0">
                <a:latin typeface="Arial" charset="0"/>
              </a:rPr>
              <a:t>intervals.</a:t>
            </a:r>
          </a:p>
          <a:p>
            <a:r>
              <a:rPr lang="en-US" smtClean="0">
                <a:latin typeface="Arial" charset="0"/>
              </a:rPr>
              <a:t>It is important to keep them straight.</a:t>
            </a:r>
          </a:p>
          <a:p>
            <a:r>
              <a:rPr lang="en-US" smtClean="0">
                <a:latin typeface="Arial" charset="0"/>
              </a:rPr>
              <a:t>Also I will give different meanings to p(I) and p</a:t>
            </a:r>
            <a:r>
              <a:rPr lang="en-US" baseline="-25000" smtClean="0">
                <a:latin typeface="Arial" charset="0"/>
              </a:rPr>
              <a:t>i</a:t>
            </a:r>
            <a:r>
              <a:rPr lang="en-US" smtClean="0">
                <a:latin typeface="Arial" charset="0"/>
              </a:rPr>
              <a:t> and it is important to keep these straight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0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If the notation gets confusing, the intuition is still clear, as shown by this example.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8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How does the interval size relate to the probability of that message sequence?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How does the interval size relate to the probability of that message sequence?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Basically we are running the coding example but instead of paying attention to the symbol names,</a:t>
            </a:r>
          </a:p>
          <a:p>
            <a:r>
              <a:rPr lang="en-US" smtClean="0">
                <a:latin typeface="Arial" charset="0"/>
              </a:rPr>
              <a:t>We pay attention to the number.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4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It is not a prefix code.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4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It is not a prefix code.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Prof. Paolo Ferragina, Algoritmi per "Information Retrieval"</a:t>
            </a:r>
          </a:p>
        </p:txBody>
      </p:sp>
      <p:sp>
        <p:nvSpPr>
          <p:cNvPr id="143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not a prefix code.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6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The 1 + log s is from previous slide based on truncating to -log(s/2) bits.</a:t>
            </a:r>
          </a:p>
          <a:p>
            <a:r>
              <a:rPr lang="en-US" smtClean="0">
                <a:latin typeface="Arial" charset="0"/>
              </a:rPr>
              <a:t>Note that s is overloaded (size of sequence interval, and self information of message).   I apologize.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9" y="768350"/>
            <a:ext cx="5114925" cy="3836988"/>
          </a:xfrm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DA14DF-DF47-45D4-8E46-EB28C1C3395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8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0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DA14DF-DF47-45D4-8E46-EB28C1C3395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39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39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39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274" y="768273"/>
            <a:ext cx="4655834" cy="3836288"/>
          </a:xfrm>
          <a:ln/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274" y="768273"/>
            <a:ext cx="4655834" cy="3836288"/>
          </a:xfrm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Prof. Paolo Ferragina, Algoritmi per "Information Retrieval"</a:t>
            </a:r>
          </a:p>
        </p:txBody>
      </p:sp>
      <p:sp>
        <p:nvSpPr>
          <p:cNvPr id="2622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62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Prof. Paolo Ferragina, Algoritmi per "Information Retrieval"</a:t>
            </a:r>
          </a:p>
        </p:txBody>
      </p:sp>
      <p:sp>
        <p:nvSpPr>
          <p:cNvPr id="2624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62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Prof. Paolo Ferragina, Algoritmi per "Information Retrieval"</a:t>
            </a:r>
          </a:p>
        </p:txBody>
      </p:sp>
      <p:sp>
        <p:nvSpPr>
          <p:cNvPr id="2626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62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563" y="767596"/>
            <a:ext cx="5214175" cy="3837980"/>
          </a:xfrm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Prof. Paolo Ferragina, Algoritmi per "Information Retrieval"</a:t>
            </a:r>
          </a:p>
        </p:txBody>
      </p:sp>
      <p:sp>
        <p:nvSpPr>
          <p:cNvPr id="26286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62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Normal huffman codes are static.</a:t>
            </a:r>
          </a:p>
          <a:p>
            <a:r>
              <a:rPr lang="en-US" smtClean="0">
                <a:latin typeface="Arial" charset="0"/>
              </a:rPr>
              <a:t>To be applied in a dynamic model, we need a 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Should each character have its own frequency distribution, or the same for all of them?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5" y="4860925"/>
            <a:ext cx="5680075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4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5" y="4860925"/>
            <a:ext cx="5680075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5" y="4860925"/>
            <a:ext cx="5680075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8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4022727" y="2"/>
            <a:ext cx="3076575" cy="511175"/>
          </a:xfrm>
          <a:prstGeom prst="rect">
            <a:avLst/>
          </a:prstGeom>
          <a:noFill/>
        </p:spPr>
        <p:txBody>
          <a:bodyPr lIns="91429" tIns="45714" rIns="91429" bIns="45714"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Normal huffman codes are static.</a:t>
            </a:r>
          </a:p>
          <a:p>
            <a:r>
              <a:rPr lang="en-US" smtClean="0">
                <a:latin typeface="Arial" pitchFamily="34" charset="0"/>
              </a:rPr>
              <a:t>To be applied in a dynamic model, we need a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9E2352D-1421-4798-A1C2-B77AC718E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BF1C-12BA-41D5-A972-88B36E130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E150-A1BD-4BAA-8870-99F718FCE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49FA-2ECB-4CEE-AC04-3D1C27D2E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DD06-9F9F-4A89-A04A-FCE8947EF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7EC04-EF5D-4F8D-A5A8-09FE5081B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DDA55-8D42-46FE-9B3F-F1B8A5DAD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595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DE18D-4B99-4A0D-BD23-833633619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9735-E4EB-4C8E-9FBA-A4C56D84F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E8FD-59C7-4016-9559-51AA152E7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22CA-892D-4355-A22C-633AE1A05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3FAA-00F1-442D-8C7B-80BC0DB59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FD45C-6696-4D9E-98E1-DE0D9093F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AD27-083E-4131-9F30-077C358AE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E9AF-BF6E-40DC-9170-18221D49E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stile</a:t>
            </a:r>
          </a:p>
        </p:txBody>
      </p:sp>
      <p:sp>
        <p:nvSpPr>
          <p:cNvPr id="8878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4E97561-AB35-4B93-900A-F718B2234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solidFill>
                <a:srgbClr val="A50021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76" r:id="rId14"/>
    <p:sldLayoutId id="214748367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9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Prefix Codes</a:t>
            </a:r>
          </a:p>
        </p:txBody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34350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/>
              <a:t>A </a:t>
            </a:r>
            <a:r>
              <a:rPr lang="en-US" b="1" u="sng" dirty="0" smtClean="0">
                <a:solidFill>
                  <a:srgbClr val="CC0000"/>
                </a:solidFill>
              </a:rPr>
              <a:t>prefix code</a:t>
            </a:r>
            <a:r>
              <a:rPr lang="en-US" dirty="0" smtClean="0"/>
              <a:t> is a variable length code in which no codeword is a prefix of another one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err="1" smtClean="0"/>
              <a:t>e.g</a:t>
            </a:r>
            <a:r>
              <a:rPr lang="en-US" dirty="0" smtClean="0"/>
              <a:t> a = 0, b = 100, c = 101, d = 11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Can be viewed as a </a:t>
            </a:r>
            <a:r>
              <a:rPr lang="en-US" u="sng" dirty="0" smtClean="0">
                <a:solidFill>
                  <a:srgbClr val="CC0000"/>
                </a:solidFill>
              </a:rPr>
              <a:t>binary </a:t>
            </a:r>
            <a:r>
              <a:rPr lang="en-US" u="sng" dirty="0" err="1" smtClean="0">
                <a:solidFill>
                  <a:srgbClr val="CC0000"/>
                </a:solidFill>
              </a:rPr>
              <a:t>trie</a:t>
            </a:r>
            <a:endParaRPr lang="en-US" u="sng" dirty="0" smtClean="0">
              <a:solidFill>
                <a:srgbClr val="CC0000"/>
              </a:solidFill>
            </a:endParaRPr>
          </a:p>
        </p:txBody>
      </p:sp>
      <p:sp>
        <p:nvSpPr>
          <p:cNvPr id="1503236" name="Text Box 4"/>
          <p:cNvSpPr txBox="1">
            <a:spLocks noChangeArrowheads="1"/>
          </p:cNvSpPr>
          <p:nvPr/>
        </p:nvSpPr>
        <p:spPr bwMode="auto">
          <a:xfrm>
            <a:off x="6672263" y="4395788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0</a:t>
            </a:r>
          </a:p>
        </p:txBody>
      </p:sp>
      <p:sp>
        <p:nvSpPr>
          <p:cNvPr id="1503237" name="Text Box 5"/>
          <p:cNvSpPr txBox="1">
            <a:spLocks noChangeArrowheads="1"/>
          </p:cNvSpPr>
          <p:nvPr/>
        </p:nvSpPr>
        <p:spPr bwMode="auto">
          <a:xfrm>
            <a:off x="7373938" y="4405313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1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43663" y="4481513"/>
            <a:ext cx="2119312" cy="1971675"/>
            <a:chOff x="2198" y="2688"/>
            <a:chExt cx="1335" cy="1242"/>
          </a:xfrm>
        </p:grpSpPr>
        <p:sp>
          <p:nvSpPr>
            <p:cNvPr id="893958" name="Oval 7"/>
            <p:cNvSpPr>
              <a:spLocks noChangeArrowheads="1"/>
            </p:cNvSpPr>
            <p:nvPr/>
          </p:nvSpPr>
          <p:spPr bwMode="auto">
            <a:xfrm>
              <a:off x="259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59" name="Oval 8"/>
            <p:cNvSpPr>
              <a:spLocks noChangeArrowheads="1"/>
            </p:cNvSpPr>
            <p:nvPr/>
          </p:nvSpPr>
          <p:spPr bwMode="auto">
            <a:xfrm>
              <a:off x="2976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0" name="Oval 9"/>
            <p:cNvSpPr>
              <a:spLocks noChangeArrowheads="1"/>
            </p:cNvSpPr>
            <p:nvPr/>
          </p:nvSpPr>
          <p:spPr bwMode="auto">
            <a:xfrm>
              <a:off x="2832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1" name="Oval 10"/>
            <p:cNvSpPr>
              <a:spLocks noChangeArrowheads="1"/>
            </p:cNvSpPr>
            <p:nvPr/>
          </p:nvSpPr>
          <p:spPr bwMode="auto">
            <a:xfrm>
              <a:off x="2640" y="35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2" name="Oval 11"/>
            <p:cNvSpPr>
              <a:spLocks noChangeArrowheads="1"/>
            </p:cNvSpPr>
            <p:nvPr/>
          </p:nvSpPr>
          <p:spPr bwMode="auto">
            <a:xfrm>
              <a:off x="3216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3" name="Oval 12"/>
            <p:cNvSpPr>
              <a:spLocks noChangeArrowheads="1"/>
            </p:cNvSpPr>
            <p:nvPr/>
          </p:nvSpPr>
          <p:spPr bwMode="auto">
            <a:xfrm>
              <a:off x="2976" y="35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4" name="Oval 13"/>
            <p:cNvSpPr>
              <a:spLocks noChangeArrowheads="1"/>
            </p:cNvSpPr>
            <p:nvPr/>
          </p:nvSpPr>
          <p:spPr bwMode="auto">
            <a:xfrm>
              <a:off x="2256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5" name="Line 14"/>
            <p:cNvSpPr>
              <a:spLocks noChangeShapeType="1"/>
            </p:cNvSpPr>
            <p:nvPr/>
          </p:nvSpPr>
          <p:spPr bwMode="auto">
            <a:xfrm flipV="1">
              <a:off x="2304" y="273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6" name="Line 15"/>
            <p:cNvSpPr>
              <a:spLocks noChangeShapeType="1"/>
            </p:cNvSpPr>
            <p:nvPr/>
          </p:nvSpPr>
          <p:spPr bwMode="auto">
            <a:xfrm flipH="1" flipV="1">
              <a:off x="2640" y="2736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7" name="Line 16"/>
            <p:cNvSpPr>
              <a:spLocks noChangeShapeType="1"/>
            </p:cNvSpPr>
            <p:nvPr/>
          </p:nvSpPr>
          <p:spPr bwMode="auto">
            <a:xfrm flipH="1">
              <a:off x="2880" y="297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8" name="Line 17"/>
            <p:cNvSpPr>
              <a:spLocks noChangeShapeType="1"/>
            </p:cNvSpPr>
            <p:nvPr/>
          </p:nvSpPr>
          <p:spPr bwMode="auto">
            <a:xfrm flipH="1" flipV="1">
              <a:off x="3024" y="297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9" name="Line 18"/>
            <p:cNvSpPr>
              <a:spLocks noChangeShapeType="1"/>
            </p:cNvSpPr>
            <p:nvPr/>
          </p:nvSpPr>
          <p:spPr bwMode="auto">
            <a:xfrm flipV="1">
              <a:off x="2688" y="3264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70" name="Line 19"/>
            <p:cNvSpPr>
              <a:spLocks noChangeShapeType="1"/>
            </p:cNvSpPr>
            <p:nvPr/>
          </p:nvSpPr>
          <p:spPr bwMode="auto">
            <a:xfrm>
              <a:off x="2880" y="3264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71" name="Text Box 20"/>
            <p:cNvSpPr txBox="1">
              <a:spLocks noChangeArrowheads="1"/>
            </p:cNvSpPr>
            <p:nvPr/>
          </p:nvSpPr>
          <p:spPr bwMode="auto">
            <a:xfrm>
              <a:off x="2198" y="3066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893972" name="Text Box 21"/>
            <p:cNvSpPr txBox="1">
              <a:spLocks noChangeArrowheads="1"/>
            </p:cNvSpPr>
            <p:nvPr/>
          </p:nvSpPr>
          <p:spPr bwMode="auto">
            <a:xfrm>
              <a:off x="2582" y="3642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893973" name="Text Box 22"/>
            <p:cNvSpPr txBox="1">
              <a:spLocks noChangeArrowheads="1"/>
            </p:cNvSpPr>
            <p:nvPr/>
          </p:nvSpPr>
          <p:spPr bwMode="auto">
            <a:xfrm>
              <a:off x="2918" y="3642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893974" name="Text Box 23"/>
            <p:cNvSpPr txBox="1">
              <a:spLocks noChangeArrowheads="1"/>
            </p:cNvSpPr>
            <p:nvPr/>
          </p:nvSpPr>
          <p:spPr bwMode="auto">
            <a:xfrm>
              <a:off x="3302" y="3306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urier New" pitchFamily="49" charset="0"/>
                </a:rPr>
                <a:t>d</a:t>
              </a:r>
            </a:p>
          </p:txBody>
        </p:sp>
        <p:sp>
          <p:nvSpPr>
            <p:cNvPr id="893975" name="Text Box 24"/>
            <p:cNvSpPr txBox="1">
              <a:spLocks noChangeArrowheads="1"/>
            </p:cNvSpPr>
            <p:nvPr/>
          </p:nvSpPr>
          <p:spPr bwMode="auto">
            <a:xfrm>
              <a:off x="2784" y="2928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urier New" pitchFamily="49" charset="0"/>
                </a:rPr>
                <a:t>0</a:t>
              </a:r>
            </a:p>
          </p:txBody>
        </p:sp>
        <p:sp>
          <p:nvSpPr>
            <p:cNvPr id="893976" name="Text Box 25"/>
            <p:cNvSpPr txBox="1">
              <a:spLocks noChangeArrowheads="1"/>
            </p:cNvSpPr>
            <p:nvPr/>
          </p:nvSpPr>
          <p:spPr bwMode="auto">
            <a:xfrm>
              <a:off x="2592" y="3264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urier New" pitchFamily="49" charset="0"/>
                </a:rPr>
                <a:t>0</a:t>
              </a:r>
            </a:p>
          </p:txBody>
        </p:sp>
        <p:sp>
          <p:nvSpPr>
            <p:cNvPr id="893977" name="Text Box 26"/>
            <p:cNvSpPr txBox="1">
              <a:spLocks noChangeArrowheads="1"/>
            </p:cNvSpPr>
            <p:nvPr/>
          </p:nvSpPr>
          <p:spPr bwMode="auto">
            <a:xfrm>
              <a:off x="2928" y="3264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urier New" pitchFamily="49" charset="0"/>
                </a:rPr>
                <a:t>1</a:t>
              </a:r>
            </a:p>
          </p:txBody>
        </p:sp>
        <p:sp>
          <p:nvSpPr>
            <p:cNvPr id="893978" name="Text Box 27"/>
            <p:cNvSpPr txBox="1">
              <a:spLocks noChangeArrowheads="1"/>
            </p:cNvSpPr>
            <p:nvPr/>
          </p:nvSpPr>
          <p:spPr bwMode="auto">
            <a:xfrm>
              <a:off x="3072" y="2928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urier New" pitchFamily="49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3236" grpId="0"/>
      <p:bldP spid="1503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PForDelta coding</a:t>
            </a:r>
          </a:p>
        </p:txBody>
      </p:sp>
      <p:sp>
        <p:nvSpPr>
          <p:cNvPr id="807938" name="Rectangle 8"/>
          <p:cNvSpPr>
            <a:spLocks noChangeArrowheads="1"/>
          </p:cNvSpPr>
          <p:nvPr/>
        </p:nvSpPr>
        <p:spPr bwMode="auto">
          <a:xfrm>
            <a:off x="0" y="3314700"/>
            <a:ext cx="1841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900">
                <a:ea typeface="SimSun"/>
                <a:cs typeface="SimSun"/>
              </a:rPr>
              <a:t/>
            </a:r>
            <a:br>
              <a:rPr lang="zh-CN" altLang="en-US" sz="900">
                <a:ea typeface="SimSun"/>
                <a:cs typeface="SimSun"/>
              </a:rPr>
            </a:br>
            <a:endParaRPr lang="zh-CN" altLang="en-US">
              <a:ea typeface="SimSun"/>
              <a:cs typeface="SimSun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496888" y="1714500"/>
            <a:ext cx="8004175" cy="2928938"/>
            <a:chOff x="496888" y="1714500"/>
            <a:chExt cx="8004175" cy="2928938"/>
          </a:xfrm>
        </p:grpSpPr>
        <p:sp>
          <p:nvSpPr>
            <p:cNvPr id="807939" name="AutoShape 22"/>
            <p:cNvSpPr>
              <a:spLocks/>
            </p:cNvSpPr>
            <p:nvPr/>
          </p:nvSpPr>
          <p:spPr bwMode="auto">
            <a:xfrm rot="-5400000">
              <a:off x="3624263" y="515938"/>
              <a:ext cx="609600" cy="6858000"/>
            </a:xfrm>
            <a:prstGeom prst="leftBrace">
              <a:avLst>
                <a:gd name="adj1" fmla="val 93750"/>
                <a:gd name="adj2" fmla="val 4989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7940" name="Rectangle 23"/>
            <p:cNvSpPr>
              <a:spLocks noChangeArrowheads="1"/>
            </p:cNvSpPr>
            <p:nvPr/>
          </p:nvSpPr>
          <p:spPr bwMode="auto">
            <a:xfrm>
              <a:off x="15668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dirty="0">
                  <a:ea typeface="SimSun"/>
                  <a:cs typeface="SimSun"/>
                </a:rPr>
                <a:t>10</a:t>
              </a:r>
            </a:p>
          </p:txBody>
        </p:sp>
        <p:sp>
          <p:nvSpPr>
            <p:cNvPr id="807941" name="Rectangle 24"/>
            <p:cNvSpPr>
              <a:spLocks noChangeArrowheads="1"/>
            </p:cNvSpPr>
            <p:nvPr/>
          </p:nvSpPr>
          <p:spPr bwMode="auto">
            <a:xfrm>
              <a:off x="21002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11</a:t>
              </a:r>
            </a:p>
          </p:txBody>
        </p:sp>
        <p:sp>
          <p:nvSpPr>
            <p:cNvPr id="807942" name="Rectangle 25"/>
            <p:cNvSpPr>
              <a:spLocks noChangeArrowheads="1"/>
            </p:cNvSpPr>
            <p:nvPr/>
          </p:nvSpPr>
          <p:spPr bwMode="auto">
            <a:xfrm>
              <a:off x="2633663" y="3106738"/>
              <a:ext cx="5334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11</a:t>
              </a:r>
            </a:p>
          </p:txBody>
        </p:sp>
        <p:sp>
          <p:nvSpPr>
            <p:cNvPr id="807943" name="Rectangle 26"/>
            <p:cNvSpPr>
              <a:spLocks noChangeArrowheads="1"/>
            </p:cNvSpPr>
            <p:nvPr/>
          </p:nvSpPr>
          <p:spPr bwMode="auto">
            <a:xfrm>
              <a:off x="42338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…</a:t>
              </a:r>
            </a:p>
          </p:txBody>
        </p:sp>
        <p:sp>
          <p:nvSpPr>
            <p:cNvPr id="807944" name="Rectangle 27"/>
            <p:cNvSpPr>
              <a:spLocks noChangeArrowheads="1"/>
            </p:cNvSpPr>
            <p:nvPr/>
          </p:nvSpPr>
          <p:spPr bwMode="auto">
            <a:xfrm>
              <a:off x="31670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01</a:t>
              </a:r>
            </a:p>
          </p:txBody>
        </p:sp>
        <p:sp>
          <p:nvSpPr>
            <p:cNvPr id="807945" name="Rectangle 28"/>
            <p:cNvSpPr>
              <a:spLocks noChangeArrowheads="1"/>
            </p:cNvSpPr>
            <p:nvPr/>
          </p:nvSpPr>
          <p:spPr bwMode="auto">
            <a:xfrm>
              <a:off x="37004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01</a:t>
              </a:r>
            </a:p>
          </p:txBody>
        </p:sp>
        <p:sp>
          <p:nvSpPr>
            <p:cNvPr id="807946" name="Rectangle 29"/>
            <p:cNvSpPr>
              <a:spLocks noChangeArrowheads="1"/>
            </p:cNvSpPr>
            <p:nvPr/>
          </p:nvSpPr>
          <p:spPr bwMode="auto">
            <a:xfrm>
              <a:off x="47672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11</a:t>
              </a:r>
            </a:p>
          </p:txBody>
        </p:sp>
        <p:sp>
          <p:nvSpPr>
            <p:cNvPr id="807947" name="Rectangle 30"/>
            <p:cNvSpPr>
              <a:spLocks noChangeArrowheads="1"/>
            </p:cNvSpPr>
            <p:nvPr/>
          </p:nvSpPr>
          <p:spPr bwMode="auto">
            <a:xfrm>
              <a:off x="53006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11</a:t>
              </a:r>
            </a:p>
          </p:txBody>
        </p:sp>
        <p:sp>
          <p:nvSpPr>
            <p:cNvPr id="807948" name="Rectangle 31"/>
            <p:cNvSpPr>
              <a:spLocks noChangeArrowheads="1"/>
            </p:cNvSpPr>
            <p:nvPr/>
          </p:nvSpPr>
          <p:spPr bwMode="auto">
            <a:xfrm>
              <a:off x="5834063" y="3106738"/>
              <a:ext cx="533400" cy="457200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/>
                <a:cs typeface="SimSun"/>
              </a:endParaRPr>
            </a:p>
          </p:txBody>
        </p:sp>
        <p:sp>
          <p:nvSpPr>
            <p:cNvPr id="807949" name="Rectangle 32"/>
            <p:cNvSpPr>
              <a:spLocks noChangeArrowheads="1"/>
            </p:cNvSpPr>
            <p:nvPr/>
          </p:nvSpPr>
          <p:spPr bwMode="auto">
            <a:xfrm>
              <a:off x="63674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01</a:t>
              </a:r>
            </a:p>
          </p:txBody>
        </p:sp>
        <p:sp>
          <p:nvSpPr>
            <p:cNvPr id="807950" name="Rectangle 33"/>
            <p:cNvSpPr>
              <a:spLocks noChangeArrowheads="1"/>
            </p:cNvSpPr>
            <p:nvPr/>
          </p:nvSpPr>
          <p:spPr bwMode="auto">
            <a:xfrm>
              <a:off x="7434263" y="3106738"/>
              <a:ext cx="533400" cy="45720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42</a:t>
              </a:r>
            </a:p>
          </p:txBody>
        </p:sp>
        <p:sp>
          <p:nvSpPr>
            <p:cNvPr id="807951" name="Rectangle 34"/>
            <p:cNvSpPr>
              <a:spLocks noChangeArrowheads="1"/>
            </p:cNvSpPr>
            <p:nvPr/>
          </p:nvSpPr>
          <p:spPr bwMode="auto">
            <a:xfrm>
              <a:off x="7967663" y="3106738"/>
              <a:ext cx="533400" cy="457200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23</a:t>
              </a:r>
            </a:p>
          </p:txBody>
        </p:sp>
        <p:sp>
          <p:nvSpPr>
            <p:cNvPr id="807952" name="Rectangle 35"/>
            <p:cNvSpPr>
              <a:spLocks noChangeArrowheads="1"/>
            </p:cNvSpPr>
            <p:nvPr/>
          </p:nvSpPr>
          <p:spPr bwMode="auto">
            <a:xfrm>
              <a:off x="5000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11</a:t>
              </a:r>
            </a:p>
          </p:txBody>
        </p:sp>
        <p:sp>
          <p:nvSpPr>
            <p:cNvPr id="807953" name="Rectangle 36"/>
            <p:cNvSpPr>
              <a:spLocks noChangeArrowheads="1"/>
            </p:cNvSpPr>
            <p:nvPr/>
          </p:nvSpPr>
          <p:spPr bwMode="auto">
            <a:xfrm>
              <a:off x="1033463" y="3106738"/>
              <a:ext cx="533400" cy="45720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/>
                <a:cs typeface="SimSun"/>
              </a:endParaRPr>
            </a:p>
          </p:txBody>
        </p:sp>
        <p:sp>
          <p:nvSpPr>
            <p:cNvPr id="807954" name="Rectangle 37"/>
            <p:cNvSpPr>
              <a:spLocks noChangeArrowheads="1"/>
            </p:cNvSpPr>
            <p:nvPr/>
          </p:nvSpPr>
          <p:spPr bwMode="auto">
            <a:xfrm>
              <a:off x="69008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10</a:t>
              </a:r>
            </a:p>
          </p:txBody>
        </p:sp>
        <p:sp>
          <p:nvSpPr>
            <p:cNvPr id="807955" name="Rectangle 70"/>
            <p:cNvSpPr>
              <a:spLocks noChangeArrowheads="1"/>
            </p:cNvSpPr>
            <p:nvPr/>
          </p:nvSpPr>
          <p:spPr bwMode="auto">
            <a:xfrm>
              <a:off x="15668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2</a:t>
              </a:r>
            </a:p>
          </p:txBody>
        </p:sp>
        <p:sp>
          <p:nvSpPr>
            <p:cNvPr id="807956" name="Rectangle 71"/>
            <p:cNvSpPr>
              <a:spLocks noChangeArrowheads="1"/>
            </p:cNvSpPr>
            <p:nvPr/>
          </p:nvSpPr>
          <p:spPr bwMode="auto">
            <a:xfrm>
              <a:off x="21002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3</a:t>
              </a:r>
            </a:p>
          </p:txBody>
        </p:sp>
        <p:sp>
          <p:nvSpPr>
            <p:cNvPr id="807957" name="Rectangle 72"/>
            <p:cNvSpPr>
              <a:spLocks noChangeArrowheads="1"/>
            </p:cNvSpPr>
            <p:nvPr/>
          </p:nvSpPr>
          <p:spPr bwMode="auto">
            <a:xfrm>
              <a:off x="2633663" y="2497138"/>
              <a:ext cx="5334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3</a:t>
              </a:r>
            </a:p>
          </p:txBody>
        </p:sp>
        <p:sp>
          <p:nvSpPr>
            <p:cNvPr id="807958" name="Rectangle 73"/>
            <p:cNvSpPr>
              <a:spLocks noChangeArrowheads="1"/>
            </p:cNvSpPr>
            <p:nvPr/>
          </p:nvSpPr>
          <p:spPr bwMode="auto">
            <a:xfrm>
              <a:off x="42338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…</a:t>
              </a:r>
            </a:p>
          </p:txBody>
        </p:sp>
        <p:sp>
          <p:nvSpPr>
            <p:cNvPr id="807959" name="Rectangle 74"/>
            <p:cNvSpPr>
              <a:spLocks noChangeArrowheads="1"/>
            </p:cNvSpPr>
            <p:nvPr/>
          </p:nvSpPr>
          <p:spPr bwMode="auto">
            <a:xfrm>
              <a:off x="31670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</a:t>
              </a:r>
            </a:p>
          </p:txBody>
        </p:sp>
        <p:sp>
          <p:nvSpPr>
            <p:cNvPr id="807960" name="Rectangle 75"/>
            <p:cNvSpPr>
              <a:spLocks noChangeArrowheads="1"/>
            </p:cNvSpPr>
            <p:nvPr/>
          </p:nvSpPr>
          <p:spPr bwMode="auto">
            <a:xfrm>
              <a:off x="37004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</a:t>
              </a:r>
            </a:p>
          </p:txBody>
        </p:sp>
        <p:sp>
          <p:nvSpPr>
            <p:cNvPr id="807961" name="Rectangle 76"/>
            <p:cNvSpPr>
              <a:spLocks noChangeArrowheads="1"/>
            </p:cNvSpPr>
            <p:nvPr/>
          </p:nvSpPr>
          <p:spPr bwMode="auto">
            <a:xfrm>
              <a:off x="47672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3</a:t>
              </a:r>
            </a:p>
          </p:txBody>
        </p:sp>
        <p:sp>
          <p:nvSpPr>
            <p:cNvPr id="807962" name="Rectangle 77"/>
            <p:cNvSpPr>
              <a:spLocks noChangeArrowheads="1"/>
            </p:cNvSpPr>
            <p:nvPr/>
          </p:nvSpPr>
          <p:spPr bwMode="auto">
            <a:xfrm>
              <a:off x="53006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3</a:t>
              </a:r>
            </a:p>
          </p:txBody>
        </p:sp>
        <p:sp>
          <p:nvSpPr>
            <p:cNvPr id="807963" name="Rectangle 78"/>
            <p:cNvSpPr>
              <a:spLocks noChangeArrowheads="1"/>
            </p:cNvSpPr>
            <p:nvPr/>
          </p:nvSpPr>
          <p:spPr bwMode="auto">
            <a:xfrm>
              <a:off x="5834063" y="2497138"/>
              <a:ext cx="533400" cy="457200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23</a:t>
              </a:r>
            </a:p>
          </p:txBody>
        </p:sp>
        <p:sp>
          <p:nvSpPr>
            <p:cNvPr id="807964" name="Rectangle 79"/>
            <p:cNvSpPr>
              <a:spLocks noChangeArrowheads="1"/>
            </p:cNvSpPr>
            <p:nvPr/>
          </p:nvSpPr>
          <p:spPr bwMode="auto">
            <a:xfrm>
              <a:off x="63674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</a:t>
              </a:r>
            </a:p>
          </p:txBody>
        </p:sp>
        <p:sp>
          <p:nvSpPr>
            <p:cNvPr id="807965" name="Rectangle 82"/>
            <p:cNvSpPr>
              <a:spLocks noChangeArrowheads="1"/>
            </p:cNvSpPr>
            <p:nvPr/>
          </p:nvSpPr>
          <p:spPr bwMode="auto">
            <a:xfrm>
              <a:off x="5000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3</a:t>
              </a:r>
            </a:p>
          </p:txBody>
        </p:sp>
        <p:sp>
          <p:nvSpPr>
            <p:cNvPr id="807966" name="Rectangle 83"/>
            <p:cNvSpPr>
              <a:spLocks noChangeArrowheads="1"/>
            </p:cNvSpPr>
            <p:nvPr/>
          </p:nvSpPr>
          <p:spPr bwMode="auto">
            <a:xfrm>
              <a:off x="1033463" y="2497138"/>
              <a:ext cx="533400" cy="45720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42</a:t>
              </a:r>
            </a:p>
          </p:txBody>
        </p:sp>
        <p:sp>
          <p:nvSpPr>
            <p:cNvPr id="807967" name="Rectangle 84"/>
            <p:cNvSpPr>
              <a:spLocks noChangeArrowheads="1"/>
            </p:cNvSpPr>
            <p:nvPr/>
          </p:nvSpPr>
          <p:spPr bwMode="auto">
            <a:xfrm>
              <a:off x="69008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2</a:t>
              </a:r>
            </a:p>
          </p:txBody>
        </p:sp>
        <p:sp>
          <p:nvSpPr>
            <p:cNvPr id="807968" name="Text Box 18"/>
            <p:cNvSpPr txBox="1">
              <a:spLocks noChangeArrowheads="1"/>
            </p:cNvSpPr>
            <p:nvPr/>
          </p:nvSpPr>
          <p:spPr bwMode="auto">
            <a:xfrm>
              <a:off x="2786063" y="4249738"/>
              <a:ext cx="3352800" cy="3937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lnSpc>
                  <a:spcPct val="110000"/>
                </a:lnSpc>
                <a:buClr>
                  <a:srgbClr val="FF0033"/>
                </a:buClr>
              </a:pPr>
              <a:r>
                <a:rPr lang="en-US" altLang="zh-CN" b="1">
                  <a:ea typeface="SimSun"/>
                  <a:cs typeface="SimSun"/>
                </a:rPr>
                <a:t>a block of 128 numbers</a:t>
              </a:r>
              <a:endParaRPr lang="en-US" altLang="zh-CN" sz="2400" b="1" i="1">
                <a:latin typeface="Times New Roman" pitchFamily="18" charset="0"/>
                <a:ea typeface="SimSun"/>
                <a:cs typeface="SimSun"/>
              </a:endParaRPr>
            </a:p>
          </p:txBody>
        </p:sp>
        <p:sp>
          <p:nvSpPr>
            <p:cNvPr id="807969" name="Line 86"/>
            <p:cNvSpPr>
              <a:spLocks noChangeShapeType="1"/>
            </p:cNvSpPr>
            <p:nvPr/>
          </p:nvSpPr>
          <p:spPr bwMode="auto">
            <a:xfrm flipH="1" flipV="1">
              <a:off x="1109663" y="3335338"/>
              <a:ext cx="304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7970" name="Line 92"/>
            <p:cNvSpPr>
              <a:spLocks noChangeShapeType="1"/>
            </p:cNvSpPr>
            <p:nvPr/>
          </p:nvSpPr>
          <p:spPr bwMode="auto">
            <a:xfrm flipH="1" flipV="1">
              <a:off x="5910263" y="3335338"/>
              <a:ext cx="304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7971" name="Line 97"/>
            <p:cNvSpPr>
              <a:spLocks noChangeShapeType="1"/>
            </p:cNvSpPr>
            <p:nvPr/>
          </p:nvSpPr>
          <p:spPr bwMode="auto">
            <a:xfrm>
              <a:off x="7429500" y="2133600"/>
              <a:ext cx="0" cy="1752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7972" name="Rettangolo 36"/>
            <p:cNvSpPr>
              <a:spLocks noChangeArrowheads="1"/>
            </p:cNvSpPr>
            <p:nvPr/>
          </p:nvSpPr>
          <p:spPr bwMode="auto">
            <a:xfrm>
              <a:off x="496888" y="1714500"/>
              <a:ext cx="8004175" cy="44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30000"/>
                </a:lnSpc>
                <a:spcBef>
                  <a:spcPct val="20000"/>
                </a:spcBef>
                <a:buClr>
                  <a:srgbClr val="A50021"/>
                </a:buClr>
                <a:buSzPct val="60000"/>
              </a:pPr>
              <a:r>
                <a:rPr lang="it-IT"/>
                <a:t>Use b (e.g. 2) bits to encode 128 numbers or create </a:t>
              </a:r>
              <a:r>
                <a:rPr lang="it-IT" i="1"/>
                <a:t>exceptions</a:t>
              </a:r>
            </a:p>
          </p:txBody>
        </p:sp>
      </p:grpSp>
      <p:sp>
        <p:nvSpPr>
          <p:cNvPr id="39" name="Rettangolo 38"/>
          <p:cNvSpPr>
            <a:spLocks noChangeArrowheads="1"/>
          </p:cNvSpPr>
          <p:nvPr/>
        </p:nvSpPr>
        <p:spPr bwMode="auto">
          <a:xfrm>
            <a:off x="355600" y="5300663"/>
            <a:ext cx="45801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it-IT" dirty="0" err="1" smtClean="0"/>
              <a:t>Encode</a:t>
            </a:r>
            <a:r>
              <a:rPr lang="it-IT" dirty="0" smtClean="0"/>
              <a:t> </a:t>
            </a:r>
            <a:r>
              <a:rPr lang="it-IT" dirty="0" err="1" smtClean="0"/>
              <a:t>exceptions</a:t>
            </a:r>
            <a:r>
              <a:rPr lang="it-IT" dirty="0" smtClean="0"/>
              <a:t>: ESC or </a:t>
            </a:r>
            <a:r>
              <a:rPr lang="it-IT" dirty="0" err="1" smtClean="0"/>
              <a:t>pointers</a:t>
            </a:r>
            <a:endParaRPr lang="it-IT" i="1" dirty="0"/>
          </a:p>
        </p:txBody>
      </p:sp>
      <p:sp>
        <p:nvSpPr>
          <p:cNvPr id="40" name="Rettangolo 39"/>
          <p:cNvSpPr>
            <a:spLocks noChangeArrowheads="1"/>
          </p:cNvSpPr>
          <p:nvPr/>
        </p:nvSpPr>
        <p:spPr bwMode="auto">
          <a:xfrm>
            <a:off x="355600" y="5872163"/>
            <a:ext cx="5768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it-IT"/>
              <a:t>Choose b to encode 90% values, or trade-off: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it-IT"/>
              <a:t>   b</a:t>
            </a:r>
            <a:r>
              <a:rPr lang="it-IT">
                <a:sym typeface="Symbol" pitchFamily="18" charset="2"/>
              </a:rPr>
              <a:t> waste more bits, b more exceptions</a:t>
            </a:r>
            <a:endParaRPr lang="it-IT"/>
          </a:p>
        </p:txBody>
      </p:sp>
      <p:sp>
        <p:nvSpPr>
          <p:cNvPr id="807976" name="Rettangolo 37"/>
          <p:cNvSpPr>
            <a:spLocks noChangeArrowheads="1"/>
          </p:cNvSpPr>
          <p:nvPr/>
        </p:nvSpPr>
        <p:spPr bwMode="auto">
          <a:xfrm>
            <a:off x="352425" y="4771525"/>
            <a:ext cx="5785558" cy="45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it-IT" dirty="0" err="1"/>
              <a:t>Translate</a:t>
            </a:r>
            <a:r>
              <a:rPr lang="it-IT" dirty="0"/>
              <a:t> </a:t>
            </a:r>
            <a:r>
              <a:rPr lang="it-IT" dirty="0" smtClean="0"/>
              <a:t>data: [base, </a:t>
            </a:r>
            <a:r>
              <a:rPr lang="it-IT" dirty="0" err="1" smtClean="0"/>
              <a:t>base</a:t>
            </a:r>
            <a:r>
              <a:rPr lang="it-IT" dirty="0" smtClean="0"/>
              <a:t> + 2</a:t>
            </a:r>
            <a:r>
              <a:rPr lang="it-IT" baseline="30000" dirty="0" smtClean="0"/>
              <a:t>b</a:t>
            </a:r>
            <a:r>
              <a:rPr lang="it-IT" dirty="0" smtClean="0"/>
              <a:t>-1] </a:t>
            </a:r>
            <a:r>
              <a:rPr lang="it-IT" dirty="0" smtClean="0">
                <a:sym typeface="Wingdings" pitchFamily="2" charset="2"/>
              </a:rPr>
              <a:t> [0,2</a:t>
            </a:r>
            <a:r>
              <a:rPr lang="it-IT" baseline="30000" dirty="0" smtClean="0">
                <a:sym typeface="Wingdings" pitchFamily="2" charset="2"/>
              </a:rPr>
              <a:t>b</a:t>
            </a:r>
            <a:r>
              <a:rPr lang="it-IT" dirty="0" smtClean="0">
                <a:sym typeface="Wingdings" pitchFamily="2" charset="2"/>
              </a:rPr>
              <a:t>-1]</a:t>
            </a:r>
            <a:endParaRPr lang="it-IT" i="1" dirty="0"/>
          </a:p>
        </p:txBody>
      </p:sp>
      <p:pic>
        <p:nvPicPr>
          <p:cNvPr id="80797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4813" y="4214813"/>
            <a:ext cx="2929187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69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Advanced Algorithms </a:t>
            </a:r>
            <a:br>
              <a:rPr lang="en-US" sz="3600" dirty="0" smtClean="0"/>
            </a:br>
            <a:r>
              <a:rPr lang="en-US" sz="3600" dirty="0" smtClean="0"/>
              <a:t>for Massive </a:t>
            </a:r>
            <a:r>
              <a:rPr lang="en-US" sz="3600" dirty="0" err="1" smtClean="0"/>
              <a:t>DataSets</a:t>
            </a:r>
            <a:endParaRPr lang="en-US" sz="5400" dirty="0" smtClean="0"/>
          </a:p>
        </p:txBody>
      </p:sp>
      <p:sp>
        <p:nvSpPr>
          <p:cNvPr id="8847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folHlink"/>
                </a:solidFill>
              </a:rPr>
              <a:t>Data 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Huffman Codes</a:t>
            </a:r>
          </a:p>
        </p:txBody>
      </p:sp>
      <p:sp>
        <p:nvSpPr>
          <p:cNvPr id="909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4582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Invented by Huffman as a class assignment in ‘50.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Used in most compression algorithms</a:t>
            </a:r>
          </a:p>
          <a:p>
            <a:pPr lvl="1" eaLnBrk="1" hangingPunct="1"/>
            <a:r>
              <a:rPr lang="en-US" dirty="0" err="1" smtClean="0"/>
              <a:t>gzip</a:t>
            </a:r>
            <a:r>
              <a:rPr lang="en-US" dirty="0" smtClean="0"/>
              <a:t>, </a:t>
            </a:r>
            <a:r>
              <a:rPr lang="en-US" dirty="0" err="1" smtClean="0"/>
              <a:t>bzip</a:t>
            </a:r>
            <a:r>
              <a:rPr lang="en-US" dirty="0" smtClean="0"/>
              <a:t>, jpeg (as option), fax compression,…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Properties: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Generates </a:t>
            </a:r>
            <a:r>
              <a:rPr lang="en-US" b="1" dirty="0" smtClean="0">
                <a:solidFill>
                  <a:srgbClr val="FF0000"/>
                </a:solidFill>
              </a:rPr>
              <a:t>optimal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prefix</a:t>
            </a:r>
            <a:r>
              <a:rPr lang="en-US" dirty="0" smtClean="0"/>
              <a:t> codes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Fast to encode and decode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Running Example</a:t>
            </a:r>
          </a:p>
        </p:txBody>
      </p:sp>
      <p:sp>
        <p:nvSpPr>
          <p:cNvPr id="911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i="1" smtClean="0"/>
              <a:t>p(a) = .1,  p(b) = .2,  p(c ) = .2,  p(d) = .5</a:t>
            </a:r>
          </a:p>
        </p:txBody>
      </p:sp>
      <p:sp>
        <p:nvSpPr>
          <p:cNvPr id="911363" name="Oval 4"/>
          <p:cNvSpPr>
            <a:spLocks noChangeArrowheads="1"/>
          </p:cNvSpPr>
          <p:nvPr/>
        </p:nvSpPr>
        <p:spPr bwMode="auto">
          <a:xfrm>
            <a:off x="21336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2400">
              <a:latin typeface="Symbol" pitchFamily="18" charset="2"/>
            </a:endParaRPr>
          </a:p>
        </p:txBody>
      </p:sp>
      <p:sp>
        <p:nvSpPr>
          <p:cNvPr id="911364" name="Oval 5"/>
          <p:cNvSpPr>
            <a:spLocks noChangeArrowheads="1"/>
          </p:cNvSpPr>
          <p:nvPr/>
        </p:nvSpPr>
        <p:spPr bwMode="auto">
          <a:xfrm>
            <a:off x="36576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11365" name="Oval 6"/>
          <p:cNvSpPr>
            <a:spLocks noChangeArrowheads="1"/>
          </p:cNvSpPr>
          <p:nvPr/>
        </p:nvSpPr>
        <p:spPr bwMode="auto">
          <a:xfrm>
            <a:off x="49530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11366" name="Oval 7"/>
          <p:cNvSpPr>
            <a:spLocks noChangeArrowheads="1"/>
          </p:cNvSpPr>
          <p:nvPr/>
        </p:nvSpPr>
        <p:spPr bwMode="auto">
          <a:xfrm>
            <a:off x="62484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11367" name="Text Box 8"/>
          <p:cNvSpPr txBox="1">
            <a:spLocks noChangeArrowheads="1"/>
          </p:cNvSpPr>
          <p:nvPr/>
        </p:nvSpPr>
        <p:spPr bwMode="auto">
          <a:xfrm>
            <a:off x="2209800" y="2133600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a(.1)</a:t>
            </a:r>
          </a:p>
        </p:txBody>
      </p:sp>
      <p:sp>
        <p:nvSpPr>
          <p:cNvPr id="911368" name="Text Box 9"/>
          <p:cNvSpPr txBox="1">
            <a:spLocks noChangeArrowheads="1"/>
          </p:cNvSpPr>
          <p:nvPr/>
        </p:nvSpPr>
        <p:spPr bwMode="auto">
          <a:xfrm>
            <a:off x="3733800" y="2133600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b(.2)</a:t>
            </a:r>
          </a:p>
        </p:txBody>
      </p:sp>
      <p:sp>
        <p:nvSpPr>
          <p:cNvPr id="911369" name="Text Box 10"/>
          <p:cNvSpPr txBox="1">
            <a:spLocks noChangeArrowheads="1"/>
          </p:cNvSpPr>
          <p:nvPr/>
        </p:nvSpPr>
        <p:spPr bwMode="auto">
          <a:xfrm>
            <a:off x="6324600" y="2133600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d(.5)</a:t>
            </a:r>
          </a:p>
        </p:txBody>
      </p:sp>
      <p:sp>
        <p:nvSpPr>
          <p:cNvPr id="911370" name="Text Box 11"/>
          <p:cNvSpPr txBox="1">
            <a:spLocks noChangeArrowheads="1"/>
          </p:cNvSpPr>
          <p:nvPr/>
        </p:nvSpPr>
        <p:spPr bwMode="auto">
          <a:xfrm>
            <a:off x="5029200" y="2133600"/>
            <a:ext cx="75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c(.2)</a:t>
            </a:r>
          </a:p>
        </p:txBody>
      </p:sp>
      <p:sp>
        <p:nvSpPr>
          <p:cNvPr id="1515532" name="Text Box 12"/>
          <p:cNvSpPr txBox="1">
            <a:spLocks noChangeArrowheads="1"/>
          </p:cNvSpPr>
          <p:nvPr/>
        </p:nvSpPr>
        <p:spPr bwMode="auto">
          <a:xfrm>
            <a:off x="285720" y="5197494"/>
            <a:ext cx="6238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 dirty="0">
                <a:latin typeface="Times New Roman" pitchFamily="18" charset="0"/>
              </a:rPr>
              <a:t>a=000,  b=001,  c=01, d=1</a:t>
            </a:r>
          </a:p>
          <a:p>
            <a:pPr eaLnBrk="0" hangingPunct="0"/>
            <a:r>
              <a:rPr lang="en-US" sz="2800" i="1" dirty="0">
                <a:latin typeface="Times New Roman" pitchFamily="18" charset="0"/>
              </a:rPr>
              <a:t>There are 2</a:t>
            </a:r>
            <a:r>
              <a:rPr lang="en-US" sz="2800" i="1" baseline="40000" dirty="0">
                <a:latin typeface="Times New Roman" pitchFamily="18" charset="0"/>
              </a:rPr>
              <a:t>n-1</a:t>
            </a:r>
            <a:r>
              <a:rPr lang="en-US" sz="2800" i="1" dirty="0">
                <a:latin typeface="Times New Roman" pitchFamily="18" charset="0"/>
              </a:rPr>
              <a:t> “equivalent” Huffman trees</a:t>
            </a:r>
            <a:endParaRPr lang="en-US" sz="2400" i="1" dirty="0">
              <a:latin typeface="Times New Roman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195513" y="2420938"/>
            <a:ext cx="1512887" cy="1177925"/>
            <a:chOff x="1383" y="1525"/>
            <a:chExt cx="953" cy="742"/>
          </a:xfrm>
        </p:grpSpPr>
        <p:sp>
          <p:nvSpPr>
            <p:cNvPr id="911393" name="Oval 14"/>
            <p:cNvSpPr>
              <a:spLocks noChangeArrowheads="1"/>
            </p:cNvSpPr>
            <p:nvPr/>
          </p:nvSpPr>
          <p:spPr bwMode="auto">
            <a:xfrm>
              <a:off x="1837" y="206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Symbol" pitchFamily="18" charset="2"/>
              </a:endParaRPr>
            </a:p>
          </p:txBody>
        </p:sp>
        <p:sp>
          <p:nvSpPr>
            <p:cNvPr id="911394" name="Text Box 15"/>
            <p:cNvSpPr txBox="1">
              <a:spLocks noChangeArrowheads="1"/>
            </p:cNvSpPr>
            <p:nvPr/>
          </p:nvSpPr>
          <p:spPr bwMode="auto">
            <a:xfrm>
              <a:off x="1429" y="1979"/>
              <a:ext cx="3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latin typeface="Times New Roman" pitchFamily="18" charset="0"/>
                </a:rPr>
                <a:t>(.3)</a:t>
              </a:r>
            </a:p>
          </p:txBody>
        </p:sp>
        <p:sp>
          <p:nvSpPr>
            <p:cNvPr id="911395" name="Line 16"/>
            <p:cNvSpPr>
              <a:spLocks noChangeShapeType="1"/>
            </p:cNvSpPr>
            <p:nvPr/>
          </p:nvSpPr>
          <p:spPr bwMode="auto">
            <a:xfrm>
              <a:off x="1383" y="1525"/>
              <a:ext cx="49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11396" name="Line 17"/>
            <p:cNvSpPr>
              <a:spLocks noChangeShapeType="1"/>
            </p:cNvSpPr>
            <p:nvPr/>
          </p:nvSpPr>
          <p:spPr bwMode="auto">
            <a:xfrm flipH="1">
              <a:off x="1882" y="1525"/>
              <a:ext cx="454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059113" y="2420938"/>
            <a:ext cx="1944687" cy="2041525"/>
            <a:chOff x="1927" y="1525"/>
            <a:chExt cx="1225" cy="1286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927" y="1525"/>
              <a:ext cx="1225" cy="1179"/>
              <a:chOff x="1927" y="1525"/>
              <a:chExt cx="1225" cy="1179"/>
            </a:xfrm>
          </p:grpSpPr>
          <p:sp>
            <p:nvSpPr>
              <p:cNvPr id="911390" name="Line 20"/>
              <p:cNvSpPr>
                <a:spLocks noChangeShapeType="1"/>
              </p:cNvSpPr>
              <p:nvPr/>
            </p:nvSpPr>
            <p:spPr bwMode="auto">
              <a:xfrm>
                <a:off x="1927" y="2205"/>
                <a:ext cx="681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11391" name="Line 21"/>
              <p:cNvSpPr>
                <a:spLocks noChangeShapeType="1"/>
              </p:cNvSpPr>
              <p:nvPr/>
            </p:nvSpPr>
            <p:spPr bwMode="auto">
              <a:xfrm flipH="1">
                <a:off x="2608" y="1525"/>
                <a:ext cx="544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11392" name="Oval 22"/>
              <p:cNvSpPr>
                <a:spLocks noChangeArrowheads="1"/>
              </p:cNvSpPr>
              <p:nvPr/>
            </p:nvSpPr>
            <p:spPr bwMode="auto">
              <a:xfrm>
                <a:off x="2562" y="2568"/>
                <a:ext cx="137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11389" name="Text Box 23"/>
            <p:cNvSpPr txBox="1">
              <a:spLocks noChangeArrowheads="1"/>
            </p:cNvSpPr>
            <p:nvPr/>
          </p:nvSpPr>
          <p:spPr bwMode="auto">
            <a:xfrm>
              <a:off x="2064" y="2523"/>
              <a:ext cx="3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latin typeface="Times New Roman" pitchFamily="18" charset="0"/>
                </a:rPr>
                <a:t>(.5)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284663" y="2420938"/>
            <a:ext cx="2195512" cy="2592387"/>
            <a:chOff x="2699" y="1525"/>
            <a:chExt cx="1383" cy="1633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2699" y="1525"/>
              <a:ext cx="1270" cy="1633"/>
              <a:chOff x="2699" y="1525"/>
              <a:chExt cx="1270" cy="1633"/>
            </a:xfrm>
          </p:grpSpPr>
          <p:sp>
            <p:nvSpPr>
              <p:cNvPr id="911385" name="Oval 26"/>
              <p:cNvSpPr>
                <a:spLocks noChangeArrowheads="1"/>
              </p:cNvSpPr>
              <p:nvPr/>
            </p:nvSpPr>
            <p:spPr bwMode="auto">
              <a:xfrm>
                <a:off x="3606" y="3022"/>
                <a:ext cx="137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11386" name="Line 27"/>
              <p:cNvSpPr>
                <a:spLocks noChangeShapeType="1"/>
              </p:cNvSpPr>
              <p:nvPr/>
            </p:nvSpPr>
            <p:spPr bwMode="auto">
              <a:xfrm>
                <a:off x="2699" y="2659"/>
                <a:ext cx="952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11387" name="Line 28"/>
              <p:cNvSpPr>
                <a:spLocks noChangeShapeType="1"/>
              </p:cNvSpPr>
              <p:nvPr/>
            </p:nvSpPr>
            <p:spPr bwMode="auto">
              <a:xfrm flipH="1">
                <a:off x="3651" y="1525"/>
                <a:ext cx="318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11384" name="Text Box 29"/>
            <p:cNvSpPr txBox="1">
              <a:spLocks noChangeArrowheads="1"/>
            </p:cNvSpPr>
            <p:nvPr/>
          </p:nvSpPr>
          <p:spPr bwMode="auto">
            <a:xfrm>
              <a:off x="3742" y="2840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latin typeface="Times New Roman" pitchFamily="18" charset="0"/>
                </a:rPr>
                <a:t>(1)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627313" y="2636838"/>
            <a:ext cx="3760787" cy="1914525"/>
            <a:chOff x="1655" y="1661"/>
            <a:chExt cx="2369" cy="1206"/>
          </a:xfrm>
        </p:grpSpPr>
        <p:sp>
          <p:nvSpPr>
            <p:cNvPr id="911377" name="Text Box 32"/>
            <p:cNvSpPr txBox="1">
              <a:spLocks noChangeArrowheads="1"/>
            </p:cNvSpPr>
            <p:nvPr/>
          </p:nvSpPr>
          <p:spPr bwMode="auto">
            <a:xfrm>
              <a:off x="3003" y="2579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911378" name="Text Box 33"/>
            <p:cNvSpPr txBox="1">
              <a:spLocks noChangeArrowheads="1"/>
            </p:cNvSpPr>
            <p:nvPr/>
          </p:nvSpPr>
          <p:spPr bwMode="auto">
            <a:xfrm>
              <a:off x="2154" y="216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911379" name="Text Box 34"/>
            <p:cNvSpPr txBox="1">
              <a:spLocks noChangeArrowheads="1"/>
            </p:cNvSpPr>
            <p:nvPr/>
          </p:nvSpPr>
          <p:spPr bwMode="auto">
            <a:xfrm>
              <a:off x="1655" y="1661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911380" name="Text Box 35"/>
            <p:cNvSpPr txBox="1">
              <a:spLocks noChangeArrowheads="1"/>
            </p:cNvSpPr>
            <p:nvPr/>
          </p:nvSpPr>
          <p:spPr bwMode="auto">
            <a:xfrm>
              <a:off x="3787" y="2069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rgbClr val="CC0000"/>
                  </a:solidFill>
                </a:rPr>
                <a:t>1</a:t>
              </a:r>
            </a:p>
          </p:txBody>
        </p:sp>
        <p:sp>
          <p:nvSpPr>
            <p:cNvPr id="911381" name="Text Box 36"/>
            <p:cNvSpPr txBox="1">
              <a:spLocks noChangeArrowheads="1"/>
            </p:cNvSpPr>
            <p:nvPr/>
          </p:nvSpPr>
          <p:spPr bwMode="auto">
            <a:xfrm>
              <a:off x="2880" y="1842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rgbClr val="CC0000"/>
                  </a:solidFill>
                </a:rPr>
                <a:t>1</a:t>
              </a:r>
            </a:p>
          </p:txBody>
        </p:sp>
        <p:sp>
          <p:nvSpPr>
            <p:cNvPr id="911382" name="Text Box 37"/>
            <p:cNvSpPr txBox="1">
              <a:spLocks noChangeArrowheads="1"/>
            </p:cNvSpPr>
            <p:nvPr/>
          </p:nvSpPr>
          <p:spPr bwMode="auto">
            <a:xfrm>
              <a:off x="2109" y="1661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rgbClr val="CC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Entropy (Shannon, 1948)</a:t>
            </a:r>
          </a:p>
        </p:txBody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For a source </a:t>
            </a:r>
            <a:r>
              <a:rPr lang="en-US" i="1" dirty="0" smtClean="0"/>
              <a:t>S</a:t>
            </a:r>
            <a:r>
              <a:rPr lang="en-US" dirty="0" smtClean="0"/>
              <a:t> emitting symbols with probability </a:t>
            </a:r>
            <a:r>
              <a:rPr lang="en-US" i="1" dirty="0" smtClean="0"/>
              <a:t>p(s)</a:t>
            </a:r>
            <a:r>
              <a:rPr lang="en-US" dirty="0" smtClean="0">
                <a:sym typeface="Symbol" pitchFamily="18" charset="2"/>
              </a:rPr>
              <a:t>, the </a:t>
            </a:r>
            <a:r>
              <a:rPr lang="en-US" b="1" u="sng" dirty="0" smtClean="0">
                <a:solidFill>
                  <a:srgbClr val="CC0000"/>
                </a:solidFill>
                <a:sym typeface="Symbol" pitchFamily="18" charset="2"/>
              </a:rPr>
              <a:t>self information</a:t>
            </a:r>
            <a:r>
              <a:rPr lang="en-US" dirty="0" smtClean="0">
                <a:sym typeface="Symbol" pitchFamily="18" charset="2"/>
              </a:rPr>
              <a:t> of </a:t>
            </a:r>
            <a:r>
              <a:rPr lang="en-US" i="1" dirty="0" smtClean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 is: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                                          </a:t>
            </a:r>
            <a:r>
              <a:rPr lang="en-US" i="1" dirty="0" smtClean="0">
                <a:solidFill>
                  <a:srgbClr val="FF0000"/>
                </a:solidFill>
              </a:rPr>
              <a:t>bits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/>
              <a:t>Lower probability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higher information</a:t>
            </a:r>
            <a:endParaRPr lang="en-US" b="1" u="sng" dirty="0" smtClean="0"/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b="1" u="sng" dirty="0" smtClean="0">
                <a:solidFill>
                  <a:srgbClr val="CC0000"/>
                </a:solidFill>
              </a:rPr>
              <a:t>Entropy</a:t>
            </a:r>
            <a:r>
              <a:rPr lang="en-US" dirty="0" smtClean="0"/>
              <a:t> is the weighted average of </a:t>
            </a:r>
            <a:r>
              <a:rPr lang="en-US" i="1" dirty="0" err="1" smtClean="0"/>
              <a:t>i</a:t>
            </a:r>
            <a:r>
              <a:rPr lang="en-US" i="1" dirty="0" smtClean="0"/>
              <a:t>(s)</a:t>
            </a:r>
          </a:p>
        </p:txBody>
      </p:sp>
      <p:graphicFrame>
        <p:nvGraphicFramePr>
          <p:cNvPr id="1497092" name="Object 4"/>
          <p:cNvGraphicFramePr>
            <a:graphicFrameLocks noChangeAspect="1"/>
          </p:cNvGraphicFramePr>
          <p:nvPr/>
        </p:nvGraphicFramePr>
        <p:xfrm>
          <a:off x="500034" y="5617623"/>
          <a:ext cx="3563935" cy="883211"/>
        </p:xfrm>
        <a:graphic>
          <a:graphicData uri="http://schemas.openxmlformats.org/presentationml/2006/ole">
            <p:oleObj spid="_x0000_s1459236" name="Equation" r:id="rId4" imgW="1688801" imgH="418893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455988" y="2708275"/>
          <a:ext cx="2398712" cy="1001713"/>
        </p:xfrm>
        <a:graphic>
          <a:graphicData uri="http://schemas.openxmlformats.org/presentationml/2006/ole">
            <p:oleObj spid="_x0000_s1459237" name="Equation" r:id="rId5" imgW="1003139" imgH="418893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V="1">
            <a:off x="4786314" y="6215082"/>
            <a:ext cx="500066" cy="42862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973666" y="5567363"/>
          <a:ext cx="3741738" cy="920750"/>
        </p:xfrm>
        <a:graphic>
          <a:graphicData uri="http://schemas.openxmlformats.org/presentationml/2006/ole">
            <p:oleObj spid="_x0000_s1459238" name="Equation" r:id="rId6" imgW="1752187" imgH="43157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4907537" y="6457914"/>
            <a:ext cx="4035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0-th order empirical entropy of string T</a:t>
            </a:r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2786050" y="5143512"/>
            <a:ext cx="1071570" cy="642942"/>
            <a:chOff x="2786050" y="5143512"/>
            <a:chExt cx="1071570" cy="642942"/>
          </a:xfrm>
        </p:grpSpPr>
        <p:sp>
          <p:nvSpPr>
            <p:cNvPr id="11" name="Right Bracket 10"/>
            <p:cNvSpPr/>
            <p:nvPr/>
          </p:nvSpPr>
          <p:spPr bwMode="auto">
            <a:xfrm rot="16200000">
              <a:off x="3214678" y="5143512"/>
              <a:ext cx="214314" cy="1071570"/>
            </a:xfrm>
            <a:prstGeom prst="rightBracke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71802" y="5143512"/>
              <a:ext cx="5565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i</a:t>
              </a:r>
              <a:r>
                <a:rPr lang="en-US" dirty="0" smtClean="0">
                  <a:solidFill>
                    <a:srgbClr val="C00000"/>
                  </a:solidFill>
                </a:rPr>
                <a:t>(s)</a:t>
              </a:r>
              <a:endParaRPr lang="it-IT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Right Arrow 14"/>
          <p:cNvSpPr/>
          <p:nvPr/>
        </p:nvSpPr>
        <p:spPr bwMode="auto">
          <a:xfrm>
            <a:off x="4357686" y="5857892"/>
            <a:ext cx="500066" cy="428628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9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Performance: </a:t>
            </a:r>
            <a:r>
              <a:rPr lang="en-US" sz="3600" dirty="0" smtClean="0"/>
              <a:t>Compression ratio</a:t>
            </a:r>
            <a:endParaRPr lang="en-US" dirty="0" smtClean="0"/>
          </a:p>
        </p:txBody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Compression ratio </a:t>
            </a:r>
            <a:r>
              <a:rPr lang="en-US" dirty="0" smtClean="0">
                <a:solidFill>
                  <a:schemeClr val="folHlink"/>
                </a:solidFill>
              </a:rPr>
              <a:t>=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#bits in output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US" dirty="0" smtClean="0"/>
              <a:t> #bits in input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Compression performance</a:t>
            </a:r>
            <a:r>
              <a:rPr lang="en-US" dirty="0" smtClean="0">
                <a:solidFill>
                  <a:schemeClr val="folHlink"/>
                </a:solidFill>
              </a:rPr>
              <a:t>:</a:t>
            </a:r>
            <a:r>
              <a:rPr lang="en-US" dirty="0" smtClean="0"/>
              <a:t> We relate entropy against compression ratio.</a:t>
            </a:r>
          </a:p>
        </p:txBody>
      </p:sp>
      <p:grpSp>
        <p:nvGrpSpPr>
          <p:cNvPr id="2" name="Gruppo 7"/>
          <p:cNvGrpSpPr/>
          <p:nvPr/>
        </p:nvGrpSpPr>
        <p:grpSpPr>
          <a:xfrm>
            <a:off x="214314" y="5500702"/>
            <a:ext cx="4286248" cy="1200329"/>
            <a:chOff x="4857752" y="5500702"/>
            <a:chExt cx="4286248" cy="1200329"/>
          </a:xfrm>
        </p:grpSpPr>
        <p:sp>
          <p:nvSpPr>
            <p:cNvPr id="32" name="Rettangolo 5"/>
            <p:cNvSpPr/>
            <p:nvPr/>
          </p:nvSpPr>
          <p:spPr>
            <a:xfrm>
              <a:off x="4857752" y="5500702"/>
              <a:ext cx="42862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20000"/>
                </a:lnSpc>
                <a:buFont typeface="Wingdings" pitchFamily="2" charset="2"/>
                <a:buNone/>
                <a:defRPr/>
              </a:pPr>
              <a:r>
                <a:rPr lang="en-US" i="1" dirty="0" smtClean="0"/>
                <a:t>p(A) = .7,  p(B) = p(C) = p(D) = .1</a:t>
              </a:r>
              <a:endParaRPr lang="en-US" dirty="0" smtClean="0"/>
            </a:p>
            <a:p>
              <a:pPr algn="ctr" eaLnBrk="1" hangingPunct="1">
                <a:lnSpc>
                  <a:spcPct val="120000"/>
                </a:lnSpc>
                <a:buFont typeface="Wingdings" pitchFamily="2" charset="2"/>
                <a:buNone/>
                <a:defRPr/>
              </a:pPr>
              <a:r>
                <a:rPr lang="en-US" dirty="0" smtClean="0"/>
                <a:t>H</a:t>
              </a:r>
              <a:r>
                <a:rPr lang="en-US" baseline="-25000" dirty="0" smtClean="0"/>
                <a:t> </a:t>
              </a:r>
              <a:r>
                <a:rPr lang="en-US" dirty="0" smtClean="0"/>
                <a:t>≈ </a:t>
              </a:r>
              <a:r>
                <a:rPr lang="it-IT" dirty="0" smtClean="0"/>
                <a:t>1.36 bits</a:t>
              </a:r>
            </a:p>
            <a:p>
              <a:pPr algn="ctr" eaLnBrk="1" hangingPunct="1">
                <a:lnSpc>
                  <a:spcPct val="120000"/>
                </a:lnSpc>
                <a:buFont typeface="Wingdings" pitchFamily="2" charset="2"/>
                <a:buNone/>
                <a:defRPr/>
              </a:pPr>
              <a:r>
                <a:rPr lang="it-IT" dirty="0" smtClean="0"/>
                <a:t>Huffman ≈ 1.5 bits per symb</a:t>
              </a:r>
              <a:endParaRPr lang="en-US" dirty="0" smtClean="0"/>
            </a:p>
          </p:txBody>
        </p:sp>
        <p:sp>
          <p:nvSpPr>
            <p:cNvPr id="33" name="Rettangolo 6"/>
            <p:cNvSpPr/>
            <p:nvPr/>
          </p:nvSpPr>
          <p:spPr bwMode="auto">
            <a:xfrm>
              <a:off x="4929190" y="5572140"/>
              <a:ext cx="4071966" cy="1071570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graphicFrame>
        <p:nvGraphicFramePr>
          <p:cNvPr id="1459203" name="Object 4"/>
          <p:cNvGraphicFramePr>
            <a:graphicFrameLocks noChangeAspect="1"/>
          </p:cNvGraphicFramePr>
          <p:nvPr/>
        </p:nvGraphicFramePr>
        <p:xfrm>
          <a:off x="5581676" y="4451350"/>
          <a:ext cx="2705100" cy="876300"/>
        </p:xfrm>
        <a:graphic>
          <a:graphicData uri="http://schemas.openxmlformats.org/presentationml/2006/ole">
            <p:oleObj spid="_x0000_s1460260" name="Equation" r:id="rId4" imgW="1282585" imgH="418893" progId="Equation.3">
              <p:embed/>
            </p:oleObj>
          </a:graphicData>
        </a:graphic>
      </p:graphicFrame>
      <p:sp>
        <p:nvSpPr>
          <p:cNvPr id="37" name="Left-Right Arrow 36"/>
          <p:cNvSpPr/>
          <p:nvPr/>
        </p:nvSpPr>
        <p:spPr bwMode="auto">
          <a:xfrm>
            <a:off x="3898866" y="4594033"/>
            <a:ext cx="1428760" cy="571504"/>
          </a:xfrm>
          <a:prstGeom prst="leftRightArrow">
            <a:avLst>
              <a:gd name="adj1" fmla="val 25065"/>
              <a:gd name="adj2" fmla="val 47922"/>
            </a:avLst>
          </a:prstGeom>
          <a:solidFill>
            <a:schemeClr val="accent2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aphicFrame>
        <p:nvGraphicFramePr>
          <p:cNvPr id="1459205" name="Object 4"/>
          <p:cNvGraphicFramePr>
            <a:graphicFrameLocks noChangeAspect="1"/>
          </p:cNvGraphicFramePr>
          <p:nvPr/>
        </p:nvGraphicFramePr>
        <p:xfrm>
          <a:off x="528638" y="4646613"/>
          <a:ext cx="3354387" cy="717550"/>
        </p:xfrm>
        <a:graphic>
          <a:graphicData uri="http://schemas.openxmlformats.org/presentationml/2006/ole">
            <p:oleObj spid="_x0000_s1460261" name="Equation" r:id="rId5" imgW="1472741" imgH="342831" progId="Equation.3">
              <p:embed/>
            </p:oleObj>
          </a:graphicData>
        </a:graphic>
      </p:graphicFrame>
      <p:sp>
        <p:nvSpPr>
          <p:cNvPr id="40" name="Rectangle 39"/>
          <p:cNvSpPr/>
          <p:nvPr/>
        </p:nvSpPr>
        <p:spPr>
          <a:xfrm rot="20447879">
            <a:off x="32970" y="4326322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Shannon</a:t>
            </a:r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99113" y="4326917"/>
            <a:ext cx="125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In practice</a:t>
            </a:r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26628" y="4348348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  <a:latin typeface="Comic Sans MS" pitchFamily="66" charset="0"/>
              </a:rPr>
              <a:t>Avg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omic Sans MS" pitchFamily="66" charset="0"/>
              </a:rPr>
              <a:t>cw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 length</a:t>
            </a:r>
            <a:endParaRPr lang="it-IT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99064" y="4143380"/>
            <a:ext cx="3397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Empirical H      </a:t>
            </a:r>
            <a:r>
              <a:rPr lang="en-US" sz="1400" dirty="0" err="1" smtClean="0">
                <a:solidFill>
                  <a:schemeClr val="tx2"/>
                </a:solidFill>
                <a:latin typeface="Comic Sans MS" pitchFamily="66" charset="0"/>
              </a:rPr>
              <a:t>vs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     Compression ratio</a:t>
            </a:r>
            <a:endParaRPr lang="it-IT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1459206" name="Object 4"/>
          <p:cNvGraphicFramePr>
            <a:graphicFrameLocks noChangeAspect="1"/>
          </p:cNvGraphicFramePr>
          <p:nvPr/>
        </p:nvGraphicFramePr>
        <p:xfrm>
          <a:off x="5041900" y="5680075"/>
          <a:ext cx="3322638" cy="479425"/>
        </p:xfrm>
        <a:graphic>
          <a:graphicData uri="http://schemas.openxmlformats.org/presentationml/2006/ole">
            <p:oleObj spid="_x0000_s1460262" name="Equation" r:id="rId6" imgW="1574708" imgH="22873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5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5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5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with Huffman Coding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can prove that (n=|T|): </a:t>
            </a:r>
          </a:p>
          <a:p>
            <a:pPr algn="ctr" eaLnBrk="1" hangingPunct="1">
              <a:buNone/>
            </a:pPr>
            <a:r>
              <a:rPr lang="en-US" dirty="0" smtClean="0"/>
              <a:t>n H(T) </a:t>
            </a:r>
            <a:r>
              <a:rPr lang="en-US" b="1" dirty="0" smtClean="0">
                <a:solidFill>
                  <a:srgbClr val="FF0000"/>
                </a:solidFill>
              </a:rPr>
              <a:t>≤</a:t>
            </a:r>
            <a:r>
              <a:rPr lang="en-US" dirty="0" smtClean="0"/>
              <a:t>   |Huff(T)|   </a:t>
            </a:r>
            <a:r>
              <a:rPr lang="en-US" b="1" dirty="0" smtClean="0">
                <a:solidFill>
                  <a:srgbClr val="FF0000"/>
                </a:solidFill>
              </a:rPr>
              <a:t>&lt;</a:t>
            </a:r>
            <a:r>
              <a:rPr lang="en-US" dirty="0" smtClean="0"/>
              <a:t> n H(T) </a:t>
            </a:r>
            <a:r>
              <a:rPr lang="en-US" dirty="0" smtClean="0">
                <a:solidFill>
                  <a:srgbClr val="C00000"/>
                </a:solidFill>
              </a:rPr>
              <a:t>+ n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it-IT" dirty="0" smtClean="0"/>
              <a:t>which looses 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&lt; </a:t>
            </a:r>
            <a:r>
              <a:rPr lang="en-US" dirty="0" smtClean="0">
                <a:solidFill>
                  <a:srgbClr val="CC0000"/>
                </a:solidFill>
              </a:rPr>
              <a:t>1 bit </a:t>
            </a:r>
            <a:r>
              <a:rPr lang="en-US" dirty="0" smtClean="0"/>
              <a:t>per symbol on </a:t>
            </a:r>
            <a:r>
              <a:rPr lang="en-US" dirty="0" err="1" smtClean="0"/>
              <a:t>avg</a:t>
            </a:r>
            <a:r>
              <a:rPr lang="en-US" dirty="0" smtClean="0"/>
              <a:t>!!	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This loss is good/bad depending on H(T)</a:t>
            </a:r>
          </a:p>
          <a:p>
            <a:pPr lvl="1" eaLnBrk="1" hangingPunct="1"/>
            <a:r>
              <a:rPr lang="en-US" sz="2000" dirty="0" smtClean="0"/>
              <a:t>Take a two symbol alphabet </a:t>
            </a:r>
            <a:r>
              <a:rPr lang="en-US" sz="2000" dirty="0" smtClean="0">
                <a:sym typeface="Symbol"/>
              </a:rPr>
              <a:t> = {</a:t>
            </a:r>
            <a:r>
              <a:rPr lang="en-US" sz="2000" dirty="0" err="1" smtClean="0">
                <a:sym typeface="Symbol"/>
              </a:rPr>
              <a:t>a,b</a:t>
            </a:r>
            <a:r>
              <a:rPr lang="en-US" sz="2000" dirty="0" smtClean="0">
                <a:sym typeface="Symbol"/>
              </a:rPr>
              <a:t>}</a:t>
            </a:r>
            <a:r>
              <a:rPr lang="en-US" sz="2000" dirty="0" smtClean="0"/>
              <a:t>.</a:t>
            </a:r>
          </a:p>
          <a:p>
            <a:pPr lvl="1" eaLnBrk="1" hangingPunct="1"/>
            <a:r>
              <a:rPr lang="en-US" sz="2000" dirty="0" smtClean="0"/>
              <a:t>Whichever is their probability, Huffman uses 1 bit for each symbol and thus takes </a:t>
            </a:r>
            <a:r>
              <a:rPr lang="en-US" sz="2000" i="1" dirty="0" smtClean="0"/>
              <a:t>n</a:t>
            </a:r>
            <a:r>
              <a:rPr lang="en-US" sz="2000" dirty="0" smtClean="0"/>
              <a:t> bits to encode 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/>
              <a:t>If </a:t>
            </a:r>
            <a:r>
              <a:rPr lang="en-US" sz="2000" i="1" dirty="0" smtClean="0"/>
              <a:t>p(a)</a:t>
            </a:r>
            <a:r>
              <a:rPr lang="en-US" sz="2000" dirty="0" smtClean="0"/>
              <a:t> = .999,</a:t>
            </a:r>
            <a:r>
              <a:rPr lang="en-US" sz="2000" dirty="0" smtClean="0">
                <a:sym typeface="Wingdings" pitchFamily="2" charset="2"/>
              </a:rPr>
              <a:t> self-information is:</a:t>
            </a:r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sz="2000" dirty="0" smtClean="0">
                <a:sym typeface="Wingdings" pitchFamily="2" charset="2"/>
              </a:rPr>
              <a:t>                                                            bits &lt;&lt; 1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143240" y="5878533"/>
          <a:ext cx="2779713" cy="479425"/>
        </p:xfrm>
        <a:graphic>
          <a:graphicData uri="http://schemas.openxmlformats.org/presentationml/2006/ole">
            <p:oleObj spid="_x0000_s1461264" name="Equation" r:id="rId4" imgW="1091878" imgH="1907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Huffman’s optimality</a:t>
            </a:r>
          </a:p>
        </p:txBody>
      </p:sp>
      <p:sp>
        <p:nvSpPr>
          <p:cNvPr id="915460" name="Text Box 9"/>
          <p:cNvSpPr txBox="1">
            <a:spLocks noChangeArrowheads="1"/>
          </p:cNvSpPr>
          <p:nvPr/>
        </p:nvSpPr>
        <p:spPr bwMode="auto">
          <a:xfrm>
            <a:off x="500034" y="1785926"/>
            <a:ext cx="74879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err="1" smtClean="0"/>
              <a:t>Average</a:t>
            </a:r>
            <a:r>
              <a:rPr lang="it-IT" dirty="0" smtClean="0"/>
              <a:t> </a:t>
            </a:r>
            <a:r>
              <a:rPr lang="it-IT" dirty="0" err="1" smtClean="0"/>
              <a:t>length</a:t>
            </a:r>
            <a:r>
              <a:rPr lang="it-IT" dirty="0" smtClean="0"/>
              <a:t> of a code = </a:t>
            </a:r>
            <a:r>
              <a:rPr lang="it-IT" dirty="0" err="1" smtClean="0"/>
              <a:t>Average</a:t>
            </a:r>
            <a:r>
              <a:rPr lang="it-IT" dirty="0" smtClean="0"/>
              <a:t> </a:t>
            </a:r>
            <a:r>
              <a:rPr lang="it-IT" dirty="0" err="1" smtClean="0"/>
              <a:t>depth</a:t>
            </a:r>
            <a:r>
              <a:rPr lang="it-IT" dirty="0" smtClean="0"/>
              <a:t> of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binary</a:t>
            </a:r>
            <a:r>
              <a:rPr lang="it-IT" dirty="0" smtClean="0"/>
              <a:t> trie</a:t>
            </a:r>
            <a:endParaRPr lang="it-IT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75629" y="2285992"/>
            <a:ext cx="638347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Reduced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tree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dirty="0" smtClean="0"/>
              <a:t>= </a:t>
            </a:r>
            <a:r>
              <a:rPr lang="it-IT" dirty="0" err="1" smtClean="0"/>
              <a:t>tree</a:t>
            </a:r>
            <a:r>
              <a:rPr lang="it-IT" dirty="0" smtClean="0"/>
              <a:t> on (k-1) </a:t>
            </a:r>
            <a:r>
              <a:rPr lang="it-IT" dirty="0" err="1" smtClean="0"/>
              <a:t>symbols</a:t>
            </a:r>
            <a:endParaRPr lang="it-IT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substitute</a:t>
            </a:r>
            <a:r>
              <a:rPr lang="it-IT" dirty="0" smtClean="0"/>
              <a:t> </a:t>
            </a:r>
            <a:r>
              <a:rPr lang="it-IT" dirty="0" err="1" smtClean="0"/>
              <a:t>symbols</a:t>
            </a:r>
            <a:r>
              <a:rPr lang="it-IT" dirty="0" smtClean="0"/>
              <a:t> x,z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special</a:t>
            </a:r>
            <a:r>
              <a:rPr lang="it-IT" dirty="0" smtClean="0"/>
              <a:t> “</a:t>
            </a:r>
            <a:r>
              <a:rPr lang="it-IT" dirty="0" err="1" smtClean="0"/>
              <a:t>x+z</a:t>
            </a:r>
            <a:r>
              <a:rPr lang="it-IT" dirty="0" smtClean="0"/>
              <a:t>”</a:t>
            </a:r>
            <a:endParaRPr lang="it-IT" b="1" dirty="0"/>
          </a:p>
        </p:txBody>
      </p:sp>
      <p:grpSp>
        <p:nvGrpSpPr>
          <p:cNvPr id="40" name="Gruppo 39"/>
          <p:cNvGrpSpPr/>
          <p:nvPr/>
        </p:nvGrpSpPr>
        <p:grpSpPr>
          <a:xfrm>
            <a:off x="857224" y="3214686"/>
            <a:ext cx="1928826" cy="2543250"/>
            <a:chOff x="857224" y="3214686"/>
            <a:chExt cx="1928826" cy="2543250"/>
          </a:xfrm>
        </p:grpSpPr>
        <p:sp>
          <p:nvSpPr>
            <p:cNvPr id="19" name="Rettangolo 18"/>
            <p:cNvSpPr/>
            <p:nvPr/>
          </p:nvSpPr>
          <p:spPr>
            <a:xfrm>
              <a:off x="2000232" y="5357826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solidFill>
                    <a:srgbClr val="C00000"/>
                  </a:solidFill>
                </a:rPr>
                <a:t>x</a:t>
              </a:r>
              <a:endParaRPr lang="it-IT" dirty="0">
                <a:solidFill>
                  <a:srgbClr val="C00000"/>
                </a:solidFill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2428860" y="5357826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solidFill>
                    <a:srgbClr val="C00000"/>
                  </a:solidFill>
                </a:rPr>
                <a:t>z</a:t>
              </a:r>
              <a:endParaRPr lang="it-IT" dirty="0">
                <a:solidFill>
                  <a:srgbClr val="C00000"/>
                </a:solidFill>
              </a:endParaRPr>
            </a:p>
          </p:txBody>
        </p:sp>
        <p:grpSp>
          <p:nvGrpSpPr>
            <p:cNvPr id="38" name="Gruppo 37"/>
            <p:cNvGrpSpPr/>
            <p:nvPr/>
          </p:nvGrpSpPr>
          <p:grpSpPr>
            <a:xfrm>
              <a:off x="857224" y="3214686"/>
              <a:ext cx="1928826" cy="2143140"/>
              <a:chOff x="857224" y="3357562"/>
              <a:chExt cx="1928826" cy="2143140"/>
            </a:xfrm>
          </p:grpSpPr>
          <p:sp>
            <p:nvSpPr>
              <p:cNvPr id="11" name="Triangolo isoscele 10"/>
              <p:cNvSpPr/>
              <p:nvPr/>
            </p:nvSpPr>
            <p:spPr bwMode="auto">
              <a:xfrm>
                <a:off x="1071538" y="3357562"/>
                <a:ext cx="1714512" cy="1500198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34" charset="0"/>
                </a:endParaRPr>
              </a:p>
            </p:txBody>
          </p:sp>
          <p:cxnSp>
            <p:nvCxnSpPr>
              <p:cNvPr id="13" name="Connettore 1 12"/>
              <p:cNvCxnSpPr/>
              <p:nvPr/>
            </p:nvCxnSpPr>
            <p:spPr bwMode="auto">
              <a:xfrm rot="5400000">
                <a:off x="2035951" y="4964917"/>
                <a:ext cx="357190" cy="14287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Connettore 1 13"/>
              <p:cNvCxnSpPr/>
              <p:nvPr/>
            </p:nvCxnSpPr>
            <p:spPr bwMode="auto">
              <a:xfrm rot="16200000" flipH="1">
                <a:off x="2214546" y="4929198"/>
                <a:ext cx="357190" cy="21431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ettangolo 16"/>
              <p:cNvSpPr/>
              <p:nvPr/>
            </p:nvSpPr>
            <p:spPr bwMode="auto">
              <a:xfrm>
                <a:off x="2071670" y="5214950"/>
                <a:ext cx="214314" cy="28575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34" charset="0"/>
                </a:endParaRPr>
              </a:p>
            </p:txBody>
          </p:sp>
          <p:sp>
            <p:nvSpPr>
              <p:cNvPr id="18" name="Rettangolo 17"/>
              <p:cNvSpPr/>
              <p:nvPr/>
            </p:nvSpPr>
            <p:spPr bwMode="auto">
              <a:xfrm>
                <a:off x="2428860" y="5214950"/>
                <a:ext cx="214314" cy="28575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34" charset="0"/>
                </a:endParaRPr>
              </a:p>
            </p:txBody>
          </p:sp>
          <p:sp>
            <p:nvSpPr>
              <p:cNvPr id="21" name="Figura a mano libera 20"/>
              <p:cNvSpPr/>
              <p:nvPr/>
            </p:nvSpPr>
            <p:spPr bwMode="auto">
              <a:xfrm>
                <a:off x="1860310" y="3381153"/>
                <a:ext cx="444957" cy="1481470"/>
              </a:xfrm>
              <a:custGeom>
                <a:avLst/>
                <a:gdLst>
                  <a:gd name="connsiteX0" fmla="*/ 72817 w 444957"/>
                  <a:gd name="connsiteY0" fmla="*/ 0 h 1481470"/>
                  <a:gd name="connsiteX1" fmla="*/ 104715 w 444957"/>
                  <a:gd name="connsiteY1" fmla="*/ 63796 h 1481470"/>
                  <a:gd name="connsiteX2" fmla="*/ 72817 w 444957"/>
                  <a:gd name="connsiteY2" fmla="*/ 85061 h 1481470"/>
                  <a:gd name="connsiteX3" fmla="*/ 51552 w 444957"/>
                  <a:gd name="connsiteY3" fmla="*/ 116959 h 1481470"/>
                  <a:gd name="connsiteX4" fmla="*/ 9022 w 444957"/>
                  <a:gd name="connsiteY4" fmla="*/ 159489 h 1481470"/>
                  <a:gd name="connsiteX5" fmla="*/ 40919 w 444957"/>
                  <a:gd name="connsiteY5" fmla="*/ 244549 h 1481470"/>
                  <a:gd name="connsiteX6" fmla="*/ 62184 w 444957"/>
                  <a:gd name="connsiteY6" fmla="*/ 308345 h 1481470"/>
                  <a:gd name="connsiteX7" fmla="*/ 51552 w 444957"/>
                  <a:gd name="connsiteY7" fmla="*/ 372140 h 1481470"/>
                  <a:gd name="connsiteX8" fmla="*/ 51552 w 444957"/>
                  <a:gd name="connsiteY8" fmla="*/ 457200 h 1481470"/>
                  <a:gd name="connsiteX9" fmla="*/ 72817 w 444957"/>
                  <a:gd name="connsiteY9" fmla="*/ 478466 h 1481470"/>
                  <a:gd name="connsiteX10" fmla="*/ 125980 w 444957"/>
                  <a:gd name="connsiteY10" fmla="*/ 574159 h 1481470"/>
                  <a:gd name="connsiteX11" fmla="*/ 115347 w 444957"/>
                  <a:gd name="connsiteY11" fmla="*/ 659219 h 1481470"/>
                  <a:gd name="connsiteX12" fmla="*/ 104715 w 444957"/>
                  <a:gd name="connsiteY12" fmla="*/ 691117 h 1481470"/>
                  <a:gd name="connsiteX13" fmla="*/ 136612 w 444957"/>
                  <a:gd name="connsiteY13" fmla="*/ 744280 h 1481470"/>
                  <a:gd name="connsiteX14" fmla="*/ 221673 w 444957"/>
                  <a:gd name="connsiteY14" fmla="*/ 797442 h 1481470"/>
                  <a:gd name="connsiteX15" fmla="*/ 253570 w 444957"/>
                  <a:gd name="connsiteY15" fmla="*/ 829340 h 1481470"/>
                  <a:gd name="connsiteX16" fmla="*/ 274836 w 444957"/>
                  <a:gd name="connsiteY16" fmla="*/ 893135 h 1481470"/>
                  <a:gd name="connsiteX17" fmla="*/ 264203 w 444957"/>
                  <a:gd name="connsiteY17" fmla="*/ 935666 h 1481470"/>
                  <a:gd name="connsiteX18" fmla="*/ 200408 w 444957"/>
                  <a:gd name="connsiteY18" fmla="*/ 988828 h 1481470"/>
                  <a:gd name="connsiteX19" fmla="*/ 179143 w 444957"/>
                  <a:gd name="connsiteY19" fmla="*/ 1010094 h 1481470"/>
                  <a:gd name="connsiteX20" fmla="*/ 189775 w 444957"/>
                  <a:gd name="connsiteY20" fmla="*/ 1041991 h 1481470"/>
                  <a:gd name="connsiteX21" fmla="*/ 253570 w 444957"/>
                  <a:gd name="connsiteY21" fmla="*/ 1063256 h 1481470"/>
                  <a:gd name="connsiteX22" fmla="*/ 296101 w 444957"/>
                  <a:gd name="connsiteY22" fmla="*/ 1105787 h 1481470"/>
                  <a:gd name="connsiteX23" fmla="*/ 327998 w 444957"/>
                  <a:gd name="connsiteY23" fmla="*/ 1201480 h 1481470"/>
                  <a:gd name="connsiteX24" fmla="*/ 349263 w 444957"/>
                  <a:gd name="connsiteY24" fmla="*/ 1265275 h 1481470"/>
                  <a:gd name="connsiteX25" fmla="*/ 370529 w 444957"/>
                  <a:gd name="connsiteY25" fmla="*/ 1339703 h 1481470"/>
                  <a:gd name="connsiteX26" fmla="*/ 402426 w 444957"/>
                  <a:gd name="connsiteY26" fmla="*/ 1371600 h 1481470"/>
                  <a:gd name="connsiteX27" fmla="*/ 423691 w 444957"/>
                  <a:gd name="connsiteY27" fmla="*/ 1446028 h 1481470"/>
                  <a:gd name="connsiteX28" fmla="*/ 434324 w 444957"/>
                  <a:gd name="connsiteY28" fmla="*/ 1477926 h 1481470"/>
                  <a:gd name="connsiteX29" fmla="*/ 444957 w 444957"/>
                  <a:gd name="connsiteY29" fmla="*/ 1456661 h 14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4957" h="1481470">
                    <a:moveTo>
                      <a:pt x="72817" y="0"/>
                    </a:moveTo>
                    <a:cubicBezTo>
                      <a:pt x="77294" y="6716"/>
                      <a:pt x="110217" y="50040"/>
                      <a:pt x="104715" y="63796"/>
                    </a:cubicBezTo>
                    <a:cubicBezTo>
                      <a:pt x="99969" y="75661"/>
                      <a:pt x="83450" y="77973"/>
                      <a:pt x="72817" y="85061"/>
                    </a:cubicBezTo>
                    <a:cubicBezTo>
                      <a:pt x="65729" y="95694"/>
                      <a:pt x="61531" y="108976"/>
                      <a:pt x="51552" y="116959"/>
                    </a:cubicBezTo>
                    <a:cubicBezTo>
                      <a:pt x="0" y="158200"/>
                      <a:pt x="32219" y="89893"/>
                      <a:pt x="9022" y="159489"/>
                    </a:cubicBezTo>
                    <a:cubicBezTo>
                      <a:pt x="34228" y="285525"/>
                      <a:pt x="1096" y="154947"/>
                      <a:pt x="40919" y="244549"/>
                    </a:cubicBezTo>
                    <a:cubicBezTo>
                      <a:pt x="50023" y="265033"/>
                      <a:pt x="62184" y="308345"/>
                      <a:pt x="62184" y="308345"/>
                    </a:cubicBezTo>
                    <a:cubicBezTo>
                      <a:pt x="58640" y="329610"/>
                      <a:pt x="56229" y="351095"/>
                      <a:pt x="51552" y="372140"/>
                    </a:cubicBezTo>
                    <a:cubicBezTo>
                      <a:pt x="41898" y="415583"/>
                      <a:pt x="27927" y="402076"/>
                      <a:pt x="51552" y="457200"/>
                    </a:cubicBezTo>
                    <a:cubicBezTo>
                      <a:pt x="55501" y="466414"/>
                      <a:pt x="66802" y="470446"/>
                      <a:pt x="72817" y="478466"/>
                    </a:cubicBezTo>
                    <a:cubicBezTo>
                      <a:pt x="116689" y="536963"/>
                      <a:pt x="109403" y="524428"/>
                      <a:pt x="125980" y="574159"/>
                    </a:cubicBezTo>
                    <a:cubicBezTo>
                      <a:pt x="122436" y="602512"/>
                      <a:pt x="120458" y="631106"/>
                      <a:pt x="115347" y="659219"/>
                    </a:cubicBezTo>
                    <a:cubicBezTo>
                      <a:pt x="113342" y="670246"/>
                      <a:pt x="104715" y="679909"/>
                      <a:pt x="104715" y="691117"/>
                    </a:cubicBezTo>
                    <a:cubicBezTo>
                      <a:pt x="104715" y="716031"/>
                      <a:pt x="119768" y="729842"/>
                      <a:pt x="136612" y="744280"/>
                    </a:cubicBezTo>
                    <a:cubicBezTo>
                      <a:pt x="191771" y="791560"/>
                      <a:pt x="171582" y="780746"/>
                      <a:pt x="221673" y="797442"/>
                    </a:cubicBezTo>
                    <a:cubicBezTo>
                      <a:pt x="232305" y="808075"/>
                      <a:pt x="246268" y="816196"/>
                      <a:pt x="253570" y="829340"/>
                    </a:cubicBezTo>
                    <a:cubicBezTo>
                      <a:pt x="264456" y="848935"/>
                      <a:pt x="274836" y="893135"/>
                      <a:pt x="274836" y="893135"/>
                    </a:cubicBezTo>
                    <a:cubicBezTo>
                      <a:pt x="271292" y="907312"/>
                      <a:pt x="271453" y="922978"/>
                      <a:pt x="264203" y="935666"/>
                    </a:cubicBezTo>
                    <a:cubicBezTo>
                      <a:pt x="248252" y="963580"/>
                      <a:pt x="223585" y="970286"/>
                      <a:pt x="200408" y="988828"/>
                    </a:cubicBezTo>
                    <a:cubicBezTo>
                      <a:pt x="192580" y="995090"/>
                      <a:pt x="186231" y="1003005"/>
                      <a:pt x="179143" y="1010094"/>
                    </a:cubicBezTo>
                    <a:cubicBezTo>
                      <a:pt x="182687" y="1020726"/>
                      <a:pt x="180655" y="1035477"/>
                      <a:pt x="189775" y="1041991"/>
                    </a:cubicBezTo>
                    <a:cubicBezTo>
                      <a:pt x="208015" y="1055020"/>
                      <a:pt x="253570" y="1063256"/>
                      <a:pt x="253570" y="1063256"/>
                    </a:cubicBezTo>
                    <a:cubicBezTo>
                      <a:pt x="267747" y="1077433"/>
                      <a:pt x="289761" y="1086767"/>
                      <a:pt x="296101" y="1105787"/>
                    </a:cubicBezTo>
                    <a:lnTo>
                      <a:pt x="327998" y="1201480"/>
                    </a:lnTo>
                    <a:lnTo>
                      <a:pt x="349263" y="1265275"/>
                    </a:lnTo>
                    <a:cubicBezTo>
                      <a:pt x="350681" y="1270947"/>
                      <a:pt x="364427" y="1330551"/>
                      <a:pt x="370529" y="1339703"/>
                    </a:cubicBezTo>
                    <a:cubicBezTo>
                      <a:pt x="378870" y="1352214"/>
                      <a:pt x="391794" y="1360968"/>
                      <a:pt x="402426" y="1371600"/>
                    </a:cubicBezTo>
                    <a:cubicBezTo>
                      <a:pt x="427920" y="1448081"/>
                      <a:pt x="396989" y="1352572"/>
                      <a:pt x="423691" y="1446028"/>
                    </a:cubicBezTo>
                    <a:cubicBezTo>
                      <a:pt x="426770" y="1456805"/>
                      <a:pt x="424299" y="1472914"/>
                      <a:pt x="434324" y="1477926"/>
                    </a:cubicBezTo>
                    <a:cubicBezTo>
                      <a:pt x="441412" y="1481470"/>
                      <a:pt x="441413" y="1463749"/>
                      <a:pt x="444957" y="145666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34" charset="0"/>
                </a:endParaRPr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2071670" y="4143380"/>
                <a:ext cx="2968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dirty="0" smtClean="0"/>
                  <a:t>d</a:t>
                </a:r>
                <a:endParaRPr lang="it-IT" dirty="0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857224" y="3571876"/>
                <a:ext cx="4764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3600" dirty="0" smtClean="0"/>
                  <a:t>T</a:t>
                </a:r>
                <a:endParaRPr lang="it-IT" dirty="0"/>
              </a:p>
            </p:txBody>
          </p:sp>
        </p:grpSp>
      </p:grpSp>
      <p:sp>
        <p:nvSpPr>
          <p:cNvPr id="24" name="Rettangolo 23"/>
          <p:cNvSpPr/>
          <p:nvPr/>
        </p:nvSpPr>
        <p:spPr>
          <a:xfrm>
            <a:off x="214282" y="5715016"/>
            <a:ext cx="4143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</a:t>
            </a:r>
            <a:r>
              <a:rPr lang="it-IT" baseline="-25000" dirty="0" smtClean="0"/>
              <a:t>T </a:t>
            </a:r>
            <a:r>
              <a:rPr lang="it-IT" dirty="0" smtClean="0"/>
              <a:t>=  ….</a:t>
            </a:r>
            <a:r>
              <a:rPr lang="it-IT" baseline="-25000" dirty="0" smtClean="0"/>
              <a:t> </a:t>
            </a:r>
            <a:r>
              <a:rPr lang="it-IT" dirty="0" smtClean="0"/>
              <a:t>+ (d+1)</a:t>
            </a:r>
            <a:r>
              <a:rPr lang="it-IT" dirty="0" err="1" smtClean="0"/>
              <a:t>*p</a:t>
            </a:r>
            <a:r>
              <a:rPr lang="it-IT" baseline="-25000" dirty="0" err="1" smtClean="0"/>
              <a:t>x</a:t>
            </a:r>
            <a:r>
              <a:rPr lang="it-IT" baseline="-25000" dirty="0" smtClean="0"/>
              <a:t> </a:t>
            </a:r>
            <a:r>
              <a:rPr lang="it-IT" dirty="0" smtClean="0"/>
              <a:t>+ (d+1)</a:t>
            </a:r>
            <a:r>
              <a:rPr lang="it-IT" dirty="0" err="1" smtClean="0"/>
              <a:t>*p</a:t>
            </a:r>
            <a:r>
              <a:rPr lang="it-IT" baseline="-25000" dirty="0" err="1" smtClean="0"/>
              <a:t>z</a:t>
            </a:r>
            <a:endParaRPr lang="it-IT" dirty="0" smtClean="0"/>
          </a:p>
        </p:txBody>
      </p:sp>
      <p:sp>
        <p:nvSpPr>
          <p:cNvPr id="30" name="Rettangolo 29"/>
          <p:cNvSpPr/>
          <p:nvPr/>
        </p:nvSpPr>
        <p:spPr>
          <a:xfrm>
            <a:off x="6143636" y="5000636"/>
            <a:ext cx="84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“</a:t>
            </a:r>
            <a:r>
              <a:rPr lang="it-IT" dirty="0" err="1" smtClean="0">
                <a:solidFill>
                  <a:srgbClr val="C00000"/>
                </a:solidFill>
              </a:rPr>
              <a:t>x+z</a:t>
            </a:r>
            <a:r>
              <a:rPr lang="it-IT" dirty="0" smtClean="0"/>
              <a:t>”</a:t>
            </a:r>
            <a:endParaRPr lang="it-IT" dirty="0"/>
          </a:p>
        </p:txBody>
      </p:sp>
      <p:grpSp>
        <p:nvGrpSpPr>
          <p:cNvPr id="39" name="Gruppo 38"/>
          <p:cNvGrpSpPr/>
          <p:nvPr/>
        </p:nvGrpSpPr>
        <p:grpSpPr>
          <a:xfrm>
            <a:off x="4214810" y="3214686"/>
            <a:ext cx="2786082" cy="1785950"/>
            <a:chOff x="4214810" y="3214686"/>
            <a:chExt cx="2786082" cy="1785950"/>
          </a:xfrm>
        </p:grpSpPr>
        <p:sp>
          <p:nvSpPr>
            <p:cNvPr id="25" name="Triangolo isoscele 24"/>
            <p:cNvSpPr/>
            <p:nvPr/>
          </p:nvSpPr>
          <p:spPr bwMode="auto">
            <a:xfrm>
              <a:off x="5286380" y="3214686"/>
              <a:ext cx="1714512" cy="1500198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28" name="Rettangolo 27"/>
            <p:cNvSpPr/>
            <p:nvPr/>
          </p:nvSpPr>
          <p:spPr bwMode="auto">
            <a:xfrm>
              <a:off x="6429388" y="4714884"/>
              <a:ext cx="214314" cy="28575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2" name="Figura a mano libera 31"/>
            <p:cNvSpPr/>
            <p:nvPr/>
          </p:nvSpPr>
          <p:spPr bwMode="auto">
            <a:xfrm>
              <a:off x="6075152" y="3238277"/>
              <a:ext cx="444957" cy="1481470"/>
            </a:xfrm>
            <a:custGeom>
              <a:avLst/>
              <a:gdLst>
                <a:gd name="connsiteX0" fmla="*/ 72817 w 444957"/>
                <a:gd name="connsiteY0" fmla="*/ 0 h 1481470"/>
                <a:gd name="connsiteX1" fmla="*/ 104715 w 444957"/>
                <a:gd name="connsiteY1" fmla="*/ 63796 h 1481470"/>
                <a:gd name="connsiteX2" fmla="*/ 72817 w 444957"/>
                <a:gd name="connsiteY2" fmla="*/ 85061 h 1481470"/>
                <a:gd name="connsiteX3" fmla="*/ 51552 w 444957"/>
                <a:gd name="connsiteY3" fmla="*/ 116959 h 1481470"/>
                <a:gd name="connsiteX4" fmla="*/ 9022 w 444957"/>
                <a:gd name="connsiteY4" fmla="*/ 159489 h 1481470"/>
                <a:gd name="connsiteX5" fmla="*/ 40919 w 444957"/>
                <a:gd name="connsiteY5" fmla="*/ 244549 h 1481470"/>
                <a:gd name="connsiteX6" fmla="*/ 62184 w 444957"/>
                <a:gd name="connsiteY6" fmla="*/ 308345 h 1481470"/>
                <a:gd name="connsiteX7" fmla="*/ 51552 w 444957"/>
                <a:gd name="connsiteY7" fmla="*/ 372140 h 1481470"/>
                <a:gd name="connsiteX8" fmla="*/ 51552 w 444957"/>
                <a:gd name="connsiteY8" fmla="*/ 457200 h 1481470"/>
                <a:gd name="connsiteX9" fmla="*/ 72817 w 444957"/>
                <a:gd name="connsiteY9" fmla="*/ 478466 h 1481470"/>
                <a:gd name="connsiteX10" fmla="*/ 125980 w 444957"/>
                <a:gd name="connsiteY10" fmla="*/ 574159 h 1481470"/>
                <a:gd name="connsiteX11" fmla="*/ 115347 w 444957"/>
                <a:gd name="connsiteY11" fmla="*/ 659219 h 1481470"/>
                <a:gd name="connsiteX12" fmla="*/ 104715 w 444957"/>
                <a:gd name="connsiteY12" fmla="*/ 691117 h 1481470"/>
                <a:gd name="connsiteX13" fmla="*/ 136612 w 444957"/>
                <a:gd name="connsiteY13" fmla="*/ 744280 h 1481470"/>
                <a:gd name="connsiteX14" fmla="*/ 221673 w 444957"/>
                <a:gd name="connsiteY14" fmla="*/ 797442 h 1481470"/>
                <a:gd name="connsiteX15" fmla="*/ 253570 w 444957"/>
                <a:gd name="connsiteY15" fmla="*/ 829340 h 1481470"/>
                <a:gd name="connsiteX16" fmla="*/ 274836 w 444957"/>
                <a:gd name="connsiteY16" fmla="*/ 893135 h 1481470"/>
                <a:gd name="connsiteX17" fmla="*/ 264203 w 444957"/>
                <a:gd name="connsiteY17" fmla="*/ 935666 h 1481470"/>
                <a:gd name="connsiteX18" fmla="*/ 200408 w 444957"/>
                <a:gd name="connsiteY18" fmla="*/ 988828 h 1481470"/>
                <a:gd name="connsiteX19" fmla="*/ 179143 w 444957"/>
                <a:gd name="connsiteY19" fmla="*/ 1010094 h 1481470"/>
                <a:gd name="connsiteX20" fmla="*/ 189775 w 444957"/>
                <a:gd name="connsiteY20" fmla="*/ 1041991 h 1481470"/>
                <a:gd name="connsiteX21" fmla="*/ 253570 w 444957"/>
                <a:gd name="connsiteY21" fmla="*/ 1063256 h 1481470"/>
                <a:gd name="connsiteX22" fmla="*/ 296101 w 444957"/>
                <a:gd name="connsiteY22" fmla="*/ 1105787 h 1481470"/>
                <a:gd name="connsiteX23" fmla="*/ 327998 w 444957"/>
                <a:gd name="connsiteY23" fmla="*/ 1201480 h 1481470"/>
                <a:gd name="connsiteX24" fmla="*/ 349263 w 444957"/>
                <a:gd name="connsiteY24" fmla="*/ 1265275 h 1481470"/>
                <a:gd name="connsiteX25" fmla="*/ 370529 w 444957"/>
                <a:gd name="connsiteY25" fmla="*/ 1339703 h 1481470"/>
                <a:gd name="connsiteX26" fmla="*/ 402426 w 444957"/>
                <a:gd name="connsiteY26" fmla="*/ 1371600 h 1481470"/>
                <a:gd name="connsiteX27" fmla="*/ 423691 w 444957"/>
                <a:gd name="connsiteY27" fmla="*/ 1446028 h 1481470"/>
                <a:gd name="connsiteX28" fmla="*/ 434324 w 444957"/>
                <a:gd name="connsiteY28" fmla="*/ 1477926 h 1481470"/>
                <a:gd name="connsiteX29" fmla="*/ 444957 w 444957"/>
                <a:gd name="connsiteY29" fmla="*/ 1456661 h 148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4957" h="1481470">
                  <a:moveTo>
                    <a:pt x="72817" y="0"/>
                  </a:moveTo>
                  <a:cubicBezTo>
                    <a:pt x="77294" y="6716"/>
                    <a:pt x="110217" y="50040"/>
                    <a:pt x="104715" y="63796"/>
                  </a:cubicBezTo>
                  <a:cubicBezTo>
                    <a:pt x="99969" y="75661"/>
                    <a:pt x="83450" y="77973"/>
                    <a:pt x="72817" y="85061"/>
                  </a:cubicBezTo>
                  <a:cubicBezTo>
                    <a:pt x="65729" y="95694"/>
                    <a:pt x="61531" y="108976"/>
                    <a:pt x="51552" y="116959"/>
                  </a:cubicBezTo>
                  <a:cubicBezTo>
                    <a:pt x="0" y="158200"/>
                    <a:pt x="32219" y="89893"/>
                    <a:pt x="9022" y="159489"/>
                  </a:cubicBezTo>
                  <a:cubicBezTo>
                    <a:pt x="34228" y="285525"/>
                    <a:pt x="1096" y="154947"/>
                    <a:pt x="40919" y="244549"/>
                  </a:cubicBezTo>
                  <a:cubicBezTo>
                    <a:pt x="50023" y="265033"/>
                    <a:pt x="62184" y="308345"/>
                    <a:pt x="62184" y="308345"/>
                  </a:cubicBezTo>
                  <a:cubicBezTo>
                    <a:pt x="58640" y="329610"/>
                    <a:pt x="56229" y="351095"/>
                    <a:pt x="51552" y="372140"/>
                  </a:cubicBezTo>
                  <a:cubicBezTo>
                    <a:pt x="41898" y="415583"/>
                    <a:pt x="27927" y="402076"/>
                    <a:pt x="51552" y="457200"/>
                  </a:cubicBezTo>
                  <a:cubicBezTo>
                    <a:pt x="55501" y="466414"/>
                    <a:pt x="66802" y="470446"/>
                    <a:pt x="72817" y="478466"/>
                  </a:cubicBezTo>
                  <a:cubicBezTo>
                    <a:pt x="116689" y="536963"/>
                    <a:pt x="109403" y="524428"/>
                    <a:pt x="125980" y="574159"/>
                  </a:cubicBezTo>
                  <a:cubicBezTo>
                    <a:pt x="122436" y="602512"/>
                    <a:pt x="120458" y="631106"/>
                    <a:pt x="115347" y="659219"/>
                  </a:cubicBezTo>
                  <a:cubicBezTo>
                    <a:pt x="113342" y="670246"/>
                    <a:pt x="104715" y="679909"/>
                    <a:pt x="104715" y="691117"/>
                  </a:cubicBezTo>
                  <a:cubicBezTo>
                    <a:pt x="104715" y="716031"/>
                    <a:pt x="119768" y="729842"/>
                    <a:pt x="136612" y="744280"/>
                  </a:cubicBezTo>
                  <a:cubicBezTo>
                    <a:pt x="191771" y="791560"/>
                    <a:pt x="171582" y="780746"/>
                    <a:pt x="221673" y="797442"/>
                  </a:cubicBezTo>
                  <a:cubicBezTo>
                    <a:pt x="232305" y="808075"/>
                    <a:pt x="246268" y="816196"/>
                    <a:pt x="253570" y="829340"/>
                  </a:cubicBezTo>
                  <a:cubicBezTo>
                    <a:pt x="264456" y="848935"/>
                    <a:pt x="274836" y="893135"/>
                    <a:pt x="274836" y="893135"/>
                  </a:cubicBezTo>
                  <a:cubicBezTo>
                    <a:pt x="271292" y="907312"/>
                    <a:pt x="271453" y="922978"/>
                    <a:pt x="264203" y="935666"/>
                  </a:cubicBezTo>
                  <a:cubicBezTo>
                    <a:pt x="248252" y="963580"/>
                    <a:pt x="223585" y="970286"/>
                    <a:pt x="200408" y="988828"/>
                  </a:cubicBezTo>
                  <a:cubicBezTo>
                    <a:pt x="192580" y="995090"/>
                    <a:pt x="186231" y="1003005"/>
                    <a:pt x="179143" y="1010094"/>
                  </a:cubicBezTo>
                  <a:cubicBezTo>
                    <a:pt x="182687" y="1020726"/>
                    <a:pt x="180655" y="1035477"/>
                    <a:pt x="189775" y="1041991"/>
                  </a:cubicBezTo>
                  <a:cubicBezTo>
                    <a:pt x="208015" y="1055020"/>
                    <a:pt x="253570" y="1063256"/>
                    <a:pt x="253570" y="1063256"/>
                  </a:cubicBezTo>
                  <a:cubicBezTo>
                    <a:pt x="267747" y="1077433"/>
                    <a:pt x="289761" y="1086767"/>
                    <a:pt x="296101" y="1105787"/>
                  </a:cubicBezTo>
                  <a:lnTo>
                    <a:pt x="327998" y="1201480"/>
                  </a:lnTo>
                  <a:lnTo>
                    <a:pt x="349263" y="1265275"/>
                  </a:lnTo>
                  <a:cubicBezTo>
                    <a:pt x="350681" y="1270947"/>
                    <a:pt x="364427" y="1330551"/>
                    <a:pt x="370529" y="1339703"/>
                  </a:cubicBezTo>
                  <a:cubicBezTo>
                    <a:pt x="378870" y="1352214"/>
                    <a:pt x="391794" y="1360968"/>
                    <a:pt x="402426" y="1371600"/>
                  </a:cubicBezTo>
                  <a:cubicBezTo>
                    <a:pt x="427920" y="1448081"/>
                    <a:pt x="396989" y="1352572"/>
                    <a:pt x="423691" y="1446028"/>
                  </a:cubicBezTo>
                  <a:cubicBezTo>
                    <a:pt x="426770" y="1456805"/>
                    <a:pt x="424299" y="1472914"/>
                    <a:pt x="434324" y="1477926"/>
                  </a:cubicBezTo>
                  <a:cubicBezTo>
                    <a:pt x="441412" y="1481470"/>
                    <a:pt x="441413" y="1463749"/>
                    <a:pt x="444957" y="145666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6286512" y="4000504"/>
              <a:ext cx="296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smtClean="0"/>
                <a:t>d</a:t>
              </a:r>
              <a:endParaRPr lang="it-IT" dirty="0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4214810" y="3429000"/>
              <a:ext cx="13147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3600" dirty="0" err="1" smtClean="0"/>
                <a:t>RedT</a:t>
              </a:r>
              <a:endParaRPr lang="it-IT" dirty="0"/>
            </a:p>
          </p:txBody>
        </p:sp>
      </p:grpSp>
      <p:sp>
        <p:nvSpPr>
          <p:cNvPr id="35" name="Rettangolo 34"/>
          <p:cNvSpPr/>
          <p:nvPr/>
        </p:nvSpPr>
        <p:spPr>
          <a:xfrm>
            <a:off x="3071802" y="6143644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it-IT" sz="2400" baseline="-25000" dirty="0" smtClean="0">
                <a:solidFill>
                  <a:schemeClr val="tx2">
                    <a:lumMod val="75000"/>
                  </a:schemeClr>
                </a:solidFill>
              </a:rPr>
              <a:t>T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= 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it-IT" sz="2400" baseline="-25000" dirty="0" err="1" smtClean="0">
                <a:solidFill>
                  <a:schemeClr val="tx2">
                    <a:lumMod val="75000"/>
                  </a:schemeClr>
                </a:solidFill>
              </a:rPr>
              <a:t>RedT</a:t>
            </a:r>
            <a:r>
              <a:rPr lang="it-IT" sz="2400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+ (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it-IT" sz="2400" baseline="-25000" dirty="0" err="1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it-IT" sz="2400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+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it-IT" sz="2400" baseline="-25000" dirty="0" err="1" smtClean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4857752" y="5429264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L</a:t>
            </a:r>
            <a:r>
              <a:rPr lang="it-IT" baseline="-25000" dirty="0" err="1" smtClean="0"/>
              <a:t>RedT</a:t>
            </a:r>
            <a:r>
              <a:rPr lang="it-IT" baseline="-25000" dirty="0" smtClean="0"/>
              <a:t> </a:t>
            </a:r>
            <a:r>
              <a:rPr lang="it-IT" dirty="0" smtClean="0"/>
              <a:t>=  ….</a:t>
            </a:r>
            <a:r>
              <a:rPr lang="it-IT" baseline="-25000" dirty="0" smtClean="0"/>
              <a:t> </a:t>
            </a:r>
            <a:r>
              <a:rPr lang="it-IT" dirty="0" smtClean="0"/>
              <a:t>+ d *(</a:t>
            </a:r>
            <a:r>
              <a:rPr lang="it-IT" dirty="0" err="1" smtClean="0"/>
              <a:t>p</a:t>
            </a:r>
            <a:r>
              <a:rPr lang="it-IT" baseline="-25000" dirty="0" err="1" smtClean="0"/>
              <a:t>x</a:t>
            </a:r>
            <a:r>
              <a:rPr lang="it-IT" baseline="-25000" dirty="0" smtClean="0"/>
              <a:t> </a:t>
            </a:r>
            <a:r>
              <a:rPr lang="it-IT" dirty="0" smtClean="0"/>
              <a:t>+ </a:t>
            </a:r>
            <a:r>
              <a:rPr lang="it-IT" dirty="0" err="1" smtClean="0"/>
              <a:t>p</a:t>
            </a:r>
            <a:r>
              <a:rPr lang="it-IT" baseline="-25000" dirty="0" err="1" smtClean="0"/>
              <a:t>z</a:t>
            </a:r>
            <a:r>
              <a:rPr lang="it-IT" dirty="0" smtClean="0"/>
              <a:t>)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2428860" y="4714884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+1</a:t>
            </a:r>
            <a:endParaRPr lang="it-IT" dirty="0"/>
          </a:p>
        </p:txBody>
      </p:sp>
      <p:sp>
        <p:nvSpPr>
          <p:cNvPr id="42" name="Rettangolo 41"/>
          <p:cNvSpPr/>
          <p:nvPr/>
        </p:nvSpPr>
        <p:spPr>
          <a:xfrm>
            <a:off x="1857356" y="4714884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+1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30" grpId="0"/>
      <p:bldP spid="37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Huffman’s optimality</a:t>
            </a:r>
          </a:p>
        </p:txBody>
      </p:sp>
      <p:sp>
        <p:nvSpPr>
          <p:cNvPr id="915460" name="Text Box 9"/>
          <p:cNvSpPr txBox="1">
            <a:spLocks noChangeArrowheads="1"/>
          </p:cNvSpPr>
          <p:nvPr/>
        </p:nvSpPr>
        <p:spPr bwMode="auto">
          <a:xfrm>
            <a:off x="500034" y="3743270"/>
            <a:ext cx="67521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smtClean="0"/>
              <a:t>Now, take k symbols, where p</a:t>
            </a:r>
            <a:r>
              <a:rPr lang="it-IT" baseline="-25000" dirty="0" smtClean="0"/>
              <a:t>1 </a:t>
            </a:r>
            <a:r>
              <a:rPr lang="it-IT" dirty="0" smtClean="0">
                <a:sym typeface="Symbol"/>
              </a:rPr>
              <a:t> </a:t>
            </a:r>
            <a:r>
              <a:rPr lang="it-IT" dirty="0" smtClean="0"/>
              <a:t>p</a:t>
            </a:r>
            <a:r>
              <a:rPr lang="it-IT" baseline="-25000" dirty="0" smtClean="0"/>
              <a:t>2 </a:t>
            </a:r>
            <a:r>
              <a:rPr lang="it-IT" dirty="0" smtClean="0">
                <a:sym typeface="Symbol"/>
              </a:rPr>
              <a:t> </a:t>
            </a:r>
            <a:r>
              <a:rPr lang="it-IT" dirty="0" smtClean="0"/>
              <a:t>p</a:t>
            </a:r>
            <a:r>
              <a:rPr lang="it-IT" baseline="-25000" dirty="0" smtClean="0"/>
              <a:t>3 </a:t>
            </a:r>
            <a:r>
              <a:rPr lang="it-IT" dirty="0" smtClean="0">
                <a:sym typeface="Symbol"/>
              </a:rPr>
              <a:t> … </a:t>
            </a:r>
            <a:r>
              <a:rPr lang="it-IT" dirty="0" smtClean="0"/>
              <a:t>p</a:t>
            </a:r>
            <a:r>
              <a:rPr lang="it-IT" baseline="-25000" dirty="0" smtClean="0"/>
              <a:t>k-1 </a:t>
            </a:r>
            <a:r>
              <a:rPr lang="it-IT" dirty="0" smtClean="0">
                <a:sym typeface="Symbol"/>
              </a:rPr>
              <a:t> </a:t>
            </a:r>
            <a:r>
              <a:rPr lang="it-IT" dirty="0" smtClean="0"/>
              <a:t>p</a:t>
            </a:r>
            <a:r>
              <a:rPr lang="it-IT" baseline="-25000" dirty="0" smtClean="0"/>
              <a:t>k </a:t>
            </a:r>
            <a:endParaRPr lang="it-IT" b="1" baseline="-250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3528" y="1857364"/>
            <a:ext cx="87927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err="1" smtClean="0"/>
              <a:t>Clearly</a:t>
            </a:r>
            <a:r>
              <a:rPr lang="it-IT" dirty="0" smtClean="0"/>
              <a:t> </a:t>
            </a:r>
            <a:r>
              <a:rPr lang="it-IT" dirty="0" err="1" smtClean="0"/>
              <a:t>Huffman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optimal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k=1,2 </a:t>
            </a:r>
            <a:r>
              <a:rPr lang="it-IT" dirty="0" err="1" smtClean="0"/>
              <a:t>symbols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>
                <a:solidFill>
                  <a:srgbClr val="C00000"/>
                </a:solidFill>
              </a:rPr>
              <a:t>By induction</a:t>
            </a:r>
            <a:r>
              <a:rPr lang="it-IT" dirty="0" smtClean="0"/>
              <a:t>: assume that Huffman is optimal for k-1 symbols, hence</a:t>
            </a:r>
            <a:endParaRPr lang="it-IT" b="1" baseline="-250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00034" y="4274114"/>
            <a:ext cx="8108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 err="1" smtClean="0"/>
              <a:t>Clearly</a:t>
            </a:r>
            <a:r>
              <a:rPr lang="it-IT" sz="1800" dirty="0" smtClean="0"/>
              <a:t> </a:t>
            </a:r>
            <a:r>
              <a:rPr lang="it-IT" sz="1800" dirty="0" err="1" smtClean="0"/>
              <a:t>L</a:t>
            </a:r>
            <a:r>
              <a:rPr lang="it-IT" sz="1800" baseline="-25000" dirty="0" err="1" smtClean="0"/>
              <a:t>opt</a:t>
            </a:r>
            <a:r>
              <a:rPr lang="it-IT" sz="1800" baseline="-25000" dirty="0" smtClean="0"/>
              <a:t> </a:t>
            </a:r>
            <a:r>
              <a:rPr lang="it-IT" sz="1800" dirty="0" smtClean="0"/>
              <a:t>(p</a:t>
            </a:r>
            <a:r>
              <a:rPr lang="it-IT" sz="1800" baseline="-25000" dirty="0" smtClean="0"/>
              <a:t>1</a:t>
            </a:r>
            <a:r>
              <a:rPr lang="it-IT" sz="1800" dirty="0" smtClean="0">
                <a:sym typeface="Symbol"/>
              </a:rPr>
              <a:t>, …, </a:t>
            </a:r>
            <a:r>
              <a:rPr lang="it-IT" sz="1800" dirty="0" smtClean="0"/>
              <a:t>p</a:t>
            </a:r>
            <a:r>
              <a:rPr lang="it-IT" sz="1800" baseline="-25000" dirty="0" smtClean="0"/>
              <a:t>k-1 </a:t>
            </a:r>
            <a:r>
              <a:rPr lang="it-IT" sz="1800" dirty="0" smtClean="0">
                <a:sym typeface="Symbol"/>
              </a:rPr>
              <a:t>, </a:t>
            </a:r>
            <a:r>
              <a:rPr lang="it-IT" sz="1800" dirty="0" err="1" smtClean="0"/>
              <a:t>p</a:t>
            </a:r>
            <a:r>
              <a:rPr lang="it-IT" sz="1800" baseline="-25000" dirty="0" err="1" smtClean="0"/>
              <a:t>k</a:t>
            </a:r>
            <a:r>
              <a:rPr lang="it-IT" sz="1800" baseline="-25000" dirty="0" smtClean="0"/>
              <a:t> </a:t>
            </a:r>
            <a:r>
              <a:rPr lang="it-IT" sz="1800" dirty="0" smtClean="0"/>
              <a:t>)  =  </a:t>
            </a:r>
            <a:r>
              <a:rPr lang="it-IT" sz="1800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it-IT" sz="1800" baseline="-25000" dirty="0" err="1" smtClean="0">
                <a:solidFill>
                  <a:schemeClr val="tx2">
                    <a:lumMod val="75000"/>
                  </a:schemeClr>
                </a:solidFill>
              </a:rPr>
              <a:t>RedOpt</a:t>
            </a:r>
            <a:r>
              <a:rPr lang="it-IT" sz="1800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(p</a:t>
            </a:r>
            <a:r>
              <a:rPr lang="it-IT" sz="1800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,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,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it-IT" sz="1800" baseline="-25000" dirty="0" smtClean="0">
                <a:solidFill>
                  <a:schemeClr val="tx2">
                    <a:lumMod val="75000"/>
                  </a:schemeClr>
                </a:solidFill>
              </a:rPr>
              <a:t>k-2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,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it-IT" sz="1800" baseline="-25000" dirty="0" smtClean="0">
                <a:solidFill>
                  <a:schemeClr val="tx2">
                    <a:lumMod val="75000"/>
                  </a:schemeClr>
                </a:solidFill>
              </a:rPr>
              <a:t>k-1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+ </a:t>
            </a:r>
            <a:r>
              <a:rPr lang="it-IT" sz="1800" dirty="0" err="1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it-IT" sz="1800" baseline="-25000" dirty="0" err="1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it-IT" sz="1800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it-IT" sz="1800" dirty="0" smtClean="0"/>
              <a:t>+ (p</a:t>
            </a:r>
            <a:r>
              <a:rPr lang="it-IT" sz="1800" baseline="-25000" dirty="0" smtClean="0"/>
              <a:t>k-1 </a:t>
            </a:r>
            <a:r>
              <a:rPr lang="it-IT" sz="1800" dirty="0" smtClean="0">
                <a:sym typeface="Symbol"/>
              </a:rPr>
              <a:t>+ </a:t>
            </a:r>
            <a:r>
              <a:rPr lang="it-IT" sz="1800" dirty="0" err="1" smtClean="0"/>
              <a:t>p</a:t>
            </a:r>
            <a:r>
              <a:rPr lang="it-IT" sz="1800" baseline="-25000" dirty="0" err="1" smtClean="0"/>
              <a:t>k</a:t>
            </a:r>
            <a:r>
              <a:rPr lang="it-IT" sz="1800" dirty="0" smtClean="0"/>
              <a:t>)</a:t>
            </a:r>
            <a:endParaRPr lang="it-IT" sz="1800" b="1" baseline="-25000" dirty="0"/>
          </a:p>
        </p:txBody>
      </p:sp>
      <p:sp>
        <p:nvSpPr>
          <p:cNvPr id="10" name="Rettangolo 9"/>
          <p:cNvSpPr/>
          <p:nvPr/>
        </p:nvSpPr>
        <p:spPr>
          <a:xfrm>
            <a:off x="571472" y="5143512"/>
            <a:ext cx="75009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it-IT" baseline="-25000" dirty="0" err="1" smtClean="0">
                <a:solidFill>
                  <a:schemeClr val="tx2">
                    <a:lumMod val="75000"/>
                  </a:schemeClr>
                </a:solidFill>
              </a:rPr>
              <a:t>Opt</a:t>
            </a: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= 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it-IT" baseline="-25000" dirty="0" err="1" smtClean="0">
                <a:solidFill>
                  <a:schemeClr val="tx2">
                    <a:lumMod val="75000"/>
                  </a:schemeClr>
                </a:solidFill>
              </a:rPr>
              <a:t>RedOpt</a:t>
            </a: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800" dirty="0" smtClean="0"/>
              <a:t>[p</a:t>
            </a:r>
            <a:r>
              <a:rPr lang="it-IT" sz="1800" baseline="-25000" dirty="0" smtClean="0"/>
              <a:t>1</a:t>
            </a:r>
            <a:r>
              <a:rPr lang="it-IT" sz="1800" dirty="0" smtClean="0">
                <a:sym typeface="Symbol"/>
              </a:rPr>
              <a:t>, </a:t>
            </a:r>
            <a:r>
              <a:rPr lang="it-IT" sz="1800" dirty="0" smtClean="0"/>
              <a:t>…</a:t>
            </a:r>
            <a:r>
              <a:rPr lang="it-IT" sz="1800" dirty="0" smtClean="0">
                <a:sym typeface="Symbol"/>
              </a:rPr>
              <a:t>, </a:t>
            </a:r>
            <a:r>
              <a:rPr lang="it-IT" sz="1800" dirty="0" smtClean="0"/>
              <a:t>p</a:t>
            </a:r>
            <a:r>
              <a:rPr lang="it-IT" sz="1800" baseline="-25000" dirty="0" smtClean="0"/>
              <a:t>k-2</a:t>
            </a:r>
            <a:r>
              <a:rPr lang="it-IT" sz="1800" dirty="0" smtClean="0">
                <a:sym typeface="Symbol"/>
              </a:rPr>
              <a:t>, </a:t>
            </a:r>
            <a:r>
              <a:rPr lang="it-IT" sz="1800" dirty="0" smtClean="0"/>
              <a:t>p</a:t>
            </a:r>
            <a:r>
              <a:rPr lang="it-IT" sz="1800" baseline="-25000" dirty="0" smtClean="0"/>
              <a:t>k-1 </a:t>
            </a:r>
            <a:r>
              <a:rPr lang="it-IT" sz="1800" dirty="0" smtClean="0">
                <a:sym typeface="Symbol"/>
              </a:rPr>
              <a:t>+ </a:t>
            </a:r>
            <a:r>
              <a:rPr lang="it-IT" sz="1800" dirty="0" err="1" smtClean="0"/>
              <a:t>p</a:t>
            </a:r>
            <a:r>
              <a:rPr lang="it-IT" sz="1800" baseline="-25000" dirty="0" err="1" smtClean="0"/>
              <a:t>k</a:t>
            </a:r>
            <a:r>
              <a:rPr lang="it-IT" sz="1800" baseline="-25000" dirty="0" smtClean="0"/>
              <a:t> </a:t>
            </a:r>
            <a:r>
              <a:rPr lang="it-IT" sz="1800" dirty="0" smtClean="0"/>
              <a:t>]</a:t>
            </a:r>
            <a:r>
              <a:rPr lang="it-IT" b="1" baseline="-25000" dirty="0" smtClean="0"/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+ (p</a:t>
            </a: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</a:rPr>
              <a:t>k-1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+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it-IT" baseline="-25000" dirty="0" err="1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071538" y="5643578"/>
            <a:ext cx="5857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Lucida Sans"/>
                <a:sym typeface="Symbol"/>
              </a:rPr>
              <a:t>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it-IT" baseline="-25000" dirty="0" err="1" smtClean="0">
                <a:solidFill>
                  <a:schemeClr val="tx2">
                    <a:lumMod val="75000"/>
                  </a:schemeClr>
                </a:solidFill>
              </a:rPr>
              <a:t>RedH</a:t>
            </a: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800" dirty="0" smtClean="0"/>
              <a:t>[p</a:t>
            </a:r>
            <a:r>
              <a:rPr lang="it-IT" sz="1800" baseline="-25000" dirty="0" smtClean="0"/>
              <a:t>1</a:t>
            </a:r>
            <a:r>
              <a:rPr lang="it-IT" sz="1800" dirty="0" smtClean="0">
                <a:sym typeface="Symbol"/>
              </a:rPr>
              <a:t>, </a:t>
            </a:r>
            <a:r>
              <a:rPr lang="it-IT" sz="1800" dirty="0" smtClean="0"/>
              <a:t>…</a:t>
            </a:r>
            <a:r>
              <a:rPr lang="it-IT" sz="1800" dirty="0" smtClean="0">
                <a:sym typeface="Symbol"/>
              </a:rPr>
              <a:t>, </a:t>
            </a:r>
            <a:r>
              <a:rPr lang="it-IT" sz="1800" dirty="0" smtClean="0"/>
              <a:t>p</a:t>
            </a:r>
            <a:r>
              <a:rPr lang="it-IT" sz="1800" baseline="-25000" dirty="0" smtClean="0"/>
              <a:t>k-2</a:t>
            </a:r>
            <a:r>
              <a:rPr lang="it-IT" sz="1800" dirty="0" smtClean="0">
                <a:sym typeface="Symbol"/>
              </a:rPr>
              <a:t>, </a:t>
            </a:r>
            <a:r>
              <a:rPr lang="it-IT" sz="1800" dirty="0" smtClean="0"/>
              <a:t>p</a:t>
            </a:r>
            <a:r>
              <a:rPr lang="it-IT" sz="1800" baseline="-25000" dirty="0" smtClean="0"/>
              <a:t>k-1 </a:t>
            </a:r>
            <a:r>
              <a:rPr lang="it-IT" sz="1800" dirty="0" smtClean="0">
                <a:sym typeface="Symbol"/>
              </a:rPr>
              <a:t>+ </a:t>
            </a:r>
            <a:r>
              <a:rPr lang="it-IT" sz="1800" dirty="0" err="1" smtClean="0"/>
              <a:t>p</a:t>
            </a:r>
            <a:r>
              <a:rPr lang="it-IT" sz="1800" baseline="-25000" dirty="0" err="1" smtClean="0"/>
              <a:t>k</a:t>
            </a:r>
            <a:r>
              <a:rPr lang="it-IT" sz="1800" baseline="-25000" dirty="0" smtClean="0"/>
              <a:t> </a:t>
            </a:r>
            <a:r>
              <a:rPr lang="it-IT" sz="1800" dirty="0" smtClean="0"/>
              <a:t>]</a:t>
            </a:r>
            <a:r>
              <a:rPr lang="it-IT" sz="1800" b="1" baseline="-25000" dirty="0" smtClean="0"/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+ (p</a:t>
            </a: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</a:rPr>
              <a:t>k-1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+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it-IT" baseline="-25000" dirty="0" err="1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000100" y="6143644"/>
            <a:ext cx="10001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=  L</a:t>
            </a: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Freccia a destra 12"/>
          <p:cNvSpPr/>
          <p:nvPr/>
        </p:nvSpPr>
        <p:spPr bwMode="auto">
          <a:xfrm rot="6289145">
            <a:off x="1041851" y="5419396"/>
            <a:ext cx="642942" cy="28575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357290" y="4786322"/>
            <a:ext cx="70009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baseline="-250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optimal</a:t>
            </a:r>
            <a:r>
              <a:rPr lang="it-IT" sz="1400" dirty="0" smtClean="0">
                <a:solidFill>
                  <a:srgbClr val="C00000"/>
                </a:solidFill>
              </a:rPr>
              <a:t> on k-1 </a:t>
            </a:r>
            <a:r>
              <a:rPr lang="it-IT" sz="1400" dirty="0" err="1" smtClean="0">
                <a:solidFill>
                  <a:srgbClr val="C00000"/>
                </a:solidFill>
              </a:rPr>
              <a:t>symbols</a:t>
            </a:r>
            <a:r>
              <a:rPr lang="it-IT" sz="1400" dirty="0" smtClean="0">
                <a:solidFill>
                  <a:srgbClr val="C00000"/>
                </a:solidFill>
              </a:rPr>
              <a:t> (</a:t>
            </a:r>
            <a:r>
              <a:rPr lang="it-IT" sz="1400" dirty="0" err="1" smtClean="0">
                <a:solidFill>
                  <a:srgbClr val="C00000"/>
                </a:solidFill>
              </a:rPr>
              <a:t>by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induction</a:t>
            </a:r>
            <a:r>
              <a:rPr lang="it-IT" sz="1400" dirty="0" smtClean="0">
                <a:solidFill>
                  <a:srgbClr val="C00000"/>
                </a:solidFill>
              </a:rPr>
              <a:t>), </a:t>
            </a:r>
            <a:r>
              <a:rPr lang="it-IT" sz="1400" dirty="0" err="1" smtClean="0">
                <a:solidFill>
                  <a:srgbClr val="C00000"/>
                </a:solidFill>
              </a:rPr>
              <a:t>here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they</a:t>
            </a:r>
            <a:r>
              <a:rPr lang="it-IT" sz="1400" dirty="0" smtClean="0">
                <a:solidFill>
                  <a:srgbClr val="C00000"/>
                </a:solidFill>
              </a:rPr>
              <a:t> are (p</a:t>
            </a:r>
            <a:r>
              <a:rPr lang="it-IT" sz="1400" baseline="-25000" dirty="0" smtClean="0">
                <a:solidFill>
                  <a:srgbClr val="C00000"/>
                </a:solidFill>
              </a:rPr>
              <a:t>1</a:t>
            </a:r>
            <a:r>
              <a:rPr lang="it-IT" sz="1400" dirty="0" smtClean="0">
                <a:solidFill>
                  <a:srgbClr val="C00000"/>
                </a:solidFill>
                <a:sym typeface="Symbol"/>
              </a:rPr>
              <a:t>, …, </a:t>
            </a:r>
            <a:r>
              <a:rPr lang="it-IT" sz="1400" dirty="0" smtClean="0">
                <a:solidFill>
                  <a:srgbClr val="C00000"/>
                </a:solidFill>
              </a:rPr>
              <a:t>p</a:t>
            </a:r>
            <a:r>
              <a:rPr lang="it-IT" sz="1400" baseline="-25000" dirty="0" smtClean="0">
                <a:solidFill>
                  <a:srgbClr val="C00000"/>
                </a:solidFill>
              </a:rPr>
              <a:t>k-2</a:t>
            </a:r>
            <a:r>
              <a:rPr lang="it-IT" sz="1400" dirty="0" smtClean="0">
                <a:solidFill>
                  <a:srgbClr val="C00000"/>
                </a:solidFill>
              </a:rPr>
              <a:t>,    p</a:t>
            </a:r>
            <a:r>
              <a:rPr lang="it-IT" sz="1400" baseline="-25000" dirty="0" smtClean="0">
                <a:solidFill>
                  <a:srgbClr val="C00000"/>
                </a:solidFill>
              </a:rPr>
              <a:t>k-1 </a:t>
            </a:r>
            <a:r>
              <a:rPr lang="it-IT" sz="1400" dirty="0" smtClean="0">
                <a:solidFill>
                  <a:srgbClr val="C00000"/>
                </a:solidFill>
                <a:sym typeface="Symbol"/>
              </a:rPr>
              <a:t>+ </a:t>
            </a:r>
            <a:r>
              <a:rPr lang="it-IT" sz="1400" dirty="0" err="1" smtClean="0">
                <a:solidFill>
                  <a:srgbClr val="C00000"/>
                </a:solidFill>
              </a:rPr>
              <a:t>p</a:t>
            </a:r>
            <a:r>
              <a:rPr lang="it-IT" sz="1400" baseline="-25000" dirty="0" err="1" smtClean="0">
                <a:solidFill>
                  <a:srgbClr val="C00000"/>
                </a:solidFill>
              </a:rPr>
              <a:t>k</a:t>
            </a:r>
            <a:r>
              <a:rPr lang="it-IT" sz="1400" baseline="-25000" dirty="0" smtClean="0">
                <a:solidFill>
                  <a:srgbClr val="C00000"/>
                </a:solidFill>
              </a:rPr>
              <a:t> </a:t>
            </a:r>
            <a:r>
              <a:rPr lang="it-IT" sz="1400" dirty="0" smtClean="0">
                <a:solidFill>
                  <a:srgbClr val="C00000"/>
                </a:solidFill>
              </a:rPr>
              <a:t>)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000232" y="3000372"/>
            <a:ext cx="50882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L</a:t>
            </a:r>
            <a:r>
              <a:rPr lang="it-IT" baseline="-25000" dirty="0" err="1" smtClean="0">
                <a:solidFill>
                  <a:srgbClr val="C00000"/>
                </a:solidFill>
              </a:rPr>
              <a:t>RedH</a:t>
            </a:r>
            <a:r>
              <a:rPr lang="it-IT" baseline="-25000" dirty="0" smtClean="0">
                <a:solidFill>
                  <a:srgbClr val="C00000"/>
                </a:solidFill>
              </a:rPr>
              <a:t> </a:t>
            </a:r>
            <a:r>
              <a:rPr lang="it-IT" dirty="0" smtClean="0">
                <a:solidFill>
                  <a:srgbClr val="C00000"/>
                </a:solidFill>
              </a:rPr>
              <a:t>(p</a:t>
            </a:r>
            <a:r>
              <a:rPr lang="it-IT" baseline="-25000" dirty="0" smtClean="0">
                <a:solidFill>
                  <a:srgbClr val="C00000"/>
                </a:solidFill>
              </a:rPr>
              <a:t>1</a:t>
            </a:r>
            <a:r>
              <a:rPr lang="it-IT" dirty="0" smtClean="0">
                <a:solidFill>
                  <a:srgbClr val="C00000"/>
                </a:solidFill>
                <a:sym typeface="Symbol"/>
              </a:rPr>
              <a:t>, …, </a:t>
            </a:r>
            <a:r>
              <a:rPr lang="it-IT" dirty="0" smtClean="0">
                <a:solidFill>
                  <a:srgbClr val="C00000"/>
                </a:solidFill>
              </a:rPr>
              <a:t>p</a:t>
            </a:r>
            <a:r>
              <a:rPr lang="it-IT" baseline="-25000" dirty="0" smtClean="0">
                <a:solidFill>
                  <a:srgbClr val="C00000"/>
                </a:solidFill>
              </a:rPr>
              <a:t>k-2</a:t>
            </a:r>
            <a:r>
              <a:rPr lang="it-IT" dirty="0" smtClean="0">
                <a:solidFill>
                  <a:srgbClr val="C00000"/>
                </a:solidFill>
              </a:rPr>
              <a:t>, p</a:t>
            </a:r>
            <a:r>
              <a:rPr lang="it-IT" baseline="-25000" dirty="0" smtClean="0">
                <a:solidFill>
                  <a:srgbClr val="C00000"/>
                </a:solidFill>
              </a:rPr>
              <a:t>k-1 </a:t>
            </a:r>
            <a:r>
              <a:rPr lang="it-IT" dirty="0" smtClean="0">
                <a:solidFill>
                  <a:srgbClr val="C00000"/>
                </a:solidFill>
                <a:sym typeface="Symbol"/>
              </a:rPr>
              <a:t>+ </a:t>
            </a:r>
            <a:r>
              <a:rPr lang="it-IT" dirty="0" err="1" smtClean="0">
                <a:solidFill>
                  <a:srgbClr val="C00000"/>
                </a:solidFill>
              </a:rPr>
              <a:t>p</a:t>
            </a:r>
            <a:r>
              <a:rPr lang="it-IT" baseline="-25000" dirty="0" err="1" smtClean="0">
                <a:solidFill>
                  <a:srgbClr val="C00000"/>
                </a:solidFill>
              </a:rPr>
              <a:t>k</a:t>
            </a:r>
            <a:r>
              <a:rPr lang="it-IT" baseline="-25000" dirty="0" smtClean="0">
                <a:solidFill>
                  <a:srgbClr val="C00000"/>
                </a:solidFill>
              </a:rPr>
              <a:t> </a:t>
            </a:r>
            <a:r>
              <a:rPr lang="it-IT" dirty="0" smtClean="0">
                <a:solidFill>
                  <a:srgbClr val="C00000"/>
                </a:solidFill>
              </a:rPr>
              <a:t>)  </a:t>
            </a:r>
            <a:r>
              <a:rPr lang="it-IT" dirty="0" err="1" smtClean="0">
                <a:solidFill>
                  <a:srgbClr val="C00000"/>
                </a:solidFill>
              </a:rPr>
              <a:t>is</a:t>
            </a:r>
            <a:r>
              <a:rPr lang="it-IT" dirty="0" smtClean="0">
                <a:solidFill>
                  <a:srgbClr val="C00000"/>
                </a:solidFill>
              </a:rPr>
              <a:t> minimum</a:t>
            </a:r>
            <a:endParaRPr lang="it-IT" b="1" baseline="-25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1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60" grpId="0"/>
      <p:bldP spid="9" grpId="0"/>
      <p:bldP spid="10" grpId="0"/>
      <p:bldP spid="11" grpId="0"/>
      <p:bldP spid="12" grpId="0"/>
      <p:bldP spid="13" grpId="0" animBg="1"/>
      <p:bldP spid="14" grpId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size may be large</a:t>
            </a:r>
          </a:p>
        </p:txBody>
      </p:sp>
      <p:sp>
        <p:nvSpPr>
          <p:cNvPr id="919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95567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2000" smtClean="0"/>
              <a:t>Huffman codes can be made </a:t>
            </a:r>
            <a:r>
              <a:rPr lang="en-US" sz="2000" i="1" smtClean="0"/>
              <a:t>succinct</a:t>
            </a:r>
            <a:r>
              <a:rPr lang="en-US" sz="2000" smtClean="0"/>
              <a:t> in the representation of the codeword tree, and </a:t>
            </a:r>
            <a:r>
              <a:rPr lang="en-US" sz="2000" i="1" smtClean="0"/>
              <a:t>fast</a:t>
            </a:r>
            <a:r>
              <a:rPr lang="en-US" sz="2000" smtClean="0"/>
              <a:t> in (de)coding.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735013" y="3044825"/>
            <a:ext cx="8013700" cy="2665413"/>
            <a:chOff x="735013" y="3044825"/>
            <a:chExt cx="8013700" cy="2665413"/>
          </a:xfrm>
        </p:grpSpPr>
        <p:pic>
          <p:nvPicPr>
            <p:cNvPr id="91955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650" y="3357563"/>
              <a:ext cx="3168650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7386" name="Rectangle 10"/>
            <p:cNvSpPr>
              <a:spLocks noChangeArrowheads="1"/>
            </p:cNvSpPr>
            <p:nvPr/>
          </p:nvSpPr>
          <p:spPr bwMode="auto">
            <a:xfrm>
              <a:off x="4211638" y="3644900"/>
              <a:ext cx="4537075" cy="157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30000"/>
                </a:lnSpc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None/>
              </a:pPr>
              <a:r>
                <a:rPr lang="en-US" dirty="0"/>
                <a:t>We store for any level L:</a:t>
              </a:r>
            </a:p>
            <a:p>
              <a:pPr marL="342900" indent="-342900">
                <a:lnSpc>
                  <a:spcPct val="130000"/>
                </a:lnSpc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</a:pPr>
              <a:r>
                <a:rPr lang="en-US" dirty="0" err="1"/>
                <a:t>firstcode</a:t>
              </a:r>
              <a:r>
                <a:rPr lang="en-US" dirty="0"/>
                <a:t>[L]</a:t>
              </a:r>
            </a:p>
            <a:p>
              <a:pPr marL="342900" indent="-342900">
                <a:lnSpc>
                  <a:spcPct val="130000"/>
                </a:lnSpc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</a:pPr>
              <a:r>
                <a:rPr lang="en-US" dirty="0" smtClean="0"/>
                <a:t>Symbols[L], </a:t>
              </a:r>
              <a:r>
                <a:rPr lang="en-US" dirty="0"/>
                <a:t>for each </a:t>
              </a:r>
              <a:r>
                <a:rPr lang="en-US" dirty="0" smtClean="0"/>
                <a:t>level L</a:t>
              </a:r>
              <a:endParaRPr lang="en-US" dirty="0"/>
            </a:p>
          </p:txBody>
        </p:sp>
        <p:sp>
          <p:nvSpPr>
            <p:cNvPr id="919557" name="Text Box 11"/>
            <p:cNvSpPr txBox="1">
              <a:spLocks noChangeArrowheads="1"/>
            </p:cNvSpPr>
            <p:nvPr/>
          </p:nvSpPr>
          <p:spPr bwMode="auto">
            <a:xfrm>
              <a:off x="735013" y="3044825"/>
              <a:ext cx="25161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rgbClr val="A40508"/>
                  </a:solidFill>
                  <a:latin typeface="Comic Sans MS" pitchFamily="66" charset="0"/>
                </a:rPr>
                <a:t>Canonical Huffman tree</a:t>
              </a:r>
            </a:p>
          </p:txBody>
        </p:sp>
      </p:grpSp>
      <p:sp>
        <p:nvSpPr>
          <p:cNvPr id="919558" name="Text Box 13"/>
          <p:cNvSpPr txBox="1">
            <a:spLocks noChangeArrowheads="1"/>
          </p:cNvSpPr>
          <p:nvPr/>
        </p:nvSpPr>
        <p:spPr bwMode="auto">
          <a:xfrm>
            <a:off x="2176463" y="5343525"/>
            <a:ext cx="1089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/>
              <a:t>= 00.....0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Compression</a:t>
            </a:r>
            <a:endParaRPr lang="en-US" sz="5400" dirty="0" smtClean="0"/>
          </a:p>
        </p:txBody>
      </p:sp>
      <p:sp>
        <p:nvSpPr>
          <p:cNvPr id="95744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Integers compression</a:t>
            </a:r>
          </a:p>
        </p:txBody>
      </p:sp>
    </p:spTree>
    <p:extLst>
      <p:ext uri="{BB962C8B-B14F-4D97-AF65-F5344CB8AC3E}">
        <p14:creationId xmlns="" xmlns:p14="http://schemas.microsoft.com/office/powerpoint/2010/main" val="22149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Canonical Huffman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14282" y="5214950"/>
            <a:ext cx="774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1(.3)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071670" y="4500570"/>
            <a:ext cx="579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1" dirty="0" smtClean="0">
                <a:latin typeface="Times New Roman" pitchFamily="18" charset="0"/>
              </a:rPr>
              <a:t>(.02</a:t>
            </a:r>
            <a:r>
              <a:rPr lang="en-US" sz="1600" i="1" dirty="0">
                <a:latin typeface="Times New Roman" pitchFamily="18" charset="0"/>
              </a:rPr>
              <a:t>)</a:t>
            </a:r>
          </a:p>
        </p:txBody>
      </p:sp>
      <p:grpSp>
        <p:nvGrpSpPr>
          <p:cNvPr id="62" name="Gruppo 61"/>
          <p:cNvGrpSpPr/>
          <p:nvPr/>
        </p:nvGrpSpPr>
        <p:grpSpPr>
          <a:xfrm>
            <a:off x="1500166" y="4714884"/>
            <a:ext cx="876304" cy="604838"/>
            <a:chOff x="1500166" y="4714884"/>
            <a:chExt cx="876304" cy="604838"/>
          </a:xfrm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2000232" y="4714884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Symbol" pitchFamily="18" charset="2"/>
              </a:endParaRP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V="1">
              <a:off x="1500166" y="4786322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H="1" flipV="1">
              <a:off x="2071670" y="4786322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093797" y="5253351"/>
            <a:ext cx="928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2(.01)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022491" y="5253351"/>
            <a:ext cx="928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3(.01)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951185" y="5253351"/>
            <a:ext cx="928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4(.06)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3737003" y="5253351"/>
            <a:ext cx="774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5(.3)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4522821" y="5286388"/>
            <a:ext cx="928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6(.01)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5402336" y="5286388"/>
            <a:ext cx="928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7(.01)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6237333" y="5286388"/>
            <a:ext cx="774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1(.3)</a:t>
            </a:r>
            <a:endParaRPr lang="en-US" sz="2400" i="1" dirty="0">
              <a:latin typeface="Times New Roman" pitchFamily="18" charset="0"/>
            </a:endParaRPr>
          </a:p>
        </p:txBody>
      </p:sp>
      <p:grpSp>
        <p:nvGrpSpPr>
          <p:cNvPr id="63" name="Gruppo 62"/>
          <p:cNvGrpSpPr/>
          <p:nvPr/>
        </p:nvGrpSpPr>
        <p:grpSpPr>
          <a:xfrm>
            <a:off x="4921689" y="4500570"/>
            <a:ext cx="1150509" cy="819152"/>
            <a:chOff x="4921689" y="4500570"/>
            <a:chExt cx="1150509" cy="819152"/>
          </a:xfrm>
        </p:grpSpPr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5421755" y="4714884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Symbol" pitchFamily="18" charset="2"/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5493193" y="4500570"/>
              <a:ext cx="5790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1" dirty="0" smtClean="0">
                  <a:latin typeface="Times New Roman" pitchFamily="18" charset="0"/>
                </a:rPr>
                <a:t>(.02</a:t>
              </a:r>
              <a:r>
                <a:rPr lang="en-US" sz="1600" i="1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 flipV="1">
              <a:off x="4921689" y="4786322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 flipH="1" flipV="1">
              <a:off x="5493193" y="4786322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4" name="Gruppo 63"/>
          <p:cNvGrpSpPr/>
          <p:nvPr/>
        </p:nvGrpSpPr>
        <p:grpSpPr>
          <a:xfrm>
            <a:off x="2071670" y="3643314"/>
            <a:ext cx="3357586" cy="1071570"/>
            <a:chOff x="2071670" y="3643314"/>
            <a:chExt cx="3357586" cy="1071570"/>
          </a:xfrm>
        </p:grpSpPr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3638544" y="378619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2071670" y="3857628"/>
              <a:ext cx="1571636" cy="857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H="1" flipV="1">
              <a:off x="3643306" y="3857628"/>
              <a:ext cx="1785950" cy="857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3786182" y="3643314"/>
              <a:ext cx="5790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1" dirty="0" smtClean="0">
                  <a:latin typeface="Times New Roman" pitchFamily="18" charset="0"/>
                </a:rPr>
                <a:t>(.04)</a:t>
              </a:r>
              <a:endParaRPr lang="en-US" sz="1600" i="1" dirty="0">
                <a:latin typeface="Times New Roman" pitchFamily="18" charset="0"/>
              </a:endParaRPr>
            </a:p>
          </p:txBody>
        </p:sp>
      </p:grpSp>
      <p:grpSp>
        <p:nvGrpSpPr>
          <p:cNvPr id="65" name="Gruppo 64"/>
          <p:cNvGrpSpPr/>
          <p:nvPr/>
        </p:nvGrpSpPr>
        <p:grpSpPr>
          <a:xfrm>
            <a:off x="2881142" y="3090446"/>
            <a:ext cx="762164" cy="2224514"/>
            <a:chOff x="2881142" y="3090446"/>
            <a:chExt cx="762164" cy="2224514"/>
          </a:xfrm>
        </p:grpSpPr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3357554" y="3214686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flipV="1">
              <a:off x="3214678" y="3286124"/>
              <a:ext cx="214314" cy="20288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 flipH="1" flipV="1">
              <a:off x="3428992" y="3286124"/>
              <a:ext cx="214314" cy="5000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2881142" y="3090446"/>
              <a:ext cx="4764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1" dirty="0" smtClean="0">
                  <a:latin typeface="Times New Roman" pitchFamily="18" charset="0"/>
                </a:rPr>
                <a:t>(.1)</a:t>
              </a:r>
              <a:endParaRPr lang="en-US" sz="1600" i="1" dirty="0">
                <a:latin typeface="Times New Roman" pitchFamily="18" charset="0"/>
              </a:endParaRPr>
            </a:p>
          </p:txBody>
        </p:sp>
      </p:grp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714348" y="2500306"/>
            <a:ext cx="1285884" cy="27432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6" name="Gruppo 65"/>
          <p:cNvGrpSpPr/>
          <p:nvPr/>
        </p:nvGrpSpPr>
        <p:grpSpPr>
          <a:xfrm>
            <a:off x="1428728" y="2285992"/>
            <a:ext cx="1928826" cy="928694"/>
            <a:chOff x="1428728" y="2285992"/>
            <a:chExt cx="1928826" cy="928694"/>
          </a:xfrm>
        </p:grpSpPr>
        <p:sp>
          <p:nvSpPr>
            <p:cNvPr id="52" name="Line 21"/>
            <p:cNvSpPr>
              <a:spLocks noChangeShapeType="1"/>
            </p:cNvSpPr>
            <p:nvPr/>
          </p:nvSpPr>
          <p:spPr bwMode="auto">
            <a:xfrm flipH="1" flipV="1">
              <a:off x="2000232" y="2500306"/>
              <a:ext cx="1357322" cy="714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1995470" y="242886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428728" y="2285992"/>
              <a:ext cx="4764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1" dirty="0" smtClean="0">
                  <a:latin typeface="Times New Roman" pitchFamily="18" charset="0"/>
                </a:rPr>
                <a:t>(.4)</a:t>
              </a:r>
              <a:endParaRPr lang="en-US" sz="1600" i="1" dirty="0">
                <a:latin typeface="Times New Roman" pitchFamily="18" charset="0"/>
              </a:endParaRPr>
            </a:p>
          </p:txBody>
        </p:sp>
      </p:grpSp>
      <p:grpSp>
        <p:nvGrpSpPr>
          <p:cNvPr id="67" name="Gruppo 66"/>
          <p:cNvGrpSpPr/>
          <p:nvPr/>
        </p:nvGrpSpPr>
        <p:grpSpPr>
          <a:xfrm>
            <a:off x="4071934" y="3071810"/>
            <a:ext cx="2500330" cy="2243150"/>
            <a:chOff x="4071934" y="3071810"/>
            <a:chExt cx="2500330" cy="2243150"/>
          </a:xfrm>
        </p:grpSpPr>
        <p:sp>
          <p:nvSpPr>
            <p:cNvPr id="55" name="Line 21"/>
            <p:cNvSpPr>
              <a:spLocks noChangeShapeType="1"/>
            </p:cNvSpPr>
            <p:nvPr/>
          </p:nvSpPr>
          <p:spPr bwMode="auto">
            <a:xfrm flipV="1">
              <a:off x="4071934" y="3286124"/>
              <a:ext cx="2000264" cy="20288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 flipH="1" flipV="1">
              <a:off x="6072198" y="3286124"/>
              <a:ext cx="500066" cy="2000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" name="Oval 7"/>
            <p:cNvSpPr>
              <a:spLocks noChangeArrowheads="1"/>
            </p:cNvSpPr>
            <p:nvPr/>
          </p:nvSpPr>
          <p:spPr bwMode="auto">
            <a:xfrm>
              <a:off x="6000760" y="3286124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Symbol" pitchFamily="18" charset="2"/>
              </a:endParaRPr>
            </a:p>
          </p:txBody>
        </p: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6072198" y="3071810"/>
              <a:ext cx="4764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1" dirty="0" smtClean="0">
                  <a:latin typeface="Times New Roman" pitchFamily="18" charset="0"/>
                </a:rPr>
                <a:t>(.6)</a:t>
              </a:r>
              <a:endParaRPr lang="en-US" sz="1600" i="1" dirty="0">
                <a:latin typeface="Times New Roman" pitchFamily="18" charset="0"/>
              </a:endParaRPr>
            </a:p>
          </p:txBody>
        </p:sp>
      </p:grpSp>
      <p:grpSp>
        <p:nvGrpSpPr>
          <p:cNvPr id="68" name="Gruppo 67"/>
          <p:cNvGrpSpPr/>
          <p:nvPr/>
        </p:nvGrpSpPr>
        <p:grpSpPr>
          <a:xfrm>
            <a:off x="2071670" y="1857364"/>
            <a:ext cx="3929090" cy="1428760"/>
            <a:chOff x="2071670" y="1857364"/>
            <a:chExt cx="3929090" cy="1428760"/>
          </a:xfrm>
        </p:grpSpPr>
        <p:sp>
          <p:nvSpPr>
            <p:cNvPr id="59" name="Line 21"/>
            <p:cNvSpPr>
              <a:spLocks noChangeShapeType="1"/>
            </p:cNvSpPr>
            <p:nvPr/>
          </p:nvSpPr>
          <p:spPr bwMode="auto">
            <a:xfrm flipV="1">
              <a:off x="2071670" y="1857364"/>
              <a:ext cx="2357454" cy="6429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 flipH="1" flipV="1">
              <a:off x="4429124" y="1857364"/>
              <a:ext cx="1571636" cy="14287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1" name="CasellaDiTesto 60"/>
          <p:cNvSpPr txBox="1"/>
          <p:nvPr/>
        </p:nvSpPr>
        <p:spPr>
          <a:xfrm>
            <a:off x="428596" y="5786454"/>
            <a:ext cx="6466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2          5         </a:t>
            </a:r>
            <a:r>
              <a:rPr lang="it-IT" dirty="0" err="1" smtClean="0">
                <a:solidFill>
                  <a:srgbClr val="C00000"/>
                </a:solidFill>
              </a:rPr>
              <a:t>5</a:t>
            </a:r>
            <a:r>
              <a:rPr lang="it-IT" dirty="0" smtClean="0">
                <a:solidFill>
                  <a:srgbClr val="C00000"/>
                </a:solidFill>
              </a:rPr>
              <a:t>         3       2         5         </a:t>
            </a:r>
            <a:r>
              <a:rPr lang="it-IT" dirty="0" err="1" smtClean="0">
                <a:solidFill>
                  <a:srgbClr val="C00000"/>
                </a:solidFill>
              </a:rPr>
              <a:t>5</a:t>
            </a:r>
            <a:r>
              <a:rPr lang="it-IT" dirty="0" smtClean="0">
                <a:solidFill>
                  <a:srgbClr val="C00000"/>
                </a:solidFill>
              </a:rPr>
              <a:t>        2</a:t>
            </a:r>
            <a:endParaRPr lang="it-IT" dirty="0">
              <a:solidFill>
                <a:srgbClr val="C00000"/>
              </a:solidFill>
            </a:endParaRPr>
          </a:p>
        </p:txBody>
      </p:sp>
      <p:grpSp>
        <p:nvGrpSpPr>
          <p:cNvPr id="71" name="Gruppo 70"/>
          <p:cNvGrpSpPr/>
          <p:nvPr/>
        </p:nvGrpSpPr>
        <p:grpSpPr>
          <a:xfrm>
            <a:off x="6572264" y="1643050"/>
            <a:ext cx="2571736" cy="3357586"/>
            <a:chOff x="6572264" y="1643050"/>
            <a:chExt cx="2571736" cy="3357586"/>
          </a:xfrm>
        </p:grpSpPr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1643050"/>
              <a:ext cx="2571736" cy="190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Freccia angolare in su 69"/>
            <p:cNvSpPr/>
            <p:nvPr/>
          </p:nvSpPr>
          <p:spPr bwMode="auto">
            <a:xfrm>
              <a:off x="6715140" y="3714752"/>
              <a:ext cx="1785950" cy="1285884"/>
            </a:xfrm>
            <a:prstGeom prst="bentUp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1" grpId="0" animBg="1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 err="1" smtClean="0"/>
              <a:t>Canonical</a:t>
            </a:r>
            <a:r>
              <a:rPr lang="it-IT" sz="3200" dirty="0" smtClean="0"/>
              <a:t> </a:t>
            </a:r>
            <a:r>
              <a:rPr lang="it-IT" sz="3200" dirty="0" err="1" smtClean="0"/>
              <a:t>Huffman</a:t>
            </a:r>
            <a:r>
              <a:rPr lang="it-IT" sz="3200" dirty="0" smtClean="0"/>
              <a:t>: </a:t>
            </a:r>
            <a:r>
              <a:rPr lang="it-IT" sz="3200" dirty="0" err="1" smtClean="0"/>
              <a:t>Main</a:t>
            </a:r>
            <a:r>
              <a:rPr lang="it-IT" sz="3200" dirty="0" smtClean="0"/>
              <a:t> idea..</a:t>
            </a:r>
            <a:endParaRPr lang="it-IT" dirty="0" smtClean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96503" y="4714884"/>
            <a:ext cx="1800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2    3    6     7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1568073" y="4500570"/>
            <a:ext cx="285752" cy="319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 flipV="1">
            <a:off x="925131" y="4429132"/>
            <a:ext cx="233362" cy="3905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139709" y="3357562"/>
            <a:ext cx="1646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1      5       8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211015" y="39674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4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1353759" y="3214686"/>
            <a:ext cx="714380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 flipV="1">
            <a:off x="2068139" y="3214686"/>
            <a:ext cx="285752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710817" y="4429132"/>
            <a:ext cx="214314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2068139" y="2571744"/>
            <a:ext cx="785818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0" name="Line 21"/>
          <p:cNvSpPr>
            <a:spLocks noChangeShapeType="1"/>
          </p:cNvSpPr>
          <p:nvPr/>
        </p:nvSpPr>
        <p:spPr bwMode="auto">
          <a:xfrm flipH="1" flipV="1">
            <a:off x="3639775" y="1928802"/>
            <a:ext cx="571504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 flipH="1" flipV="1">
            <a:off x="1853825" y="4500570"/>
            <a:ext cx="214314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 flipV="1">
            <a:off x="925131" y="3929066"/>
            <a:ext cx="428628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H="1" flipV="1">
            <a:off x="1353759" y="3929066"/>
            <a:ext cx="500066" cy="571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 flipV="1">
            <a:off x="2857488" y="1928802"/>
            <a:ext cx="785818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flipH="1" flipV="1">
            <a:off x="2857488" y="2571744"/>
            <a:ext cx="428628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 flipH="1" flipV="1">
            <a:off x="4211279" y="2571744"/>
            <a:ext cx="357190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flipV="1">
            <a:off x="3925527" y="2571744"/>
            <a:ext cx="285752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" name="CasellaDiTesto 69"/>
          <p:cNvSpPr txBox="1"/>
          <p:nvPr/>
        </p:nvSpPr>
        <p:spPr>
          <a:xfrm>
            <a:off x="6143636" y="2000240"/>
            <a:ext cx="16498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Symb</a:t>
            </a:r>
            <a:r>
              <a:rPr lang="it-IT" dirty="0" smtClean="0">
                <a:solidFill>
                  <a:srgbClr val="C00000"/>
                </a:solidFill>
              </a:rPr>
              <a:t>  </a:t>
            </a:r>
            <a:r>
              <a:rPr lang="it-IT" dirty="0" err="1" smtClean="0"/>
              <a:t>Level</a:t>
            </a:r>
            <a:endParaRPr lang="it-IT" dirty="0" smtClean="0"/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1       </a:t>
            </a:r>
            <a:r>
              <a:rPr lang="it-IT" dirty="0" smtClean="0"/>
              <a:t>2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2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3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4       </a:t>
            </a:r>
            <a:r>
              <a:rPr lang="it-IT" dirty="0" smtClean="0"/>
              <a:t>3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5       </a:t>
            </a:r>
            <a:r>
              <a:rPr lang="it-IT" dirty="0" smtClean="0"/>
              <a:t>2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6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7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8       </a:t>
            </a:r>
            <a:r>
              <a:rPr lang="it-IT" dirty="0" smtClean="0"/>
              <a:t>2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71" name="Rettangolo 70"/>
          <p:cNvSpPr/>
          <p:nvPr/>
        </p:nvSpPr>
        <p:spPr bwMode="auto">
          <a:xfrm>
            <a:off x="6072198" y="1928802"/>
            <a:ext cx="2000264" cy="30003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75" name="Gruppo 74"/>
          <p:cNvGrpSpPr/>
          <p:nvPr/>
        </p:nvGrpSpPr>
        <p:grpSpPr>
          <a:xfrm>
            <a:off x="642910" y="3214686"/>
            <a:ext cx="2786082" cy="1628780"/>
            <a:chOff x="642910" y="3214686"/>
            <a:chExt cx="2786082" cy="1628780"/>
          </a:xfrm>
        </p:grpSpPr>
        <p:sp>
          <p:nvSpPr>
            <p:cNvPr id="72" name="Ovale 71"/>
            <p:cNvSpPr/>
            <p:nvPr/>
          </p:nvSpPr>
          <p:spPr bwMode="auto">
            <a:xfrm>
              <a:off x="642910" y="464344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3" name="Ovale 72"/>
            <p:cNvSpPr/>
            <p:nvPr/>
          </p:nvSpPr>
          <p:spPr bwMode="auto">
            <a:xfrm>
              <a:off x="2285984" y="3871922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4" name="Ovale 73"/>
            <p:cNvSpPr/>
            <p:nvPr/>
          </p:nvSpPr>
          <p:spPr bwMode="auto">
            <a:xfrm>
              <a:off x="3214678" y="321468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1071538" y="5072074"/>
            <a:ext cx="785818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n-US" dirty="0" smtClean="0"/>
              <a:t>It can be </a:t>
            </a: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stored succinctly</a:t>
            </a:r>
            <a:r>
              <a:rPr lang="en-US" dirty="0" smtClean="0"/>
              <a:t> using two arrays:</a:t>
            </a:r>
            <a:endParaRPr lang="en-US" dirty="0"/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en-US" dirty="0" err="1"/>
              <a:t>firstcode</a:t>
            </a:r>
            <a:r>
              <a:rPr lang="en-US" dirty="0" smtClean="0"/>
              <a:t>[]= [--,01,001,--, 00000] = [--,1,1,--, 0]  </a:t>
            </a:r>
            <a:r>
              <a:rPr lang="en-US" sz="1800" dirty="0" smtClean="0">
                <a:solidFill>
                  <a:srgbClr val="C00000"/>
                </a:solidFill>
              </a:rPr>
              <a:t>(as values)</a:t>
            </a:r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en-US" dirty="0" smtClean="0"/>
              <a:t>Symbols[][]= [ [], [1,5,8], [4], [], [2,3,6,7] ]</a:t>
            </a:r>
          </a:p>
        </p:txBody>
      </p:sp>
      <p:sp>
        <p:nvSpPr>
          <p:cNvPr id="78" name="Rettangolo 77"/>
          <p:cNvSpPr/>
          <p:nvPr/>
        </p:nvSpPr>
        <p:spPr bwMode="auto">
          <a:xfrm rot="19545236">
            <a:off x="-147304" y="2509782"/>
            <a:ext cx="3786214" cy="6429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We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want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 a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tree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with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this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form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WHY ??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 animBg="1"/>
      <p:bldP spid="38" grpId="0"/>
      <p:bldP spid="40" grpId="0"/>
      <p:bldP spid="25" grpId="0" animBg="1"/>
      <p:bldP spid="26" grpId="0" animBg="1"/>
      <p:bldP spid="51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6" grpId="0" uiExpand="1" build="allAtOnce"/>
      <p:bldP spid="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 err="1" smtClean="0"/>
              <a:t>Canonical</a:t>
            </a:r>
            <a:r>
              <a:rPr lang="it-IT" sz="3200" dirty="0" smtClean="0"/>
              <a:t> </a:t>
            </a:r>
            <a:r>
              <a:rPr lang="it-IT" sz="3200" dirty="0" err="1" smtClean="0"/>
              <a:t>Huffman</a:t>
            </a:r>
            <a:r>
              <a:rPr lang="it-IT" sz="3200" dirty="0" smtClean="0"/>
              <a:t>: </a:t>
            </a:r>
            <a:r>
              <a:rPr lang="it-IT" sz="3200" dirty="0" err="1" smtClean="0"/>
              <a:t>Main</a:t>
            </a:r>
            <a:r>
              <a:rPr lang="it-IT" sz="3200" dirty="0" smtClean="0"/>
              <a:t> idea..</a:t>
            </a:r>
            <a:endParaRPr lang="it-IT" dirty="0" smtClean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96503" y="4714884"/>
            <a:ext cx="1800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2    3    6     7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1568073" y="4500570"/>
            <a:ext cx="285752" cy="319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 flipV="1">
            <a:off x="925131" y="4429132"/>
            <a:ext cx="233362" cy="3905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139709" y="3357562"/>
            <a:ext cx="1646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1      5       8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211015" y="39674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4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1353759" y="3214686"/>
            <a:ext cx="714380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 flipV="1">
            <a:off x="2068139" y="3214686"/>
            <a:ext cx="285752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710817" y="4429132"/>
            <a:ext cx="214314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2068139" y="2571744"/>
            <a:ext cx="785818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0" name="Line 21"/>
          <p:cNvSpPr>
            <a:spLocks noChangeShapeType="1"/>
          </p:cNvSpPr>
          <p:nvPr/>
        </p:nvSpPr>
        <p:spPr bwMode="auto">
          <a:xfrm flipH="1" flipV="1">
            <a:off x="3639775" y="1928802"/>
            <a:ext cx="571504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 flipH="1" flipV="1">
            <a:off x="1853825" y="4500570"/>
            <a:ext cx="214314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 flipV="1">
            <a:off x="925131" y="3929066"/>
            <a:ext cx="428628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H="1" flipV="1">
            <a:off x="1353759" y="3929066"/>
            <a:ext cx="500066" cy="571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 flipV="1">
            <a:off x="2857488" y="1928802"/>
            <a:ext cx="785818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flipH="1" flipV="1">
            <a:off x="2857488" y="2571744"/>
            <a:ext cx="428628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 flipH="1" flipV="1">
            <a:off x="4211279" y="2571744"/>
            <a:ext cx="357190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flipV="1">
            <a:off x="3925527" y="2571744"/>
            <a:ext cx="285752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uppo 74"/>
          <p:cNvGrpSpPr/>
          <p:nvPr/>
        </p:nvGrpSpPr>
        <p:grpSpPr>
          <a:xfrm>
            <a:off x="642910" y="3214686"/>
            <a:ext cx="2786082" cy="1628780"/>
            <a:chOff x="642910" y="3214686"/>
            <a:chExt cx="2786082" cy="1628780"/>
          </a:xfrm>
        </p:grpSpPr>
        <p:sp>
          <p:nvSpPr>
            <p:cNvPr id="72" name="Ovale 71"/>
            <p:cNvSpPr/>
            <p:nvPr/>
          </p:nvSpPr>
          <p:spPr bwMode="auto">
            <a:xfrm>
              <a:off x="642910" y="464344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3" name="Ovale 72"/>
            <p:cNvSpPr/>
            <p:nvPr/>
          </p:nvSpPr>
          <p:spPr bwMode="auto">
            <a:xfrm>
              <a:off x="2285984" y="3871922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4" name="Ovale 73"/>
            <p:cNvSpPr/>
            <p:nvPr/>
          </p:nvSpPr>
          <p:spPr bwMode="auto">
            <a:xfrm>
              <a:off x="3214678" y="321468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1071538" y="5573726"/>
            <a:ext cx="7858180" cy="128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n-US" dirty="0" err="1" smtClean="0"/>
              <a:t>Firstcode</a:t>
            </a:r>
            <a:r>
              <a:rPr lang="en-US" dirty="0" smtClean="0"/>
              <a:t>[5] = 0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n-US" dirty="0" err="1" smtClean="0"/>
              <a:t>Firstcode</a:t>
            </a:r>
            <a:r>
              <a:rPr lang="en-US" dirty="0" smtClean="0"/>
              <a:t>[4] = ( </a:t>
            </a:r>
            <a:r>
              <a:rPr lang="en-US" dirty="0" err="1" smtClean="0"/>
              <a:t>Firstcode</a:t>
            </a:r>
            <a:r>
              <a:rPr lang="en-US" dirty="0" smtClean="0"/>
              <a:t>[5] + </a:t>
            </a:r>
            <a:r>
              <a:rPr lang="en-US" dirty="0" err="1" smtClean="0"/>
              <a:t>numElem</a:t>
            </a:r>
            <a:r>
              <a:rPr lang="en-US" dirty="0" smtClean="0"/>
              <a:t>[5] ) / 2 = (0+4)/2</a:t>
            </a:r>
            <a:endParaRPr lang="en-US" dirty="0"/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dirty="0" smtClean="0"/>
              <a:t>                   = 2   (= 0010 since it is on 4 bits)</a:t>
            </a:r>
            <a:endParaRPr lang="en-US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6286512" y="1714488"/>
            <a:ext cx="16498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Symb</a:t>
            </a:r>
            <a:r>
              <a:rPr lang="it-IT" dirty="0" smtClean="0">
                <a:solidFill>
                  <a:srgbClr val="C00000"/>
                </a:solidFill>
              </a:rPr>
              <a:t>  </a:t>
            </a:r>
            <a:r>
              <a:rPr lang="it-IT" dirty="0" err="1" smtClean="0"/>
              <a:t>Level</a:t>
            </a:r>
            <a:endParaRPr lang="it-IT" dirty="0" smtClean="0"/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1       </a:t>
            </a:r>
            <a:r>
              <a:rPr lang="it-IT" dirty="0" smtClean="0"/>
              <a:t>2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2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3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4       </a:t>
            </a:r>
            <a:r>
              <a:rPr lang="it-IT" dirty="0" smtClean="0"/>
              <a:t>3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5       </a:t>
            </a:r>
            <a:r>
              <a:rPr lang="it-IT" dirty="0" smtClean="0"/>
              <a:t>2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6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7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8       </a:t>
            </a:r>
            <a:r>
              <a:rPr lang="it-IT" dirty="0" smtClean="0"/>
              <a:t>2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0" name="Rettangolo 29"/>
          <p:cNvSpPr/>
          <p:nvPr/>
        </p:nvSpPr>
        <p:spPr bwMode="auto">
          <a:xfrm>
            <a:off x="6215074" y="1643050"/>
            <a:ext cx="2000264" cy="30003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3286116" y="4070793"/>
            <a:ext cx="5660637" cy="1900469"/>
            <a:chOff x="3286116" y="4070793"/>
            <a:chExt cx="5660637" cy="1900469"/>
          </a:xfrm>
        </p:grpSpPr>
        <p:sp>
          <p:nvSpPr>
            <p:cNvPr id="28" name="Rettangolo 27"/>
            <p:cNvSpPr/>
            <p:nvPr/>
          </p:nvSpPr>
          <p:spPr>
            <a:xfrm>
              <a:off x="3286116" y="4786322"/>
              <a:ext cx="4814138" cy="11849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A50021"/>
                </a:buClr>
                <a:buSzPct val="60000"/>
              </a:pPr>
              <a:r>
                <a:rPr lang="en-US" i="1" dirty="0" err="1" smtClean="0">
                  <a:solidFill>
                    <a:schemeClr val="accent5">
                      <a:lumMod val="25000"/>
                    </a:schemeClr>
                  </a:solidFill>
                </a:rPr>
                <a:t>numElem</a:t>
              </a:r>
              <a:r>
                <a:rPr lang="en-US" i="1" dirty="0" smtClean="0">
                  <a:solidFill>
                    <a:schemeClr val="accent5">
                      <a:lumMod val="25000"/>
                    </a:schemeClr>
                  </a:solidFill>
                </a:rPr>
                <a:t>[] = [0, 3, 1, 0, 4]</a:t>
              </a:r>
            </a:p>
            <a:p>
              <a:pPr marL="342900" indent="-342900">
                <a:lnSpc>
                  <a:spcPct val="130000"/>
                </a:lnSpc>
                <a:spcBef>
                  <a:spcPct val="20000"/>
                </a:spcBef>
                <a:buClr>
                  <a:srgbClr val="A50021"/>
                </a:buClr>
                <a:buSzPct val="60000"/>
              </a:pPr>
              <a:r>
                <a:rPr lang="en-US" sz="1800" dirty="0" smtClean="0">
                  <a:solidFill>
                    <a:schemeClr val="accent5">
                      <a:lumMod val="25000"/>
                    </a:schemeClr>
                  </a:solidFill>
                </a:rPr>
                <a:t>Symbols[][]= [ [], [1,5,8], [4], [], [2,3,6,7] ]</a:t>
              </a:r>
            </a:p>
            <a:p>
              <a:pPr marL="342900" indent="-342900">
                <a:spcBef>
                  <a:spcPct val="20000"/>
                </a:spcBef>
                <a:buClr>
                  <a:srgbClr val="A50021"/>
                </a:buClr>
                <a:buSzPct val="60000"/>
              </a:pPr>
              <a:endParaRPr lang="en-US" i="1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31" name="Freccia circolare in giù 30"/>
            <p:cNvSpPr/>
            <p:nvPr/>
          </p:nvSpPr>
          <p:spPr bwMode="auto">
            <a:xfrm rot="6383933">
              <a:off x="7839608" y="4463845"/>
              <a:ext cx="1500198" cy="714093"/>
            </a:xfrm>
            <a:prstGeom prst="curvedDownArrow">
              <a:avLst/>
            </a:prstGeom>
            <a:solidFill>
              <a:srgbClr val="00A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8143900" y="457200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sort</a:t>
            </a:r>
            <a:endParaRPr lang="it-IT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Rettangolo 31"/>
          <p:cNvSpPr/>
          <p:nvPr/>
        </p:nvSpPr>
        <p:spPr bwMode="auto">
          <a:xfrm rot="19545236">
            <a:off x="-147304" y="2509782"/>
            <a:ext cx="3786214" cy="6429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How do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we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 compute </a:t>
            </a:r>
            <a:r>
              <a:rPr lang="it-IT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FirstCode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without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building the </a:t>
            </a:r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tree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?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allAtOnce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 smtClean="0"/>
              <a:t>Some </a:t>
            </a:r>
            <a:r>
              <a:rPr lang="it-IT" sz="3200" dirty="0" err="1" smtClean="0"/>
              <a:t>comments</a:t>
            </a:r>
            <a:endParaRPr lang="it-IT" dirty="0" smtClean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96503" y="4714884"/>
            <a:ext cx="1800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2    3    6     7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1568073" y="4500570"/>
            <a:ext cx="285752" cy="319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 flipV="1">
            <a:off x="925131" y="4429132"/>
            <a:ext cx="233362" cy="3905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139709" y="3357562"/>
            <a:ext cx="1646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1      5       8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211015" y="39674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4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1353759" y="3214686"/>
            <a:ext cx="714380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 flipV="1">
            <a:off x="2068139" y="3214686"/>
            <a:ext cx="285752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710817" y="4429132"/>
            <a:ext cx="214314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2068139" y="2571744"/>
            <a:ext cx="785818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0" name="Line 21"/>
          <p:cNvSpPr>
            <a:spLocks noChangeShapeType="1"/>
          </p:cNvSpPr>
          <p:nvPr/>
        </p:nvSpPr>
        <p:spPr bwMode="auto">
          <a:xfrm flipH="1" flipV="1">
            <a:off x="3639775" y="1928802"/>
            <a:ext cx="571504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 flipH="1" flipV="1">
            <a:off x="1853825" y="4500570"/>
            <a:ext cx="214314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 flipV="1">
            <a:off x="925131" y="3929066"/>
            <a:ext cx="428628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H="1" flipV="1">
            <a:off x="1353759" y="3929066"/>
            <a:ext cx="500066" cy="571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 flipV="1">
            <a:off x="2857488" y="1928802"/>
            <a:ext cx="785818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flipH="1" flipV="1">
            <a:off x="2857488" y="2571744"/>
            <a:ext cx="428628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 flipH="1" flipV="1">
            <a:off x="4211279" y="2571744"/>
            <a:ext cx="357190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flipV="1">
            <a:off x="3925527" y="2571744"/>
            <a:ext cx="285752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uppo 74"/>
          <p:cNvGrpSpPr/>
          <p:nvPr/>
        </p:nvGrpSpPr>
        <p:grpSpPr>
          <a:xfrm>
            <a:off x="642910" y="3214686"/>
            <a:ext cx="2786082" cy="1628780"/>
            <a:chOff x="642910" y="3214686"/>
            <a:chExt cx="2786082" cy="1628780"/>
          </a:xfrm>
        </p:grpSpPr>
        <p:sp>
          <p:nvSpPr>
            <p:cNvPr id="72" name="Ovale 71"/>
            <p:cNvSpPr/>
            <p:nvPr/>
          </p:nvSpPr>
          <p:spPr bwMode="auto">
            <a:xfrm>
              <a:off x="642910" y="464344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3" name="Ovale 72"/>
            <p:cNvSpPr/>
            <p:nvPr/>
          </p:nvSpPr>
          <p:spPr bwMode="auto">
            <a:xfrm>
              <a:off x="2285984" y="3871922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4" name="Ovale 73"/>
            <p:cNvSpPr/>
            <p:nvPr/>
          </p:nvSpPr>
          <p:spPr bwMode="auto">
            <a:xfrm>
              <a:off x="3214678" y="321468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1071538" y="5573726"/>
            <a:ext cx="7858180" cy="128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en-US" dirty="0" err="1" smtClean="0"/>
              <a:t>firstcode</a:t>
            </a:r>
            <a:r>
              <a:rPr lang="en-US" dirty="0" smtClean="0"/>
              <a:t>[]= [2, 1, 1, 2, 0]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</a:pPr>
            <a:endParaRPr lang="en-US" dirty="0" smtClean="0"/>
          </a:p>
        </p:txBody>
      </p:sp>
      <p:sp>
        <p:nvSpPr>
          <p:cNvPr id="29" name="CasellaDiTesto 28"/>
          <p:cNvSpPr txBox="1"/>
          <p:nvPr/>
        </p:nvSpPr>
        <p:spPr>
          <a:xfrm>
            <a:off x="6286512" y="1714488"/>
            <a:ext cx="16498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Symb</a:t>
            </a:r>
            <a:r>
              <a:rPr lang="it-IT" dirty="0" smtClean="0">
                <a:solidFill>
                  <a:srgbClr val="C00000"/>
                </a:solidFill>
              </a:rPr>
              <a:t>  </a:t>
            </a:r>
            <a:r>
              <a:rPr lang="it-IT" dirty="0" err="1" smtClean="0"/>
              <a:t>Level</a:t>
            </a:r>
            <a:endParaRPr lang="it-IT" dirty="0" smtClean="0"/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1       </a:t>
            </a:r>
            <a:r>
              <a:rPr lang="it-IT" dirty="0" smtClean="0"/>
              <a:t>2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2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3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4       </a:t>
            </a:r>
            <a:r>
              <a:rPr lang="it-IT" dirty="0" smtClean="0"/>
              <a:t>3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5       </a:t>
            </a:r>
            <a:r>
              <a:rPr lang="it-IT" dirty="0" smtClean="0"/>
              <a:t>2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6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7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8       </a:t>
            </a:r>
            <a:r>
              <a:rPr lang="it-IT" dirty="0" smtClean="0"/>
              <a:t>2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0" name="Rettangolo 29"/>
          <p:cNvSpPr/>
          <p:nvPr/>
        </p:nvSpPr>
        <p:spPr bwMode="auto">
          <a:xfrm>
            <a:off x="6215074" y="1643050"/>
            <a:ext cx="2000264" cy="30003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3" name="Gruppo 32"/>
          <p:cNvGrpSpPr/>
          <p:nvPr/>
        </p:nvGrpSpPr>
        <p:grpSpPr>
          <a:xfrm>
            <a:off x="3286116" y="4070793"/>
            <a:ext cx="5660637" cy="1900469"/>
            <a:chOff x="3286116" y="4070793"/>
            <a:chExt cx="5660637" cy="1900469"/>
          </a:xfrm>
        </p:grpSpPr>
        <p:sp>
          <p:nvSpPr>
            <p:cNvPr id="28" name="Rettangolo 27"/>
            <p:cNvSpPr/>
            <p:nvPr/>
          </p:nvSpPr>
          <p:spPr>
            <a:xfrm>
              <a:off x="3286116" y="4786322"/>
              <a:ext cx="4814138" cy="11849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A50021"/>
                </a:buClr>
                <a:buSzPct val="60000"/>
              </a:pPr>
              <a:r>
                <a:rPr lang="en-US" i="1" dirty="0" err="1" smtClean="0">
                  <a:solidFill>
                    <a:schemeClr val="accent5">
                      <a:lumMod val="25000"/>
                    </a:schemeClr>
                  </a:solidFill>
                </a:rPr>
                <a:t>numElem</a:t>
              </a:r>
              <a:r>
                <a:rPr lang="en-US" i="1" dirty="0" smtClean="0">
                  <a:solidFill>
                    <a:schemeClr val="accent5">
                      <a:lumMod val="25000"/>
                    </a:schemeClr>
                  </a:solidFill>
                </a:rPr>
                <a:t>[] = [0, 3, 1, 0, 4]</a:t>
              </a:r>
            </a:p>
            <a:p>
              <a:pPr marL="342900" indent="-342900">
                <a:lnSpc>
                  <a:spcPct val="130000"/>
                </a:lnSpc>
                <a:spcBef>
                  <a:spcPct val="20000"/>
                </a:spcBef>
                <a:buClr>
                  <a:srgbClr val="A50021"/>
                </a:buClr>
                <a:buSzPct val="60000"/>
              </a:pPr>
              <a:r>
                <a:rPr lang="en-US" sz="1800" dirty="0" smtClean="0">
                  <a:solidFill>
                    <a:schemeClr val="accent5">
                      <a:lumMod val="25000"/>
                    </a:schemeClr>
                  </a:solidFill>
                </a:rPr>
                <a:t>Symbols[][]= [ [], [1,5,8], [4], [], [2,3,6,7] ]</a:t>
              </a:r>
            </a:p>
            <a:p>
              <a:pPr marL="342900" indent="-342900">
                <a:spcBef>
                  <a:spcPct val="20000"/>
                </a:spcBef>
                <a:buClr>
                  <a:srgbClr val="A50021"/>
                </a:buClr>
                <a:buSzPct val="60000"/>
              </a:pPr>
              <a:endParaRPr lang="en-US" i="1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31" name="Freccia circolare in giù 30"/>
            <p:cNvSpPr/>
            <p:nvPr/>
          </p:nvSpPr>
          <p:spPr bwMode="auto">
            <a:xfrm rot="6383933">
              <a:off x="7839608" y="4463845"/>
              <a:ext cx="1500198" cy="714093"/>
            </a:xfrm>
            <a:prstGeom prst="curvedDownArrow">
              <a:avLst/>
            </a:prstGeom>
            <a:solidFill>
              <a:srgbClr val="00A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8143900" y="457200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sort</a:t>
            </a:r>
            <a:endParaRPr lang="it-IT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Ovale 31"/>
          <p:cNvSpPr/>
          <p:nvPr/>
        </p:nvSpPr>
        <p:spPr bwMode="auto">
          <a:xfrm>
            <a:off x="2915816" y="5500702"/>
            <a:ext cx="357190" cy="64294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33" name="Ovale 32"/>
          <p:cNvSpPr/>
          <p:nvPr/>
        </p:nvSpPr>
        <p:spPr bwMode="auto">
          <a:xfrm>
            <a:off x="3929058" y="5500702"/>
            <a:ext cx="357190" cy="64294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35" name="Ovale 34"/>
          <p:cNvSpPr/>
          <p:nvPr/>
        </p:nvSpPr>
        <p:spPr bwMode="auto">
          <a:xfrm>
            <a:off x="5000628" y="4643446"/>
            <a:ext cx="357190" cy="64294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36" name="Ovale 35"/>
          <p:cNvSpPr/>
          <p:nvPr/>
        </p:nvSpPr>
        <p:spPr bwMode="auto">
          <a:xfrm>
            <a:off x="5929322" y="4643446"/>
            <a:ext cx="357190" cy="64294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43" name="Gruppo 42"/>
          <p:cNvGrpSpPr/>
          <p:nvPr/>
        </p:nvGrpSpPr>
        <p:grpSpPr>
          <a:xfrm>
            <a:off x="5000628" y="2143116"/>
            <a:ext cx="928459" cy="557210"/>
            <a:chOff x="5000628" y="2143116"/>
            <a:chExt cx="928459" cy="557210"/>
          </a:xfrm>
        </p:grpSpPr>
        <p:sp>
          <p:nvSpPr>
            <p:cNvPr id="41" name="Ovale 40"/>
            <p:cNvSpPr/>
            <p:nvPr/>
          </p:nvSpPr>
          <p:spPr bwMode="auto">
            <a:xfrm>
              <a:off x="5072066" y="2500306"/>
              <a:ext cx="214314" cy="2000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5000628" y="2143116"/>
              <a:ext cx="9284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 err="1" smtClean="0">
                  <a:solidFill>
                    <a:schemeClr val="accent6">
                      <a:lumMod val="50000"/>
                    </a:schemeClr>
                  </a:solidFill>
                </a:rPr>
                <a:t>Value</a:t>
              </a:r>
              <a:r>
                <a:rPr lang="it-IT" sz="1600" dirty="0" smtClean="0">
                  <a:solidFill>
                    <a:schemeClr val="accent6">
                      <a:lumMod val="50000"/>
                    </a:schemeClr>
                  </a:solidFill>
                </a:rPr>
                <a:t> 2</a:t>
              </a:r>
              <a:endParaRPr lang="it-IT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2500533" y="4071942"/>
            <a:ext cx="928459" cy="557210"/>
            <a:chOff x="5000628" y="2143116"/>
            <a:chExt cx="928459" cy="557210"/>
          </a:xfrm>
        </p:grpSpPr>
        <p:sp>
          <p:nvSpPr>
            <p:cNvPr id="45" name="Ovale 44"/>
            <p:cNvSpPr/>
            <p:nvPr/>
          </p:nvSpPr>
          <p:spPr bwMode="auto">
            <a:xfrm>
              <a:off x="5072066" y="2500306"/>
              <a:ext cx="214314" cy="2000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5000628" y="2143116"/>
              <a:ext cx="9284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 err="1" smtClean="0">
                  <a:solidFill>
                    <a:schemeClr val="accent6">
                      <a:lumMod val="50000"/>
                    </a:schemeClr>
                  </a:solidFill>
                </a:rPr>
                <a:t>Value</a:t>
              </a:r>
              <a:r>
                <a:rPr lang="it-IT" sz="1600" dirty="0" smtClean="0">
                  <a:solidFill>
                    <a:schemeClr val="accent6">
                      <a:lumMod val="50000"/>
                    </a:schemeClr>
                  </a:solidFill>
                </a:rPr>
                <a:t> 2</a:t>
              </a:r>
              <a:endParaRPr lang="it-IT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 err="1" smtClean="0"/>
              <a:t>Canonical</a:t>
            </a:r>
            <a:r>
              <a:rPr lang="it-IT" sz="3200" dirty="0" smtClean="0"/>
              <a:t> </a:t>
            </a:r>
            <a:r>
              <a:rPr lang="it-IT" sz="3200" dirty="0" err="1" smtClean="0"/>
              <a:t>Huffman</a:t>
            </a:r>
            <a:r>
              <a:rPr lang="it-IT" sz="3200" dirty="0" smtClean="0"/>
              <a:t>: </a:t>
            </a:r>
            <a:r>
              <a:rPr lang="it-IT" sz="3200" dirty="0" err="1" smtClean="0"/>
              <a:t>Decoding</a:t>
            </a:r>
            <a:endParaRPr lang="it-IT" dirty="0" smtClean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-32" y="4714884"/>
            <a:ext cx="1800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</a:rPr>
              <a:t>2    3    6     7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1071538" y="4500570"/>
            <a:ext cx="285752" cy="319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 flipV="1">
            <a:off x="428596" y="4429132"/>
            <a:ext cx="233362" cy="3905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643174" y="3357562"/>
            <a:ext cx="1646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</a:rPr>
              <a:t>1      5       8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1714480" y="39674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857224" y="3214686"/>
            <a:ext cx="714380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 flipV="1">
            <a:off x="1571604" y="3214686"/>
            <a:ext cx="285752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214282" y="4429132"/>
            <a:ext cx="214314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1571604" y="2571744"/>
            <a:ext cx="785818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0" name="Line 21"/>
          <p:cNvSpPr>
            <a:spLocks noChangeShapeType="1"/>
          </p:cNvSpPr>
          <p:nvPr/>
        </p:nvSpPr>
        <p:spPr bwMode="auto">
          <a:xfrm flipH="1" flipV="1">
            <a:off x="3143240" y="1928802"/>
            <a:ext cx="571504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 flipH="1" flipV="1">
            <a:off x="1357290" y="4500570"/>
            <a:ext cx="214314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 flipV="1">
            <a:off x="428596" y="3929066"/>
            <a:ext cx="428628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H="1" flipV="1">
            <a:off x="857224" y="3929066"/>
            <a:ext cx="500066" cy="571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 flipV="1">
            <a:off x="2360953" y="1928802"/>
            <a:ext cx="785818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flipH="1" flipV="1">
            <a:off x="2360953" y="2571744"/>
            <a:ext cx="428628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 flipH="1" flipV="1">
            <a:off x="3714744" y="2571744"/>
            <a:ext cx="357190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flipV="1">
            <a:off x="3428992" y="2571744"/>
            <a:ext cx="285752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uppo 74"/>
          <p:cNvGrpSpPr/>
          <p:nvPr/>
        </p:nvGrpSpPr>
        <p:grpSpPr>
          <a:xfrm>
            <a:off x="146375" y="3214686"/>
            <a:ext cx="2786082" cy="1628780"/>
            <a:chOff x="642910" y="3214686"/>
            <a:chExt cx="2786082" cy="1628780"/>
          </a:xfrm>
        </p:grpSpPr>
        <p:sp>
          <p:nvSpPr>
            <p:cNvPr id="72" name="Ovale 71"/>
            <p:cNvSpPr/>
            <p:nvPr/>
          </p:nvSpPr>
          <p:spPr bwMode="auto">
            <a:xfrm>
              <a:off x="642910" y="464344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3" name="Ovale 72"/>
            <p:cNvSpPr/>
            <p:nvPr/>
          </p:nvSpPr>
          <p:spPr bwMode="auto">
            <a:xfrm>
              <a:off x="2285984" y="3871922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4" name="Ovale 73"/>
            <p:cNvSpPr/>
            <p:nvPr/>
          </p:nvSpPr>
          <p:spPr bwMode="auto">
            <a:xfrm>
              <a:off x="3214678" y="321468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1071538" y="5573726"/>
            <a:ext cx="7858180" cy="128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</a:pPr>
            <a:endParaRPr lang="en-US" dirty="0" smtClean="0"/>
          </a:p>
        </p:txBody>
      </p:sp>
      <p:sp>
        <p:nvSpPr>
          <p:cNvPr id="28" name="Rettangolo 27"/>
          <p:cNvSpPr/>
          <p:nvPr/>
        </p:nvSpPr>
        <p:spPr>
          <a:xfrm>
            <a:off x="4187018" y="3887134"/>
            <a:ext cx="4814138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</a:rPr>
              <a:t>Firstcode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[]= [2, 1, 1, 2, 0]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</a:rPr>
              <a:t>Symbols[][]= [ [], [1,5,8], [4], [], [2,3,6,7] ]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</a:pPr>
            <a:endParaRPr lang="en-US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5500694" y="5357826"/>
            <a:ext cx="2109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 err="1"/>
              <a:t>T=</a:t>
            </a:r>
            <a:r>
              <a:rPr lang="it-IT" sz="2400" dirty="0"/>
              <a:t>...00010...</a:t>
            </a:r>
          </a:p>
        </p:txBody>
      </p:sp>
      <p:sp>
        <p:nvSpPr>
          <p:cNvPr id="37" name="Rettangolo arrotondato 36"/>
          <p:cNvSpPr/>
          <p:nvPr/>
        </p:nvSpPr>
        <p:spPr bwMode="auto">
          <a:xfrm>
            <a:off x="4214810" y="3786190"/>
            <a:ext cx="4786346" cy="1143008"/>
          </a:xfrm>
          <a:prstGeom prst="roundRect">
            <a:avLst/>
          </a:prstGeom>
          <a:noFill/>
          <a:ln w="38100" cap="flat" cmpd="sng" algn="ctr">
            <a:solidFill>
              <a:schemeClr val="accent5">
                <a:lumMod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869011"/>
            <a:ext cx="50403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714348" y="5500702"/>
            <a:ext cx="236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 dirty="0" err="1" smtClean="0">
                <a:solidFill>
                  <a:srgbClr val="CC0000"/>
                </a:solidFill>
                <a:latin typeface="Comic Sans MS" pitchFamily="66" charset="0"/>
              </a:rPr>
              <a:t>Decoding</a:t>
            </a:r>
            <a:r>
              <a:rPr lang="it-IT" sz="1800" b="1" dirty="0" smtClean="0">
                <a:solidFill>
                  <a:srgbClr val="CC0000"/>
                </a:solidFill>
                <a:latin typeface="Comic Sans MS" pitchFamily="66" charset="0"/>
              </a:rPr>
              <a:t> procedure</a:t>
            </a:r>
            <a:endParaRPr lang="it-IT" sz="18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836375" y="3429000"/>
            <a:ext cx="3377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Succint</a:t>
            </a:r>
            <a:r>
              <a:rPr lang="it-IT" sz="1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and fast in </a:t>
            </a:r>
            <a:r>
              <a:rPr lang="it-IT" sz="18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decoding</a:t>
            </a:r>
            <a:endParaRPr lang="it-IT" sz="18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V="1">
            <a:off x="2360953" y="1928802"/>
            <a:ext cx="785818" cy="64294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 flipV="1">
            <a:off x="1575135" y="2571744"/>
            <a:ext cx="785818" cy="64294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 flipV="1">
            <a:off x="860755" y="3214686"/>
            <a:ext cx="714380" cy="71438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 flipH="1" flipV="1">
            <a:off x="860755" y="3929066"/>
            <a:ext cx="500066" cy="571504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 flipV="1">
            <a:off x="1075069" y="4500570"/>
            <a:ext cx="285752" cy="28575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2" name="Ovale 51"/>
          <p:cNvSpPr/>
          <p:nvPr/>
        </p:nvSpPr>
        <p:spPr bwMode="auto">
          <a:xfrm>
            <a:off x="5786446" y="3857628"/>
            <a:ext cx="357190" cy="500066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3" name="Ovale 52"/>
          <p:cNvSpPr/>
          <p:nvPr/>
        </p:nvSpPr>
        <p:spPr bwMode="auto">
          <a:xfrm>
            <a:off x="6072198" y="3857628"/>
            <a:ext cx="357190" cy="500066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4" name="Ovale 53"/>
          <p:cNvSpPr/>
          <p:nvPr/>
        </p:nvSpPr>
        <p:spPr bwMode="auto">
          <a:xfrm>
            <a:off x="6429388" y="3857628"/>
            <a:ext cx="357190" cy="500066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5" name="Ovale 54"/>
          <p:cNvSpPr/>
          <p:nvPr/>
        </p:nvSpPr>
        <p:spPr bwMode="auto">
          <a:xfrm>
            <a:off x="6715140" y="3857628"/>
            <a:ext cx="357190" cy="500066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6" name="Ovale 55"/>
          <p:cNvSpPr/>
          <p:nvPr/>
        </p:nvSpPr>
        <p:spPr bwMode="auto">
          <a:xfrm>
            <a:off x="7072330" y="3857628"/>
            <a:ext cx="357190" cy="500066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7" name="Freccia a destra 56"/>
          <p:cNvSpPr/>
          <p:nvPr/>
        </p:nvSpPr>
        <p:spPr bwMode="auto">
          <a:xfrm rot="16200000">
            <a:off x="6143636" y="5857892"/>
            <a:ext cx="428628" cy="14287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8" name="Freccia a destra 57"/>
          <p:cNvSpPr/>
          <p:nvPr/>
        </p:nvSpPr>
        <p:spPr bwMode="auto">
          <a:xfrm rot="16200000">
            <a:off x="6357950" y="5857893"/>
            <a:ext cx="428628" cy="14287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61" name="Freccia a destra 60"/>
          <p:cNvSpPr/>
          <p:nvPr/>
        </p:nvSpPr>
        <p:spPr bwMode="auto">
          <a:xfrm rot="16200000">
            <a:off x="6500826" y="5857893"/>
            <a:ext cx="428628" cy="14287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69" name="Freccia a destra 68"/>
          <p:cNvSpPr/>
          <p:nvPr/>
        </p:nvSpPr>
        <p:spPr bwMode="auto">
          <a:xfrm rot="16200000">
            <a:off x="6715140" y="5857893"/>
            <a:ext cx="428628" cy="14287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70" name="Freccia a destra 69"/>
          <p:cNvSpPr/>
          <p:nvPr/>
        </p:nvSpPr>
        <p:spPr bwMode="auto">
          <a:xfrm rot="16200000">
            <a:off x="6929454" y="5857893"/>
            <a:ext cx="428628" cy="14287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71" name="Gruppo 70"/>
          <p:cNvGrpSpPr/>
          <p:nvPr/>
        </p:nvGrpSpPr>
        <p:grpSpPr>
          <a:xfrm>
            <a:off x="4504093" y="2143116"/>
            <a:ext cx="941283" cy="557210"/>
            <a:chOff x="5000628" y="2143116"/>
            <a:chExt cx="941283" cy="557210"/>
          </a:xfrm>
        </p:grpSpPr>
        <p:sp>
          <p:nvSpPr>
            <p:cNvPr id="75" name="Ovale 74"/>
            <p:cNvSpPr/>
            <p:nvPr/>
          </p:nvSpPr>
          <p:spPr bwMode="auto">
            <a:xfrm>
              <a:off x="5072066" y="250030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7" name="Rettangolo 76"/>
            <p:cNvSpPr/>
            <p:nvPr/>
          </p:nvSpPr>
          <p:spPr>
            <a:xfrm>
              <a:off x="5000628" y="2143116"/>
              <a:ext cx="941283" cy="33855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600" i="1" dirty="0" err="1" smtClean="0"/>
                <a:t>Value</a:t>
              </a:r>
              <a:r>
                <a:rPr lang="it-IT" sz="1600" i="1" dirty="0" smtClean="0"/>
                <a:t> 2</a:t>
              </a:r>
              <a:endParaRPr lang="it-IT" sz="1600" i="1" dirty="0"/>
            </a:p>
          </p:txBody>
        </p:sp>
      </p:grpSp>
      <p:grpSp>
        <p:nvGrpSpPr>
          <p:cNvPr id="78" name="Gruppo 77"/>
          <p:cNvGrpSpPr/>
          <p:nvPr/>
        </p:nvGrpSpPr>
        <p:grpSpPr>
          <a:xfrm>
            <a:off x="2075201" y="4071942"/>
            <a:ext cx="845103" cy="557210"/>
            <a:chOff x="5000628" y="2143116"/>
            <a:chExt cx="845103" cy="557210"/>
          </a:xfrm>
        </p:grpSpPr>
        <p:sp>
          <p:nvSpPr>
            <p:cNvPr id="79" name="Ovale 78"/>
            <p:cNvSpPr/>
            <p:nvPr/>
          </p:nvSpPr>
          <p:spPr bwMode="auto">
            <a:xfrm>
              <a:off x="5072066" y="250030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80" name="Rettangolo 79"/>
            <p:cNvSpPr/>
            <p:nvPr/>
          </p:nvSpPr>
          <p:spPr>
            <a:xfrm>
              <a:off x="5000628" y="2143116"/>
              <a:ext cx="84510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i="1" dirty="0" err="1" smtClean="0"/>
                <a:t>Value</a:t>
              </a:r>
              <a:r>
                <a:rPr lang="it-IT" sz="1400" i="1" dirty="0" smtClean="0"/>
                <a:t> 2</a:t>
              </a:r>
              <a:endParaRPr lang="it-IT" sz="1400" i="1" dirty="0"/>
            </a:p>
          </p:txBody>
        </p:sp>
      </p:grpSp>
      <p:sp>
        <p:nvSpPr>
          <p:cNvPr id="81" name="CasellaDiTesto 80"/>
          <p:cNvSpPr txBox="1"/>
          <p:nvPr/>
        </p:nvSpPr>
        <p:spPr>
          <a:xfrm>
            <a:off x="6340338" y="6286520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7030A0"/>
                </a:solidFill>
              </a:rPr>
              <a:t>Symbols</a:t>
            </a:r>
            <a:r>
              <a:rPr lang="it-IT" dirty="0" smtClean="0">
                <a:solidFill>
                  <a:srgbClr val="7030A0"/>
                </a:solidFill>
              </a:rPr>
              <a:t>[5][2-0]=6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82" name="Freccia in su 81"/>
          <p:cNvSpPr/>
          <p:nvPr/>
        </p:nvSpPr>
        <p:spPr bwMode="auto">
          <a:xfrm>
            <a:off x="8143900" y="4786322"/>
            <a:ext cx="428628" cy="1500198"/>
          </a:xfrm>
          <a:prstGeom prst="upArrow">
            <a:avLst/>
          </a:prstGeom>
          <a:solidFill>
            <a:srgbClr val="7030A0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7" grpId="0" animBg="1"/>
      <p:bldP spid="57" grpId="1" animBg="1"/>
      <p:bldP spid="58" grpId="0" animBg="1"/>
      <p:bldP spid="58" grpId="1" animBg="1"/>
      <p:bldP spid="61" grpId="0" animBg="1"/>
      <p:bldP spid="61" grpId="1" animBg="1"/>
      <p:bldP spid="69" grpId="0" animBg="1"/>
      <p:bldP spid="69" grpId="1" animBg="1"/>
      <p:bldP spid="70" grpId="0" animBg="1"/>
      <p:bldP spid="81" grpId="0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Can we improve Huffman ?</a:t>
            </a:r>
          </a:p>
        </p:txBody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569325" cy="47005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i="1" dirty="0" smtClean="0"/>
              <a:t>Macro-symbol</a:t>
            </a:r>
            <a:r>
              <a:rPr lang="en-US" sz="2400" dirty="0" smtClean="0"/>
              <a:t> = </a:t>
            </a:r>
            <a:r>
              <a:rPr lang="en-US" sz="2400" b="1" dirty="0" smtClean="0"/>
              <a:t>block</a:t>
            </a:r>
            <a:r>
              <a:rPr lang="en-US" sz="2400" dirty="0" smtClean="0"/>
              <a:t> of k symbols</a:t>
            </a:r>
          </a:p>
          <a:p>
            <a:pPr lvl="1" eaLnBrk="1" hangingPunct="1">
              <a:lnSpc>
                <a:spcPct val="120000"/>
              </a:lnSpc>
              <a:buSzTx/>
              <a:buFont typeface="Wingdings" pitchFamily="2" charset="2"/>
              <a:buChar char="J"/>
            </a:pPr>
            <a:r>
              <a:rPr lang="en-US" sz="2000" dirty="0" smtClean="0"/>
              <a:t>1 extra bit per macro-symbol = 1/k extra-bits per symbol</a:t>
            </a:r>
          </a:p>
          <a:p>
            <a:pPr lvl="1" eaLnBrk="1" hangingPunct="1">
              <a:lnSpc>
                <a:spcPct val="140000"/>
              </a:lnSpc>
              <a:buSzTx/>
              <a:buFont typeface="Wingdings" pitchFamily="2" charset="2"/>
              <a:buChar char="L"/>
            </a:pPr>
            <a:r>
              <a:rPr lang="en-US" sz="2000" dirty="0" smtClean="0"/>
              <a:t>Larger model to be transmitted: |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dirty="0" err="1" smtClean="0"/>
              <a:t>|</a:t>
            </a:r>
            <a:r>
              <a:rPr lang="en-US" sz="2000" baseline="30000" dirty="0" err="1" smtClean="0"/>
              <a:t>k</a:t>
            </a:r>
            <a:r>
              <a:rPr lang="en-US" sz="2000" baseline="30000" dirty="0" smtClean="0"/>
              <a:t>  </a:t>
            </a:r>
            <a:r>
              <a:rPr lang="en-US" sz="2000" dirty="0" smtClean="0"/>
              <a:t>(k * log |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|) + </a:t>
            </a:r>
            <a:r>
              <a:rPr lang="en-US" sz="1800" dirty="0" smtClean="0"/>
              <a:t>h</a:t>
            </a:r>
            <a:r>
              <a:rPr lang="en-US" sz="1800" baseline="30000" dirty="0" smtClean="0"/>
              <a:t>2    </a:t>
            </a:r>
            <a:r>
              <a:rPr lang="en-US" sz="1800" dirty="0" smtClean="0"/>
              <a:t>bits (where h might be |</a:t>
            </a:r>
            <a:r>
              <a:rPr lang="en-US" sz="1800" dirty="0" smtClean="0">
                <a:latin typeface="Symbol" pitchFamily="18" charset="2"/>
              </a:rPr>
              <a:t>S</a:t>
            </a:r>
            <a:r>
              <a:rPr lang="en-US" sz="1800" dirty="0" smtClean="0"/>
              <a:t>|)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CC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CC3300"/>
                </a:solidFill>
              </a:rPr>
              <a:t>Shannon took infinite sequences, and k </a:t>
            </a:r>
            <a:r>
              <a:rPr lang="en-US" sz="2400" dirty="0" smtClean="0">
                <a:solidFill>
                  <a:srgbClr val="CC3300"/>
                </a:solidFill>
                <a:sym typeface="Wingdings" pitchFamily="2" charset="2"/>
              </a:rPr>
              <a:t> </a:t>
            </a:r>
            <a:r>
              <a:rPr lang="en-US" sz="3000" dirty="0" smtClean="0">
                <a:solidFill>
                  <a:srgbClr val="CC3300"/>
                </a:solidFill>
              </a:rPr>
              <a:t>∞</a:t>
            </a:r>
            <a:r>
              <a:rPr lang="en-US" sz="2400" dirty="0" smtClean="0">
                <a:solidFill>
                  <a:srgbClr val="CC3300"/>
                </a:solidFill>
              </a:rPr>
              <a:t> !!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Compression</a:t>
            </a:r>
            <a:endParaRPr lang="en-US" sz="5400" dirty="0" smtClean="0"/>
          </a:p>
        </p:txBody>
      </p:sp>
      <p:sp>
        <p:nvSpPr>
          <p:cNvPr id="93081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Arithmetic coding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932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Allows using “fractional” parts of bits!!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Takes 2 + nH</a:t>
            </a:r>
            <a:r>
              <a:rPr lang="en-US" baseline="-25000" dirty="0" smtClean="0"/>
              <a:t>0 </a:t>
            </a:r>
            <a:r>
              <a:rPr lang="en-US" dirty="0" smtClean="0"/>
              <a:t>bits vs.  (n + nH</a:t>
            </a:r>
            <a:r>
              <a:rPr lang="en-US" baseline="-25000" dirty="0" smtClean="0"/>
              <a:t>0</a:t>
            </a:r>
            <a:r>
              <a:rPr lang="en-US" dirty="0" smtClean="0"/>
              <a:t>) of Huffman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Used in PPM, JPEG/MPEG (as option), </a:t>
            </a:r>
            <a:r>
              <a:rPr lang="en-US" dirty="0" err="1" smtClean="0"/>
              <a:t>Bzip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More time costly than Huffman, but integer implementation is not too bad.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Symbol interval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5986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smtClean="0"/>
              <a:t>Assign each symbol to an interval range from 0 (inclusive) to 1 (exclusive).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e.g.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31925" y="2959100"/>
            <a:ext cx="1717675" cy="2667000"/>
            <a:chOff x="672" y="2064"/>
            <a:chExt cx="1082" cy="1680"/>
          </a:xfrm>
        </p:grpSpPr>
        <p:sp>
          <p:nvSpPr>
            <p:cNvPr id="6152" name="Line 5"/>
            <p:cNvSpPr>
              <a:spLocks noChangeShapeType="1"/>
            </p:cNvSpPr>
            <p:nvPr/>
          </p:nvSpPr>
          <p:spPr bwMode="auto">
            <a:xfrm flipV="1">
              <a:off x="1152" y="2172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3" name="Line 6"/>
            <p:cNvSpPr>
              <a:spLocks noChangeShapeType="1"/>
            </p:cNvSpPr>
            <p:nvPr/>
          </p:nvSpPr>
          <p:spPr bwMode="auto">
            <a:xfrm flipH="1">
              <a:off x="1056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4" name="Line 7"/>
            <p:cNvSpPr>
              <a:spLocks noChangeShapeType="1"/>
            </p:cNvSpPr>
            <p:nvPr/>
          </p:nvSpPr>
          <p:spPr bwMode="auto">
            <a:xfrm flipH="1">
              <a:off x="1056" y="33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5" name="Line 8"/>
            <p:cNvSpPr>
              <a:spLocks noChangeShapeType="1"/>
            </p:cNvSpPr>
            <p:nvPr/>
          </p:nvSpPr>
          <p:spPr bwMode="auto">
            <a:xfrm flipH="1">
              <a:off x="1056" y="25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6" name="Line 9"/>
            <p:cNvSpPr>
              <a:spLocks noChangeShapeType="1"/>
            </p:cNvSpPr>
            <p:nvPr/>
          </p:nvSpPr>
          <p:spPr bwMode="auto">
            <a:xfrm flipH="1">
              <a:off x="1056" y="21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1200" y="3312"/>
              <a:ext cx="5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6158" name="Text Box 11"/>
            <p:cNvSpPr txBox="1">
              <a:spLocks noChangeArrowheads="1"/>
            </p:cNvSpPr>
            <p:nvPr/>
          </p:nvSpPr>
          <p:spPr bwMode="auto">
            <a:xfrm>
              <a:off x="1200" y="2208"/>
              <a:ext cx="5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6159" name="Text Box 12"/>
            <p:cNvSpPr txBox="1">
              <a:spLocks noChangeArrowheads="1"/>
            </p:cNvSpPr>
            <p:nvPr/>
          </p:nvSpPr>
          <p:spPr bwMode="auto">
            <a:xfrm>
              <a:off x="1194" y="2784"/>
              <a:ext cx="5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6160" name="Text Box 13"/>
            <p:cNvSpPr txBox="1">
              <a:spLocks noChangeArrowheads="1"/>
            </p:cNvSpPr>
            <p:nvPr/>
          </p:nvSpPr>
          <p:spPr bwMode="auto">
            <a:xfrm>
              <a:off x="672" y="3456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Symbol" pitchFamily="18" charset="2"/>
                </a:rPr>
                <a:t>0.0</a:t>
              </a:r>
            </a:p>
          </p:txBody>
        </p:sp>
        <p:sp>
          <p:nvSpPr>
            <p:cNvPr id="6161" name="Text Box 14"/>
            <p:cNvSpPr txBox="1">
              <a:spLocks noChangeArrowheads="1"/>
            </p:cNvSpPr>
            <p:nvPr/>
          </p:nvSpPr>
          <p:spPr bwMode="auto">
            <a:xfrm>
              <a:off x="672" y="316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Symbol" pitchFamily="18" charset="2"/>
                </a:rPr>
                <a:t>0.2</a:t>
              </a:r>
            </a:p>
          </p:txBody>
        </p:sp>
        <p:sp>
          <p:nvSpPr>
            <p:cNvPr id="6162" name="Text Box 15"/>
            <p:cNvSpPr txBox="1">
              <a:spLocks noChangeArrowheads="1"/>
            </p:cNvSpPr>
            <p:nvPr/>
          </p:nvSpPr>
          <p:spPr bwMode="auto">
            <a:xfrm>
              <a:off x="672" y="244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Symbol" pitchFamily="18" charset="2"/>
                </a:rPr>
                <a:t>0.7</a:t>
              </a:r>
            </a:p>
          </p:txBody>
        </p:sp>
        <p:sp>
          <p:nvSpPr>
            <p:cNvPr id="6163" name="Text Box 16"/>
            <p:cNvSpPr txBox="1">
              <a:spLocks noChangeArrowheads="1"/>
            </p:cNvSpPr>
            <p:nvPr/>
          </p:nvSpPr>
          <p:spPr bwMode="auto">
            <a:xfrm>
              <a:off x="672" y="2064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Symbol" pitchFamily="18" charset="2"/>
                </a:rPr>
                <a:t>1.0</a:t>
              </a:r>
            </a:p>
          </p:txBody>
        </p:sp>
      </p:grpSp>
      <p:sp>
        <p:nvSpPr>
          <p:cNvPr id="6150" name="Text Box 17"/>
          <p:cNvSpPr txBox="1">
            <a:spLocks noChangeArrowheads="1"/>
          </p:cNvSpPr>
          <p:nvPr/>
        </p:nvSpPr>
        <p:spPr bwMode="auto">
          <a:xfrm>
            <a:off x="3643306" y="4000504"/>
            <a:ext cx="447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i="1" dirty="0">
                <a:latin typeface="Times New Roman" pitchFamily="18" charset="0"/>
              </a:rPr>
              <a:t>f(a) = .0,   f(b) = .2,   f(c) = .7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6151" name="Text Box 19"/>
          <p:cNvSpPr txBox="1">
            <a:spLocks noChangeArrowheads="1"/>
          </p:cNvSpPr>
          <p:nvPr/>
        </p:nvSpPr>
        <p:spPr bwMode="auto">
          <a:xfrm>
            <a:off x="977925" y="5805488"/>
            <a:ext cx="7165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dirty="0">
                <a:latin typeface="Comic Sans MS" pitchFamily="66" charset="0"/>
              </a:rPr>
              <a:t>The interval for a particular symbol will be called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the </a:t>
            </a:r>
            <a:r>
              <a:rPr lang="en-US" b="1" u="sng" dirty="0">
                <a:latin typeface="Comic Sans MS" pitchFamily="66" charset="0"/>
              </a:rPr>
              <a:t>symbol interval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e.g</a:t>
            </a:r>
            <a:r>
              <a:rPr lang="en-US" dirty="0">
                <a:latin typeface="Comic Sans MS" pitchFamily="66" charset="0"/>
              </a:rPr>
              <a:t> for b it is [.2,.7))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Sequence interval</a:t>
            </a:r>
          </a:p>
        </p:txBody>
      </p:sp>
      <p:sp>
        <p:nvSpPr>
          <p:cNvPr id="937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Coding the message sequence: </a:t>
            </a:r>
            <a:r>
              <a:rPr lang="en-US" b="1" smtClean="0"/>
              <a:t>bac</a:t>
            </a:r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The final sequence interval is </a:t>
            </a:r>
            <a:r>
              <a:rPr lang="en-US" b="1" smtClean="0"/>
              <a:t>[.27,.3)</a:t>
            </a:r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1913" y="2349500"/>
            <a:ext cx="5845175" cy="2819400"/>
            <a:chOff x="788" y="1344"/>
            <a:chExt cx="3682" cy="1776"/>
          </a:xfrm>
        </p:grpSpPr>
        <p:sp>
          <p:nvSpPr>
            <p:cNvPr id="937988" name="Line 5"/>
            <p:cNvSpPr>
              <a:spLocks noChangeShapeType="1"/>
            </p:cNvSpPr>
            <p:nvPr/>
          </p:nvSpPr>
          <p:spPr bwMode="auto">
            <a:xfrm flipV="1">
              <a:off x="1152" y="150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7989" name="Line 6"/>
            <p:cNvSpPr>
              <a:spLocks noChangeShapeType="1"/>
            </p:cNvSpPr>
            <p:nvPr/>
          </p:nvSpPr>
          <p:spPr bwMode="auto">
            <a:xfrm flipH="1">
              <a:off x="1152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7990" name="Line 7"/>
            <p:cNvSpPr>
              <a:spLocks noChangeShapeType="1"/>
            </p:cNvSpPr>
            <p:nvPr/>
          </p:nvSpPr>
          <p:spPr bwMode="auto">
            <a:xfrm flipH="1">
              <a:off x="1152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7991" name="Line 8"/>
            <p:cNvSpPr>
              <a:spLocks noChangeShapeType="1"/>
            </p:cNvSpPr>
            <p:nvPr/>
          </p:nvSpPr>
          <p:spPr bwMode="auto">
            <a:xfrm flipH="1">
              <a:off x="1152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7992" name="Line 9"/>
            <p:cNvSpPr>
              <a:spLocks noChangeShapeType="1"/>
            </p:cNvSpPr>
            <p:nvPr/>
          </p:nvSpPr>
          <p:spPr bwMode="auto">
            <a:xfrm flipH="1">
              <a:off x="1152" y="15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7993" name="Text Box 10"/>
            <p:cNvSpPr txBox="1">
              <a:spLocks noChangeArrowheads="1"/>
            </p:cNvSpPr>
            <p:nvPr/>
          </p:nvSpPr>
          <p:spPr bwMode="auto">
            <a:xfrm>
              <a:off x="1236" y="2659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37994" name="Text Box 11"/>
            <p:cNvSpPr txBox="1">
              <a:spLocks noChangeArrowheads="1"/>
            </p:cNvSpPr>
            <p:nvPr/>
          </p:nvSpPr>
          <p:spPr bwMode="auto">
            <a:xfrm>
              <a:off x="1236" y="155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37995" name="Text Box 12"/>
            <p:cNvSpPr txBox="1">
              <a:spLocks noChangeArrowheads="1"/>
            </p:cNvSpPr>
            <p:nvPr/>
          </p:nvSpPr>
          <p:spPr bwMode="auto">
            <a:xfrm>
              <a:off x="1231" y="2131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37996" name="Text Box 13"/>
            <p:cNvSpPr txBox="1">
              <a:spLocks noChangeArrowheads="1"/>
            </p:cNvSpPr>
            <p:nvPr/>
          </p:nvSpPr>
          <p:spPr bwMode="auto">
            <a:xfrm>
              <a:off x="788" y="2803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0.0</a:t>
              </a:r>
            </a:p>
          </p:txBody>
        </p:sp>
        <p:sp>
          <p:nvSpPr>
            <p:cNvPr id="937997" name="Text Box 14"/>
            <p:cNvSpPr txBox="1">
              <a:spLocks noChangeArrowheads="1"/>
            </p:cNvSpPr>
            <p:nvPr/>
          </p:nvSpPr>
          <p:spPr bwMode="auto">
            <a:xfrm>
              <a:off x="788" y="251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937998" name="Text Box 15"/>
            <p:cNvSpPr txBox="1">
              <a:spLocks noChangeArrowheads="1"/>
            </p:cNvSpPr>
            <p:nvPr/>
          </p:nvSpPr>
          <p:spPr bwMode="auto">
            <a:xfrm>
              <a:off x="788" y="179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0.7</a:t>
              </a:r>
            </a:p>
          </p:txBody>
        </p:sp>
        <p:sp>
          <p:nvSpPr>
            <p:cNvPr id="937999" name="Text Box 16"/>
            <p:cNvSpPr txBox="1">
              <a:spLocks noChangeArrowheads="1"/>
            </p:cNvSpPr>
            <p:nvPr/>
          </p:nvSpPr>
          <p:spPr bwMode="auto">
            <a:xfrm>
              <a:off x="788" y="1411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1.0</a:t>
              </a:r>
            </a:p>
          </p:txBody>
        </p:sp>
        <p:sp>
          <p:nvSpPr>
            <p:cNvPr id="938000" name="Line 17"/>
            <p:cNvSpPr>
              <a:spLocks noChangeShapeType="1"/>
            </p:cNvSpPr>
            <p:nvPr/>
          </p:nvSpPr>
          <p:spPr bwMode="auto">
            <a:xfrm flipV="1">
              <a:off x="2640" y="150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01" name="Line 18"/>
            <p:cNvSpPr>
              <a:spLocks noChangeShapeType="1"/>
            </p:cNvSpPr>
            <p:nvPr/>
          </p:nvSpPr>
          <p:spPr bwMode="auto">
            <a:xfrm flipH="1">
              <a:off x="2544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02" name="Line 19"/>
            <p:cNvSpPr>
              <a:spLocks noChangeShapeType="1"/>
            </p:cNvSpPr>
            <p:nvPr/>
          </p:nvSpPr>
          <p:spPr bwMode="auto">
            <a:xfrm flipH="1">
              <a:off x="2544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03" name="Line 20"/>
            <p:cNvSpPr>
              <a:spLocks noChangeShapeType="1"/>
            </p:cNvSpPr>
            <p:nvPr/>
          </p:nvSpPr>
          <p:spPr bwMode="auto">
            <a:xfrm flipH="1">
              <a:off x="2544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04" name="Line 21"/>
            <p:cNvSpPr>
              <a:spLocks noChangeShapeType="1"/>
            </p:cNvSpPr>
            <p:nvPr/>
          </p:nvSpPr>
          <p:spPr bwMode="auto">
            <a:xfrm flipH="1">
              <a:off x="2544" y="15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05" name="Text Box 22"/>
            <p:cNvSpPr txBox="1">
              <a:spLocks noChangeArrowheads="1"/>
            </p:cNvSpPr>
            <p:nvPr/>
          </p:nvSpPr>
          <p:spPr bwMode="auto">
            <a:xfrm>
              <a:off x="2645" y="2659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38006" name="Text Box 23"/>
            <p:cNvSpPr txBox="1">
              <a:spLocks noChangeArrowheads="1"/>
            </p:cNvSpPr>
            <p:nvPr/>
          </p:nvSpPr>
          <p:spPr bwMode="auto">
            <a:xfrm>
              <a:off x="2645" y="155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38007" name="Text Box 24"/>
            <p:cNvSpPr txBox="1">
              <a:spLocks noChangeArrowheads="1"/>
            </p:cNvSpPr>
            <p:nvPr/>
          </p:nvSpPr>
          <p:spPr bwMode="auto">
            <a:xfrm>
              <a:off x="2640" y="2064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38008" name="Text Box 25"/>
            <p:cNvSpPr txBox="1">
              <a:spLocks noChangeArrowheads="1"/>
            </p:cNvSpPr>
            <p:nvPr/>
          </p:nvSpPr>
          <p:spPr bwMode="auto">
            <a:xfrm>
              <a:off x="2180" y="2870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938009" name="Text Box 26"/>
            <p:cNvSpPr txBox="1">
              <a:spLocks noChangeArrowheads="1"/>
            </p:cNvSpPr>
            <p:nvPr/>
          </p:nvSpPr>
          <p:spPr bwMode="auto">
            <a:xfrm>
              <a:off x="2180" y="251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</a:t>
              </a:r>
            </a:p>
          </p:txBody>
        </p:sp>
        <p:sp>
          <p:nvSpPr>
            <p:cNvPr id="938010" name="Text Box 27"/>
            <p:cNvSpPr txBox="1">
              <a:spLocks noChangeArrowheads="1"/>
            </p:cNvSpPr>
            <p:nvPr/>
          </p:nvSpPr>
          <p:spPr bwMode="auto">
            <a:xfrm>
              <a:off x="2140" y="1795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0.55</a:t>
              </a:r>
            </a:p>
          </p:txBody>
        </p:sp>
        <p:sp>
          <p:nvSpPr>
            <p:cNvPr id="938011" name="Text Box 28"/>
            <p:cNvSpPr txBox="1">
              <a:spLocks noChangeArrowheads="1"/>
            </p:cNvSpPr>
            <p:nvPr/>
          </p:nvSpPr>
          <p:spPr bwMode="auto">
            <a:xfrm>
              <a:off x="2180" y="1344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0.7</a:t>
              </a:r>
            </a:p>
          </p:txBody>
        </p:sp>
        <p:sp>
          <p:nvSpPr>
            <p:cNvPr id="938012" name="Line 29"/>
            <p:cNvSpPr>
              <a:spLocks noChangeShapeType="1"/>
            </p:cNvSpPr>
            <p:nvPr/>
          </p:nvSpPr>
          <p:spPr bwMode="auto">
            <a:xfrm flipV="1">
              <a:off x="3984" y="150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13" name="Line 30"/>
            <p:cNvSpPr>
              <a:spLocks noChangeShapeType="1"/>
            </p:cNvSpPr>
            <p:nvPr/>
          </p:nvSpPr>
          <p:spPr bwMode="auto">
            <a:xfrm flipH="1">
              <a:off x="3888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14" name="Line 31"/>
            <p:cNvSpPr>
              <a:spLocks noChangeShapeType="1"/>
            </p:cNvSpPr>
            <p:nvPr/>
          </p:nvSpPr>
          <p:spPr bwMode="auto">
            <a:xfrm flipH="1">
              <a:off x="3888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15" name="Line 32"/>
            <p:cNvSpPr>
              <a:spLocks noChangeShapeType="1"/>
            </p:cNvSpPr>
            <p:nvPr/>
          </p:nvSpPr>
          <p:spPr bwMode="auto">
            <a:xfrm flipH="1">
              <a:off x="3888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16" name="Line 33"/>
            <p:cNvSpPr>
              <a:spLocks noChangeShapeType="1"/>
            </p:cNvSpPr>
            <p:nvPr/>
          </p:nvSpPr>
          <p:spPr bwMode="auto">
            <a:xfrm flipH="1">
              <a:off x="3888" y="15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17" name="Text Box 34"/>
            <p:cNvSpPr txBox="1">
              <a:spLocks noChangeArrowheads="1"/>
            </p:cNvSpPr>
            <p:nvPr/>
          </p:nvSpPr>
          <p:spPr bwMode="auto">
            <a:xfrm>
              <a:off x="3989" y="2659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38018" name="Text Box 35"/>
            <p:cNvSpPr txBox="1">
              <a:spLocks noChangeArrowheads="1"/>
            </p:cNvSpPr>
            <p:nvPr/>
          </p:nvSpPr>
          <p:spPr bwMode="auto">
            <a:xfrm>
              <a:off x="3989" y="155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38019" name="Text Box 36"/>
            <p:cNvSpPr txBox="1">
              <a:spLocks noChangeArrowheads="1"/>
            </p:cNvSpPr>
            <p:nvPr/>
          </p:nvSpPr>
          <p:spPr bwMode="auto">
            <a:xfrm>
              <a:off x="3984" y="2131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38020" name="Text Box 37"/>
            <p:cNvSpPr txBox="1">
              <a:spLocks noChangeArrowheads="1"/>
            </p:cNvSpPr>
            <p:nvPr/>
          </p:nvSpPr>
          <p:spPr bwMode="auto">
            <a:xfrm>
              <a:off x="3524" y="2870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938021" name="Text Box 38"/>
            <p:cNvSpPr txBox="1">
              <a:spLocks noChangeArrowheads="1"/>
            </p:cNvSpPr>
            <p:nvPr/>
          </p:nvSpPr>
          <p:spPr bwMode="auto">
            <a:xfrm>
              <a:off x="3484" y="2515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smtClean="0">
                  <a:latin typeface="Times New Roman" pitchFamily="18" charset="0"/>
                </a:rPr>
                <a:t>0.22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938022" name="Text Box 39"/>
            <p:cNvSpPr txBox="1">
              <a:spLocks noChangeArrowheads="1"/>
            </p:cNvSpPr>
            <p:nvPr/>
          </p:nvSpPr>
          <p:spPr bwMode="auto">
            <a:xfrm>
              <a:off x="3484" y="1795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>
                  <a:latin typeface="Times New Roman" pitchFamily="18" charset="0"/>
                </a:rPr>
                <a:t>0.27</a:t>
              </a:r>
            </a:p>
          </p:txBody>
        </p:sp>
        <p:sp>
          <p:nvSpPr>
            <p:cNvPr id="938023" name="Text Box 40"/>
            <p:cNvSpPr txBox="1">
              <a:spLocks noChangeArrowheads="1"/>
            </p:cNvSpPr>
            <p:nvPr/>
          </p:nvSpPr>
          <p:spPr bwMode="auto">
            <a:xfrm>
              <a:off x="3524" y="1411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</a:t>
              </a:r>
            </a:p>
          </p:txBody>
        </p:sp>
        <p:sp>
          <p:nvSpPr>
            <p:cNvPr id="938024" name="Line 41"/>
            <p:cNvSpPr>
              <a:spLocks noChangeShapeType="1"/>
            </p:cNvSpPr>
            <p:nvPr/>
          </p:nvSpPr>
          <p:spPr bwMode="auto">
            <a:xfrm>
              <a:off x="1248" y="2640"/>
              <a:ext cx="13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25" name="Line 42"/>
            <p:cNvSpPr>
              <a:spLocks noChangeShapeType="1"/>
            </p:cNvSpPr>
            <p:nvPr/>
          </p:nvSpPr>
          <p:spPr bwMode="auto">
            <a:xfrm flipV="1">
              <a:off x="1248" y="1488"/>
              <a:ext cx="13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26" name="Line 43"/>
            <p:cNvSpPr>
              <a:spLocks noChangeShapeType="1"/>
            </p:cNvSpPr>
            <p:nvPr/>
          </p:nvSpPr>
          <p:spPr bwMode="auto">
            <a:xfrm>
              <a:off x="2640" y="292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27" name="Line 44"/>
            <p:cNvSpPr>
              <a:spLocks noChangeShapeType="1"/>
            </p:cNvSpPr>
            <p:nvPr/>
          </p:nvSpPr>
          <p:spPr bwMode="auto">
            <a:xfrm flipV="1">
              <a:off x="2640" y="1488"/>
              <a:ext cx="134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28" name="Line 45"/>
            <p:cNvSpPr>
              <a:spLocks noChangeShapeType="1"/>
            </p:cNvSpPr>
            <p:nvPr/>
          </p:nvSpPr>
          <p:spPr bwMode="auto">
            <a:xfrm flipV="1">
              <a:off x="1152" y="192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29" name="Line 46"/>
            <p:cNvSpPr>
              <a:spLocks noChangeShapeType="1"/>
            </p:cNvSpPr>
            <p:nvPr/>
          </p:nvSpPr>
          <p:spPr bwMode="auto">
            <a:xfrm flipV="1">
              <a:off x="2640" y="264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30" name="Line 47"/>
            <p:cNvSpPr>
              <a:spLocks noChangeShapeType="1"/>
            </p:cNvSpPr>
            <p:nvPr/>
          </p:nvSpPr>
          <p:spPr bwMode="auto">
            <a:xfrm flipV="1">
              <a:off x="3984" y="14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9" name="Rettangolo 48"/>
          <p:cNvSpPr/>
          <p:nvPr/>
        </p:nvSpPr>
        <p:spPr bwMode="auto">
          <a:xfrm>
            <a:off x="5000628" y="2428868"/>
            <a:ext cx="2714644" cy="30718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8" name="Rettangolo 47"/>
          <p:cNvSpPr/>
          <p:nvPr/>
        </p:nvSpPr>
        <p:spPr bwMode="auto">
          <a:xfrm>
            <a:off x="2786050" y="2285992"/>
            <a:ext cx="2214578" cy="30718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1" name="Rettangolo arrotondato 50"/>
          <p:cNvSpPr/>
          <p:nvPr/>
        </p:nvSpPr>
        <p:spPr bwMode="auto">
          <a:xfrm>
            <a:off x="5072066" y="2643182"/>
            <a:ext cx="2000264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(0.7-0.2)*0.3=0.15</a:t>
            </a:r>
          </a:p>
        </p:txBody>
      </p:sp>
      <p:sp>
        <p:nvSpPr>
          <p:cNvPr id="53" name="Rettangolo arrotondato 52"/>
          <p:cNvSpPr/>
          <p:nvPr/>
        </p:nvSpPr>
        <p:spPr bwMode="auto">
          <a:xfrm>
            <a:off x="7215206" y="3643314"/>
            <a:ext cx="1928826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(0.3-0.2)*0.5 = 0.05</a:t>
            </a:r>
          </a:p>
        </p:txBody>
      </p:sp>
      <p:sp>
        <p:nvSpPr>
          <p:cNvPr id="54" name="Rettangolo arrotondato 53"/>
          <p:cNvSpPr/>
          <p:nvPr/>
        </p:nvSpPr>
        <p:spPr bwMode="auto">
          <a:xfrm>
            <a:off x="7286644" y="2643182"/>
            <a:ext cx="1857388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(0.3-0.2)*0.3=0.03</a:t>
            </a:r>
          </a:p>
        </p:txBody>
      </p:sp>
      <p:sp>
        <p:nvSpPr>
          <p:cNvPr id="55" name="Rettangolo arrotondato 54"/>
          <p:cNvSpPr/>
          <p:nvPr/>
        </p:nvSpPr>
        <p:spPr bwMode="auto">
          <a:xfrm>
            <a:off x="7286644" y="4429132"/>
            <a:ext cx="1857388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(0.3-0.2)*0.2=0.02</a:t>
            </a:r>
          </a:p>
        </p:txBody>
      </p:sp>
      <p:grpSp>
        <p:nvGrpSpPr>
          <p:cNvPr id="59" name="Gruppo 58"/>
          <p:cNvGrpSpPr/>
          <p:nvPr/>
        </p:nvGrpSpPr>
        <p:grpSpPr>
          <a:xfrm>
            <a:off x="1928794" y="3000372"/>
            <a:ext cx="1214446" cy="1571636"/>
            <a:chOff x="1928794" y="3000372"/>
            <a:chExt cx="1214446" cy="1571636"/>
          </a:xfrm>
        </p:grpSpPr>
        <p:sp>
          <p:nvSpPr>
            <p:cNvPr id="57" name="Rettangolo 56"/>
            <p:cNvSpPr/>
            <p:nvPr/>
          </p:nvSpPr>
          <p:spPr bwMode="auto">
            <a:xfrm>
              <a:off x="2009756" y="3000372"/>
              <a:ext cx="1133484" cy="4905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8" name="Rettangolo 57"/>
            <p:cNvSpPr/>
            <p:nvPr/>
          </p:nvSpPr>
          <p:spPr bwMode="auto">
            <a:xfrm>
              <a:off x="1928794" y="4081466"/>
              <a:ext cx="1133484" cy="4905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60" name="Rettangolo 59"/>
          <p:cNvSpPr/>
          <p:nvPr/>
        </p:nvSpPr>
        <p:spPr bwMode="auto">
          <a:xfrm>
            <a:off x="4286248" y="4786322"/>
            <a:ext cx="1062046" cy="5619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2" name="Rettangolo arrotondato 51"/>
          <p:cNvSpPr/>
          <p:nvPr/>
        </p:nvSpPr>
        <p:spPr bwMode="auto">
          <a:xfrm>
            <a:off x="5072066" y="4429132"/>
            <a:ext cx="2000264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(0.7-0.2)*0.2=0.1</a:t>
            </a:r>
          </a:p>
        </p:txBody>
      </p:sp>
      <p:sp>
        <p:nvSpPr>
          <p:cNvPr id="61" name="Rettangolo 60"/>
          <p:cNvSpPr/>
          <p:nvPr/>
        </p:nvSpPr>
        <p:spPr bwMode="auto">
          <a:xfrm>
            <a:off x="4367210" y="3786190"/>
            <a:ext cx="1276360" cy="6334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0" name="Rettangolo arrotondato 49"/>
          <p:cNvSpPr/>
          <p:nvPr/>
        </p:nvSpPr>
        <p:spPr bwMode="auto">
          <a:xfrm>
            <a:off x="5000628" y="3571876"/>
            <a:ext cx="2143140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(0.7-0.2)*0.5 = 0.25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51" grpId="0" animBg="1"/>
      <p:bldP spid="51" grpId="1" animBg="1"/>
      <p:bldP spid="53" grpId="1" animBg="1"/>
      <p:bldP spid="54" grpId="1" animBg="1"/>
      <p:bldP spid="55" grpId="1" animBg="1"/>
      <p:bldP spid="60" grpId="0" animBg="1"/>
      <p:bldP spid="52" grpId="0" animBg="1"/>
      <p:bldP spid="52" grpId="1" animBg="1"/>
      <p:bldP spid="61" grpId="0" animBg="1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From text to integer compression</a:t>
            </a:r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1844824"/>
            <a:ext cx="8062913" cy="576064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sz="2800" dirty="0" smtClean="0"/>
              <a:t>T = </a:t>
            </a:r>
            <a:r>
              <a:rPr lang="en-US" sz="2800" dirty="0" err="1" smtClean="0"/>
              <a:t>ab</a:t>
            </a:r>
            <a:r>
              <a:rPr lang="en-US" sz="2800" dirty="0" smtClean="0"/>
              <a:t> b a </a:t>
            </a:r>
            <a:r>
              <a:rPr lang="en-US" sz="2800" dirty="0" err="1" smtClean="0"/>
              <a:t>ab</a:t>
            </a:r>
            <a:r>
              <a:rPr lang="en-US" sz="2800" dirty="0" smtClean="0"/>
              <a:t> c, </a:t>
            </a:r>
            <a:r>
              <a:rPr lang="en-US" sz="2800" dirty="0" err="1" smtClean="0"/>
              <a:t>ab</a:t>
            </a:r>
            <a:r>
              <a:rPr lang="en-US" sz="2800" dirty="0" smtClean="0"/>
              <a:t> b b c </a:t>
            </a:r>
            <a:r>
              <a:rPr lang="en-US" sz="2800" dirty="0" err="1" smtClean="0"/>
              <a:t>abc</a:t>
            </a:r>
            <a:r>
              <a:rPr lang="en-US" sz="2800" dirty="0" smtClean="0"/>
              <a:t> a a, b b ab.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FF3300"/>
                </a:solidFill>
              </a:rPr>
              <a:t>             </a:t>
            </a:r>
            <a:endParaRPr lang="en-US" sz="1800" dirty="0" smtClean="0">
              <a:solidFill>
                <a:srgbClr val="FF3300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0877954"/>
              </p:ext>
            </p:extLst>
          </p:nvPr>
        </p:nvGraphicFramePr>
        <p:xfrm>
          <a:off x="827584" y="3140968"/>
          <a:ext cx="4680519" cy="34848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60173"/>
                <a:gridCol w="1560173"/>
                <a:gridCol w="15601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Terms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Num</a:t>
                      </a:r>
                      <a:r>
                        <a:rPr lang="it-IT" sz="1400" dirty="0" smtClean="0"/>
                        <a:t>. </a:t>
                      </a:r>
                      <a:r>
                        <a:rPr lang="it-IT" sz="1400" dirty="0" err="1" smtClean="0"/>
                        <a:t>occurrences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Rank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i="1" dirty="0" err="1" smtClean="0"/>
                        <a:t>space</a:t>
                      </a:r>
                      <a:endParaRPr lang="it-IT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14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1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b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ab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3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4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c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5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,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6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err="1" smtClean="0"/>
                        <a:t>abc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7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.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8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umetto 2 3"/>
          <p:cNvSpPr/>
          <p:nvPr/>
        </p:nvSpPr>
        <p:spPr bwMode="auto">
          <a:xfrm>
            <a:off x="4139952" y="3140968"/>
            <a:ext cx="1440160" cy="3456384"/>
          </a:xfrm>
          <a:prstGeom prst="wedgeRoundRectCallout">
            <a:avLst>
              <a:gd name="adj1" fmla="val 89138"/>
              <a:gd name="adj2" fmla="val -34330"/>
              <a:gd name="adj3" fmla="val 16667"/>
            </a:avLst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56176" y="3068960"/>
            <a:ext cx="2708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>
                <a:solidFill>
                  <a:srgbClr val="FF3300"/>
                </a:solidFill>
              </a:rPr>
              <a:t>Compress</a:t>
            </a:r>
            <a:r>
              <a:rPr lang="it-IT" sz="1800" dirty="0" smtClean="0">
                <a:solidFill>
                  <a:srgbClr val="FF3300"/>
                </a:solidFill>
              </a:rPr>
              <a:t> </a:t>
            </a:r>
            <a:r>
              <a:rPr lang="it-IT" sz="1800" dirty="0" err="1" smtClean="0">
                <a:solidFill>
                  <a:srgbClr val="FF3300"/>
                </a:solidFill>
              </a:rPr>
              <a:t>terms</a:t>
            </a:r>
            <a:r>
              <a:rPr lang="it-IT" sz="1800" dirty="0" smtClean="0">
                <a:solidFill>
                  <a:srgbClr val="FF3300"/>
                </a:solidFill>
              </a:rPr>
              <a:t> by</a:t>
            </a:r>
          </a:p>
          <a:p>
            <a:r>
              <a:rPr lang="it-IT" sz="1800" dirty="0" err="1" smtClean="0">
                <a:solidFill>
                  <a:srgbClr val="FF3300"/>
                </a:solidFill>
              </a:rPr>
              <a:t>encoding</a:t>
            </a:r>
            <a:r>
              <a:rPr lang="it-IT" sz="1800" dirty="0">
                <a:solidFill>
                  <a:srgbClr val="FF3300"/>
                </a:solidFill>
              </a:rPr>
              <a:t> </a:t>
            </a:r>
            <a:r>
              <a:rPr lang="it-IT" sz="1800" dirty="0" err="1" smtClean="0">
                <a:solidFill>
                  <a:srgbClr val="FF3300"/>
                </a:solidFill>
              </a:rPr>
              <a:t>their</a:t>
            </a:r>
            <a:r>
              <a:rPr lang="it-IT" sz="1800" dirty="0" smtClean="0">
                <a:solidFill>
                  <a:srgbClr val="FF3300"/>
                </a:solidFill>
              </a:rPr>
              <a:t> </a:t>
            </a:r>
            <a:r>
              <a:rPr lang="it-IT" sz="1800" dirty="0" err="1" smtClean="0">
                <a:solidFill>
                  <a:srgbClr val="FF3300"/>
                </a:solidFill>
              </a:rPr>
              <a:t>ranks</a:t>
            </a:r>
            <a:endParaRPr lang="it-IT" sz="1800" dirty="0" smtClean="0">
              <a:solidFill>
                <a:srgbClr val="FF3300"/>
              </a:solidFill>
            </a:endParaRPr>
          </a:p>
          <a:p>
            <a:r>
              <a:rPr lang="it-IT" sz="1800" dirty="0" smtClean="0">
                <a:solidFill>
                  <a:srgbClr val="FF3300"/>
                </a:solidFill>
              </a:rPr>
              <a:t>with </a:t>
            </a:r>
            <a:r>
              <a:rPr lang="it-IT" sz="1800" dirty="0" err="1" smtClean="0">
                <a:solidFill>
                  <a:srgbClr val="FF3300"/>
                </a:solidFill>
              </a:rPr>
              <a:t>var-len</a:t>
            </a:r>
            <a:r>
              <a:rPr lang="it-IT" sz="1800" dirty="0" smtClean="0">
                <a:solidFill>
                  <a:srgbClr val="FF3300"/>
                </a:solidFill>
              </a:rPr>
              <a:t> </a:t>
            </a:r>
            <a:r>
              <a:rPr lang="it-IT" sz="1800" dirty="0" err="1" smtClean="0">
                <a:solidFill>
                  <a:srgbClr val="FF3300"/>
                </a:solidFill>
              </a:rPr>
              <a:t>encodings</a:t>
            </a:r>
            <a:r>
              <a:rPr lang="it-IT" sz="1800" dirty="0" smtClean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300192" y="4653136"/>
            <a:ext cx="21752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 smtClean="0">
                <a:solidFill>
                  <a:schemeClr val="tx2"/>
                </a:solidFill>
              </a:rPr>
              <a:t>Golden </a:t>
            </a:r>
            <a:r>
              <a:rPr lang="it-IT" sz="1800" b="1" dirty="0" err="1" smtClean="0">
                <a:solidFill>
                  <a:schemeClr val="tx2"/>
                </a:solidFill>
              </a:rPr>
              <a:t>rule</a:t>
            </a:r>
            <a:r>
              <a:rPr lang="it-IT" sz="1800" b="1" dirty="0" smtClean="0">
                <a:solidFill>
                  <a:schemeClr val="tx2"/>
                </a:solidFill>
              </a:rPr>
              <a:t> </a:t>
            </a:r>
            <a:r>
              <a:rPr lang="it-IT" sz="1800" dirty="0" smtClean="0">
                <a:solidFill>
                  <a:schemeClr val="tx2"/>
                </a:solidFill>
              </a:rPr>
              <a:t>of </a:t>
            </a:r>
          </a:p>
          <a:p>
            <a:r>
              <a:rPr lang="it-IT" sz="1800" dirty="0" smtClean="0">
                <a:solidFill>
                  <a:schemeClr val="tx2"/>
                </a:solidFill>
              </a:rPr>
              <a:t>data </a:t>
            </a:r>
            <a:r>
              <a:rPr lang="it-IT" sz="1800" dirty="0" err="1" smtClean="0">
                <a:solidFill>
                  <a:schemeClr val="tx2"/>
                </a:solidFill>
              </a:rPr>
              <a:t>compression</a:t>
            </a:r>
            <a:endParaRPr lang="it-IT" sz="1800" dirty="0" smtClean="0">
              <a:solidFill>
                <a:schemeClr val="tx2"/>
              </a:solidFill>
            </a:endParaRPr>
          </a:p>
          <a:p>
            <a:r>
              <a:rPr lang="it-IT" sz="1800" dirty="0" err="1" smtClean="0">
                <a:solidFill>
                  <a:schemeClr val="tx2"/>
                </a:solidFill>
              </a:rPr>
              <a:t>holds</a:t>
            </a:r>
            <a:r>
              <a:rPr lang="it-IT" sz="1800" dirty="0" smtClean="0">
                <a:solidFill>
                  <a:schemeClr val="tx2"/>
                </a:solidFill>
              </a:rPr>
              <a:t>: </a:t>
            </a:r>
            <a:r>
              <a:rPr lang="it-IT" sz="1800" dirty="0" err="1" smtClean="0">
                <a:solidFill>
                  <a:schemeClr val="tx2"/>
                </a:solidFill>
              </a:rPr>
              <a:t>frequent</a:t>
            </a:r>
            <a:endParaRPr lang="it-IT" sz="1800" dirty="0" smtClean="0">
              <a:solidFill>
                <a:schemeClr val="tx2"/>
              </a:solidFill>
            </a:endParaRPr>
          </a:p>
          <a:p>
            <a:r>
              <a:rPr lang="it-IT" sz="1800" dirty="0" err="1">
                <a:solidFill>
                  <a:schemeClr val="tx2"/>
                </a:solidFill>
              </a:rPr>
              <a:t>w</a:t>
            </a:r>
            <a:r>
              <a:rPr lang="it-IT" sz="1800" dirty="0" err="1" smtClean="0">
                <a:solidFill>
                  <a:schemeClr val="tx2"/>
                </a:solidFill>
              </a:rPr>
              <a:t>ords</a:t>
            </a:r>
            <a:r>
              <a:rPr lang="it-IT" sz="1800" dirty="0" smtClean="0">
                <a:solidFill>
                  <a:schemeClr val="tx2"/>
                </a:solidFill>
              </a:rPr>
              <a:t> </a:t>
            </a:r>
            <a:r>
              <a:rPr lang="it-IT" sz="1800" dirty="0" err="1" smtClean="0">
                <a:solidFill>
                  <a:schemeClr val="tx2"/>
                </a:solidFill>
              </a:rPr>
              <a:t>get</a:t>
            </a:r>
            <a:r>
              <a:rPr lang="it-IT" sz="1800" dirty="0" smtClean="0">
                <a:solidFill>
                  <a:schemeClr val="tx2"/>
                </a:solidFill>
              </a:rPr>
              <a:t> small</a:t>
            </a:r>
          </a:p>
          <a:p>
            <a:r>
              <a:rPr lang="it-IT" sz="1800" dirty="0" err="1">
                <a:solidFill>
                  <a:schemeClr val="tx2"/>
                </a:solidFill>
              </a:rPr>
              <a:t>i</a:t>
            </a:r>
            <a:r>
              <a:rPr lang="it-IT" sz="1800" dirty="0" err="1" smtClean="0">
                <a:solidFill>
                  <a:schemeClr val="tx2"/>
                </a:solidFill>
              </a:rPr>
              <a:t>ntegers</a:t>
            </a:r>
            <a:r>
              <a:rPr lang="it-IT" sz="1800" dirty="0" smtClean="0">
                <a:solidFill>
                  <a:schemeClr val="tx2"/>
                </a:solidFill>
              </a:rPr>
              <a:t> and </a:t>
            </a:r>
            <a:r>
              <a:rPr lang="it-IT" sz="1800" dirty="0" err="1" smtClean="0">
                <a:solidFill>
                  <a:schemeClr val="tx2"/>
                </a:solidFill>
              </a:rPr>
              <a:t>thus</a:t>
            </a:r>
            <a:endParaRPr lang="it-IT" sz="1800" dirty="0" smtClean="0">
              <a:solidFill>
                <a:schemeClr val="tx2"/>
              </a:solidFill>
            </a:endParaRPr>
          </a:p>
          <a:p>
            <a:r>
              <a:rPr lang="it-IT" sz="1800" dirty="0" err="1">
                <a:solidFill>
                  <a:schemeClr val="tx2"/>
                </a:solidFill>
              </a:rPr>
              <a:t>w</a:t>
            </a:r>
            <a:r>
              <a:rPr lang="it-IT" sz="1800" dirty="0" err="1" smtClean="0">
                <a:solidFill>
                  <a:schemeClr val="tx2"/>
                </a:solidFill>
              </a:rPr>
              <a:t>ill</a:t>
            </a:r>
            <a:r>
              <a:rPr lang="it-IT" sz="1800" dirty="0" smtClean="0">
                <a:solidFill>
                  <a:schemeClr val="tx2"/>
                </a:solidFill>
              </a:rPr>
              <a:t> be </a:t>
            </a:r>
            <a:r>
              <a:rPr lang="it-IT" sz="1800" dirty="0" err="1" smtClean="0">
                <a:solidFill>
                  <a:schemeClr val="tx2"/>
                </a:solidFill>
              </a:rPr>
              <a:t>encoded</a:t>
            </a:r>
            <a:r>
              <a:rPr lang="it-IT" sz="1800" dirty="0" smtClean="0">
                <a:solidFill>
                  <a:schemeClr val="tx2"/>
                </a:solidFill>
              </a:rPr>
              <a:t> </a:t>
            </a:r>
          </a:p>
          <a:p>
            <a:r>
              <a:rPr lang="it-IT" sz="1800" dirty="0">
                <a:solidFill>
                  <a:schemeClr val="tx2"/>
                </a:solidFill>
              </a:rPr>
              <a:t>w</a:t>
            </a:r>
            <a:r>
              <a:rPr lang="it-IT" sz="1800" dirty="0" smtClean="0">
                <a:solidFill>
                  <a:schemeClr val="tx2"/>
                </a:solidFill>
              </a:rPr>
              <a:t>ith </a:t>
            </a:r>
            <a:r>
              <a:rPr lang="it-IT" sz="1800" dirty="0" err="1" smtClean="0">
                <a:solidFill>
                  <a:schemeClr val="tx2"/>
                </a:solidFill>
              </a:rPr>
              <a:t>fewer</a:t>
            </a:r>
            <a:r>
              <a:rPr lang="it-IT" sz="1800" dirty="0" smtClean="0">
                <a:solidFill>
                  <a:schemeClr val="tx2"/>
                </a:solidFill>
              </a:rPr>
              <a:t> bits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83568" y="2420888"/>
            <a:ext cx="80629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3300"/>
                </a:solidFill>
              </a:rPr>
              <a:t>Encode : 3121431561312121517141461212138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rgbClr val="FF3300"/>
                </a:solidFill>
              </a:rPr>
              <a:t>             </a:t>
            </a:r>
            <a:endParaRPr lang="en-US" sz="1800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algorithm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695472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To code a sequence of symbols with probabilities</a:t>
            </a:r>
            <a:r>
              <a:rPr lang="en-US" sz="2200" dirty="0" smtClean="0">
                <a:latin typeface="Times"/>
              </a:rPr>
              <a:t> </a:t>
            </a:r>
            <a:br>
              <a:rPr lang="en-US" sz="2200" dirty="0" smtClean="0">
                <a:latin typeface="Times"/>
              </a:rPr>
            </a:br>
            <a:r>
              <a:rPr lang="en-US" sz="3100" i="1" dirty="0" smtClean="0">
                <a:latin typeface="Times"/>
              </a:rPr>
              <a:t>p</a:t>
            </a:r>
            <a:r>
              <a:rPr lang="en-US" sz="3100" i="1" baseline="-25000" dirty="0" smtClean="0">
                <a:latin typeface="Times"/>
              </a:rPr>
              <a:t>i</a:t>
            </a:r>
            <a:r>
              <a:rPr lang="en-US" sz="2200" dirty="0" smtClean="0">
                <a:latin typeface="Times"/>
              </a:rPr>
              <a:t> (</a:t>
            </a:r>
            <a:r>
              <a:rPr lang="en-US" sz="2200" i="1" dirty="0" err="1" smtClean="0">
                <a:latin typeface="Times"/>
              </a:rPr>
              <a:t>i</a:t>
            </a:r>
            <a:r>
              <a:rPr lang="en-US" sz="2200" i="1" dirty="0" smtClean="0">
                <a:latin typeface="Times"/>
              </a:rPr>
              <a:t> = 1..n</a:t>
            </a:r>
            <a:r>
              <a:rPr lang="en-US" sz="2200" dirty="0" smtClean="0">
                <a:latin typeface="Times"/>
              </a:rPr>
              <a:t>) </a:t>
            </a:r>
            <a:r>
              <a:rPr lang="en-US" sz="2200" dirty="0" smtClean="0"/>
              <a:t>use the following algorithm: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200" dirty="0" smtClean="0"/>
              <a:t>Each message narrows the interval by a factor of </a:t>
            </a:r>
            <a:r>
              <a:rPr lang="en-US" sz="2200" i="1" dirty="0" smtClean="0"/>
              <a:t>p</a:t>
            </a:r>
            <a:r>
              <a:rPr lang="en-US" sz="2200" i="1" baseline="-25000" dirty="0" smtClean="0"/>
              <a:t>i</a:t>
            </a:r>
            <a:r>
              <a:rPr lang="en-US" sz="22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570024" y="2555880"/>
          <a:ext cx="1144588" cy="1587500"/>
        </p:xfrm>
        <a:graphic>
          <a:graphicData uri="http://schemas.openxmlformats.org/presentationml/2006/ole">
            <p:oleObj spid="_x0000_s1039427" name="Equazione" r:id="rId4" imgW="583894" imgH="634572" progId="Equation.3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114800" y="3549671"/>
          <a:ext cx="914400" cy="190500"/>
        </p:xfrm>
        <a:graphic>
          <a:graphicData uri="http://schemas.openxmlformats.org/presentationml/2006/ole">
            <p:oleObj spid="_x0000_s1039428" name="Equation" r:id="rId5" imgW="383256" imgH="720689" progId="Equation.3">
              <p:embed/>
            </p:oleObj>
          </a:graphicData>
        </a:graphic>
      </p:graphicFrame>
      <p:graphicFrame>
        <p:nvGraphicFramePr>
          <p:cNvPr id="1039365" name="Object 2"/>
          <p:cNvGraphicFramePr>
            <a:graphicFrameLocks noChangeAspect="1"/>
          </p:cNvGraphicFramePr>
          <p:nvPr/>
        </p:nvGraphicFramePr>
        <p:xfrm>
          <a:off x="4360863" y="2557463"/>
          <a:ext cx="3263900" cy="1085850"/>
        </p:xfrm>
        <a:graphic>
          <a:graphicData uri="http://schemas.openxmlformats.org/presentationml/2006/ole">
            <p:oleObj spid="_x0000_s1039429" name="Equazione" r:id="rId6" imgW="1371324" imgH="456924" progId="Equation.3">
              <p:embed/>
            </p:oleObj>
          </a:graphicData>
        </a:graphic>
      </p:graphicFrame>
      <p:sp>
        <p:nvSpPr>
          <p:cNvPr id="8" name="Freccia a destra 7"/>
          <p:cNvSpPr/>
          <p:nvPr/>
        </p:nvSpPr>
        <p:spPr bwMode="auto">
          <a:xfrm>
            <a:off x="3000364" y="2786058"/>
            <a:ext cx="1357322" cy="64294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102" name="Gruppo 101"/>
          <p:cNvGrpSpPr/>
          <p:nvPr/>
        </p:nvGrpSpPr>
        <p:grpSpPr>
          <a:xfrm>
            <a:off x="2928926" y="3716359"/>
            <a:ext cx="1565275" cy="2713037"/>
            <a:chOff x="2928926" y="3500438"/>
            <a:chExt cx="1565275" cy="2713037"/>
          </a:xfrm>
        </p:grpSpPr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V="1">
              <a:off x="3722676" y="3641725"/>
              <a:ext cx="0" cy="2266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 flipH="1">
              <a:off x="3570276" y="590867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H="1">
              <a:off x="3570276" y="545147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H="1">
              <a:off x="3570276" y="430847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H="1">
              <a:off x="3570276" y="364172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3730614" y="5481638"/>
              <a:ext cx="7572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43" name="Text Box 35"/>
            <p:cNvSpPr txBox="1">
              <a:spLocks noChangeArrowheads="1"/>
            </p:cNvSpPr>
            <p:nvPr/>
          </p:nvSpPr>
          <p:spPr bwMode="auto">
            <a:xfrm>
              <a:off x="3730614" y="3729038"/>
              <a:ext cx="7572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44" name="Text Box 36"/>
            <p:cNvSpPr txBox="1">
              <a:spLocks noChangeArrowheads="1"/>
            </p:cNvSpPr>
            <p:nvPr/>
          </p:nvSpPr>
          <p:spPr bwMode="auto">
            <a:xfrm>
              <a:off x="3722676" y="4643438"/>
              <a:ext cx="7715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45" name="Text Box 37"/>
            <p:cNvSpPr txBox="1">
              <a:spLocks noChangeArrowheads="1"/>
            </p:cNvSpPr>
            <p:nvPr/>
          </p:nvSpPr>
          <p:spPr bwMode="auto">
            <a:xfrm>
              <a:off x="2992426" y="5816600"/>
              <a:ext cx="501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46" name="Text Box 38"/>
            <p:cNvSpPr txBox="1">
              <a:spLocks noChangeArrowheads="1"/>
            </p:cNvSpPr>
            <p:nvPr/>
          </p:nvSpPr>
          <p:spPr bwMode="auto">
            <a:xfrm>
              <a:off x="2928926" y="5253038"/>
              <a:ext cx="628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smtClean="0">
                  <a:latin typeface="Times New Roman" pitchFamily="18" charset="0"/>
                </a:rPr>
                <a:t>0.22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47" name="Text Box 39"/>
            <p:cNvSpPr txBox="1">
              <a:spLocks noChangeArrowheads="1"/>
            </p:cNvSpPr>
            <p:nvPr/>
          </p:nvSpPr>
          <p:spPr bwMode="auto">
            <a:xfrm>
              <a:off x="2928926" y="4110038"/>
              <a:ext cx="628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>
                  <a:latin typeface="Times New Roman" pitchFamily="18" charset="0"/>
                </a:rPr>
                <a:t>0.27</a:t>
              </a:r>
            </a:p>
          </p:txBody>
        </p: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2992426" y="3500438"/>
              <a:ext cx="501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</a:t>
              </a:r>
            </a:p>
          </p:txBody>
        </p:sp>
      </p:grpSp>
      <p:graphicFrame>
        <p:nvGraphicFramePr>
          <p:cNvPr id="1039366" name="Object 2"/>
          <p:cNvGraphicFramePr>
            <a:graphicFrameLocks noChangeAspect="1"/>
          </p:cNvGraphicFramePr>
          <p:nvPr/>
        </p:nvGraphicFramePr>
        <p:xfrm>
          <a:off x="1296988" y="4502171"/>
          <a:ext cx="1327150" cy="1000125"/>
        </p:xfrm>
        <a:graphic>
          <a:graphicData uri="http://schemas.openxmlformats.org/presentationml/2006/ole">
            <p:oleObj spid="_x0000_s1039430" name="Equazione" r:id="rId7" imgW="774401" imgH="456924" progId="Equation.3">
              <p:embed/>
            </p:oleObj>
          </a:graphicData>
        </a:graphic>
      </p:graphicFrame>
      <p:sp>
        <p:nvSpPr>
          <p:cNvPr id="101" name="Parentesi graffa chiusa 100"/>
          <p:cNvSpPr/>
          <p:nvPr/>
        </p:nvSpPr>
        <p:spPr bwMode="auto">
          <a:xfrm>
            <a:off x="4357686" y="3859235"/>
            <a:ext cx="428628" cy="642942"/>
          </a:xfrm>
          <a:prstGeom prst="rightBrace">
            <a:avLst/>
          </a:prstGeom>
          <a:noFill/>
          <a:ln w="762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03" name="Parentesi graffa aperta 102"/>
          <p:cNvSpPr/>
          <p:nvPr/>
        </p:nvSpPr>
        <p:spPr bwMode="auto">
          <a:xfrm>
            <a:off x="2428860" y="3859235"/>
            <a:ext cx="500066" cy="2286016"/>
          </a:xfrm>
          <a:prstGeom prst="leftBrace">
            <a:avLst/>
          </a:prstGeom>
          <a:noFill/>
          <a:ln w="76200" cap="flat" cmpd="sng" algn="ctr">
            <a:solidFill>
              <a:srgbClr val="00A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aphicFrame>
        <p:nvGraphicFramePr>
          <p:cNvPr id="1039367" name="Object 2"/>
          <p:cNvGraphicFramePr>
            <a:graphicFrameLocks noChangeAspect="1"/>
          </p:cNvGraphicFramePr>
          <p:nvPr/>
        </p:nvGraphicFramePr>
        <p:xfrm>
          <a:off x="5286380" y="3571881"/>
          <a:ext cx="2500330" cy="859483"/>
        </p:xfrm>
        <a:graphic>
          <a:graphicData uri="http://schemas.openxmlformats.org/presentationml/2006/ole">
            <p:oleObj spid="_x0000_s1039431" name="Equazione" r:id="rId8" imgW="1396678" imgH="456924" progId="Equation.3">
              <p:embed/>
            </p:oleObj>
          </a:graphicData>
        </a:graphic>
      </p:graphicFrame>
      <p:graphicFrame>
        <p:nvGraphicFramePr>
          <p:cNvPr id="1039368" name="Object 8"/>
          <p:cNvGraphicFramePr>
            <a:graphicFrameLocks noChangeAspect="1"/>
          </p:cNvGraphicFramePr>
          <p:nvPr/>
        </p:nvGraphicFramePr>
        <p:xfrm>
          <a:off x="5354638" y="4500563"/>
          <a:ext cx="3314700" cy="857250"/>
        </p:xfrm>
        <a:graphic>
          <a:graphicData uri="http://schemas.openxmlformats.org/presentationml/2006/ole">
            <p:oleObj spid="_x0000_s1039432" name="Equation" r:id="rId9" imgW="2133049" imgH="43157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3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3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3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1" grpId="0" animBg="1"/>
      <p:bldP spid="10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algorithm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Each message narrows the interval by a factor of </a:t>
            </a:r>
            <a:r>
              <a:rPr lang="en-US" sz="2800" dirty="0" smtClean="0"/>
              <a:t>p[T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]</a:t>
            </a: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Final interval size is</a:t>
            </a:r>
            <a:br>
              <a:rPr lang="en-US" sz="2200" dirty="0" smtClean="0"/>
            </a:br>
            <a:r>
              <a:rPr lang="en-US" sz="22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400186" y="1928812"/>
          <a:ext cx="1430341" cy="1428750"/>
        </p:xfrm>
        <a:graphic>
          <a:graphicData uri="http://schemas.openxmlformats.org/presentationml/2006/ole">
            <p:oleObj spid="_x0000_s1423406" name="Equazione" r:id="rId4" imgW="584246" imgH="456924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682879" y="4873645"/>
          <a:ext cx="2532063" cy="1341437"/>
        </p:xfrm>
        <a:graphic>
          <a:graphicData uri="http://schemas.openxmlformats.org/presentationml/2006/ole">
            <p:oleObj spid="_x0000_s1423407" name="Equazione" r:id="rId5" imgW="812433" imgH="431570" progId="Equation.3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114800" y="3333750"/>
          <a:ext cx="914400" cy="190500"/>
        </p:xfrm>
        <a:graphic>
          <a:graphicData uri="http://schemas.openxmlformats.org/presentationml/2006/ole">
            <p:oleObj spid="_x0000_s1423408" name="Equation" r:id="rId6" imgW="383256" imgH="720689" progId="Equation.3">
              <p:embed/>
            </p:oleObj>
          </a:graphicData>
        </a:graphic>
      </p:graphicFrame>
      <p:graphicFrame>
        <p:nvGraphicFramePr>
          <p:cNvPr id="1039365" name="Object 2"/>
          <p:cNvGraphicFramePr>
            <a:graphicFrameLocks noChangeAspect="1"/>
          </p:cNvGraphicFramePr>
          <p:nvPr/>
        </p:nvGraphicFramePr>
        <p:xfrm>
          <a:off x="3789388" y="1817688"/>
          <a:ext cx="4497388" cy="1508125"/>
        </p:xfrm>
        <a:graphic>
          <a:graphicData uri="http://schemas.openxmlformats.org/presentationml/2006/ole">
            <p:oleObj spid="_x0000_s1423409" name="Equazione" r:id="rId7" imgW="1434710" imgH="482278" progId="Equation.3">
              <p:embed/>
            </p:oleObj>
          </a:graphicData>
        </a:graphic>
      </p:graphicFrame>
      <p:sp>
        <p:nvSpPr>
          <p:cNvPr id="8" name="Freccia a destra 7"/>
          <p:cNvSpPr/>
          <p:nvPr/>
        </p:nvSpPr>
        <p:spPr bwMode="auto">
          <a:xfrm>
            <a:off x="2759089" y="2285992"/>
            <a:ext cx="1357322" cy="64294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829328" y="4500570"/>
            <a:ext cx="2590800" cy="10842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en-US" b="1" dirty="0" smtClean="0"/>
              <a:t>Sequence interval</a:t>
            </a:r>
          </a:p>
          <a:p>
            <a:pPr marL="457200" indent="-457200" algn="ctr"/>
            <a:r>
              <a:rPr lang="it-IT" b="1" dirty="0" smtClean="0">
                <a:latin typeface="Leelawadee" pitchFamily="34" charset="-34"/>
                <a:cs typeface="Leelawadee" pitchFamily="34" charset="-34"/>
              </a:rPr>
              <a:t>[ </a:t>
            </a:r>
            <a:r>
              <a:rPr lang="it-IT" b="1" dirty="0" err="1" smtClean="0">
                <a:latin typeface="Leelawadee" pitchFamily="34" charset="-34"/>
                <a:cs typeface="Leelawadee" pitchFamily="34" charset="-34"/>
              </a:rPr>
              <a:t>l</a:t>
            </a:r>
            <a:r>
              <a:rPr lang="it-IT" b="1" baseline="-25000" dirty="0" err="1" smtClean="0">
                <a:latin typeface="Leelawadee" pitchFamily="34" charset="-34"/>
                <a:cs typeface="Leelawadee" pitchFamily="34" charset="-34"/>
              </a:rPr>
              <a:t>n</a:t>
            </a:r>
            <a:r>
              <a:rPr lang="it-IT" b="1" baseline="-25000" dirty="0" smtClean="0">
                <a:latin typeface="Leelawadee" pitchFamily="34" charset="-34"/>
                <a:cs typeface="Leelawadee" pitchFamily="34" charset="-34"/>
              </a:rPr>
              <a:t> </a:t>
            </a:r>
            <a:r>
              <a:rPr lang="it-IT" b="1" dirty="0" smtClean="0">
                <a:latin typeface="Leelawadee" pitchFamily="34" charset="-34"/>
                <a:cs typeface="Leelawadee" pitchFamily="34" charset="-34"/>
              </a:rPr>
              <a:t>, </a:t>
            </a:r>
            <a:r>
              <a:rPr lang="it-IT" b="1" dirty="0" err="1" smtClean="0">
                <a:latin typeface="Leelawadee" pitchFamily="34" charset="-34"/>
                <a:cs typeface="Leelawadee" pitchFamily="34" charset="-34"/>
              </a:rPr>
              <a:t>l</a:t>
            </a:r>
            <a:r>
              <a:rPr lang="it-IT" b="1" baseline="-25000" dirty="0" err="1" smtClean="0">
                <a:latin typeface="Leelawadee" pitchFamily="34" charset="-34"/>
                <a:cs typeface="Leelawadee" pitchFamily="34" charset="-34"/>
              </a:rPr>
              <a:t>n</a:t>
            </a:r>
            <a:r>
              <a:rPr lang="it-IT" b="1" baseline="-25000" dirty="0" smtClean="0">
                <a:latin typeface="Leelawadee" pitchFamily="34" charset="-34"/>
                <a:cs typeface="Leelawadee" pitchFamily="34" charset="-34"/>
              </a:rPr>
              <a:t> </a:t>
            </a:r>
            <a:r>
              <a:rPr lang="it-IT" b="1" dirty="0" smtClean="0">
                <a:latin typeface="Leelawadee" pitchFamily="34" charset="-34"/>
                <a:cs typeface="Leelawadee" pitchFamily="34" charset="-34"/>
              </a:rPr>
              <a:t>+ </a:t>
            </a:r>
            <a:r>
              <a:rPr lang="it-IT" b="1" dirty="0" err="1" smtClean="0">
                <a:latin typeface="Leelawadee" pitchFamily="34" charset="-34"/>
                <a:cs typeface="Leelawadee" pitchFamily="34" charset="-34"/>
              </a:rPr>
              <a:t>s</a:t>
            </a:r>
            <a:r>
              <a:rPr lang="it-IT" b="1" baseline="-25000" dirty="0" err="1" smtClean="0">
                <a:latin typeface="Leelawadee" pitchFamily="34" charset="-34"/>
                <a:cs typeface="Leelawadee" pitchFamily="34" charset="-34"/>
              </a:rPr>
              <a:t>n</a:t>
            </a:r>
            <a:r>
              <a:rPr lang="it-IT" b="1" dirty="0" smtClean="0">
                <a:latin typeface="Leelawadee" pitchFamily="34" charset="-34"/>
                <a:cs typeface="Leelawadee" pitchFamily="34" charset="-34"/>
              </a:rPr>
              <a:t> ]</a:t>
            </a:r>
            <a:endParaRPr lang="it-IT" b="1" baseline="-25000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0" name="Freccia in giù 9"/>
          <p:cNvSpPr/>
          <p:nvPr/>
        </p:nvSpPr>
        <p:spPr bwMode="auto">
          <a:xfrm>
            <a:off x="6972336" y="5643578"/>
            <a:ext cx="500066" cy="35719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981728" y="6000768"/>
            <a:ext cx="2590800" cy="50006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en-US" b="1" dirty="0" smtClean="0"/>
              <a:t>A number inside</a:t>
            </a:r>
            <a:endParaRPr lang="it-IT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Decoding Example</a:t>
            </a:r>
          </a:p>
        </p:txBody>
      </p:sp>
      <p:sp>
        <p:nvSpPr>
          <p:cNvPr id="945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Decoding the number .49, </a:t>
            </a:r>
            <a:r>
              <a:rPr lang="en-US" b="1" dirty="0" smtClean="0">
                <a:solidFill>
                  <a:schemeClr val="hlink"/>
                </a:solidFill>
              </a:rPr>
              <a:t>knowing the message is of length 3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The message is </a:t>
            </a:r>
            <a:r>
              <a:rPr lang="en-US" b="1" dirty="0" err="1" smtClean="0"/>
              <a:t>bbc</a:t>
            </a:r>
            <a:r>
              <a:rPr lang="en-US" b="1" dirty="0" smtClean="0"/>
              <a:t>.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03350" y="2636838"/>
            <a:ext cx="6213475" cy="2819400"/>
            <a:chOff x="892" y="1584"/>
            <a:chExt cx="3914" cy="1776"/>
          </a:xfrm>
        </p:grpSpPr>
        <p:sp>
          <p:nvSpPr>
            <p:cNvPr id="945156" name="Line 5"/>
            <p:cNvSpPr>
              <a:spLocks noChangeShapeType="1"/>
            </p:cNvSpPr>
            <p:nvPr/>
          </p:nvSpPr>
          <p:spPr bwMode="auto">
            <a:xfrm flipV="1">
              <a:off x="1584" y="174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57" name="Line 6"/>
            <p:cNvSpPr>
              <a:spLocks noChangeShapeType="1"/>
            </p:cNvSpPr>
            <p:nvPr/>
          </p:nvSpPr>
          <p:spPr bwMode="auto">
            <a:xfrm flipH="1">
              <a:off x="1488" y="31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58" name="Line 7"/>
            <p:cNvSpPr>
              <a:spLocks noChangeShapeType="1"/>
            </p:cNvSpPr>
            <p:nvPr/>
          </p:nvSpPr>
          <p:spPr bwMode="auto">
            <a:xfrm flipH="1">
              <a:off x="1488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59" name="Line 8"/>
            <p:cNvSpPr>
              <a:spLocks noChangeShapeType="1"/>
            </p:cNvSpPr>
            <p:nvPr/>
          </p:nvSpPr>
          <p:spPr bwMode="auto">
            <a:xfrm flipH="1">
              <a:off x="1488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60" name="Line 9"/>
            <p:cNvSpPr>
              <a:spLocks noChangeShapeType="1"/>
            </p:cNvSpPr>
            <p:nvPr/>
          </p:nvSpPr>
          <p:spPr bwMode="auto">
            <a:xfrm flipH="1">
              <a:off x="1488" y="17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61" name="Text Box 10"/>
            <p:cNvSpPr txBox="1">
              <a:spLocks noChangeArrowheads="1"/>
            </p:cNvSpPr>
            <p:nvPr/>
          </p:nvSpPr>
          <p:spPr bwMode="auto">
            <a:xfrm>
              <a:off x="1584" y="2918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45162" name="Text Box 11"/>
            <p:cNvSpPr txBox="1">
              <a:spLocks noChangeArrowheads="1"/>
            </p:cNvSpPr>
            <p:nvPr/>
          </p:nvSpPr>
          <p:spPr bwMode="auto">
            <a:xfrm>
              <a:off x="1584" y="179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45163" name="Text Box 12"/>
            <p:cNvSpPr txBox="1">
              <a:spLocks noChangeArrowheads="1"/>
            </p:cNvSpPr>
            <p:nvPr/>
          </p:nvSpPr>
          <p:spPr bwMode="auto">
            <a:xfrm>
              <a:off x="1584" y="2371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45164" name="Text Box 13"/>
            <p:cNvSpPr txBox="1">
              <a:spLocks noChangeArrowheads="1"/>
            </p:cNvSpPr>
            <p:nvPr/>
          </p:nvSpPr>
          <p:spPr bwMode="auto">
            <a:xfrm>
              <a:off x="1124" y="3043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0.0</a:t>
              </a:r>
            </a:p>
          </p:txBody>
        </p:sp>
        <p:sp>
          <p:nvSpPr>
            <p:cNvPr id="945165" name="Text Box 14"/>
            <p:cNvSpPr txBox="1">
              <a:spLocks noChangeArrowheads="1"/>
            </p:cNvSpPr>
            <p:nvPr/>
          </p:nvSpPr>
          <p:spPr bwMode="auto">
            <a:xfrm>
              <a:off x="1124" y="275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945166" name="Text Box 15"/>
            <p:cNvSpPr txBox="1">
              <a:spLocks noChangeArrowheads="1"/>
            </p:cNvSpPr>
            <p:nvPr/>
          </p:nvSpPr>
          <p:spPr bwMode="auto">
            <a:xfrm>
              <a:off x="1124" y="203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0.7</a:t>
              </a:r>
            </a:p>
          </p:txBody>
        </p:sp>
        <p:sp>
          <p:nvSpPr>
            <p:cNvPr id="945167" name="Text Box 16"/>
            <p:cNvSpPr txBox="1">
              <a:spLocks noChangeArrowheads="1"/>
            </p:cNvSpPr>
            <p:nvPr/>
          </p:nvSpPr>
          <p:spPr bwMode="auto">
            <a:xfrm>
              <a:off x="1124" y="1651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1.0</a:t>
              </a:r>
            </a:p>
          </p:txBody>
        </p:sp>
        <p:sp>
          <p:nvSpPr>
            <p:cNvPr id="945168" name="Line 17"/>
            <p:cNvSpPr>
              <a:spLocks noChangeShapeType="1"/>
            </p:cNvSpPr>
            <p:nvPr/>
          </p:nvSpPr>
          <p:spPr bwMode="auto">
            <a:xfrm flipV="1">
              <a:off x="2976" y="174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69" name="Line 18"/>
            <p:cNvSpPr>
              <a:spLocks noChangeShapeType="1"/>
            </p:cNvSpPr>
            <p:nvPr/>
          </p:nvSpPr>
          <p:spPr bwMode="auto">
            <a:xfrm flipH="1">
              <a:off x="2880" y="31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70" name="Line 19"/>
            <p:cNvSpPr>
              <a:spLocks noChangeShapeType="1"/>
            </p:cNvSpPr>
            <p:nvPr/>
          </p:nvSpPr>
          <p:spPr bwMode="auto">
            <a:xfrm flipH="1">
              <a:off x="2880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71" name="Line 20"/>
            <p:cNvSpPr>
              <a:spLocks noChangeShapeType="1"/>
            </p:cNvSpPr>
            <p:nvPr/>
          </p:nvSpPr>
          <p:spPr bwMode="auto">
            <a:xfrm flipH="1">
              <a:off x="2880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72" name="Line 21"/>
            <p:cNvSpPr>
              <a:spLocks noChangeShapeType="1"/>
            </p:cNvSpPr>
            <p:nvPr/>
          </p:nvSpPr>
          <p:spPr bwMode="auto">
            <a:xfrm flipH="1">
              <a:off x="2880" y="17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73" name="Text Box 22"/>
            <p:cNvSpPr txBox="1">
              <a:spLocks noChangeArrowheads="1"/>
            </p:cNvSpPr>
            <p:nvPr/>
          </p:nvSpPr>
          <p:spPr bwMode="auto">
            <a:xfrm>
              <a:off x="2976" y="2928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45174" name="Text Box 23"/>
            <p:cNvSpPr txBox="1">
              <a:spLocks noChangeArrowheads="1"/>
            </p:cNvSpPr>
            <p:nvPr/>
          </p:nvSpPr>
          <p:spPr bwMode="auto">
            <a:xfrm>
              <a:off x="2976" y="179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45175" name="Text Box 24"/>
            <p:cNvSpPr txBox="1">
              <a:spLocks noChangeArrowheads="1"/>
            </p:cNvSpPr>
            <p:nvPr/>
          </p:nvSpPr>
          <p:spPr bwMode="auto">
            <a:xfrm>
              <a:off x="2976" y="2371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45176" name="Text Box 25"/>
            <p:cNvSpPr txBox="1">
              <a:spLocks noChangeArrowheads="1"/>
            </p:cNvSpPr>
            <p:nvPr/>
          </p:nvSpPr>
          <p:spPr bwMode="auto">
            <a:xfrm>
              <a:off x="2516" y="3043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945177" name="Text Box 26"/>
            <p:cNvSpPr txBox="1">
              <a:spLocks noChangeArrowheads="1"/>
            </p:cNvSpPr>
            <p:nvPr/>
          </p:nvSpPr>
          <p:spPr bwMode="auto">
            <a:xfrm>
              <a:off x="2516" y="275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</a:t>
              </a:r>
            </a:p>
          </p:txBody>
        </p:sp>
        <p:sp>
          <p:nvSpPr>
            <p:cNvPr id="945178" name="Text Box 27"/>
            <p:cNvSpPr txBox="1">
              <a:spLocks noChangeArrowheads="1"/>
            </p:cNvSpPr>
            <p:nvPr/>
          </p:nvSpPr>
          <p:spPr bwMode="auto">
            <a:xfrm>
              <a:off x="2476" y="2035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0.55</a:t>
              </a:r>
            </a:p>
          </p:txBody>
        </p:sp>
        <p:sp>
          <p:nvSpPr>
            <p:cNvPr id="945179" name="Text Box 28"/>
            <p:cNvSpPr txBox="1">
              <a:spLocks noChangeArrowheads="1"/>
            </p:cNvSpPr>
            <p:nvPr/>
          </p:nvSpPr>
          <p:spPr bwMode="auto">
            <a:xfrm>
              <a:off x="2564" y="1584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0.7</a:t>
              </a:r>
            </a:p>
          </p:txBody>
        </p:sp>
        <p:sp>
          <p:nvSpPr>
            <p:cNvPr id="945180" name="Line 29"/>
            <p:cNvSpPr>
              <a:spLocks noChangeShapeType="1"/>
            </p:cNvSpPr>
            <p:nvPr/>
          </p:nvSpPr>
          <p:spPr bwMode="auto">
            <a:xfrm flipV="1">
              <a:off x="4320" y="174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81" name="Line 30"/>
            <p:cNvSpPr>
              <a:spLocks noChangeShapeType="1"/>
            </p:cNvSpPr>
            <p:nvPr/>
          </p:nvSpPr>
          <p:spPr bwMode="auto">
            <a:xfrm flipH="1">
              <a:off x="4224" y="31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82" name="Line 31"/>
            <p:cNvSpPr>
              <a:spLocks noChangeShapeType="1"/>
            </p:cNvSpPr>
            <p:nvPr/>
          </p:nvSpPr>
          <p:spPr bwMode="auto">
            <a:xfrm flipH="1">
              <a:off x="4224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83" name="Line 32"/>
            <p:cNvSpPr>
              <a:spLocks noChangeShapeType="1"/>
            </p:cNvSpPr>
            <p:nvPr/>
          </p:nvSpPr>
          <p:spPr bwMode="auto">
            <a:xfrm flipH="1">
              <a:off x="4224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84" name="Line 33"/>
            <p:cNvSpPr>
              <a:spLocks noChangeShapeType="1"/>
            </p:cNvSpPr>
            <p:nvPr/>
          </p:nvSpPr>
          <p:spPr bwMode="auto">
            <a:xfrm flipH="1">
              <a:off x="4224" y="17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85" name="Text Box 34"/>
            <p:cNvSpPr txBox="1">
              <a:spLocks noChangeArrowheads="1"/>
            </p:cNvSpPr>
            <p:nvPr/>
          </p:nvSpPr>
          <p:spPr bwMode="auto">
            <a:xfrm>
              <a:off x="4320" y="2899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45186" name="Text Box 35"/>
            <p:cNvSpPr txBox="1">
              <a:spLocks noChangeArrowheads="1"/>
            </p:cNvSpPr>
            <p:nvPr/>
          </p:nvSpPr>
          <p:spPr bwMode="auto">
            <a:xfrm>
              <a:off x="4320" y="179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45187" name="Text Box 36"/>
            <p:cNvSpPr txBox="1">
              <a:spLocks noChangeArrowheads="1"/>
            </p:cNvSpPr>
            <p:nvPr/>
          </p:nvSpPr>
          <p:spPr bwMode="auto">
            <a:xfrm>
              <a:off x="4320" y="2371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45188" name="Text Box 37"/>
            <p:cNvSpPr txBox="1">
              <a:spLocks noChangeArrowheads="1"/>
            </p:cNvSpPr>
            <p:nvPr/>
          </p:nvSpPr>
          <p:spPr bwMode="auto">
            <a:xfrm>
              <a:off x="3860" y="3110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</a:t>
              </a:r>
            </a:p>
          </p:txBody>
        </p:sp>
        <p:sp>
          <p:nvSpPr>
            <p:cNvPr id="945189" name="Text Box 38"/>
            <p:cNvSpPr txBox="1">
              <a:spLocks noChangeArrowheads="1"/>
            </p:cNvSpPr>
            <p:nvPr/>
          </p:nvSpPr>
          <p:spPr bwMode="auto">
            <a:xfrm>
              <a:off x="3820" y="2755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0.35</a:t>
              </a:r>
            </a:p>
          </p:txBody>
        </p:sp>
        <p:sp>
          <p:nvSpPr>
            <p:cNvPr id="945190" name="Text Box 39"/>
            <p:cNvSpPr txBox="1">
              <a:spLocks noChangeArrowheads="1"/>
            </p:cNvSpPr>
            <p:nvPr/>
          </p:nvSpPr>
          <p:spPr bwMode="auto">
            <a:xfrm>
              <a:off x="3780" y="2035"/>
              <a:ext cx="4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0.475</a:t>
              </a:r>
            </a:p>
          </p:txBody>
        </p:sp>
        <p:sp>
          <p:nvSpPr>
            <p:cNvPr id="945191" name="Text Box 40"/>
            <p:cNvSpPr txBox="1">
              <a:spLocks noChangeArrowheads="1"/>
            </p:cNvSpPr>
            <p:nvPr/>
          </p:nvSpPr>
          <p:spPr bwMode="auto">
            <a:xfrm>
              <a:off x="3828" y="1584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0.55</a:t>
              </a:r>
            </a:p>
          </p:txBody>
        </p:sp>
        <p:sp>
          <p:nvSpPr>
            <p:cNvPr id="945192" name="Line 41"/>
            <p:cNvSpPr>
              <a:spLocks noChangeShapeType="1"/>
            </p:cNvSpPr>
            <p:nvPr/>
          </p:nvSpPr>
          <p:spPr bwMode="auto">
            <a:xfrm>
              <a:off x="1584" y="2880"/>
              <a:ext cx="13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93" name="Line 42"/>
            <p:cNvSpPr>
              <a:spLocks noChangeShapeType="1"/>
            </p:cNvSpPr>
            <p:nvPr/>
          </p:nvSpPr>
          <p:spPr bwMode="auto">
            <a:xfrm flipV="1">
              <a:off x="1584" y="1728"/>
              <a:ext cx="13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94" name="Line 43"/>
            <p:cNvSpPr>
              <a:spLocks noChangeShapeType="1"/>
            </p:cNvSpPr>
            <p:nvPr/>
          </p:nvSpPr>
          <p:spPr bwMode="auto">
            <a:xfrm>
              <a:off x="2976" y="2880"/>
              <a:ext cx="12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95" name="Line 44"/>
            <p:cNvSpPr>
              <a:spLocks noChangeShapeType="1"/>
            </p:cNvSpPr>
            <p:nvPr/>
          </p:nvSpPr>
          <p:spPr bwMode="auto">
            <a:xfrm flipV="1">
              <a:off x="1584" y="216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96" name="Line 45"/>
            <p:cNvSpPr>
              <a:spLocks noChangeShapeType="1"/>
            </p:cNvSpPr>
            <p:nvPr/>
          </p:nvSpPr>
          <p:spPr bwMode="auto">
            <a:xfrm flipV="1">
              <a:off x="2976" y="216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97" name="Line 46"/>
            <p:cNvSpPr>
              <a:spLocks noChangeShapeType="1"/>
            </p:cNvSpPr>
            <p:nvPr/>
          </p:nvSpPr>
          <p:spPr bwMode="auto">
            <a:xfrm flipV="1">
              <a:off x="4320" y="172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892" y="2323"/>
              <a:ext cx="644" cy="250"/>
              <a:chOff x="556" y="2467"/>
              <a:chExt cx="644" cy="250"/>
            </a:xfrm>
          </p:grpSpPr>
          <p:sp>
            <p:nvSpPr>
              <p:cNvPr id="945206" name="Line 48"/>
              <p:cNvSpPr>
                <a:spLocks noChangeShapeType="1"/>
              </p:cNvSpPr>
              <p:nvPr/>
            </p:nvSpPr>
            <p:spPr bwMode="auto">
              <a:xfrm>
                <a:off x="960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5207" name="Text Box 49"/>
              <p:cNvSpPr txBox="1">
                <a:spLocks noChangeArrowheads="1"/>
              </p:cNvSpPr>
              <p:nvPr/>
            </p:nvSpPr>
            <p:spPr bwMode="auto">
              <a:xfrm>
                <a:off x="556" y="2467"/>
                <a:ext cx="3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b="1">
                    <a:latin typeface="Times New Roman" pitchFamily="18" charset="0"/>
                  </a:rPr>
                  <a:t>0.49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2332" y="2227"/>
              <a:ext cx="644" cy="250"/>
              <a:chOff x="556" y="2467"/>
              <a:chExt cx="644" cy="250"/>
            </a:xfrm>
          </p:grpSpPr>
          <p:sp>
            <p:nvSpPr>
              <p:cNvPr id="945204" name="Line 51"/>
              <p:cNvSpPr>
                <a:spLocks noChangeShapeType="1"/>
              </p:cNvSpPr>
              <p:nvPr/>
            </p:nvSpPr>
            <p:spPr bwMode="auto">
              <a:xfrm>
                <a:off x="960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5205" name="Text Box 52"/>
              <p:cNvSpPr txBox="1">
                <a:spLocks noChangeArrowheads="1"/>
              </p:cNvSpPr>
              <p:nvPr/>
            </p:nvSpPr>
            <p:spPr bwMode="auto">
              <a:xfrm>
                <a:off x="556" y="2467"/>
                <a:ext cx="3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b="1">
                    <a:latin typeface="Times New Roman" pitchFamily="18" charset="0"/>
                  </a:rPr>
                  <a:t>0.49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45200" name="Line 53"/>
            <p:cNvSpPr>
              <a:spLocks noChangeShapeType="1"/>
            </p:cNvSpPr>
            <p:nvPr/>
          </p:nvSpPr>
          <p:spPr bwMode="auto">
            <a:xfrm flipV="1">
              <a:off x="2976" y="1728"/>
              <a:ext cx="13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3628" y="1891"/>
              <a:ext cx="644" cy="250"/>
              <a:chOff x="556" y="2467"/>
              <a:chExt cx="644" cy="250"/>
            </a:xfrm>
          </p:grpSpPr>
          <p:sp>
            <p:nvSpPr>
              <p:cNvPr id="945202" name="Line 55"/>
              <p:cNvSpPr>
                <a:spLocks noChangeShapeType="1"/>
              </p:cNvSpPr>
              <p:nvPr/>
            </p:nvSpPr>
            <p:spPr bwMode="auto">
              <a:xfrm>
                <a:off x="960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5203" name="Text Box 56"/>
              <p:cNvSpPr txBox="1">
                <a:spLocks noChangeArrowheads="1"/>
              </p:cNvSpPr>
              <p:nvPr/>
            </p:nvSpPr>
            <p:spPr bwMode="auto">
              <a:xfrm>
                <a:off x="556" y="2467"/>
                <a:ext cx="3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b="1">
                    <a:latin typeface="Times New Roman" pitchFamily="18" charset="0"/>
                  </a:rPr>
                  <a:t>0.49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7" name="Rettangolo 56"/>
          <p:cNvSpPr/>
          <p:nvPr/>
        </p:nvSpPr>
        <p:spPr bwMode="auto">
          <a:xfrm>
            <a:off x="3357554" y="2643182"/>
            <a:ext cx="2071702" cy="27860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8" name="Rettangolo 57"/>
          <p:cNvSpPr/>
          <p:nvPr/>
        </p:nvSpPr>
        <p:spPr bwMode="auto">
          <a:xfrm>
            <a:off x="5429256" y="2500306"/>
            <a:ext cx="2714644" cy="30718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45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do we encode that number?</a:t>
            </a:r>
            <a:endParaRPr lang="en-US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4500"/>
            <a:ext cx="7772400" cy="4876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If x = v/2</a:t>
            </a:r>
            <a:r>
              <a:rPr lang="en-US" sz="2800" baseline="30000" dirty="0" smtClean="0"/>
              <a:t>k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dyadic fraction) </a:t>
            </a:r>
            <a:r>
              <a:rPr lang="en-US" sz="2800" dirty="0" smtClean="0"/>
              <a:t>then the encoding is equal to bin(x) over k digits (possibly pad with 0s in front)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444754" y="3429013"/>
          <a:ext cx="2698750" cy="1857375"/>
        </p:xfrm>
        <a:graphic>
          <a:graphicData uri="http://schemas.openxmlformats.org/presentationml/2006/ole">
            <p:oleObj spid="_x0000_s1040410" name="Equazione" r:id="rId4" imgW="977785" imgH="672985" progId="Equation.3">
              <p:embed/>
            </p:oleObj>
          </a:graphicData>
        </a:graphic>
      </p:graphicFrame>
      <p:graphicFrame>
        <p:nvGraphicFramePr>
          <p:cNvPr id="1040387" name="Object 2"/>
          <p:cNvGraphicFramePr>
            <a:graphicFrameLocks noChangeAspect="1"/>
          </p:cNvGraphicFramePr>
          <p:nvPr/>
        </p:nvGraphicFramePr>
        <p:xfrm>
          <a:off x="6067425" y="5214950"/>
          <a:ext cx="2278063" cy="1928812"/>
        </p:xfrm>
        <a:graphic>
          <a:graphicData uri="http://schemas.openxmlformats.org/presentationml/2006/ole">
            <p:oleObj spid="_x0000_s1040411" name="Equazione" r:id="rId5" imgW="825110" imgH="698339" progId="Equation.3">
              <p:embed/>
            </p:oleObj>
          </a:graphicData>
        </a:graphic>
      </p:graphicFrame>
      <p:sp>
        <p:nvSpPr>
          <p:cNvPr id="7" name="Rettangolo 6"/>
          <p:cNvSpPr/>
          <p:nvPr/>
        </p:nvSpPr>
        <p:spPr bwMode="auto">
          <a:xfrm>
            <a:off x="5786446" y="5143512"/>
            <a:ext cx="2714644" cy="71438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do we encode that number?</a:t>
            </a:r>
            <a:endParaRPr lang="en-US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4500"/>
            <a:ext cx="7772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Binary fractional representation: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14282" y="4214818"/>
            <a:ext cx="3214710" cy="17145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it-IT" b="1" u="sng" dirty="0" err="1" smtClean="0"/>
              <a:t>FractionalEncode</a:t>
            </a:r>
            <a:r>
              <a:rPr lang="it-IT" b="1" u="sng" dirty="0" smtClean="0"/>
              <a:t>(x)</a:t>
            </a:r>
            <a:endParaRPr lang="it-IT" b="1" u="sng" dirty="0"/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it-IT" b="1" dirty="0"/>
              <a:t>x = 2 </a:t>
            </a:r>
            <a:r>
              <a:rPr lang="it-IT" b="1" dirty="0" smtClean="0"/>
              <a:t>* x</a:t>
            </a:r>
            <a:endParaRPr lang="it-IT" b="1" dirty="0"/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it-IT" b="1" dirty="0"/>
              <a:t>If x &lt; 1 output 0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it-IT" b="1" dirty="0"/>
              <a:t>x = x - 1; output 1</a:t>
            </a:r>
          </a:p>
        </p:txBody>
      </p:sp>
      <p:graphicFrame>
        <p:nvGraphicFramePr>
          <p:cNvPr id="1040387" name="Object 2"/>
          <p:cNvGraphicFramePr>
            <a:graphicFrameLocks noChangeAspect="1"/>
          </p:cNvGraphicFramePr>
          <p:nvPr/>
        </p:nvGraphicFramePr>
        <p:xfrm>
          <a:off x="2071669" y="2285992"/>
          <a:ext cx="3670867" cy="857256"/>
        </p:xfrm>
        <a:graphic>
          <a:graphicData uri="http://schemas.openxmlformats.org/presentationml/2006/ole">
            <p:oleObj spid="_x0000_s1424421" name="Equazione" r:id="rId4" imgW="977785" imgH="228738" progId="Equation.3">
              <p:embed/>
            </p:oleObj>
          </a:graphicData>
        </a:graphic>
      </p:graphicFrame>
      <p:graphicFrame>
        <p:nvGraphicFramePr>
          <p:cNvPr id="1424388" name="Object 4"/>
          <p:cNvGraphicFramePr>
            <a:graphicFrameLocks noChangeAspect="1"/>
          </p:cNvGraphicFramePr>
          <p:nvPr/>
        </p:nvGraphicFramePr>
        <p:xfrm>
          <a:off x="547688" y="3286125"/>
          <a:ext cx="7289800" cy="665163"/>
        </p:xfrm>
        <a:graphic>
          <a:graphicData uri="http://schemas.openxmlformats.org/presentationml/2006/ole">
            <p:oleObj spid="_x0000_s1424422" name="Equazione" r:id="rId5" imgW="2641233" imgH="241415" progId="Equation.3">
              <p:embed/>
            </p:oleObj>
          </a:graphicData>
        </a:graphic>
      </p:graphicFrame>
      <p:grpSp>
        <p:nvGrpSpPr>
          <p:cNvPr id="11" name="Gruppo 10"/>
          <p:cNvGrpSpPr/>
          <p:nvPr/>
        </p:nvGrpSpPr>
        <p:grpSpPr>
          <a:xfrm>
            <a:off x="5357818" y="4071942"/>
            <a:ext cx="2714644" cy="2000246"/>
            <a:chOff x="5786446" y="5143512"/>
            <a:chExt cx="2714644" cy="2000246"/>
          </a:xfrm>
        </p:grpSpPr>
        <p:sp>
          <p:nvSpPr>
            <p:cNvPr id="9" name="Rettangolo 8"/>
            <p:cNvSpPr/>
            <p:nvPr/>
          </p:nvSpPr>
          <p:spPr bwMode="auto">
            <a:xfrm>
              <a:off x="5786446" y="5143512"/>
              <a:ext cx="2714644" cy="71438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graphicFrame>
          <p:nvGraphicFramePr>
            <p:cNvPr id="1424389" name="Object 5"/>
            <p:cNvGraphicFramePr>
              <a:graphicFrameLocks noChangeAspect="1"/>
            </p:cNvGraphicFramePr>
            <p:nvPr/>
          </p:nvGraphicFramePr>
          <p:xfrm>
            <a:off x="6276978" y="5214945"/>
            <a:ext cx="1857375" cy="1928813"/>
          </p:xfrm>
          <a:graphic>
            <a:graphicData uri="http://schemas.openxmlformats.org/presentationml/2006/ole">
              <p:oleObj spid="_x0000_s1424423" name="Equazione" r:id="rId6" imgW="672985" imgH="698339" progId="Equation.3">
                <p:embed/>
              </p:oleObj>
            </a:graphicData>
          </a:graphic>
        </p:graphicFrame>
      </p:grp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357686" y="4929198"/>
            <a:ext cx="4000528" cy="71438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lnSpc>
                <a:spcPct val="120000"/>
              </a:lnSpc>
            </a:pPr>
            <a:r>
              <a:rPr lang="it-IT" b="1" dirty="0" smtClean="0">
                <a:solidFill>
                  <a:schemeClr val="bg1"/>
                </a:solidFill>
              </a:rPr>
              <a:t>2 * (1/3) = 2/3 &lt; 1, output 0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357686" y="5715016"/>
            <a:ext cx="4071966" cy="85725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lnSpc>
                <a:spcPct val="120000"/>
              </a:lnSpc>
            </a:pPr>
            <a:r>
              <a:rPr lang="it-IT" b="1" dirty="0" smtClean="0">
                <a:solidFill>
                  <a:schemeClr val="bg1"/>
                </a:solidFill>
              </a:rPr>
              <a:t>2 * (</a:t>
            </a:r>
            <a:r>
              <a:rPr lang="it-IT" b="1" dirty="0" err="1" smtClean="0">
                <a:solidFill>
                  <a:schemeClr val="bg1"/>
                </a:solidFill>
              </a:rPr>
              <a:t>2</a:t>
            </a:r>
            <a:r>
              <a:rPr lang="it-IT" b="1" dirty="0" smtClean="0">
                <a:solidFill>
                  <a:schemeClr val="bg1"/>
                </a:solidFill>
              </a:rPr>
              <a:t>/3) = 4/3 &gt; 1, output 1</a:t>
            </a:r>
          </a:p>
          <a:p>
            <a:pPr marL="457200" indent="-457200">
              <a:lnSpc>
                <a:spcPct val="120000"/>
              </a:lnSpc>
            </a:pPr>
            <a:r>
              <a:rPr lang="it-IT" b="1" dirty="0" smtClean="0">
                <a:solidFill>
                  <a:schemeClr val="bg1"/>
                </a:solidFill>
              </a:rPr>
              <a:t>               </a:t>
            </a:r>
            <a:r>
              <a:rPr lang="it-IT" b="1" dirty="0" smtClean="0">
                <a:solidFill>
                  <a:schemeClr val="bg1"/>
                </a:solidFill>
                <a:sym typeface="Wingdings" pitchFamily="2" charset="2"/>
              </a:rPr>
              <a:t> 4/3 – 1 = </a:t>
            </a:r>
            <a:r>
              <a:rPr lang="it-IT" b="1" dirty="0" err="1" smtClean="0">
                <a:solidFill>
                  <a:schemeClr val="bg1"/>
                </a:solidFill>
                <a:sym typeface="Wingdings" pitchFamily="2" charset="2"/>
              </a:rPr>
              <a:t>1</a:t>
            </a:r>
            <a:r>
              <a:rPr lang="it-IT" b="1" dirty="0" smtClean="0">
                <a:solidFill>
                  <a:schemeClr val="bg1"/>
                </a:solidFill>
                <a:sym typeface="Wingdings" pitchFamily="2" charset="2"/>
              </a:rPr>
              <a:t>/3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85720" y="6072206"/>
            <a:ext cx="3357586" cy="71438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lnSpc>
                <a:spcPct val="120000"/>
              </a:lnSpc>
            </a:pPr>
            <a:r>
              <a:rPr lang="it-IT" b="1" dirty="0" err="1" smtClean="0">
                <a:solidFill>
                  <a:schemeClr val="bg1"/>
                </a:solidFill>
              </a:rPr>
              <a:t>Incremental</a:t>
            </a:r>
            <a:r>
              <a:rPr lang="it-IT" b="1" dirty="0" smtClean="0">
                <a:solidFill>
                  <a:schemeClr val="bg1"/>
                </a:solidFill>
              </a:rPr>
              <a:t> Generation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12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Which number do we encode?</a:t>
            </a:r>
            <a:endParaRPr lang="en-US" sz="3600" dirty="0"/>
          </a:p>
        </p:txBody>
      </p:sp>
      <p:sp>
        <p:nvSpPr>
          <p:cNvPr id="143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773988" cy="4876800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1800" dirty="0" smtClean="0">
              <a:solidFill>
                <a:srgbClr val="CC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CC0000"/>
                </a:solidFill>
              </a:rPr>
              <a:t>Truncate the encoding to the first </a:t>
            </a:r>
            <a:r>
              <a:rPr lang="en-US" sz="2000" dirty="0" smtClean="0">
                <a:solidFill>
                  <a:srgbClr val="CC0000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d </a:t>
            </a:r>
            <a:r>
              <a:rPr lang="en-US" sz="2800" dirty="0" smtClean="0">
                <a:solidFill>
                  <a:srgbClr val="CC0000"/>
                </a:solidFill>
                <a:sym typeface="Symbol" pitchFamily="18" charset="2"/>
              </a:rPr>
              <a:t>=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 </a:t>
            </a:r>
            <a:r>
              <a:rPr lang="en-US" sz="2400" dirty="0" smtClean="0">
                <a:solidFill>
                  <a:srgbClr val="CC0000"/>
                </a:solidFill>
              </a:rPr>
              <a:t>log (2/</a:t>
            </a:r>
            <a:r>
              <a:rPr lang="en-US" sz="2400" dirty="0" err="1" smtClean="0">
                <a:solidFill>
                  <a:srgbClr val="CC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CC0000"/>
                </a:solidFill>
              </a:rPr>
              <a:t>n</a:t>
            </a:r>
            <a:r>
              <a:rPr lang="en-US" sz="2400" dirty="0" smtClean="0">
                <a:solidFill>
                  <a:srgbClr val="CC0000"/>
                </a:solidFill>
              </a:rPr>
              <a:t>)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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000" dirty="0" smtClean="0">
                <a:solidFill>
                  <a:srgbClr val="CC0000"/>
                </a:solidFill>
              </a:rPr>
              <a:t>bits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folHlink"/>
                </a:solidFill>
              </a:rPr>
              <a:t>Truncation </a:t>
            </a:r>
            <a:r>
              <a:rPr lang="en-US" sz="2000" dirty="0" smtClean="0">
                <a:solidFill>
                  <a:schemeClr val="folHlink"/>
                </a:solidFill>
                <a:sym typeface="Wingdings" pitchFamily="2" charset="2"/>
              </a:rPr>
              <a:t>gets a smaller number… how much smaller?</a:t>
            </a:r>
          </a:p>
          <a:p>
            <a:pPr>
              <a:buFont typeface="Wingdings" pitchFamily="2" charset="2"/>
              <a:buNone/>
            </a:pPr>
            <a:endParaRPr lang="en-US" sz="2200" dirty="0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3786209" y="2714620"/>
            <a:ext cx="37861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CC0000"/>
                </a:solidFill>
              </a:rPr>
              <a:t>Compression = Truncation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-32" y="5214950"/>
            <a:ext cx="5357850" cy="1143008"/>
            <a:chOff x="214282" y="5500702"/>
            <a:chExt cx="5857916" cy="1143008"/>
          </a:xfrm>
        </p:grpSpPr>
        <p:graphicFrame>
          <p:nvGraphicFramePr>
            <p:cNvPr id="1435658" name="Object 10"/>
            <p:cNvGraphicFramePr>
              <a:graphicFrameLocks noGrp="1" noChangeAspect="1"/>
            </p:cNvGraphicFramePr>
            <p:nvPr>
              <p:ph sz="half" idx="2"/>
              <p:extLst>
                <p:ext uri="{D42A27DB-BD31-4B8C-83A1-F6EECF244321}">
                  <p14:modId xmlns="" xmlns:p14="http://schemas.microsoft.com/office/powerpoint/2010/main" val="2344389504"/>
                </p:ext>
              </p:extLst>
            </p:nvPr>
          </p:nvGraphicFramePr>
          <p:xfrm>
            <a:off x="431276" y="5576890"/>
            <a:ext cx="5408337" cy="927100"/>
          </p:xfrm>
          <a:graphic>
            <a:graphicData uri="http://schemas.openxmlformats.org/presentationml/2006/ole">
              <p:oleObj spid="_x0000_s1394726" name="Equation" r:id="rId4" imgW="2422800" imgH="447840" progId="Equation.3">
                <p:embed/>
              </p:oleObj>
            </a:graphicData>
          </a:graphic>
        </p:graphicFrame>
        <p:sp>
          <p:nvSpPr>
            <p:cNvPr id="16" name="Rettangolo 15"/>
            <p:cNvSpPr/>
            <p:nvPr/>
          </p:nvSpPr>
          <p:spPr bwMode="auto">
            <a:xfrm>
              <a:off x="214282" y="5500702"/>
              <a:ext cx="5857916" cy="1143008"/>
            </a:xfrm>
            <a:prstGeom prst="rec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5429256" y="5715016"/>
            <a:ext cx="3643338" cy="1071570"/>
            <a:chOff x="5072066" y="5643578"/>
            <a:chExt cx="3929090" cy="1071570"/>
          </a:xfrm>
        </p:grpSpPr>
        <p:graphicFrame>
          <p:nvGraphicFramePr>
            <p:cNvPr id="1394693" name="Object 5"/>
            <p:cNvGraphicFramePr>
              <a:graphicFrameLocks noChangeAspect="1"/>
            </p:cNvGraphicFramePr>
            <p:nvPr/>
          </p:nvGraphicFramePr>
          <p:xfrm>
            <a:off x="5268913" y="5741988"/>
            <a:ext cx="3487737" cy="879475"/>
          </p:xfrm>
          <a:graphic>
            <a:graphicData uri="http://schemas.openxmlformats.org/presentationml/2006/ole">
              <p:oleObj spid="_x0000_s1394727" name="Equazione" r:id="rId5" imgW="1612739" imgH="406216" progId="Equation.3">
                <p:embed/>
              </p:oleObj>
            </a:graphicData>
          </a:graphic>
        </p:graphicFrame>
        <p:sp>
          <p:nvSpPr>
            <p:cNvPr id="17" name="Rettangolo 16"/>
            <p:cNvSpPr/>
            <p:nvPr/>
          </p:nvSpPr>
          <p:spPr bwMode="auto">
            <a:xfrm>
              <a:off x="5072066" y="5643578"/>
              <a:ext cx="3929090" cy="1071570"/>
            </a:xfrm>
            <a:prstGeom prst="rect">
              <a:avLst/>
            </a:prstGeom>
            <a:noFill/>
            <a:ln w="57150" cap="flat" cmpd="sng" algn="ctr">
              <a:solidFill>
                <a:srgbClr val="33CC3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1357290" y="1714488"/>
            <a:ext cx="2428892" cy="1543118"/>
            <a:chOff x="5214942" y="1857364"/>
            <a:chExt cx="2428892" cy="1543118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6253898" y="1857364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6147520" y="3228964"/>
              <a:ext cx="1063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6147520" y="2162164"/>
              <a:ext cx="1063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214942" y="1962109"/>
              <a:ext cx="8675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err="1" smtClean="0">
                  <a:latin typeface="Leelawadee" pitchFamily="34" charset="-34"/>
                  <a:cs typeface="Leelawadee" pitchFamily="34" charset="-34"/>
                </a:rPr>
                <a:t>l</a:t>
              </a:r>
              <a:r>
                <a:rPr lang="en-US" baseline="-25000" dirty="0" err="1" smtClean="0">
                  <a:latin typeface="Leelawadee" pitchFamily="34" charset="-34"/>
                  <a:cs typeface="Leelawadee" pitchFamily="34" charset="-34"/>
                </a:rPr>
                <a:t>n</a:t>
              </a:r>
              <a:r>
                <a:rPr lang="en-US" dirty="0" smtClean="0">
                  <a:latin typeface="Leelawadee" pitchFamily="34" charset="-34"/>
                  <a:cs typeface="Leelawadee" pitchFamily="34" charset="-34"/>
                </a:rPr>
                <a:t> + </a:t>
              </a:r>
              <a:r>
                <a:rPr lang="en-US" dirty="0" err="1" smtClean="0">
                  <a:latin typeface="Leelawadee" pitchFamily="34" charset="-34"/>
                  <a:cs typeface="Leelawadee" pitchFamily="34" charset="-34"/>
                </a:rPr>
                <a:t>s</a:t>
              </a:r>
              <a:r>
                <a:rPr lang="en-US" baseline="-25000" dirty="0" err="1" smtClean="0">
                  <a:latin typeface="Leelawadee" pitchFamily="34" charset="-34"/>
                  <a:cs typeface="Leelawadee" pitchFamily="34" charset="-34"/>
                </a:rPr>
                <a:t>n</a:t>
              </a:r>
              <a:endParaRPr lang="en-US" dirty="0"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253898" y="2743189"/>
              <a:ext cx="212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797067" y="3000372"/>
              <a:ext cx="3465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err="1" smtClean="0">
                  <a:latin typeface="Leelawadee" pitchFamily="34" charset="-34"/>
                  <a:cs typeface="Leelawadee" pitchFamily="34" charset="-34"/>
                </a:rPr>
                <a:t>l</a:t>
              </a:r>
              <a:r>
                <a:rPr lang="en-US" baseline="-25000" dirty="0" err="1" smtClean="0">
                  <a:latin typeface="Leelawadee" pitchFamily="34" charset="-34"/>
                  <a:cs typeface="Leelawadee" pitchFamily="34" charset="-34"/>
                </a:rPr>
                <a:t>n</a:t>
              </a:r>
              <a:endParaRPr lang="en-US" dirty="0"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6539043" y="2428868"/>
              <a:ext cx="11047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err="1" smtClean="0">
                  <a:latin typeface="Leelawadee" pitchFamily="34" charset="-34"/>
                  <a:cs typeface="Leelawadee" pitchFamily="34" charset="-34"/>
                </a:rPr>
                <a:t>l</a:t>
              </a:r>
              <a:r>
                <a:rPr lang="en-US" baseline="-25000" dirty="0" err="1" smtClean="0">
                  <a:latin typeface="Leelawadee" pitchFamily="34" charset="-34"/>
                  <a:cs typeface="Leelawadee" pitchFamily="34" charset="-34"/>
                </a:rPr>
                <a:t>n</a:t>
              </a:r>
              <a:r>
                <a:rPr lang="en-US" dirty="0" smtClean="0">
                  <a:latin typeface="Leelawadee" pitchFamily="34" charset="-34"/>
                  <a:cs typeface="Leelawadee" pitchFamily="34" charset="-34"/>
                </a:rPr>
                <a:t> + </a:t>
              </a:r>
              <a:r>
                <a:rPr lang="en-US" dirty="0" err="1" smtClean="0">
                  <a:latin typeface="Leelawadee" pitchFamily="34" charset="-34"/>
                  <a:cs typeface="Leelawadee" pitchFamily="34" charset="-34"/>
                </a:rPr>
                <a:t>s</a:t>
              </a:r>
              <a:r>
                <a:rPr lang="en-US" baseline="-25000" dirty="0" err="1" smtClean="0">
                  <a:latin typeface="Leelawadee" pitchFamily="34" charset="-34"/>
                  <a:cs typeface="Leelawadee" pitchFamily="34" charset="-34"/>
                </a:rPr>
                <a:t>n</a:t>
              </a:r>
              <a:r>
                <a:rPr lang="en-US" dirty="0" smtClean="0">
                  <a:latin typeface="Leelawadee" pitchFamily="34" charset="-34"/>
                  <a:cs typeface="Leelawadee" pitchFamily="34" charset="-34"/>
                </a:rPr>
                <a:t>/2</a:t>
              </a:r>
              <a:endParaRPr lang="en-US" dirty="0">
                <a:latin typeface="Leelawadee" pitchFamily="34" charset="-34"/>
                <a:cs typeface="Leelawadee" pitchFamily="34" charset="-34"/>
              </a:endParaRPr>
            </a:p>
          </p:txBody>
        </p:sp>
      </p:grpSp>
      <p:graphicFrame>
        <p:nvGraphicFramePr>
          <p:cNvPr id="1394694" name="Object 6"/>
          <p:cNvGraphicFramePr>
            <a:graphicFrameLocks noChangeAspect="1"/>
          </p:cNvGraphicFramePr>
          <p:nvPr/>
        </p:nvGraphicFramePr>
        <p:xfrm>
          <a:off x="755674" y="4500570"/>
          <a:ext cx="6510648" cy="785818"/>
        </p:xfrm>
        <a:graphic>
          <a:graphicData uri="http://schemas.openxmlformats.org/presentationml/2006/ole">
            <p:oleObj spid="_x0000_s1394728" name="Equazione" r:id="rId6" imgW="1892185" imgH="228738" progId="Equation.3">
              <p:embed/>
            </p:oleObj>
          </a:graphicData>
        </a:graphic>
      </p:graphicFrame>
      <p:sp>
        <p:nvSpPr>
          <p:cNvPr id="25" name="Rettangolo 24"/>
          <p:cNvSpPr/>
          <p:nvPr/>
        </p:nvSpPr>
        <p:spPr bwMode="auto">
          <a:xfrm>
            <a:off x="4500562" y="4572008"/>
            <a:ext cx="2286016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=0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 on code length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52600"/>
            <a:ext cx="7772400" cy="48768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400" b="1" i="1" dirty="0" smtClean="0"/>
              <a:t>Theorem:</a:t>
            </a:r>
            <a:r>
              <a:rPr lang="en-US" sz="2400" i="1" dirty="0" smtClean="0"/>
              <a:t> For a text of length n, the Arithmetic encoder generates at most </a:t>
            </a:r>
          </a:p>
          <a:p>
            <a:pPr>
              <a:lnSpc>
                <a:spcPct val="130000"/>
              </a:lnSpc>
              <a:buNone/>
            </a:pPr>
            <a:r>
              <a:rPr lang="en-US" i="1" dirty="0" smtClean="0"/>
              <a:t> </a:t>
            </a:r>
            <a:r>
              <a:rPr lang="en-US" dirty="0" smtClean="0">
                <a:sym typeface="Symbol"/>
              </a:rPr>
              <a:t></a:t>
            </a:r>
            <a:r>
              <a:rPr lang="en-US" dirty="0" smtClean="0"/>
              <a:t>log</a:t>
            </a:r>
            <a:r>
              <a:rPr lang="en-US" baseline="-25000" dirty="0" smtClean="0"/>
              <a:t>2</a:t>
            </a:r>
            <a:r>
              <a:rPr lang="en-US" dirty="0" smtClean="0"/>
              <a:t> (2/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  <a:r>
              <a:rPr lang="en-US" dirty="0" smtClean="0">
                <a:sym typeface="Symbol"/>
              </a:rPr>
              <a:t></a:t>
            </a:r>
            <a:r>
              <a:rPr lang="en-US" dirty="0" smtClean="0"/>
              <a:t> &lt; 1 + log</a:t>
            </a:r>
            <a:r>
              <a:rPr lang="en-US" baseline="-25000" dirty="0" smtClean="0"/>
              <a:t>2</a:t>
            </a:r>
            <a:r>
              <a:rPr lang="en-US" dirty="0" smtClean="0"/>
              <a:t> 2/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>
                <a:sym typeface="Symbol" pitchFamily="18" charset="2"/>
              </a:rPr>
              <a:t> = </a:t>
            </a:r>
            <a:r>
              <a:rPr lang="en-US" dirty="0" smtClean="0"/>
              <a:t>1 + (1 -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>
              <a:lnSpc>
                <a:spcPct val="130000"/>
              </a:lnSpc>
              <a:buNone/>
            </a:pPr>
            <a:r>
              <a:rPr lang="en-US" dirty="0" smtClean="0">
                <a:sym typeface="Symbol" pitchFamily="18" charset="2"/>
              </a:rPr>
              <a:t>		= </a:t>
            </a:r>
            <a:r>
              <a:rPr lang="en-US" dirty="0" smtClean="0"/>
              <a:t>2 - </a:t>
            </a:r>
            <a:r>
              <a:rPr lang="en-US" dirty="0" smtClean="0">
                <a:sym typeface="Symbol" pitchFamily="18" charset="2"/>
              </a:rPr>
              <a:t>log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 pitchFamily="18" charset="2"/>
              </a:rPr>
              <a:t>  </a:t>
            </a:r>
            <a:r>
              <a:rPr lang="en-US" sz="3200" dirty="0" smtClean="0">
                <a:sym typeface="Symbol" pitchFamily="18" charset="2"/>
              </a:rPr>
              <a:t>(∏</a:t>
            </a:r>
            <a:r>
              <a:rPr lang="en-US" baseline="-25000" dirty="0" smtClean="0">
                <a:sym typeface="Symbol" pitchFamily="18" charset="2"/>
              </a:rPr>
              <a:t> </a:t>
            </a:r>
            <a:r>
              <a:rPr lang="en-US" baseline="-25000" dirty="0" err="1" smtClean="0">
                <a:sym typeface="Symbol" pitchFamily="18" charset="2"/>
              </a:rPr>
              <a:t>i</a:t>
            </a:r>
            <a:r>
              <a:rPr lang="en-US" baseline="-25000" dirty="0" smtClean="0">
                <a:sym typeface="Symbol" pitchFamily="18" charset="2"/>
              </a:rPr>
              <a:t>=1,n</a:t>
            </a:r>
            <a:r>
              <a:rPr lang="en-US" dirty="0" smtClean="0">
                <a:sym typeface="Symbol" pitchFamily="18" charset="2"/>
              </a:rPr>
              <a:t> p(T</a:t>
            </a:r>
            <a:r>
              <a:rPr lang="en-US" baseline="-25000" dirty="0" smtClean="0"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)</a:t>
            </a:r>
            <a:r>
              <a:rPr lang="en-US" sz="3200" dirty="0" smtClean="0">
                <a:sym typeface="Symbol" pitchFamily="18" charset="2"/>
              </a:rPr>
              <a:t>)</a:t>
            </a:r>
            <a:r>
              <a:rPr lang="en-US" dirty="0" smtClean="0">
                <a:sym typeface="Symbol" pitchFamily="18" charset="2"/>
              </a:rPr>
              <a:t>  </a:t>
            </a:r>
          </a:p>
          <a:p>
            <a:pPr>
              <a:lnSpc>
                <a:spcPct val="130000"/>
              </a:lnSpc>
              <a:buNone/>
            </a:pPr>
            <a:r>
              <a:rPr lang="en-US" dirty="0" smtClean="0">
                <a:sym typeface="Symbol" pitchFamily="18" charset="2"/>
              </a:rPr>
              <a:t>		= </a:t>
            </a:r>
            <a:r>
              <a:rPr lang="en-US" dirty="0" smtClean="0"/>
              <a:t>2 -</a:t>
            </a:r>
            <a:r>
              <a:rPr lang="en-US" dirty="0" smtClean="0">
                <a:sym typeface="Symbol" pitchFamily="18" charset="2"/>
              </a:rPr>
              <a:t> ∑ </a:t>
            </a:r>
            <a:r>
              <a:rPr lang="en-US" baseline="-25000" dirty="0" err="1" smtClean="0">
                <a:sym typeface="Symbol" pitchFamily="18" charset="2"/>
              </a:rPr>
              <a:t>i</a:t>
            </a:r>
            <a:r>
              <a:rPr lang="en-US" baseline="-25000" dirty="0" smtClean="0">
                <a:sym typeface="Symbol" pitchFamily="18" charset="2"/>
              </a:rPr>
              <a:t>=1,n</a:t>
            </a:r>
            <a:r>
              <a:rPr lang="en-US" dirty="0" smtClean="0">
                <a:sym typeface="Symbol" pitchFamily="18" charset="2"/>
              </a:rPr>
              <a:t>  </a:t>
            </a:r>
            <a:r>
              <a:rPr lang="en-US" sz="2800" dirty="0" smtClean="0">
                <a:sym typeface="Symbol" pitchFamily="18" charset="2"/>
              </a:rPr>
              <a:t>(</a:t>
            </a:r>
            <a:r>
              <a:rPr lang="en-US" dirty="0" smtClean="0">
                <a:sym typeface="Symbol" pitchFamily="18" charset="2"/>
              </a:rPr>
              <a:t>log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 pitchFamily="18" charset="2"/>
              </a:rPr>
              <a:t> p(T</a:t>
            </a:r>
            <a:r>
              <a:rPr lang="en-US" baseline="-25000" dirty="0" smtClean="0"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)</a:t>
            </a:r>
            <a:r>
              <a:rPr lang="en-US" sz="2800" dirty="0" smtClean="0">
                <a:sym typeface="Symbol" pitchFamily="18" charset="2"/>
              </a:rPr>
              <a:t>)</a:t>
            </a:r>
            <a:endParaRPr lang="en-US" dirty="0" smtClean="0">
              <a:sym typeface="Symbol" pitchFamily="18" charset="2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Symbol" pitchFamily="18" charset="2"/>
              </a:rPr>
              <a:t>		= 2 - ∑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baseline="-25000" dirty="0" smtClean="0">
                <a:sym typeface="Symbol" pitchFamily="18" charset="2"/>
              </a:rPr>
              <a:t>=1,||</a:t>
            </a:r>
            <a:r>
              <a:rPr lang="en-US" dirty="0" smtClean="0">
                <a:sym typeface="Symbol" pitchFamily="18" charset="2"/>
              </a:rPr>
              <a:t>  n*p(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) log p(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)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Symbol" pitchFamily="18" charset="2"/>
              </a:rPr>
              <a:t>		= 2 + n * ∑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baseline="-25000" dirty="0" smtClean="0">
                <a:sym typeface="Symbol" pitchFamily="18" charset="2"/>
              </a:rPr>
              <a:t>=1,||</a:t>
            </a:r>
            <a:r>
              <a:rPr lang="en-US" dirty="0" smtClean="0">
                <a:sym typeface="Symbol" pitchFamily="18" charset="2"/>
              </a:rPr>
              <a:t>  p(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) log (1/p(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))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Symbol" pitchFamily="18" charset="2"/>
              </a:rPr>
              <a:t>	     = 2 + n H(T)</a:t>
            </a:r>
            <a:r>
              <a:rPr lang="en-US" baseline="-25000" dirty="0" smtClean="0">
                <a:sym typeface="Symbol" pitchFamily="18" charset="2"/>
              </a:rPr>
              <a:t> </a:t>
            </a:r>
            <a:r>
              <a:rPr lang="en-US" dirty="0" smtClean="0"/>
              <a:t>bits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514850" y="3327400"/>
          <a:ext cx="112713" cy="201613"/>
        </p:xfrm>
        <a:graphic>
          <a:graphicData uri="http://schemas.openxmlformats.org/presentationml/2006/ole">
            <p:oleObj spid="_x0000_s1041424" name="Equation" r:id="rId4" imgW="113956" imgH="203139" progId="Equation.2">
              <p:embed/>
            </p:oleObj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5429256" y="6000768"/>
            <a:ext cx="3643338" cy="857256"/>
            <a:chOff x="4859338" y="5734050"/>
            <a:chExt cx="3744912" cy="935038"/>
          </a:xfrm>
        </p:grpSpPr>
        <p:sp>
          <p:nvSpPr>
            <p:cNvPr id="9219" name="AutoShape 10"/>
            <p:cNvSpPr>
              <a:spLocks noChangeArrowheads="1"/>
            </p:cNvSpPr>
            <p:nvPr/>
          </p:nvSpPr>
          <p:spPr bwMode="auto">
            <a:xfrm>
              <a:off x="4859338" y="5734050"/>
              <a:ext cx="3744912" cy="9350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22" name="Rectangle 9"/>
            <p:cNvSpPr>
              <a:spLocks noChangeArrowheads="1"/>
            </p:cNvSpPr>
            <p:nvPr/>
          </p:nvSpPr>
          <p:spPr bwMode="auto">
            <a:xfrm>
              <a:off x="4859338" y="5857892"/>
              <a:ext cx="36322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/>
                <a:t>nH</a:t>
              </a:r>
              <a:r>
                <a:rPr lang="en-US" baseline="-25000"/>
                <a:t>0 </a:t>
              </a:r>
              <a:r>
                <a:rPr lang="en-US"/>
                <a:t>+ 0.02 n bits in practice</a:t>
              </a:r>
            </a:p>
            <a:p>
              <a:r>
                <a:rPr lang="en-US"/>
                <a:t>because of rounding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7" name="Rettangolo arrotondato 6"/>
          <p:cNvSpPr/>
          <p:nvPr/>
        </p:nvSpPr>
        <p:spPr bwMode="auto">
          <a:xfrm>
            <a:off x="5000628" y="3357562"/>
            <a:ext cx="4071966" cy="150019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T =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aaba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800" dirty="0" err="1" smtClean="0"/>
              <a:t>s</a:t>
            </a:r>
            <a:r>
              <a:rPr lang="it-IT" sz="1800" baseline="-25000" dirty="0" err="1" smtClean="0"/>
              <a:t>n</a:t>
            </a:r>
            <a:r>
              <a:rPr lang="it-IT" sz="1800" dirty="0" smtClean="0"/>
              <a:t> = p(a) * p(a) * p(b) * p(a)</a:t>
            </a:r>
          </a:p>
          <a:p>
            <a:pPr>
              <a:lnSpc>
                <a:spcPct val="150000"/>
              </a:lnSpc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log</a:t>
            </a:r>
            <a:r>
              <a:rPr kumimoji="0" lang="it-IT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2 </a:t>
            </a:r>
            <a:r>
              <a:rPr lang="it-IT" sz="1800" dirty="0" err="1" smtClean="0"/>
              <a:t>s</a:t>
            </a:r>
            <a:r>
              <a:rPr lang="it-IT" sz="1800" baseline="-25000" dirty="0" err="1" smtClean="0"/>
              <a:t>n</a:t>
            </a:r>
            <a:r>
              <a:rPr lang="it-IT" sz="1800" dirty="0" smtClean="0"/>
              <a:t> = 3 * log p(a) + 1 * log p(b)</a:t>
            </a:r>
            <a:endParaRPr kumimoji="0" lang="it-IT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Compression</a:t>
            </a:r>
            <a:endParaRPr lang="en-US" sz="5400" dirty="0" smtClean="0"/>
          </a:p>
        </p:txBody>
      </p:sp>
      <p:sp>
        <p:nvSpPr>
          <p:cNvPr id="95744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Dictionary-based compressors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LZ77</a:t>
            </a:r>
          </a:p>
        </p:txBody>
      </p:sp>
      <p:sp>
        <p:nvSpPr>
          <p:cNvPr id="260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643063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Algorithm’s step: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Output </a:t>
            </a:r>
            <a:r>
              <a:rPr lang="en-US" sz="2000" dirty="0" smtClean="0">
                <a:solidFill>
                  <a:schemeClr val="tx2"/>
                </a:solidFill>
              </a:rPr>
              <a:t>&lt;dist, </a:t>
            </a:r>
            <a:r>
              <a:rPr lang="en-US" sz="2000" dirty="0" err="1" smtClean="0">
                <a:solidFill>
                  <a:schemeClr val="tx2"/>
                </a:solidFill>
              </a:rPr>
              <a:t>len</a:t>
            </a:r>
            <a:r>
              <a:rPr lang="en-US" sz="2000" dirty="0" smtClean="0">
                <a:solidFill>
                  <a:schemeClr val="tx2"/>
                </a:solidFill>
              </a:rPr>
              <a:t>, next-char&gt;</a:t>
            </a:r>
            <a:endParaRPr lang="en-US" sz="1600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Advance by </a:t>
            </a:r>
            <a:r>
              <a:rPr lang="en-US" sz="2000" dirty="0" err="1" smtClean="0"/>
              <a:t>len</a:t>
            </a:r>
            <a:r>
              <a:rPr lang="en-US" sz="2000" dirty="0" smtClean="0"/>
              <a:t> + 1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sz="2000" dirty="0" smtClean="0"/>
              <a:t>A buffer “window” has fixed length and moves</a:t>
            </a:r>
          </a:p>
        </p:txBody>
      </p:sp>
      <p:sp>
        <p:nvSpPr>
          <p:cNvPr id="961539" name="Rectangle 5"/>
          <p:cNvSpPr>
            <a:spLocks noChangeArrowheads="1"/>
          </p:cNvSpPr>
          <p:nvPr/>
        </p:nvSpPr>
        <p:spPr bwMode="auto">
          <a:xfrm>
            <a:off x="571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40" name="Rectangle 6"/>
          <p:cNvSpPr>
            <a:spLocks noChangeArrowheads="1"/>
          </p:cNvSpPr>
          <p:nvPr/>
        </p:nvSpPr>
        <p:spPr bwMode="auto">
          <a:xfrm>
            <a:off x="952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41" name="Rectangle 7"/>
          <p:cNvSpPr>
            <a:spLocks noChangeArrowheads="1"/>
          </p:cNvSpPr>
          <p:nvPr/>
        </p:nvSpPr>
        <p:spPr bwMode="auto">
          <a:xfrm>
            <a:off x="1333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c</a:t>
            </a:r>
          </a:p>
        </p:txBody>
      </p:sp>
      <p:sp>
        <p:nvSpPr>
          <p:cNvPr id="961542" name="Rectangle 8"/>
          <p:cNvSpPr>
            <a:spLocks noChangeArrowheads="1"/>
          </p:cNvSpPr>
          <p:nvPr/>
        </p:nvSpPr>
        <p:spPr bwMode="auto">
          <a:xfrm>
            <a:off x="1714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43" name="Rectangle 9"/>
          <p:cNvSpPr>
            <a:spLocks noChangeArrowheads="1"/>
          </p:cNvSpPr>
          <p:nvPr/>
        </p:nvSpPr>
        <p:spPr bwMode="auto">
          <a:xfrm>
            <a:off x="2095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44" name="Rectangle 10"/>
          <p:cNvSpPr>
            <a:spLocks noChangeArrowheads="1"/>
          </p:cNvSpPr>
          <p:nvPr/>
        </p:nvSpPr>
        <p:spPr bwMode="auto">
          <a:xfrm>
            <a:off x="2476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c</a:t>
            </a:r>
          </a:p>
        </p:txBody>
      </p:sp>
      <p:sp>
        <p:nvSpPr>
          <p:cNvPr id="961545" name="Rectangle 11"/>
          <p:cNvSpPr>
            <a:spLocks noChangeArrowheads="1"/>
          </p:cNvSpPr>
          <p:nvPr/>
        </p:nvSpPr>
        <p:spPr bwMode="auto">
          <a:xfrm>
            <a:off x="2857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46" name="Rectangle 12"/>
          <p:cNvSpPr>
            <a:spLocks noChangeArrowheads="1"/>
          </p:cNvSpPr>
          <p:nvPr/>
        </p:nvSpPr>
        <p:spPr bwMode="auto">
          <a:xfrm>
            <a:off x="3238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b</a:t>
            </a:r>
          </a:p>
        </p:txBody>
      </p:sp>
      <p:sp>
        <p:nvSpPr>
          <p:cNvPr id="961547" name="Rectangle 13"/>
          <p:cNvSpPr>
            <a:spLocks noChangeArrowheads="1"/>
          </p:cNvSpPr>
          <p:nvPr/>
        </p:nvSpPr>
        <p:spPr bwMode="auto">
          <a:xfrm>
            <a:off x="3619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c</a:t>
            </a:r>
          </a:p>
        </p:txBody>
      </p:sp>
      <p:sp>
        <p:nvSpPr>
          <p:cNvPr id="961548" name="Rectangle 14"/>
          <p:cNvSpPr>
            <a:spLocks noChangeArrowheads="1"/>
          </p:cNvSpPr>
          <p:nvPr/>
        </p:nvSpPr>
        <p:spPr bwMode="auto">
          <a:xfrm>
            <a:off x="4000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49" name="Rectangle 15"/>
          <p:cNvSpPr>
            <a:spLocks noChangeArrowheads="1"/>
          </p:cNvSpPr>
          <p:nvPr/>
        </p:nvSpPr>
        <p:spPr bwMode="auto">
          <a:xfrm>
            <a:off x="4381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50" name="Rectangle 16"/>
          <p:cNvSpPr>
            <a:spLocks noChangeArrowheads="1"/>
          </p:cNvSpPr>
          <p:nvPr/>
        </p:nvSpPr>
        <p:spPr bwMode="auto">
          <a:xfrm>
            <a:off x="4762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51" name="Rectangle 17"/>
          <p:cNvSpPr>
            <a:spLocks noChangeArrowheads="1"/>
          </p:cNvSpPr>
          <p:nvPr/>
        </p:nvSpPr>
        <p:spPr bwMode="auto">
          <a:xfrm>
            <a:off x="5143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52" name="Rectangle 18"/>
          <p:cNvSpPr>
            <a:spLocks noChangeArrowheads="1"/>
          </p:cNvSpPr>
          <p:nvPr/>
        </p:nvSpPr>
        <p:spPr bwMode="auto">
          <a:xfrm>
            <a:off x="5524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53" name="Rectangle 19"/>
          <p:cNvSpPr>
            <a:spLocks noChangeArrowheads="1"/>
          </p:cNvSpPr>
          <p:nvPr/>
        </p:nvSpPr>
        <p:spPr bwMode="auto">
          <a:xfrm>
            <a:off x="5905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smtClean="0">
                <a:latin typeface="Courier New" pitchFamily="49" charset="0"/>
              </a:rPr>
              <a:t>a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961554" name="Line 20"/>
          <p:cNvSpPr>
            <a:spLocks noChangeShapeType="1"/>
          </p:cNvSpPr>
          <p:nvPr/>
        </p:nvSpPr>
        <p:spPr bwMode="auto">
          <a:xfrm>
            <a:off x="3643313" y="174942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61555" name="Text Box 21"/>
          <p:cNvSpPr txBox="1">
            <a:spLocks noChangeArrowheads="1"/>
          </p:cNvSpPr>
          <p:nvPr/>
        </p:nvSpPr>
        <p:spPr bwMode="auto">
          <a:xfrm>
            <a:off x="1319213" y="2247900"/>
            <a:ext cx="2743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latin typeface="Times New Roman" pitchFamily="18" charset="0"/>
              </a:rPr>
              <a:t>Dictionary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1800" dirty="0">
                <a:latin typeface="Times New Roman" pitchFamily="18" charset="0"/>
              </a:rPr>
              <a:t>(all substrings starting here)</a:t>
            </a:r>
          </a:p>
        </p:txBody>
      </p:sp>
      <p:sp>
        <p:nvSpPr>
          <p:cNvPr id="961556" name="Text Box 22"/>
          <p:cNvSpPr txBox="1">
            <a:spLocks noChangeArrowheads="1"/>
          </p:cNvSpPr>
          <p:nvPr/>
        </p:nvSpPr>
        <p:spPr bwMode="auto">
          <a:xfrm>
            <a:off x="5502275" y="23241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2605087" name="Text Box 31"/>
          <p:cNvSpPr txBox="1">
            <a:spLocks noChangeArrowheads="1"/>
          </p:cNvSpPr>
          <p:nvPr/>
        </p:nvSpPr>
        <p:spPr bwMode="auto">
          <a:xfrm>
            <a:off x="3786182" y="2214563"/>
            <a:ext cx="1325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hlink"/>
                </a:solidFill>
              </a:rPr>
              <a:t>&lt;6,3,a&gt;</a:t>
            </a:r>
          </a:p>
        </p:txBody>
      </p:sp>
      <p:sp>
        <p:nvSpPr>
          <p:cNvPr id="2605091" name="Rectangle 35"/>
          <p:cNvSpPr>
            <a:spLocks noChangeArrowheads="1"/>
          </p:cNvSpPr>
          <p:nvPr/>
        </p:nvSpPr>
        <p:spPr bwMode="auto">
          <a:xfrm>
            <a:off x="3643313" y="1893888"/>
            <a:ext cx="1143000" cy="320675"/>
          </a:xfrm>
          <a:prstGeom prst="rect">
            <a:avLst/>
          </a:prstGeom>
          <a:solidFill>
            <a:schemeClr val="hlink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05092" name="Rectangle 36"/>
          <p:cNvSpPr>
            <a:spLocks noChangeArrowheads="1"/>
          </p:cNvSpPr>
          <p:nvPr/>
        </p:nvSpPr>
        <p:spPr bwMode="auto">
          <a:xfrm>
            <a:off x="1357313" y="1714500"/>
            <a:ext cx="1079500" cy="1444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61560" name="Text Box 22"/>
          <p:cNvSpPr txBox="1">
            <a:spLocks noChangeArrowheads="1"/>
          </p:cNvSpPr>
          <p:nvPr/>
        </p:nvSpPr>
        <p:spPr bwMode="auto">
          <a:xfrm>
            <a:off x="5573713" y="3916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500694" y="3786188"/>
            <a:ext cx="1313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hlink"/>
                </a:solidFill>
              </a:rPr>
              <a:t>&lt;3,4,c</a:t>
            </a:r>
            <a:r>
              <a:rPr lang="it-IT" sz="2400" dirty="0">
                <a:solidFill>
                  <a:schemeClr val="hlink"/>
                </a:solidFill>
              </a:rPr>
              <a:t>&gt;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4071938" y="3214688"/>
            <a:ext cx="1508125" cy="1651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61565" name="Rectangle 5"/>
          <p:cNvSpPr>
            <a:spLocks noChangeArrowheads="1"/>
          </p:cNvSpPr>
          <p:nvPr/>
        </p:nvSpPr>
        <p:spPr bwMode="auto">
          <a:xfrm>
            <a:off x="642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66" name="Rectangle 6"/>
          <p:cNvSpPr>
            <a:spLocks noChangeArrowheads="1"/>
          </p:cNvSpPr>
          <p:nvPr/>
        </p:nvSpPr>
        <p:spPr bwMode="auto">
          <a:xfrm>
            <a:off x="1023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67" name="Rectangle 7"/>
          <p:cNvSpPr>
            <a:spLocks noChangeArrowheads="1"/>
          </p:cNvSpPr>
          <p:nvPr/>
        </p:nvSpPr>
        <p:spPr bwMode="auto">
          <a:xfrm>
            <a:off x="1404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c</a:t>
            </a:r>
          </a:p>
        </p:txBody>
      </p:sp>
      <p:sp>
        <p:nvSpPr>
          <p:cNvPr id="961568" name="Rectangle 8"/>
          <p:cNvSpPr>
            <a:spLocks noChangeArrowheads="1"/>
          </p:cNvSpPr>
          <p:nvPr/>
        </p:nvSpPr>
        <p:spPr bwMode="auto">
          <a:xfrm>
            <a:off x="1785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69" name="Rectangle 9"/>
          <p:cNvSpPr>
            <a:spLocks noChangeArrowheads="1"/>
          </p:cNvSpPr>
          <p:nvPr/>
        </p:nvSpPr>
        <p:spPr bwMode="auto">
          <a:xfrm>
            <a:off x="2166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70" name="Rectangle 10"/>
          <p:cNvSpPr>
            <a:spLocks noChangeArrowheads="1"/>
          </p:cNvSpPr>
          <p:nvPr/>
        </p:nvSpPr>
        <p:spPr bwMode="auto">
          <a:xfrm>
            <a:off x="2547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c</a:t>
            </a:r>
          </a:p>
        </p:txBody>
      </p:sp>
      <p:sp>
        <p:nvSpPr>
          <p:cNvPr id="961571" name="Rectangle 11"/>
          <p:cNvSpPr>
            <a:spLocks noChangeArrowheads="1"/>
          </p:cNvSpPr>
          <p:nvPr/>
        </p:nvSpPr>
        <p:spPr bwMode="auto">
          <a:xfrm>
            <a:off x="2928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72" name="Rectangle 12"/>
          <p:cNvSpPr>
            <a:spLocks noChangeArrowheads="1"/>
          </p:cNvSpPr>
          <p:nvPr/>
        </p:nvSpPr>
        <p:spPr bwMode="auto">
          <a:xfrm>
            <a:off x="3309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b</a:t>
            </a:r>
          </a:p>
        </p:txBody>
      </p:sp>
      <p:sp>
        <p:nvSpPr>
          <p:cNvPr id="961573" name="Rectangle 13"/>
          <p:cNvSpPr>
            <a:spLocks noChangeArrowheads="1"/>
          </p:cNvSpPr>
          <p:nvPr/>
        </p:nvSpPr>
        <p:spPr bwMode="auto">
          <a:xfrm>
            <a:off x="3690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c</a:t>
            </a:r>
          </a:p>
        </p:txBody>
      </p:sp>
      <p:sp>
        <p:nvSpPr>
          <p:cNvPr id="961574" name="Rectangle 14"/>
          <p:cNvSpPr>
            <a:spLocks noChangeArrowheads="1"/>
          </p:cNvSpPr>
          <p:nvPr/>
        </p:nvSpPr>
        <p:spPr bwMode="auto">
          <a:xfrm>
            <a:off x="4071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75" name="Rectangle 15"/>
          <p:cNvSpPr>
            <a:spLocks noChangeArrowheads="1"/>
          </p:cNvSpPr>
          <p:nvPr/>
        </p:nvSpPr>
        <p:spPr bwMode="auto">
          <a:xfrm>
            <a:off x="4452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76" name="Rectangle 16"/>
          <p:cNvSpPr>
            <a:spLocks noChangeArrowheads="1"/>
          </p:cNvSpPr>
          <p:nvPr/>
        </p:nvSpPr>
        <p:spPr bwMode="auto">
          <a:xfrm>
            <a:off x="4833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77" name="Rectangle 17"/>
          <p:cNvSpPr>
            <a:spLocks noChangeArrowheads="1"/>
          </p:cNvSpPr>
          <p:nvPr/>
        </p:nvSpPr>
        <p:spPr bwMode="auto">
          <a:xfrm>
            <a:off x="5214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78" name="Rectangle 18"/>
          <p:cNvSpPr>
            <a:spLocks noChangeArrowheads="1"/>
          </p:cNvSpPr>
          <p:nvPr/>
        </p:nvSpPr>
        <p:spPr bwMode="auto">
          <a:xfrm>
            <a:off x="5595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79" name="Rectangle 19"/>
          <p:cNvSpPr>
            <a:spLocks noChangeArrowheads="1"/>
          </p:cNvSpPr>
          <p:nvPr/>
        </p:nvSpPr>
        <p:spPr bwMode="auto">
          <a:xfrm>
            <a:off x="5976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80" name="Line 20"/>
          <p:cNvSpPr>
            <a:spLocks noChangeShapeType="1"/>
          </p:cNvSpPr>
          <p:nvPr/>
        </p:nvSpPr>
        <p:spPr bwMode="auto">
          <a:xfrm>
            <a:off x="5214942" y="3341688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61581" name="Rectangle 19"/>
          <p:cNvSpPr>
            <a:spLocks noChangeArrowheads="1"/>
          </p:cNvSpPr>
          <p:nvPr/>
        </p:nvSpPr>
        <p:spPr bwMode="auto">
          <a:xfrm>
            <a:off x="6357938" y="350043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c</a:t>
            </a: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5143504" y="1714488"/>
            <a:ext cx="0" cy="7620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4786314" y="1857364"/>
            <a:ext cx="357190" cy="357190"/>
          </a:xfrm>
          <a:prstGeom prst="rect">
            <a:avLst/>
          </a:prstGeom>
          <a:solidFill>
            <a:schemeClr val="accent5">
              <a:lumMod val="50000"/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6286512" y="1909754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smtClean="0">
                <a:latin typeface="Courier New" pitchFamily="49" charset="0"/>
              </a:rPr>
              <a:t>a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6643702" y="1909754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>
                <a:latin typeface="Courier New" pitchFamily="49" charset="0"/>
              </a:rPr>
              <a:t>c</a:t>
            </a:r>
          </a:p>
        </p:txBody>
      </p:sp>
      <p:sp>
        <p:nvSpPr>
          <p:cNvPr id="51" name="Rectangle 19"/>
          <p:cNvSpPr>
            <a:spLocks noChangeArrowheads="1"/>
          </p:cNvSpPr>
          <p:nvPr/>
        </p:nvSpPr>
        <p:spPr bwMode="auto">
          <a:xfrm>
            <a:off x="6357950" y="348139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smtClean="0">
                <a:latin typeface="Courier New" pitchFamily="49" charset="0"/>
              </a:rPr>
              <a:t>a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6715140" y="348139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>
                <a:latin typeface="Courier New" pitchFamily="49" charset="0"/>
              </a:rPr>
              <a:t>c</a:t>
            </a:r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5214942" y="3500438"/>
            <a:ext cx="1500198" cy="285750"/>
          </a:xfrm>
          <a:prstGeom prst="rect">
            <a:avLst/>
          </a:prstGeom>
          <a:solidFill>
            <a:schemeClr val="hlink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05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5091" grpId="0" animBg="1"/>
      <p:bldP spid="2605092" grpId="0" animBg="1"/>
      <p:bldP spid="57" grpId="0"/>
      <p:bldP spid="59" grpId="0" animBg="1"/>
      <p:bldP spid="47" grpId="0" animBg="1"/>
      <p:bldP spid="48" grpId="0" animBg="1"/>
      <p:bldP spid="5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7"/>
          <p:cNvGrpSpPr>
            <a:grpSpLocks/>
          </p:cNvGrpSpPr>
          <p:nvPr/>
        </p:nvGrpSpPr>
        <p:grpSpPr bwMode="auto">
          <a:xfrm>
            <a:off x="827088" y="3068638"/>
            <a:ext cx="7705725" cy="720725"/>
            <a:chOff x="521" y="1933"/>
            <a:chExt cx="4854" cy="454"/>
          </a:xfrm>
        </p:grpSpPr>
        <p:sp>
          <p:nvSpPr>
            <p:cNvPr id="1277144" name="Rectangle 216"/>
            <p:cNvSpPr>
              <a:spLocks noChangeArrowheads="1"/>
            </p:cNvSpPr>
            <p:nvPr/>
          </p:nvSpPr>
          <p:spPr bwMode="auto">
            <a:xfrm>
              <a:off x="521" y="1933"/>
              <a:ext cx="4854" cy="4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" name="Group 108"/>
            <p:cNvGrpSpPr>
              <a:grpSpLocks/>
            </p:cNvGrpSpPr>
            <p:nvPr/>
          </p:nvGrpSpPr>
          <p:grpSpPr bwMode="auto">
            <a:xfrm>
              <a:off x="623" y="1974"/>
              <a:ext cx="4608" cy="384"/>
              <a:chOff x="623" y="1974"/>
              <a:chExt cx="4608" cy="384"/>
            </a:xfrm>
          </p:grpSpPr>
          <p:sp>
            <p:nvSpPr>
              <p:cNvPr id="1276970" name="Rectangle 42"/>
              <p:cNvSpPr>
                <a:spLocks noChangeArrowheads="1"/>
              </p:cNvSpPr>
              <p:nvPr/>
            </p:nvSpPr>
            <p:spPr bwMode="auto">
              <a:xfrm>
                <a:off x="623" y="2070"/>
                <a:ext cx="240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276971" name="Rectangle 43"/>
              <p:cNvSpPr>
                <a:spLocks noChangeArrowheads="1"/>
              </p:cNvSpPr>
              <p:nvPr/>
            </p:nvSpPr>
            <p:spPr bwMode="auto">
              <a:xfrm>
                <a:off x="863" y="2070"/>
                <a:ext cx="240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276972" name="Rectangle 44"/>
              <p:cNvSpPr>
                <a:spLocks noChangeArrowheads="1"/>
              </p:cNvSpPr>
              <p:nvPr/>
            </p:nvSpPr>
            <p:spPr bwMode="auto">
              <a:xfrm>
                <a:off x="1103" y="2070"/>
                <a:ext cx="240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c</a:t>
                </a:r>
              </a:p>
            </p:txBody>
          </p:sp>
          <p:sp>
            <p:nvSpPr>
              <p:cNvPr id="1276973" name="Rectangle 45"/>
              <p:cNvSpPr>
                <a:spLocks noChangeArrowheads="1"/>
              </p:cNvSpPr>
              <p:nvPr/>
            </p:nvSpPr>
            <p:spPr bwMode="auto">
              <a:xfrm>
                <a:off x="1343" y="2070"/>
                <a:ext cx="240" cy="19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276974" name="Rectangle 46"/>
              <p:cNvSpPr>
                <a:spLocks noChangeArrowheads="1"/>
              </p:cNvSpPr>
              <p:nvPr/>
            </p:nvSpPr>
            <p:spPr bwMode="auto">
              <a:xfrm>
                <a:off x="1583" y="2070"/>
                <a:ext cx="240" cy="19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276975" name="Rectangle 47"/>
              <p:cNvSpPr>
                <a:spLocks noChangeArrowheads="1"/>
              </p:cNvSpPr>
              <p:nvPr/>
            </p:nvSpPr>
            <p:spPr bwMode="auto">
              <a:xfrm>
                <a:off x="1823" y="2070"/>
                <a:ext cx="240" cy="19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c</a:t>
                </a:r>
              </a:p>
            </p:txBody>
          </p:sp>
          <p:sp>
            <p:nvSpPr>
              <p:cNvPr id="1276976" name="Rectangle 48"/>
              <p:cNvSpPr>
                <a:spLocks noChangeArrowheads="1"/>
              </p:cNvSpPr>
              <p:nvPr/>
            </p:nvSpPr>
            <p:spPr bwMode="auto">
              <a:xfrm>
                <a:off x="2063" y="2070"/>
                <a:ext cx="240" cy="19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276977" name="Rectangle 49"/>
              <p:cNvSpPr>
                <a:spLocks noChangeArrowheads="1"/>
              </p:cNvSpPr>
              <p:nvPr/>
            </p:nvSpPr>
            <p:spPr bwMode="auto">
              <a:xfrm>
                <a:off x="2303" y="2070"/>
                <a:ext cx="24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1276978" name="Rectangle 50"/>
              <p:cNvSpPr>
                <a:spLocks noChangeArrowheads="1"/>
              </p:cNvSpPr>
              <p:nvPr/>
            </p:nvSpPr>
            <p:spPr bwMode="auto">
              <a:xfrm>
                <a:off x="2543" y="207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c</a:t>
                </a:r>
              </a:p>
            </p:txBody>
          </p:sp>
          <p:sp>
            <p:nvSpPr>
              <p:cNvPr id="1276979" name="Rectangle 51"/>
              <p:cNvSpPr>
                <a:spLocks noChangeArrowheads="1"/>
              </p:cNvSpPr>
              <p:nvPr/>
            </p:nvSpPr>
            <p:spPr bwMode="auto">
              <a:xfrm>
                <a:off x="2783" y="207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276980" name="Rectangle 52"/>
              <p:cNvSpPr>
                <a:spLocks noChangeArrowheads="1"/>
              </p:cNvSpPr>
              <p:nvPr/>
            </p:nvSpPr>
            <p:spPr bwMode="auto">
              <a:xfrm>
                <a:off x="3023" y="207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1276981" name="Rectangle 53"/>
              <p:cNvSpPr>
                <a:spLocks noChangeArrowheads="1"/>
              </p:cNvSpPr>
              <p:nvPr/>
            </p:nvSpPr>
            <p:spPr bwMode="auto">
              <a:xfrm>
                <a:off x="3263" y="207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276982" name="Rectangle 54"/>
              <p:cNvSpPr>
                <a:spLocks noChangeArrowheads="1"/>
              </p:cNvSpPr>
              <p:nvPr/>
            </p:nvSpPr>
            <p:spPr bwMode="auto">
              <a:xfrm>
                <a:off x="3503" y="207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276983" name="Rectangle 55"/>
              <p:cNvSpPr>
                <a:spLocks noChangeArrowheads="1"/>
              </p:cNvSpPr>
              <p:nvPr/>
            </p:nvSpPr>
            <p:spPr bwMode="auto">
              <a:xfrm>
                <a:off x="3743" y="207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276984" name="Rectangle 56"/>
              <p:cNvSpPr>
                <a:spLocks noChangeArrowheads="1"/>
              </p:cNvSpPr>
              <p:nvPr/>
            </p:nvSpPr>
            <p:spPr bwMode="auto">
              <a:xfrm>
                <a:off x="3983" y="207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c</a:t>
                </a:r>
              </a:p>
            </p:txBody>
          </p:sp>
          <p:sp>
            <p:nvSpPr>
              <p:cNvPr id="1276986" name="Text Box 58"/>
              <p:cNvSpPr txBox="1">
                <a:spLocks noChangeArrowheads="1"/>
              </p:cNvSpPr>
              <p:nvPr/>
            </p:nvSpPr>
            <p:spPr bwMode="auto">
              <a:xfrm>
                <a:off x="4310" y="2022"/>
                <a:ext cx="9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(3,4,b)</a:t>
                </a:r>
              </a:p>
            </p:txBody>
          </p:sp>
          <p:sp>
            <p:nvSpPr>
              <p:cNvPr id="1276987" name="Line 59"/>
              <p:cNvSpPr>
                <a:spLocks noChangeShapeType="1"/>
              </p:cNvSpPr>
              <p:nvPr/>
            </p:nvSpPr>
            <p:spPr bwMode="auto">
              <a:xfrm>
                <a:off x="1343" y="1974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77037" name="Rectangle 109"/>
            <p:cNvSpPr>
              <a:spLocks noChangeArrowheads="1"/>
            </p:cNvSpPr>
            <p:nvPr/>
          </p:nvSpPr>
          <p:spPr bwMode="auto">
            <a:xfrm>
              <a:off x="612" y="2296"/>
              <a:ext cx="953" cy="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" name="Group 156"/>
          <p:cNvGrpSpPr>
            <a:grpSpLocks/>
          </p:cNvGrpSpPr>
          <p:nvPr/>
        </p:nvGrpSpPr>
        <p:grpSpPr bwMode="auto">
          <a:xfrm>
            <a:off x="971550" y="2420938"/>
            <a:ext cx="7318375" cy="609600"/>
            <a:chOff x="612" y="1525"/>
            <a:chExt cx="4610" cy="384"/>
          </a:xfrm>
        </p:grpSpPr>
        <p:sp>
          <p:nvSpPr>
            <p:cNvPr id="1277065" name="Rectangle 137"/>
            <p:cNvSpPr>
              <a:spLocks noChangeArrowheads="1"/>
            </p:cNvSpPr>
            <p:nvPr/>
          </p:nvSpPr>
          <p:spPr bwMode="auto">
            <a:xfrm>
              <a:off x="612" y="1621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66" name="Rectangle 138"/>
            <p:cNvSpPr>
              <a:spLocks noChangeArrowheads="1"/>
            </p:cNvSpPr>
            <p:nvPr/>
          </p:nvSpPr>
          <p:spPr bwMode="auto">
            <a:xfrm>
              <a:off x="852" y="1621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67" name="Rectangle 139"/>
            <p:cNvSpPr>
              <a:spLocks noChangeArrowheads="1"/>
            </p:cNvSpPr>
            <p:nvPr/>
          </p:nvSpPr>
          <p:spPr bwMode="auto">
            <a:xfrm>
              <a:off x="1092" y="1621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068" name="Rectangle 140"/>
            <p:cNvSpPr>
              <a:spLocks noChangeArrowheads="1"/>
            </p:cNvSpPr>
            <p:nvPr/>
          </p:nvSpPr>
          <p:spPr bwMode="auto">
            <a:xfrm>
              <a:off x="133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69" name="Rectangle 141"/>
            <p:cNvSpPr>
              <a:spLocks noChangeArrowheads="1"/>
            </p:cNvSpPr>
            <p:nvPr/>
          </p:nvSpPr>
          <p:spPr bwMode="auto">
            <a:xfrm>
              <a:off x="157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70" name="Rectangle 142"/>
            <p:cNvSpPr>
              <a:spLocks noChangeArrowheads="1"/>
            </p:cNvSpPr>
            <p:nvPr/>
          </p:nvSpPr>
          <p:spPr bwMode="auto">
            <a:xfrm>
              <a:off x="181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071" name="Rectangle 143"/>
            <p:cNvSpPr>
              <a:spLocks noChangeArrowheads="1"/>
            </p:cNvSpPr>
            <p:nvPr/>
          </p:nvSpPr>
          <p:spPr bwMode="auto">
            <a:xfrm>
              <a:off x="205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72" name="Rectangle 144"/>
            <p:cNvSpPr>
              <a:spLocks noChangeArrowheads="1"/>
            </p:cNvSpPr>
            <p:nvPr/>
          </p:nvSpPr>
          <p:spPr bwMode="auto">
            <a:xfrm>
              <a:off x="229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b</a:t>
              </a:r>
            </a:p>
          </p:txBody>
        </p:sp>
        <p:sp>
          <p:nvSpPr>
            <p:cNvPr id="1277073" name="Rectangle 145"/>
            <p:cNvSpPr>
              <a:spLocks noChangeArrowheads="1"/>
            </p:cNvSpPr>
            <p:nvPr/>
          </p:nvSpPr>
          <p:spPr bwMode="auto">
            <a:xfrm>
              <a:off x="253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074" name="Rectangle 146"/>
            <p:cNvSpPr>
              <a:spLocks noChangeArrowheads="1"/>
            </p:cNvSpPr>
            <p:nvPr/>
          </p:nvSpPr>
          <p:spPr bwMode="auto">
            <a:xfrm>
              <a:off x="277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75" name="Rectangle 147"/>
            <p:cNvSpPr>
              <a:spLocks noChangeArrowheads="1"/>
            </p:cNvSpPr>
            <p:nvPr/>
          </p:nvSpPr>
          <p:spPr bwMode="auto">
            <a:xfrm>
              <a:off x="301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b</a:t>
              </a:r>
            </a:p>
          </p:txBody>
        </p:sp>
        <p:sp>
          <p:nvSpPr>
            <p:cNvPr id="1277076" name="Rectangle 148"/>
            <p:cNvSpPr>
              <a:spLocks noChangeArrowheads="1"/>
            </p:cNvSpPr>
            <p:nvPr/>
          </p:nvSpPr>
          <p:spPr bwMode="auto">
            <a:xfrm>
              <a:off x="325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77" name="Rectangle 149"/>
            <p:cNvSpPr>
              <a:spLocks noChangeArrowheads="1"/>
            </p:cNvSpPr>
            <p:nvPr/>
          </p:nvSpPr>
          <p:spPr bwMode="auto">
            <a:xfrm>
              <a:off x="349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78" name="Rectangle 150"/>
            <p:cNvSpPr>
              <a:spLocks noChangeArrowheads="1"/>
            </p:cNvSpPr>
            <p:nvPr/>
          </p:nvSpPr>
          <p:spPr bwMode="auto">
            <a:xfrm>
              <a:off x="373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79" name="Rectangle 151"/>
            <p:cNvSpPr>
              <a:spLocks noChangeArrowheads="1"/>
            </p:cNvSpPr>
            <p:nvPr/>
          </p:nvSpPr>
          <p:spPr bwMode="auto">
            <a:xfrm>
              <a:off x="397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080" name="Line 152"/>
            <p:cNvSpPr>
              <a:spLocks noChangeShapeType="1"/>
            </p:cNvSpPr>
            <p:nvPr/>
          </p:nvSpPr>
          <p:spPr bwMode="auto">
            <a:xfrm>
              <a:off x="852" y="1525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7082" name="Text Box 154"/>
            <p:cNvSpPr txBox="1">
              <a:spLocks noChangeArrowheads="1"/>
            </p:cNvSpPr>
            <p:nvPr/>
          </p:nvSpPr>
          <p:spPr bwMode="auto">
            <a:xfrm>
              <a:off x="4301" y="1573"/>
              <a:ext cx="9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(1,1,c)</a:t>
              </a:r>
            </a:p>
          </p:txBody>
        </p:sp>
      </p:grpSp>
      <p:grpSp>
        <p:nvGrpSpPr>
          <p:cNvPr id="5" name="Group 157"/>
          <p:cNvGrpSpPr>
            <a:grpSpLocks/>
          </p:cNvGrpSpPr>
          <p:nvPr/>
        </p:nvGrpSpPr>
        <p:grpSpPr bwMode="auto">
          <a:xfrm>
            <a:off x="971550" y="2420938"/>
            <a:ext cx="6678613" cy="609600"/>
            <a:chOff x="612" y="1525"/>
            <a:chExt cx="4207" cy="384"/>
          </a:xfrm>
        </p:grpSpPr>
        <p:sp>
          <p:nvSpPr>
            <p:cNvPr id="1277086" name="Rectangle 158"/>
            <p:cNvSpPr>
              <a:spLocks noChangeArrowheads="1"/>
            </p:cNvSpPr>
            <p:nvPr/>
          </p:nvSpPr>
          <p:spPr bwMode="auto">
            <a:xfrm>
              <a:off x="612" y="1621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87" name="Rectangle 159"/>
            <p:cNvSpPr>
              <a:spLocks noChangeArrowheads="1"/>
            </p:cNvSpPr>
            <p:nvPr/>
          </p:nvSpPr>
          <p:spPr bwMode="auto">
            <a:xfrm>
              <a:off x="852" y="1621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88" name="Rectangle 160"/>
            <p:cNvSpPr>
              <a:spLocks noChangeArrowheads="1"/>
            </p:cNvSpPr>
            <p:nvPr/>
          </p:nvSpPr>
          <p:spPr bwMode="auto">
            <a:xfrm>
              <a:off x="1092" y="1621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089" name="Rectangle 161"/>
            <p:cNvSpPr>
              <a:spLocks noChangeArrowheads="1"/>
            </p:cNvSpPr>
            <p:nvPr/>
          </p:nvSpPr>
          <p:spPr bwMode="auto">
            <a:xfrm>
              <a:off x="133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90" name="Rectangle 162"/>
            <p:cNvSpPr>
              <a:spLocks noChangeArrowheads="1"/>
            </p:cNvSpPr>
            <p:nvPr/>
          </p:nvSpPr>
          <p:spPr bwMode="auto">
            <a:xfrm>
              <a:off x="157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91" name="Rectangle 163"/>
            <p:cNvSpPr>
              <a:spLocks noChangeArrowheads="1"/>
            </p:cNvSpPr>
            <p:nvPr/>
          </p:nvSpPr>
          <p:spPr bwMode="auto">
            <a:xfrm>
              <a:off x="181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092" name="Rectangle 164"/>
            <p:cNvSpPr>
              <a:spLocks noChangeArrowheads="1"/>
            </p:cNvSpPr>
            <p:nvPr/>
          </p:nvSpPr>
          <p:spPr bwMode="auto">
            <a:xfrm>
              <a:off x="205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93" name="Rectangle 165"/>
            <p:cNvSpPr>
              <a:spLocks noChangeArrowheads="1"/>
            </p:cNvSpPr>
            <p:nvPr/>
          </p:nvSpPr>
          <p:spPr bwMode="auto">
            <a:xfrm>
              <a:off x="229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b</a:t>
              </a:r>
            </a:p>
          </p:txBody>
        </p:sp>
        <p:sp>
          <p:nvSpPr>
            <p:cNvPr id="1277094" name="Rectangle 166"/>
            <p:cNvSpPr>
              <a:spLocks noChangeArrowheads="1"/>
            </p:cNvSpPr>
            <p:nvPr/>
          </p:nvSpPr>
          <p:spPr bwMode="auto">
            <a:xfrm>
              <a:off x="253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095" name="Rectangle 167"/>
            <p:cNvSpPr>
              <a:spLocks noChangeArrowheads="1"/>
            </p:cNvSpPr>
            <p:nvPr/>
          </p:nvSpPr>
          <p:spPr bwMode="auto">
            <a:xfrm>
              <a:off x="277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96" name="Rectangle 168"/>
            <p:cNvSpPr>
              <a:spLocks noChangeArrowheads="1"/>
            </p:cNvSpPr>
            <p:nvPr/>
          </p:nvSpPr>
          <p:spPr bwMode="auto">
            <a:xfrm>
              <a:off x="301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b</a:t>
              </a:r>
            </a:p>
          </p:txBody>
        </p:sp>
        <p:sp>
          <p:nvSpPr>
            <p:cNvPr id="1277097" name="Rectangle 169"/>
            <p:cNvSpPr>
              <a:spLocks noChangeArrowheads="1"/>
            </p:cNvSpPr>
            <p:nvPr/>
          </p:nvSpPr>
          <p:spPr bwMode="auto">
            <a:xfrm>
              <a:off x="325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98" name="Rectangle 170"/>
            <p:cNvSpPr>
              <a:spLocks noChangeArrowheads="1"/>
            </p:cNvSpPr>
            <p:nvPr/>
          </p:nvSpPr>
          <p:spPr bwMode="auto">
            <a:xfrm>
              <a:off x="349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99" name="Rectangle 171"/>
            <p:cNvSpPr>
              <a:spLocks noChangeArrowheads="1"/>
            </p:cNvSpPr>
            <p:nvPr/>
          </p:nvSpPr>
          <p:spPr bwMode="auto">
            <a:xfrm>
              <a:off x="373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00" name="Rectangle 172"/>
            <p:cNvSpPr>
              <a:spLocks noChangeArrowheads="1"/>
            </p:cNvSpPr>
            <p:nvPr/>
          </p:nvSpPr>
          <p:spPr bwMode="auto">
            <a:xfrm>
              <a:off x="3972" y="1621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101" name="Line 173"/>
            <p:cNvSpPr>
              <a:spLocks noChangeShapeType="1"/>
            </p:cNvSpPr>
            <p:nvPr/>
          </p:nvSpPr>
          <p:spPr bwMode="auto">
            <a:xfrm>
              <a:off x="852" y="1525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7102" name="Text Box 174"/>
            <p:cNvSpPr txBox="1">
              <a:spLocks noChangeArrowheads="1"/>
            </p:cNvSpPr>
            <p:nvPr/>
          </p:nvSpPr>
          <p:spPr bwMode="auto">
            <a:xfrm>
              <a:off x="4703" y="1573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it-IT">
                <a:latin typeface="Courier New" pitchFamily="49" charset="0"/>
              </a:endParaRPr>
            </a:p>
          </p:txBody>
        </p:sp>
      </p:grpSp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LZ77 with window</a:t>
            </a:r>
          </a:p>
        </p:txBody>
      </p:sp>
      <p:sp>
        <p:nvSpPr>
          <p:cNvPr id="1276947" name="Line 19"/>
          <p:cNvSpPr>
            <a:spLocks noChangeShapeType="1"/>
          </p:cNvSpPr>
          <p:nvPr/>
        </p:nvSpPr>
        <p:spPr bwMode="auto">
          <a:xfrm>
            <a:off x="989013" y="1762125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" name="Group 155"/>
          <p:cNvGrpSpPr>
            <a:grpSpLocks/>
          </p:cNvGrpSpPr>
          <p:nvPr/>
        </p:nvGrpSpPr>
        <p:grpSpPr bwMode="auto">
          <a:xfrm>
            <a:off x="971550" y="1838325"/>
            <a:ext cx="7332663" cy="457200"/>
            <a:chOff x="612" y="1158"/>
            <a:chExt cx="4619" cy="288"/>
          </a:xfrm>
        </p:grpSpPr>
        <p:sp>
          <p:nvSpPr>
            <p:cNvPr id="1276932" name="Rectangle 4"/>
            <p:cNvSpPr>
              <a:spLocks noChangeArrowheads="1"/>
            </p:cNvSpPr>
            <p:nvPr/>
          </p:nvSpPr>
          <p:spPr bwMode="auto">
            <a:xfrm>
              <a:off x="612" y="1207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6933" name="Rectangle 5"/>
            <p:cNvSpPr>
              <a:spLocks noChangeArrowheads="1"/>
            </p:cNvSpPr>
            <p:nvPr/>
          </p:nvSpPr>
          <p:spPr bwMode="auto">
            <a:xfrm>
              <a:off x="863" y="120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6934" name="Rectangle 6"/>
            <p:cNvSpPr>
              <a:spLocks noChangeArrowheads="1"/>
            </p:cNvSpPr>
            <p:nvPr/>
          </p:nvSpPr>
          <p:spPr bwMode="auto">
            <a:xfrm>
              <a:off x="1103" y="120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6935" name="Rectangle 7"/>
            <p:cNvSpPr>
              <a:spLocks noChangeArrowheads="1"/>
            </p:cNvSpPr>
            <p:nvPr/>
          </p:nvSpPr>
          <p:spPr bwMode="auto">
            <a:xfrm>
              <a:off x="1343" y="120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6936" name="Rectangle 8"/>
            <p:cNvSpPr>
              <a:spLocks noChangeArrowheads="1"/>
            </p:cNvSpPr>
            <p:nvPr/>
          </p:nvSpPr>
          <p:spPr bwMode="auto">
            <a:xfrm>
              <a:off x="1583" y="120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6937" name="Rectangle 9"/>
            <p:cNvSpPr>
              <a:spLocks noChangeArrowheads="1"/>
            </p:cNvSpPr>
            <p:nvPr/>
          </p:nvSpPr>
          <p:spPr bwMode="auto">
            <a:xfrm>
              <a:off x="1823" y="120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6938" name="Rectangle 10"/>
            <p:cNvSpPr>
              <a:spLocks noChangeArrowheads="1"/>
            </p:cNvSpPr>
            <p:nvPr/>
          </p:nvSpPr>
          <p:spPr bwMode="auto">
            <a:xfrm>
              <a:off x="2063" y="120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6939" name="Rectangle 11"/>
            <p:cNvSpPr>
              <a:spLocks noChangeArrowheads="1"/>
            </p:cNvSpPr>
            <p:nvPr/>
          </p:nvSpPr>
          <p:spPr bwMode="auto">
            <a:xfrm>
              <a:off x="2303" y="120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b</a:t>
              </a:r>
            </a:p>
          </p:txBody>
        </p:sp>
        <p:sp>
          <p:nvSpPr>
            <p:cNvPr id="1276940" name="Rectangle 12"/>
            <p:cNvSpPr>
              <a:spLocks noChangeArrowheads="1"/>
            </p:cNvSpPr>
            <p:nvPr/>
          </p:nvSpPr>
          <p:spPr bwMode="auto">
            <a:xfrm>
              <a:off x="2543" y="120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6941" name="Rectangle 13"/>
            <p:cNvSpPr>
              <a:spLocks noChangeArrowheads="1"/>
            </p:cNvSpPr>
            <p:nvPr/>
          </p:nvSpPr>
          <p:spPr bwMode="auto">
            <a:xfrm>
              <a:off x="2783" y="120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6942" name="Rectangle 14"/>
            <p:cNvSpPr>
              <a:spLocks noChangeArrowheads="1"/>
            </p:cNvSpPr>
            <p:nvPr/>
          </p:nvSpPr>
          <p:spPr bwMode="auto">
            <a:xfrm>
              <a:off x="3023" y="120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b</a:t>
              </a:r>
            </a:p>
          </p:txBody>
        </p:sp>
        <p:sp>
          <p:nvSpPr>
            <p:cNvPr id="1276943" name="Rectangle 15"/>
            <p:cNvSpPr>
              <a:spLocks noChangeArrowheads="1"/>
            </p:cNvSpPr>
            <p:nvPr/>
          </p:nvSpPr>
          <p:spPr bwMode="auto">
            <a:xfrm>
              <a:off x="3263" y="120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6944" name="Rectangle 16"/>
            <p:cNvSpPr>
              <a:spLocks noChangeArrowheads="1"/>
            </p:cNvSpPr>
            <p:nvPr/>
          </p:nvSpPr>
          <p:spPr bwMode="auto">
            <a:xfrm>
              <a:off x="3503" y="120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6945" name="Rectangle 17"/>
            <p:cNvSpPr>
              <a:spLocks noChangeArrowheads="1"/>
            </p:cNvSpPr>
            <p:nvPr/>
          </p:nvSpPr>
          <p:spPr bwMode="auto">
            <a:xfrm>
              <a:off x="3743" y="120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6946" name="Rectangle 18"/>
            <p:cNvSpPr>
              <a:spLocks noChangeArrowheads="1"/>
            </p:cNvSpPr>
            <p:nvPr/>
          </p:nvSpPr>
          <p:spPr bwMode="auto">
            <a:xfrm>
              <a:off x="3983" y="120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6949" name="Text Box 21"/>
            <p:cNvSpPr txBox="1">
              <a:spLocks noChangeArrowheads="1"/>
            </p:cNvSpPr>
            <p:nvPr/>
          </p:nvSpPr>
          <p:spPr bwMode="auto">
            <a:xfrm>
              <a:off x="4310" y="1158"/>
              <a:ext cx="9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(0,0,a)</a:t>
              </a:r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989013" y="4505325"/>
            <a:ext cx="6675437" cy="609600"/>
            <a:chOff x="576" y="3072"/>
            <a:chExt cx="4205" cy="384"/>
          </a:xfrm>
        </p:grpSpPr>
        <p:sp>
          <p:nvSpPr>
            <p:cNvPr id="1277009" name="Rectangle 81"/>
            <p:cNvSpPr>
              <a:spLocks noChangeArrowheads="1"/>
            </p:cNvSpPr>
            <p:nvPr/>
          </p:nvSpPr>
          <p:spPr bwMode="auto">
            <a:xfrm>
              <a:off x="576" y="31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10" name="Rectangle 82"/>
            <p:cNvSpPr>
              <a:spLocks noChangeArrowheads="1"/>
            </p:cNvSpPr>
            <p:nvPr/>
          </p:nvSpPr>
          <p:spPr bwMode="auto">
            <a:xfrm>
              <a:off x="816" y="31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11" name="Rectangle 83"/>
            <p:cNvSpPr>
              <a:spLocks noChangeArrowheads="1"/>
            </p:cNvSpPr>
            <p:nvPr/>
          </p:nvSpPr>
          <p:spPr bwMode="auto">
            <a:xfrm>
              <a:off x="1056" y="31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012" name="Rectangle 84"/>
            <p:cNvSpPr>
              <a:spLocks noChangeArrowheads="1"/>
            </p:cNvSpPr>
            <p:nvPr/>
          </p:nvSpPr>
          <p:spPr bwMode="auto">
            <a:xfrm>
              <a:off x="1296" y="31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13" name="Rectangle 85"/>
            <p:cNvSpPr>
              <a:spLocks noChangeArrowheads="1"/>
            </p:cNvSpPr>
            <p:nvPr/>
          </p:nvSpPr>
          <p:spPr bwMode="auto">
            <a:xfrm>
              <a:off x="1536" y="31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14" name="Rectangle 86"/>
            <p:cNvSpPr>
              <a:spLocks noChangeArrowheads="1"/>
            </p:cNvSpPr>
            <p:nvPr/>
          </p:nvSpPr>
          <p:spPr bwMode="auto">
            <a:xfrm>
              <a:off x="1776" y="31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015" name="Rectangle 87"/>
            <p:cNvSpPr>
              <a:spLocks noChangeArrowheads="1"/>
            </p:cNvSpPr>
            <p:nvPr/>
          </p:nvSpPr>
          <p:spPr bwMode="auto">
            <a:xfrm>
              <a:off x="2016" y="3168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16" name="Rectangle 88"/>
            <p:cNvSpPr>
              <a:spLocks noChangeArrowheads="1"/>
            </p:cNvSpPr>
            <p:nvPr/>
          </p:nvSpPr>
          <p:spPr bwMode="auto">
            <a:xfrm>
              <a:off x="2256" y="3168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b</a:t>
              </a:r>
            </a:p>
          </p:txBody>
        </p:sp>
        <p:sp>
          <p:nvSpPr>
            <p:cNvPr id="1277017" name="Rectangle 89"/>
            <p:cNvSpPr>
              <a:spLocks noChangeArrowheads="1"/>
            </p:cNvSpPr>
            <p:nvPr/>
          </p:nvSpPr>
          <p:spPr bwMode="auto">
            <a:xfrm>
              <a:off x="2496" y="3168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018" name="Rectangle 90"/>
            <p:cNvSpPr>
              <a:spLocks noChangeArrowheads="1"/>
            </p:cNvSpPr>
            <p:nvPr/>
          </p:nvSpPr>
          <p:spPr bwMode="auto">
            <a:xfrm>
              <a:off x="2736" y="3168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19" name="Rectangle 91"/>
            <p:cNvSpPr>
              <a:spLocks noChangeArrowheads="1"/>
            </p:cNvSpPr>
            <p:nvPr/>
          </p:nvSpPr>
          <p:spPr bwMode="auto">
            <a:xfrm>
              <a:off x="2976" y="3168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b</a:t>
              </a:r>
            </a:p>
          </p:txBody>
        </p:sp>
        <p:sp>
          <p:nvSpPr>
            <p:cNvPr id="1277020" name="Rectangle 92"/>
            <p:cNvSpPr>
              <a:spLocks noChangeArrowheads="1"/>
            </p:cNvSpPr>
            <p:nvPr/>
          </p:nvSpPr>
          <p:spPr bwMode="auto">
            <a:xfrm>
              <a:off x="3216" y="3168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21" name="Rectangle 93"/>
            <p:cNvSpPr>
              <a:spLocks noChangeArrowheads="1"/>
            </p:cNvSpPr>
            <p:nvPr/>
          </p:nvSpPr>
          <p:spPr bwMode="auto">
            <a:xfrm>
              <a:off x="3456" y="316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22" name="Rectangle 94"/>
            <p:cNvSpPr>
              <a:spLocks noChangeArrowheads="1"/>
            </p:cNvSpPr>
            <p:nvPr/>
          </p:nvSpPr>
          <p:spPr bwMode="auto">
            <a:xfrm>
              <a:off x="3696" y="316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023" name="Rectangle 95"/>
            <p:cNvSpPr>
              <a:spLocks noChangeArrowheads="1"/>
            </p:cNvSpPr>
            <p:nvPr/>
          </p:nvSpPr>
          <p:spPr bwMode="auto">
            <a:xfrm>
              <a:off x="3936" y="316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024" name="Line 96"/>
            <p:cNvSpPr>
              <a:spLocks noChangeShapeType="1"/>
            </p:cNvSpPr>
            <p:nvPr/>
          </p:nvSpPr>
          <p:spPr bwMode="auto">
            <a:xfrm>
              <a:off x="2016" y="3072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7025" name="Text Box 97"/>
            <p:cNvSpPr txBox="1">
              <a:spLocks noChangeArrowheads="1"/>
            </p:cNvSpPr>
            <p:nvPr/>
          </p:nvSpPr>
          <p:spPr bwMode="auto">
            <a:xfrm>
              <a:off x="4665" y="31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it-IT">
                <a:latin typeface="Courier New" pitchFamily="49" charset="0"/>
              </a:endParaRPr>
            </a:p>
          </p:txBody>
        </p:sp>
        <p:sp>
          <p:nvSpPr>
            <p:cNvPr id="1277026" name="Line 98"/>
            <p:cNvSpPr>
              <a:spLocks noChangeShapeType="1"/>
            </p:cNvSpPr>
            <p:nvPr/>
          </p:nvSpPr>
          <p:spPr bwMode="auto">
            <a:xfrm>
              <a:off x="3456" y="3072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77027" name="Rectangle 99"/>
          <p:cNvSpPr>
            <a:spLocks noChangeArrowheads="1"/>
          </p:cNvSpPr>
          <p:nvPr/>
        </p:nvSpPr>
        <p:spPr bwMode="auto">
          <a:xfrm>
            <a:off x="989013" y="5378450"/>
            <a:ext cx="381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t-IT">
              <a:latin typeface="Courier New" pitchFamily="49" charset="0"/>
            </a:endParaRPr>
          </a:p>
        </p:txBody>
      </p:sp>
      <p:sp>
        <p:nvSpPr>
          <p:cNvPr id="1277028" name="Text Box 100"/>
          <p:cNvSpPr txBox="1">
            <a:spLocks noChangeArrowheads="1"/>
          </p:cNvSpPr>
          <p:nvPr/>
        </p:nvSpPr>
        <p:spPr bwMode="auto">
          <a:xfrm>
            <a:off x="1627188" y="5267325"/>
            <a:ext cx="225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Window size = 6</a:t>
            </a:r>
          </a:p>
        </p:txBody>
      </p:sp>
      <p:sp>
        <p:nvSpPr>
          <p:cNvPr id="1277029" name="Rectangle 101"/>
          <p:cNvSpPr>
            <a:spLocks noChangeArrowheads="1"/>
          </p:cNvSpPr>
          <p:nvPr/>
        </p:nvSpPr>
        <p:spPr bwMode="auto">
          <a:xfrm>
            <a:off x="989013" y="5953125"/>
            <a:ext cx="3810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t-IT">
              <a:latin typeface="Courier New" pitchFamily="49" charset="0"/>
            </a:endParaRPr>
          </a:p>
        </p:txBody>
      </p:sp>
      <p:sp>
        <p:nvSpPr>
          <p:cNvPr id="1277030" name="Text Box 102"/>
          <p:cNvSpPr txBox="1">
            <a:spLocks noChangeArrowheads="1"/>
          </p:cNvSpPr>
          <p:nvPr/>
        </p:nvSpPr>
        <p:spPr bwMode="auto">
          <a:xfrm>
            <a:off x="1443038" y="5876925"/>
            <a:ext cx="198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Longest match</a:t>
            </a:r>
          </a:p>
        </p:txBody>
      </p:sp>
      <p:sp>
        <p:nvSpPr>
          <p:cNvPr id="1277031" name="Rectangle 103"/>
          <p:cNvSpPr>
            <a:spLocks noChangeArrowheads="1"/>
          </p:cNvSpPr>
          <p:nvPr/>
        </p:nvSpPr>
        <p:spPr bwMode="auto">
          <a:xfrm>
            <a:off x="3960813" y="5953125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t-IT">
              <a:latin typeface="Courier New" pitchFamily="49" charset="0"/>
            </a:endParaRPr>
          </a:p>
        </p:txBody>
      </p:sp>
      <p:sp>
        <p:nvSpPr>
          <p:cNvPr id="1277032" name="Text Box 104"/>
          <p:cNvSpPr txBox="1">
            <a:spLocks noChangeArrowheads="1"/>
          </p:cNvSpPr>
          <p:nvPr/>
        </p:nvSpPr>
        <p:spPr bwMode="auto">
          <a:xfrm>
            <a:off x="4356100" y="5876925"/>
            <a:ext cx="196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Next character</a:t>
            </a:r>
          </a:p>
        </p:txBody>
      </p:sp>
      <p:grpSp>
        <p:nvGrpSpPr>
          <p:cNvPr id="8" name="Group 175"/>
          <p:cNvGrpSpPr>
            <a:grpSpLocks/>
          </p:cNvGrpSpPr>
          <p:nvPr/>
        </p:nvGrpSpPr>
        <p:grpSpPr bwMode="auto">
          <a:xfrm>
            <a:off x="971550" y="3141663"/>
            <a:ext cx="6675438" cy="609600"/>
            <a:chOff x="623" y="1974"/>
            <a:chExt cx="4205" cy="384"/>
          </a:xfrm>
        </p:grpSpPr>
        <p:sp>
          <p:nvSpPr>
            <p:cNvPr id="1277104" name="Rectangle 176"/>
            <p:cNvSpPr>
              <a:spLocks noChangeArrowheads="1"/>
            </p:cNvSpPr>
            <p:nvPr/>
          </p:nvSpPr>
          <p:spPr bwMode="auto">
            <a:xfrm>
              <a:off x="623" y="2070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05" name="Rectangle 177"/>
            <p:cNvSpPr>
              <a:spLocks noChangeArrowheads="1"/>
            </p:cNvSpPr>
            <p:nvPr/>
          </p:nvSpPr>
          <p:spPr bwMode="auto">
            <a:xfrm>
              <a:off x="863" y="2070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06" name="Rectangle 178"/>
            <p:cNvSpPr>
              <a:spLocks noChangeArrowheads="1"/>
            </p:cNvSpPr>
            <p:nvPr/>
          </p:nvSpPr>
          <p:spPr bwMode="auto">
            <a:xfrm>
              <a:off x="1103" y="2070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107" name="Rectangle 179"/>
            <p:cNvSpPr>
              <a:spLocks noChangeArrowheads="1"/>
            </p:cNvSpPr>
            <p:nvPr/>
          </p:nvSpPr>
          <p:spPr bwMode="auto">
            <a:xfrm>
              <a:off x="1343" y="207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08" name="Rectangle 180"/>
            <p:cNvSpPr>
              <a:spLocks noChangeArrowheads="1"/>
            </p:cNvSpPr>
            <p:nvPr/>
          </p:nvSpPr>
          <p:spPr bwMode="auto">
            <a:xfrm>
              <a:off x="1583" y="207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09" name="Rectangle 181"/>
            <p:cNvSpPr>
              <a:spLocks noChangeArrowheads="1"/>
            </p:cNvSpPr>
            <p:nvPr/>
          </p:nvSpPr>
          <p:spPr bwMode="auto">
            <a:xfrm>
              <a:off x="1823" y="207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110" name="Rectangle 182"/>
            <p:cNvSpPr>
              <a:spLocks noChangeArrowheads="1"/>
            </p:cNvSpPr>
            <p:nvPr/>
          </p:nvSpPr>
          <p:spPr bwMode="auto">
            <a:xfrm>
              <a:off x="2063" y="207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11" name="Rectangle 183"/>
            <p:cNvSpPr>
              <a:spLocks noChangeArrowheads="1"/>
            </p:cNvSpPr>
            <p:nvPr/>
          </p:nvSpPr>
          <p:spPr bwMode="auto">
            <a:xfrm>
              <a:off x="2303" y="207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b</a:t>
              </a:r>
            </a:p>
          </p:txBody>
        </p:sp>
        <p:sp>
          <p:nvSpPr>
            <p:cNvPr id="1277112" name="Rectangle 184"/>
            <p:cNvSpPr>
              <a:spLocks noChangeArrowheads="1"/>
            </p:cNvSpPr>
            <p:nvPr/>
          </p:nvSpPr>
          <p:spPr bwMode="auto">
            <a:xfrm>
              <a:off x="2543" y="207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113" name="Rectangle 185"/>
            <p:cNvSpPr>
              <a:spLocks noChangeArrowheads="1"/>
            </p:cNvSpPr>
            <p:nvPr/>
          </p:nvSpPr>
          <p:spPr bwMode="auto">
            <a:xfrm>
              <a:off x="2783" y="207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14" name="Rectangle 186"/>
            <p:cNvSpPr>
              <a:spLocks noChangeArrowheads="1"/>
            </p:cNvSpPr>
            <p:nvPr/>
          </p:nvSpPr>
          <p:spPr bwMode="auto">
            <a:xfrm>
              <a:off x="3023" y="207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b</a:t>
              </a:r>
            </a:p>
          </p:txBody>
        </p:sp>
        <p:sp>
          <p:nvSpPr>
            <p:cNvPr id="1277115" name="Rectangle 187"/>
            <p:cNvSpPr>
              <a:spLocks noChangeArrowheads="1"/>
            </p:cNvSpPr>
            <p:nvPr/>
          </p:nvSpPr>
          <p:spPr bwMode="auto">
            <a:xfrm>
              <a:off x="3263" y="207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16" name="Rectangle 188"/>
            <p:cNvSpPr>
              <a:spLocks noChangeArrowheads="1"/>
            </p:cNvSpPr>
            <p:nvPr/>
          </p:nvSpPr>
          <p:spPr bwMode="auto">
            <a:xfrm>
              <a:off x="3503" y="207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17" name="Rectangle 189"/>
            <p:cNvSpPr>
              <a:spLocks noChangeArrowheads="1"/>
            </p:cNvSpPr>
            <p:nvPr/>
          </p:nvSpPr>
          <p:spPr bwMode="auto">
            <a:xfrm>
              <a:off x="3743" y="207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18" name="Rectangle 190"/>
            <p:cNvSpPr>
              <a:spLocks noChangeArrowheads="1"/>
            </p:cNvSpPr>
            <p:nvPr/>
          </p:nvSpPr>
          <p:spPr bwMode="auto">
            <a:xfrm>
              <a:off x="3983" y="207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119" name="Text Box 191"/>
            <p:cNvSpPr txBox="1">
              <a:spLocks noChangeArrowheads="1"/>
            </p:cNvSpPr>
            <p:nvPr/>
          </p:nvSpPr>
          <p:spPr bwMode="auto">
            <a:xfrm>
              <a:off x="4712" y="202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it-IT">
                <a:latin typeface="Courier New" pitchFamily="49" charset="0"/>
              </a:endParaRPr>
            </a:p>
          </p:txBody>
        </p:sp>
        <p:sp>
          <p:nvSpPr>
            <p:cNvPr id="1277120" name="Line 192"/>
            <p:cNvSpPr>
              <a:spLocks noChangeShapeType="1"/>
            </p:cNvSpPr>
            <p:nvPr/>
          </p:nvSpPr>
          <p:spPr bwMode="auto">
            <a:xfrm>
              <a:off x="1343" y="197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77142" name="Rectangle 214"/>
          <p:cNvSpPr>
            <a:spLocks noChangeArrowheads="1"/>
          </p:cNvSpPr>
          <p:nvPr/>
        </p:nvSpPr>
        <p:spPr bwMode="auto">
          <a:xfrm>
            <a:off x="468313" y="3716338"/>
            <a:ext cx="8280400" cy="67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" name="Group 238"/>
          <p:cNvGrpSpPr>
            <a:grpSpLocks/>
          </p:cNvGrpSpPr>
          <p:nvPr/>
        </p:nvGrpSpPr>
        <p:grpSpPr bwMode="auto">
          <a:xfrm>
            <a:off x="971550" y="3860800"/>
            <a:ext cx="6672263" cy="622300"/>
            <a:chOff x="507" y="119"/>
            <a:chExt cx="4203" cy="392"/>
          </a:xfrm>
        </p:grpSpPr>
        <p:sp>
          <p:nvSpPr>
            <p:cNvPr id="1277130" name="Rectangle 202"/>
            <p:cNvSpPr>
              <a:spLocks noChangeArrowheads="1"/>
            </p:cNvSpPr>
            <p:nvPr/>
          </p:nvSpPr>
          <p:spPr bwMode="auto">
            <a:xfrm>
              <a:off x="2427" y="175"/>
              <a:ext cx="240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004" name="Line 76"/>
            <p:cNvSpPr>
              <a:spLocks noChangeShapeType="1"/>
            </p:cNvSpPr>
            <p:nvPr/>
          </p:nvSpPr>
          <p:spPr bwMode="auto">
            <a:xfrm>
              <a:off x="998" y="127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7005" name="Line 77"/>
            <p:cNvSpPr>
              <a:spLocks noChangeShapeType="1"/>
            </p:cNvSpPr>
            <p:nvPr/>
          </p:nvSpPr>
          <p:spPr bwMode="auto">
            <a:xfrm>
              <a:off x="2438" y="127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7122" name="Rectangle 194"/>
            <p:cNvSpPr>
              <a:spLocks noChangeArrowheads="1"/>
            </p:cNvSpPr>
            <p:nvPr/>
          </p:nvSpPr>
          <p:spPr bwMode="auto">
            <a:xfrm>
              <a:off x="507" y="175"/>
              <a:ext cx="240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23" name="Rectangle 195"/>
            <p:cNvSpPr>
              <a:spLocks noChangeArrowheads="1"/>
            </p:cNvSpPr>
            <p:nvPr/>
          </p:nvSpPr>
          <p:spPr bwMode="auto">
            <a:xfrm>
              <a:off x="747" y="175"/>
              <a:ext cx="240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24" name="Rectangle 196"/>
            <p:cNvSpPr>
              <a:spLocks noChangeArrowheads="1"/>
            </p:cNvSpPr>
            <p:nvPr/>
          </p:nvSpPr>
          <p:spPr bwMode="auto">
            <a:xfrm>
              <a:off x="987" y="175"/>
              <a:ext cx="240" cy="22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125" name="Rectangle 197"/>
            <p:cNvSpPr>
              <a:spLocks noChangeArrowheads="1"/>
            </p:cNvSpPr>
            <p:nvPr/>
          </p:nvSpPr>
          <p:spPr bwMode="auto">
            <a:xfrm>
              <a:off x="1227" y="175"/>
              <a:ext cx="240" cy="22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26" name="Rectangle 198"/>
            <p:cNvSpPr>
              <a:spLocks noChangeArrowheads="1"/>
            </p:cNvSpPr>
            <p:nvPr/>
          </p:nvSpPr>
          <p:spPr bwMode="auto">
            <a:xfrm>
              <a:off x="1467" y="175"/>
              <a:ext cx="240" cy="22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27" name="Rectangle 199"/>
            <p:cNvSpPr>
              <a:spLocks noChangeArrowheads="1"/>
            </p:cNvSpPr>
            <p:nvPr/>
          </p:nvSpPr>
          <p:spPr bwMode="auto">
            <a:xfrm>
              <a:off x="1707" y="175"/>
              <a:ext cx="240" cy="22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128" name="Rectangle 200"/>
            <p:cNvSpPr>
              <a:spLocks noChangeArrowheads="1"/>
            </p:cNvSpPr>
            <p:nvPr/>
          </p:nvSpPr>
          <p:spPr bwMode="auto">
            <a:xfrm>
              <a:off x="1947" y="175"/>
              <a:ext cx="240" cy="22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29" name="Rectangle 201"/>
            <p:cNvSpPr>
              <a:spLocks noChangeArrowheads="1"/>
            </p:cNvSpPr>
            <p:nvPr/>
          </p:nvSpPr>
          <p:spPr bwMode="auto">
            <a:xfrm>
              <a:off x="2187" y="175"/>
              <a:ext cx="240" cy="22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b</a:t>
              </a:r>
            </a:p>
          </p:txBody>
        </p:sp>
        <p:sp>
          <p:nvSpPr>
            <p:cNvPr id="1277131" name="Rectangle 203"/>
            <p:cNvSpPr>
              <a:spLocks noChangeArrowheads="1"/>
            </p:cNvSpPr>
            <p:nvPr/>
          </p:nvSpPr>
          <p:spPr bwMode="auto">
            <a:xfrm>
              <a:off x="2667" y="175"/>
              <a:ext cx="240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32" name="Rectangle 204"/>
            <p:cNvSpPr>
              <a:spLocks noChangeArrowheads="1"/>
            </p:cNvSpPr>
            <p:nvPr/>
          </p:nvSpPr>
          <p:spPr bwMode="auto">
            <a:xfrm>
              <a:off x="2907" y="175"/>
              <a:ext cx="240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b</a:t>
              </a:r>
            </a:p>
          </p:txBody>
        </p:sp>
        <p:sp>
          <p:nvSpPr>
            <p:cNvPr id="1277133" name="Rectangle 205"/>
            <p:cNvSpPr>
              <a:spLocks noChangeArrowheads="1"/>
            </p:cNvSpPr>
            <p:nvPr/>
          </p:nvSpPr>
          <p:spPr bwMode="auto">
            <a:xfrm>
              <a:off x="3147" y="175"/>
              <a:ext cx="240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34" name="Rectangle 206"/>
            <p:cNvSpPr>
              <a:spLocks noChangeArrowheads="1"/>
            </p:cNvSpPr>
            <p:nvPr/>
          </p:nvSpPr>
          <p:spPr bwMode="auto">
            <a:xfrm>
              <a:off x="3387" y="175"/>
              <a:ext cx="240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35" name="Rectangle 207"/>
            <p:cNvSpPr>
              <a:spLocks noChangeArrowheads="1"/>
            </p:cNvSpPr>
            <p:nvPr/>
          </p:nvSpPr>
          <p:spPr bwMode="auto">
            <a:xfrm>
              <a:off x="3627" y="175"/>
              <a:ext cx="240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36" name="Rectangle 208"/>
            <p:cNvSpPr>
              <a:spLocks noChangeArrowheads="1"/>
            </p:cNvSpPr>
            <p:nvPr/>
          </p:nvSpPr>
          <p:spPr bwMode="auto">
            <a:xfrm>
              <a:off x="3867" y="175"/>
              <a:ext cx="240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139" name="Text Box 211"/>
            <p:cNvSpPr txBox="1">
              <a:spLocks noChangeArrowheads="1"/>
            </p:cNvSpPr>
            <p:nvPr/>
          </p:nvSpPr>
          <p:spPr bwMode="auto">
            <a:xfrm>
              <a:off x="4594" y="119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it-IT">
                <a:latin typeface="Courier New" pitchFamily="49" charset="0"/>
              </a:endParaRPr>
            </a:p>
          </p:txBody>
        </p:sp>
      </p:grpSp>
      <p:grpSp>
        <p:nvGrpSpPr>
          <p:cNvPr id="10" name="Group 239"/>
          <p:cNvGrpSpPr>
            <a:grpSpLocks/>
          </p:cNvGrpSpPr>
          <p:nvPr/>
        </p:nvGrpSpPr>
        <p:grpSpPr bwMode="auto">
          <a:xfrm>
            <a:off x="971550" y="3860800"/>
            <a:ext cx="7316788" cy="622300"/>
            <a:chOff x="507" y="119"/>
            <a:chExt cx="4609" cy="392"/>
          </a:xfrm>
        </p:grpSpPr>
        <p:sp>
          <p:nvSpPr>
            <p:cNvPr id="1277168" name="Rectangle 240"/>
            <p:cNvSpPr>
              <a:spLocks noChangeArrowheads="1"/>
            </p:cNvSpPr>
            <p:nvPr/>
          </p:nvSpPr>
          <p:spPr bwMode="auto">
            <a:xfrm>
              <a:off x="2427" y="175"/>
              <a:ext cx="240" cy="22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169" name="Line 241"/>
            <p:cNvSpPr>
              <a:spLocks noChangeShapeType="1"/>
            </p:cNvSpPr>
            <p:nvPr/>
          </p:nvSpPr>
          <p:spPr bwMode="auto">
            <a:xfrm>
              <a:off x="998" y="127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7170" name="Line 242"/>
            <p:cNvSpPr>
              <a:spLocks noChangeShapeType="1"/>
            </p:cNvSpPr>
            <p:nvPr/>
          </p:nvSpPr>
          <p:spPr bwMode="auto">
            <a:xfrm>
              <a:off x="2438" y="127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7171" name="Rectangle 243"/>
            <p:cNvSpPr>
              <a:spLocks noChangeArrowheads="1"/>
            </p:cNvSpPr>
            <p:nvPr/>
          </p:nvSpPr>
          <p:spPr bwMode="auto">
            <a:xfrm>
              <a:off x="507" y="175"/>
              <a:ext cx="240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72" name="Rectangle 244"/>
            <p:cNvSpPr>
              <a:spLocks noChangeArrowheads="1"/>
            </p:cNvSpPr>
            <p:nvPr/>
          </p:nvSpPr>
          <p:spPr bwMode="auto">
            <a:xfrm>
              <a:off x="747" y="175"/>
              <a:ext cx="240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73" name="Rectangle 245"/>
            <p:cNvSpPr>
              <a:spLocks noChangeArrowheads="1"/>
            </p:cNvSpPr>
            <p:nvPr/>
          </p:nvSpPr>
          <p:spPr bwMode="auto">
            <a:xfrm>
              <a:off x="987" y="175"/>
              <a:ext cx="240" cy="22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174" name="Rectangle 246"/>
            <p:cNvSpPr>
              <a:spLocks noChangeArrowheads="1"/>
            </p:cNvSpPr>
            <p:nvPr/>
          </p:nvSpPr>
          <p:spPr bwMode="auto">
            <a:xfrm>
              <a:off x="1227" y="175"/>
              <a:ext cx="240" cy="22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75" name="Rectangle 247"/>
            <p:cNvSpPr>
              <a:spLocks noChangeArrowheads="1"/>
            </p:cNvSpPr>
            <p:nvPr/>
          </p:nvSpPr>
          <p:spPr bwMode="auto">
            <a:xfrm>
              <a:off x="1467" y="175"/>
              <a:ext cx="240" cy="22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76" name="Rectangle 248"/>
            <p:cNvSpPr>
              <a:spLocks noChangeArrowheads="1"/>
            </p:cNvSpPr>
            <p:nvPr/>
          </p:nvSpPr>
          <p:spPr bwMode="auto">
            <a:xfrm>
              <a:off x="1707" y="175"/>
              <a:ext cx="240" cy="22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177" name="Rectangle 249"/>
            <p:cNvSpPr>
              <a:spLocks noChangeArrowheads="1"/>
            </p:cNvSpPr>
            <p:nvPr/>
          </p:nvSpPr>
          <p:spPr bwMode="auto">
            <a:xfrm>
              <a:off x="1947" y="175"/>
              <a:ext cx="240" cy="22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78" name="Rectangle 250"/>
            <p:cNvSpPr>
              <a:spLocks noChangeArrowheads="1"/>
            </p:cNvSpPr>
            <p:nvPr/>
          </p:nvSpPr>
          <p:spPr bwMode="auto">
            <a:xfrm>
              <a:off x="2187" y="175"/>
              <a:ext cx="240" cy="22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b</a:t>
              </a:r>
            </a:p>
          </p:txBody>
        </p:sp>
        <p:sp>
          <p:nvSpPr>
            <p:cNvPr id="1277179" name="Rectangle 251"/>
            <p:cNvSpPr>
              <a:spLocks noChangeArrowheads="1"/>
            </p:cNvSpPr>
            <p:nvPr/>
          </p:nvSpPr>
          <p:spPr bwMode="auto">
            <a:xfrm>
              <a:off x="2667" y="175"/>
              <a:ext cx="240" cy="22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80" name="Rectangle 252"/>
            <p:cNvSpPr>
              <a:spLocks noChangeArrowheads="1"/>
            </p:cNvSpPr>
            <p:nvPr/>
          </p:nvSpPr>
          <p:spPr bwMode="auto">
            <a:xfrm>
              <a:off x="2907" y="175"/>
              <a:ext cx="240" cy="22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b</a:t>
              </a:r>
            </a:p>
          </p:txBody>
        </p:sp>
        <p:sp>
          <p:nvSpPr>
            <p:cNvPr id="1277181" name="Rectangle 253"/>
            <p:cNvSpPr>
              <a:spLocks noChangeArrowheads="1"/>
            </p:cNvSpPr>
            <p:nvPr/>
          </p:nvSpPr>
          <p:spPr bwMode="auto">
            <a:xfrm>
              <a:off x="3147" y="175"/>
              <a:ext cx="240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82" name="Rectangle 254"/>
            <p:cNvSpPr>
              <a:spLocks noChangeArrowheads="1"/>
            </p:cNvSpPr>
            <p:nvPr/>
          </p:nvSpPr>
          <p:spPr bwMode="auto">
            <a:xfrm>
              <a:off x="3387" y="175"/>
              <a:ext cx="240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83" name="Rectangle 255"/>
            <p:cNvSpPr>
              <a:spLocks noChangeArrowheads="1"/>
            </p:cNvSpPr>
            <p:nvPr/>
          </p:nvSpPr>
          <p:spPr bwMode="auto">
            <a:xfrm>
              <a:off x="3627" y="175"/>
              <a:ext cx="240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184" name="Rectangle 256"/>
            <p:cNvSpPr>
              <a:spLocks noChangeArrowheads="1"/>
            </p:cNvSpPr>
            <p:nvPr/>
          </p:nvSpPr>
          <p:spPr bwMode="auto">
            <a:xfrm>
              <a:off x="3867" y="175"/>
              <a:ext cx="240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185" name="Text Box 257"/>
            <p:cNvSpPr txBox="1">
              <a:spLocks noChangeArrowheads="1"/>
            </p:cNvSpPr>
            <p:nvPr/>
          </p:nvSpPr>
          <p:spPr bwMode="auto">
            <a:xfrm>
              <a:off x="4195" y="119"/>
              <a:ext cx="921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(3,3,a)</a:t>
              </a:r>
            </a:p>
          </p:txBody>
        </p:sp>
      </p:grpSp>
      <p:sp>
        <p:nvSpPr>
          <p:cNvPr id="1277207" name="Rectangle 279"/>
          <p:cNvSpPr>
            <a:spLocks noChangeArrowheads="1"/>
          </p:cNvSpPr>
          <p:nvPr/>
        </p:nvSpPr>
        <p:spPr bwMode="auto">
          <a:xfrm>
            <a:off x="2843213" y="4365625"/>
            <a:ext cx="1152525" cy="714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1" name="Group 280"/>
          <p:cNvGrpSpPr>
            <a:grpSpLocks/>
          </p:cNvGrpSpPr>
          <p:nvPr/>
        </p:nvGrpSpPr>
        <p:grpSpPr bwMode="auto">
          <a:xfrm>
            <a:off x="971550" y="4508500"/>
            <a:ext cx="7319963" cy="609600"/>
            <a:chOff x="576" y="3072"/>
            <a:chExt cx="4611" cy="384"/>
          </a:xfrm>
        </p:grpSpPr>
        <p:sp>
          <p:nvSpPr>
            <p:cNvPr id="1277209" name="Rectangle 281"/>
            <p:cNvSpPr>
              <a:spLocks noChangeArrowheads="1"/>
            </p:cNvSpPr>
            <p:nvPr/>
          </p:nvSpPr>
          <p:spPr bwMode="auto">
            <a:xfrm>
              <a:off x="576" y="31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210" name="Rectangle 282"/>
            <p:cNvSpPr>
              <a:spLocks noChangeArrowheads="1"/>
            </p:cNvSpPr>
            <p:nvPr/>
          </p:nvSpPr>
          <p:spPr bwMode="auto">
            <a:xfrm>
              <a:off x="816" y="31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211" name="Rectangle 283"/>
            <p:cNvSpPr>
              <a:spLocks noChangeArrowheads="1"/>
            </p:cNvSpPr>
            <p:nvPr/>
          </p:nvSpPr>
          <p:spPr bwMode="auto">
            <a:xfrm>
              <a:off x="1056" y="31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212" name="Rectangle 284"/>
            <p:cNvSpPr>
              <a:spLocks noChangeArrowheads="1"/>
            </p:cNvSpPr>
            <p:nvPr/>
          </p:nvSpPr>
          <p:spPr bwMode="auto">
            <a:xfrm>
              <a:off x="1296" y="31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213" name="Rectangle 285"/>
            <p:cNvSpPr>
              <a:spLocks noChangeArrowheads="1"/>
            </p:cNvSpPr>
            <p:nvPr/>
          </p:nvSpPr>
          <p:spPr bwMode="auto">
            <a:xfrm>
              <a:off x="1536" y="31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214" name="Rectangle 286"/>
            <p:cNvSpPr>
              <a:spLocks noChangeArrowheads="1"/>
            </p:cNvSpPr>
            <p:nvPr/>
          </p:nvSpPr>
          <p:spPr bwMode="auto">
            <a:xfrm>
              <a:off x="1776" y="31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215" name="Rectangle 287"/>
            <p:cNvSpPr>
              <a:spLocks noChangeArrowheads="1"/>
            </p:cNvSpPr>
            <p:nvPr/>
          </p:nvSpPr>
          <p:spPr bwMode="auto">
            <a:xfrm>
              <a:off x="2016" y="3168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216" name="Rectangle 288"/>
            <p:cNvSpPr>
              <a:spLocks noChangeArrowheads="1"/>
            </p:cNvSpPr>
            <p:nvPr/>
          </p:nvSpPr>
          <p:spPr bwMode="auto">
            <a:xfrm>
              <a:off x="2256" y="3168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b</a:t>
              </a:r>
            </a:p>
          </p:txBody>
        </p:sp>
        <p:sp>
          <p:nvSpPr>
            <p:cNvPr id="1277217" name="Rectangle 289"/>
            <p:cNvSpPr>
              <a:spLocks noChangeArrowheads="1"/>
            </p:cNvSpPr>
            <p:nvPr/>
          </p:nvSpPr>
          <p:spPr bwMode="auto">
            <a:xfrm>
              <a:off x="2496" y="3168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218" name="Rectangle 290"/>
            <p:cNvSpPr>
              <a:spLocks noChangeArrowheads="1"/>
            </p:cNvSpPr>
            <p:nvPr/>
          </p:nvSpPr>
          <p:spPr bwMode="auto">
            <a:xfrm>
              <a:off x="2736" y="3168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219" name="Rectangle 291"/>
            <p:cNvSpPr>
              <a:spLocks noChangeArrowheads="1"/>
            </p:cNvSpPr>
            <p:nvPr/>
          </p:nvSpPr>
          <p:spPr bwMode="auto">
            <a:xfrm>
              <a:off x="2976" y="3168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b</a:t>
              </a:r>
            </a:p>
          </p:txBody>
        </p:sp>
        <p:sp>
          <p:nvSpPr>
            <p:cNvPr id="1277220" name="Rectangle 292"/>
            <p:cNvSpPr>
              <a:spLocks noChangeArrowheads="1"/>
            </p:cNvSpPr>
            <p:nvPr/>
          </p:nvSpPr>
          <p:spPr bwMode="auto">
            <a:xfrm>
              <a:off x="3216" y="3168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221" name="Rectangle 293"/>
            <p:cNvSpPr>
              <a:spLocks noChangeArrowheads="1"/>
            </p:cNvSpPr>
            <p:nvPr/>
          </p:nvSpPr>
          <p:spPr bwMode="auto">
            <a:xfrm>
              <a:off x="3456" y="3168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222" name="Rectangle 294"/>
            <p:cNvSpPr>
              <a:spLocks noChangeArrowheads="1"/>
            </p:cNvSpPr>
            <p:nvPr/>
          </p:nvSpPr>
          <p:spPr bwMode="auto">
            <a:xfrm>
              <a:off x="3696" y="3168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1277223" name="Rectangle 295"/>
            <p:cNvSpPr>
              <a:spLocks noChangeArrowheads="1"/>
            </p:cNvSpPr>
            <p:nvPr/>
          </p:nvSpPr>
          <p:spPr bwMode="auto">
            <a:xfrm>
              <a:off x="3936" y="3168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c</a:t>
              </a:r>
            </a:p>
          </p:txBody>
        </p:sp>
        <p:sp>
          <p:nvSpPr>
            <p:cNvPr id="1277224" name="Line 296"/>
            <p:cNvSpPr>
              <a:spLocks noChangeShapeType="1"/>
            </p:cNvSpPr>
            <p:nvPr/>
          </p:nvSpPr>
          <p:spPr bwMode="auto">
            <a:xfrm>
              <a:off x="2016" y="3072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7225" name="Text Box 297"/>
            <p:cNvSpPr txBox="1">
              <a:spLocks noChangeArrowheads="1"/>
            </p:cNvSpPr>
            <p:nvPr/>
          </p:nvSpPr>
          <p:spPr bwMode="auto">
            <a:xfrm>
              <a:off x="4266" y="3120"/>
              <a:ext cx="9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(1,2,c)</a:t>
              </a:r>
            </a:p>
          </p:txBody>
        </p:sp>
        <p:sp>
          <p:nvSpPr>
            <p:cNvPr id="1277226" name="Line 298"/>
            <p:cNvSpPr>
              <a:spLocks noChangeShapeType="1"/>
            </p:cNvSpPr>
            <p:nvPr/>
          </p:nvSpPr>
          <p:spPr bwMode="auto">
            <a:xfrm>
              <a:off x="3456" y="3072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77227" name="Rectangle 299"/>
          <p:cNvSpPr>
            <a:spLocks noChangeArrowheads="1"/>
          </p:cNvSpPr>
          <p:nvPr/>
        </p:nvSpPr>
        <p:spPr bwMode="auto">
          <a:xfrm>
            <a:off x="5148263" y="5013325"/>
            <a:ext cx="792162" cy="714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2" name="Group 303"/>
          <p:cNvGrpSpPr>
            <a:grpSpLocks/>
          </p:cNvGrpSpPr>
          <p:nvPr/>
        </p:nvGrpSpPr>
        <p:grpSpPr bwMode="auto">
          <a:xfrm>
            <a:off x="6088063" y="5164138"/>
            <a:ext cx="1685925" cy="600075"/>
            <a:chOff x="3835" y="3253"/>
            <a:chExt cx="1062" cy="378"/>
          </a:xfrm>
        </p:grpSpPr>
        <p:sp>
          <p:nvSpPr>
            <p:cNvPr id="1277229" name="AutoShape 301"/>
            <p:cNvSpPr>
              <a:spLocks noChangeArrowheads="1"/>
            </p:cNvSpPr>
            <p:nvPr/>
          </p:nvSpPr>
          <p:spPr bwMode="auto">
            <a:xfrm rot="2410789">
              <a:off x="3835" y="3253"/>
              <a:ext cx="363" cy="227"/>
            </a:xfrm>
            <a:prstGeom prst="rightArrow">
              <a:avLst>
                <a:gd name="adj1" fmla="val 50000"/>
                <a:gd name="adj2" fmla="val 39978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7230" name="Text Box 302"/>
            <p:cNvSpPr txBox="1">
              <a:spLocks noChangeArrowheads="1"/>
            </p:cNvSpPr>
            <p:nvPr/>
          </p:nvSpPr>
          <p:spPr bwMode="auto">
            <a:xfrm>
              <a:off x="4183" y="3400"/>
              <a:ext cx="7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800">
                  <a:solidFill>
                    <a:schemeClr val="hlink"/>
                  </a:solidFill>
                  <a:latin typeface="Comic Sans MS" pitchFamily="66" charset="0"/>
                </a:rPr>
                <a:t>within 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7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7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7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7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7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7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207" grpId="0" animBg="1"/>
      <p:bldP spid="12772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g-</a:t>
            </a:r>
            <a:r>
              <a:rPr lang="en-US" smtClean="0"/>
              <a:t>code for integer encoding</a:t>
            </a:r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106738"/>
            <a:ext cx="8062913" cy="32019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smtClean="0"/>
              <a:t>x &gt; 0 and Length = </a:t>
            </a:r>
            <a:r>
              <a:rPr lang="en-US" sz="2400" smtClean="0">
                <a:sym typeface="Symbol" pitchFamily="18" charset="2"/>
              </a:rPr>
              <a:t></a:t>
            </a:r>
            <a:r>
              <a:rPr lang="en-US" sz="2400" smtClean="0"/>
              <a:t>log</a:t>
            </a:r>
            <a:r>
              <a:rPr lang="en-US" sz="2400" baseline="-25000" smtClean="0"/>
              <a:t>2 </a:t>
            </a:r>
            <a:r>
              <a:rPr lang="en-US" sz="2400" i="1" smtClean="0"/>
              <a:t>x</a:t>
            </a:r>
            <a:r>
              <a:rPr lang="en-US" sz="2400" smtClean="0">
                <a:sym typeface="Symbol" pitchFamily="18" charset="2"/>
              </a:rPr>
              <a:t> </a:t>
            </a:r>
            <a:r>
              <a:rPr lang="en-US" sz="2400" smtClean="0"/>
              <a:t>+1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0A000"/>
                </a:solidFill>
              </a:rPr>
              <a:t>e.g., 9 represented as &lt;000,1001&gt;.</a:t>
            </a:r>
          </a:p>
          <a:p>
            <a:pPr eaLnBrk="1" hangingPunct="1"/>
            <a:endParaRPr lang="en-US" sz="2400" smtClean="0">
              <a:solidFill>
                <a:srgbClr val="00A000"/>
              </a:solidFill>
            </a:endParaRPr>
          </a:p>
          <a:p>
            <a:pPr eaLnBrk="1" hangingPunct="1"/>
            <a:r>
              <a:rPr lang="en-US" smtClean="0">
                <a:solidFill>
                  <a:srgbClr val="CC0000"/>
                </a:solidFill>
                <a:latin typeface="Symbol" pitchFamily="18" charset="2"/>
              </a:rPr>
              <a:t>g</a:t>
            </a:r>
            <a:r>
              <a:rPr lang="en-US" sz="2200" smtClean="0">
                <a:solidFill>
                  <a:srgbClr val="CC0000"/>
                </a:solidFill>
                <a:latin typeface="Symbol" pitchFamily="18" charset="2"/>
              </a:rPr>
              <a:t>-</a:t>
            </a:r>
            <a:r>
              <a:rPr lang="en-US" sz="2200" smtClean="0">
                <a:solidFill>
                  <a:srgbClr val="CC0000"/>
                </a:solidFill>
              </a:rPr>
              <a:t>code </a:t>
            </a:r>
            <a:r>
              <a:rPr lang="en-US" sz="2400" smtClean="0">
                <a:solidFill>
                  <a:srgbClr val="CC0000"/>
                </a:solidFill>
              </a:rPr>
              <a:t>for </a:t>
            </a:r>
            <a:r>
              <a:rPr lang="en-US" sz="2400" i="1" smtClean="0">
                <a:solidFill>
                  <a:srgbClr val="CC0000"/>
                </a:solidFill>
              </a:rPr>
              <a:t>x</a:t>
            </a:r>
            <a:r>
              <a:rPr lang="en-US" sz="2400" smtClean="0">
                <a:solidFill>
                  <a:srgbClr val="CC0000"/>
                </a:solidFill>
              </a:rPr>
              <a:t> takes 2 </a:t>
            </a: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</a:t>
            </a:r>
            <a:r>
              <a:rPr lang="en-US" sz="2400" smtClean="0">
                <a:solidFill>
                  <a:srgbClr val="CC0000"/>
                </a:solidFill>
              </a:rPr>
              <a:t>log</a:t>
            </a:r>
            <a:r>
              <a:rPr lang="en-US" sz="2400" baseline="-25000" smtClean="0">
                <a:solidFill>
                  <a:srgbClr val="CC0000"/>
                </a:solidFill>
              </a:rPr>
              <a:t>2</a:t>
            </a:r>
            <a:r>
              <a:rPr lang="en-US" sz="2400" i="1" smtClean="0">
                <a:solidFill>
                  <a:srgbClr val="CC0000"/>
                </a:solidFill>
              </a:rPr>
              <a:t> x</a:t>
            </a: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 </a:t>
            </a:r>
            <a:r>
              <a:rPr lang="en-US" sz="2400" smtClean="0">
                <a:solidFill>
                  <a:srgbClr val="CC0000"/>
                </a:solidFill>
              </a:rPr>
              <a:t>+1 bits </a:t>
            </a:r>
          </a:p>
          <a:p>
            <a:pPr algn="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CC0000"/>
                </a:solidFill>
              </a:rPr>
              <a:t>(ie. factor of 2 from optimal)</a:t>
            </a:r>
            <a:endParaRPr lang="en-US" sz="2400" smtClean="0">
              <a:solidFill>
                <a:srgbClr val="CC0000"/>
              </a:solidFill>
            </a:endParaRPr>
          </a:p>
        </p:txBody>
      </p:sp>
      <p:graphicFrame>
        <p:nvGraphicFramePr>
          <p:cNvPr id="80077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1066800"/>
          <a:ext cx="4122738" cy="2747963"/>
        </p:xfrm>
        <a:graphic>
          <a:graphicData uri="http://schemas.openxmlformats.org/presentationml/2006/ole">
            <p:oleObj spid="_x0000_s1537026" name="Immagine" r:id="rId4" imgW="2738967" imgH="1833033" progId="Word.Picture.8">
              <p:embed/>
            </p:oleObj>
          </a:graphicData>
        </a:graphic>
      </p:graphicFrame>
      <p:sp>
        <p:nvSpPr>
          <p:cNvPr id="800773" name="Text Box 5"/>
          <p:cNvSpPr txBox="1">
            <a:spLocks noChangeArrowheads="1"/>
          </p:cNvSpPr>
          <p:nvPr/>
        </p:nvSpPr>
        <p:spPr bwMode="auto">
          <a:xfrm>
            <a:off x="2843213" y="2565400"/>
            <a:ext cx="1055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/>
              <a:t>Length-1</a:t>
            </a:r>
          </a:p>
        </p:txBody>
      </p:sp>
      <p:sp>
        <p:nvSpPr>
          <p:cNvPr id="1655814" name="Rectangle 6"/>
          <p:cNvSpPr>
            <a:spLocks noChangeArrowheads="1"/>
          </p:cNvSpPr>
          <p:nvPr/>
        </p:nvSpPr>
        <p:spPr bwMode="auto">
          <a:xfrm>
            <a:off x="250825" y="5805488"/>
            <a:ext cx="72723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solidFill>
                  <a:srgbClr val="00A000"/>
                </a:solidFill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Optimal for Pr(x) = 1/2x</a:t>
            </a:r>
            <a:r>
              <a:rPr lang="en-US" sz="2400" baseline="30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, and i.i.d integers</a:t>
            </a:r>
          </a:p>
        </p:txBody>
      </p:sp>
    </p:spTree>
    <p:extLst>
      <p:ext uri="{BB962C8B-B14F-4D97-AF65-F5344CB8AC3E}">
        <p14:creationId xmlns="" xmlns:p14="http://schemas.microsoft.com/office/powerpoint/2010/main" val="178499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5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58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LZ77 Decoding</a:t>
            </a:r>
          </a:p>
        </p:txBody>
      </p:sp>
      <p:sp>
        <p:nvSpPr>
          <p:cNvPr id="260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640763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Decoder keeps same dictionary window as encoder.</a:t>
            </a:r>
          </a:p>
          <a:p>
            <a:pPr lvl="1" eaLnBrk="1" hangingPunct="1"/>
            <a:r>
              <a:rPr lang="en-US" smtClean="0"/>
              <a:t>Finds substring and inserts a copy of it</a:t>
            </a:r>
          </a:p>
          <a:p>
            <a:pPr eaLnBrk="1" hangingPunct="1">
              <a:buFont typeface="Wingdings" pitchFamily="2" charset="2"/>
              <a:buNone/>
            </a:pPr>
            <a:endParaRPr lang="en-US" sz="2200" smtClean="0">
              <a:solidFill>
                <a:srgbClr val="CC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200" smtClean="0">
                <a:solidFill>
                  <a:srgbClr val="CC0000"/>
                </a:solidFill>
              </a:rPr>
              <a:t>What if l &gt; d?  (overlap with text to be compressed)</a:t>
            </a:r>
          </a:p>
          <a:p>
            <a:pPr eaLnBrk="1" hangingPunct="1"/>
            <a:r>
              <a:rPr lang="en-US" smtClean="0"/>
              <a:t>E.g. seen = </a:t>
            </a:r>
            <a:r>
              <a:rPr lang="en-US" smtClean="0">
                <a:latin typeface="Courier New" pitchFamily="49" charset="0"/>
              </a:rPr>
              <a:t>abcd</a:t>
            </a:r>
            <a:r>
              <a:rPr lang="en-US" smtClean="0"/>
              <a:t>, next codeword is </a:t>
            </a:r>
            <a:r>
              <a:rPr lang="en-US" smtClean="0">
                <a:latin typeface="Courier New" pitchFamily="49" charset="0"/>
              </a:rPr>
              <a:t>(2,</a:t>
            </a:r>
            <a:r>
              <a:rPr lang="en-US" b="1" smtClean="0">
                <a:solidFill>
                  <a:srgbClr val="CC0000"/>
                </a:solidFill>
                <a:latin typeface="Courier New" pitchFamily="49" charset="0"/>
              </a:rPr>
              <a:t>9</a:t>
            </a:r>
            <a:r>
              <a:rPr lang="en-US" smtClean="0">
                <a:latin typeface="Courier New" pitchFamily="49" charset="0"/>
              </a:rPr>
              <a:t>,e)</a:t>
            </a:r>
          </a:p>
          <a:p>
            <a:pPr eaLnBrk="1" hangingPunct="1"/>
            <a:r>
              <a:rPr lang="en-US" smtClean="0"/>
              <a:t>Simply copy starting at the cursor</a:t>
            </a:r>
            <a:br>
              <a:rPr lang="en-US" smtClean="0"/>
            </a:b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latin typeface="Courier New" pitchFamily="49" charset="0"/>
              </a:rPr>
              <a:t>	for (i = 0; i &lt; len; i++)</a:t>
            </a:r>
            <a:br>
              <a:rPr lang="en-US" sz="2000" smtClean="0">
                <a:latin typeface="Courier New" pitchFamily="49" charset="0"/>
              </a:rPr>
            </a:br>
            <a:r>
              <a:rPr lang="en-US" sz="2000" smtClean="0">
                <a:latin typeface="Courier New" pitchFamily="49" charset="0"/>
              </a:rPr>
              <a:t>  out[cursor+i] = out[cursor-d+i]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Output is correct: </a:t>
            </a:r>
            <a:r>
              <a:rPr lang="en-US" sz="2200" smtClean="0">
                <a:solidFill>
                  <a:srgbClr val="CC0000"/>
                </a:solidFill>
                <a:latin typeface="Courier New" pitchFamily="49" charset="0"/>
              </a:rPr>
              <a:t>abcd</a:t>
            </a:r>
            <a:r>
              <a:rPr lang="en-US" sz="2200" smtClean="0">
                <a:latin typeface="Courier New" pitchFamily="49" charset="0"/>
              </a:rPr>
              <a:t>cdcdcdcdce</a:t>
            </a: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LZ77 Optimizations used by </a:t>
            </a:r>
            <a:r>
              <a:rPr lang="en-US" sz="3600">
                <a:latin typeface="Courier New" pitchFamily="49" charset="0"/>
              </a:rPr>
              <a:t>gzip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LZSS: Output one of the following formats</a:t>
            </a:r>
          </a:p>
          <a:p>
            <a:pPr lvl="1"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(0, position, length)</a:t>
            </a:r>
            <a:r>
              <a:rPr lang="en-US" sz="2000"/>
              <a:t> </a:t>
            </a:r>
            <a:r>
              <a:rPr lang="en-US"/>
              <a:t>or</a:t>
            </a:r>
            <a:r>
              <a:rPr lang="en-US" sz="2000"/>
              <a:t> </a:t>
            </a:r>
            <a:r>
              <a:rPr lang="en-US" sz="2000">
                <a:latin typeface="Courier New" pitchFamily="49" charset="0"/>
              </a:rPr>
              <a:t>(1,char)</a:t>
            </a:r>
          </a:p>
          <a:p>
            <a:pPr>
              <a:buFont typeface="Wingdings" pitchFamily="2" charset="2"/>
              <a:buNone/>
            </a:pPr>
            <a:r>
              <a:rPr lang="en-US"/>
              <a:t>Typically uses the second format if length &lt; 3.</a:t>
            </a:r>
          </a:p>
        </p:txBody>
      </p:sp>
      <p:sp>
        <p:nvSpPr>
          <p:cNvPr id="1278980" name="Rectangle 4"/>
          <p:cNvSpPr>
            <a:spLocks noChangeArrowheads="1"/>
          </p:cNvSpPr>
          <p:nvPr/>
        </p:nvSpPr>
        <p:spPr bwMode="auto">
          <a:xfrm>
            <a:off x="950913" y="3608388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8981" name="Rectangle 5"/>
          <p:cNvSpPr>
            <a:spLocks noChangeArrowheads="1"/>
          </p:cNvSpPr>
          <p:nvPr/>
        </p:nvSpPr>
        <p:spPr bwMode="auto">
          <a:xfrm>
            <a:off x="1331913" y="36083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8982" name="Rectangle 6"/>
          <p:cNvSpPr>
            <a:spLocks noChangeArrowheads="1"/>
          </p:cNvSpPr>
          <p:nvPr/>
        </p:nvSpPr>
        <p:spPr bwMode="auto">
          <a:xfrm>
            <a:off x="1712913" y="36083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c</a:t>
            </a:r>
          </a:p>
        </p:txBody>
      </p:sp>
      <p:sp>
        <p:nvSpPr>
          <p:cNvPr id="1278983" name="Rectangle 7"/>
          <p:cNvSpPr>
            <a:spLocks noChangeArrowheads="1"/>
          </p:cNvSpPr>
          <p:nvPr/>
        </p:nvSpPr>
        <p:spPr bwMode="auto">
          <a:xfrm>
            <a:off x="2093913" y="36083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8984" name="Rectangle 8"/>
          <p:cNvSpPr>
            <a:spLocks noChangeArrowheads="1"/>
          </p:cNvSpPr>
          <p:nvPr/>
        </p:nvSpPr>
        <p:spPr bwMode="auto">
          <a:xfrm>
            <a:off x="2474913" y="36083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8985" name="Rectangle 9"/>
          <p:cNvSpPr>
            <a:spLocks noChangeArrowheads="1"/>
          </p:cNvSpPr>
          <p:nvPr/>
        </p:nvSpPr>
        <p:spPr bwMode="auto">
          <a:xfrm>
            <a:off x="2855913" y="36083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c</a:t>
            </a:r>
          </a:p>
        </p:txBody>
      </p:sp>
      <p:sp>
        <p:nvSpPr>
          <p:cNvPr id="1278986" name="Rectangle 10"/>
          <p:cNvSpPr>
            <a:spLocks noChangeArrowheads="1"/>
          </p:cNvSpPr>
          <p:nvPr/>
        </p:nvSpPr>
        <p:spPr bwMode="auto">
          <a:xfrm>
            <a:off x="3236913" y="36083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8987" name="Rectangle 11"/>
          <p:cNvSpPr>
            <a:spLocks noChangeArrowheads="1"/>
          </p:cNvSpPr>
          <p:nvPr/>
        </p:nvSpPr>
        <p:spPr bwMode="auto">
          <a:xfrm>
            <a:off x="3617913" y="36083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b</a:t>
            </a:r>
          </a:p>
        </p:txBody>
      </p:sp>
      <p:sp>
        <p:nvSpPr>
          <p:cNvPr id="1278988" name="Rectangle 12"/>
          <p:cNvSpPr>
            <a:spLocks noChangeArrowheads="1"/>
          </p:cNvSpPr>
          <p:nvPr/>
        </p:nvSpPr>
        <p:spPr bwMode="auto">
          <a:xfrm>
            <a:off x="3998913" y="36083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c</a:t>
            </a:r>
          </a:p>
        </p:txBody>
      </p:sp>
      <p:sp>
        <p:nvSpPr>
          <p:cNvPr id="1278989" name="Rectangle 13"/>
          <p:cNvSpPr>
            <a:spLocks noChangeArrowheads="1"/>
          </p:cNvSpPr>
          <p:nvPr/>
        </p:nvSpPr>
        <p:spPr bwMode="auto">
          <a:xfrm>
            <a:off x="4379913" y="36083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8990" name="Rectangle 14"/>
          <p:cNvSpPr>
            <a:spLocks noChangeArrowheads="1"/>
          </p:cNvSpPr>
          <p:nvPr/>
        </p:nvSpPr>
        <p:spPr bwMode="auto">
          <a:xfrm>
            <a:off x="4760913" y="36083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b</a:t>
            </a:r>
          </a:p>
        </p:txBody>
      </p:sp>
      <p:sp>
        <p:nvSpPr>
          <p:cNvPr id="1278991" name="Rectangle 15"/>
          <p:cNvSpPr>
            <a:spLocks noChangeArrowheads="1"/>
          </p:cNvSpPr>
          <p:nvPr/>
        </p:nvSpPr>
        <p:spPr bwMode="auto">
          <a:xfrm>
            <a:off x="5141913" y="36083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8992" name="Rectangle 16"/>
          <p:cNvSpPr>
            <a:spLocks noChangeArrowheads="1"/>
          </p:cNvSpPr>
          <p:nvPr/>
        </p:nvSpPr>
        <p:spPr bwMode="auto">
          <a:xfrm>
            <a:off x="5522913" y="36083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8993" name="Rectangle 17"/>
          <p:cNvSpPr>
            <a:spLocks noChangeArrowheads="1"/>
          </p:cNvSpPr>
          <p:nvPr/>
        </p:nvSpPr>
        <p:spPr bwMode="auto">
          <a:xfrm>
            <a:off x="5903913" y="36083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8994" name="Rectangle 18"/>
          <p:cNvSpPr>
            <a:spLocks noChangeArrowheads="1"/>
          </p:cNvSpPr>
          <p:nvPr/>
        </p:nvSpPr>
        <p:spPr bwMode="auto">
          <a:xfrm>
            <a:off x="6284913" y="36083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c</a:t>
            </a:r>
          </a:p>
        </p:txBody>
      </p:sp>
      <p:sp>
        <p:nvSpPr>
          <p:cNvPr id="1278995" name="Line 19"/>
          <p:cNvSpPr>
            <a:spLocks noChangeShapeType="1"/>
          </p:cNvSpPr>
          <p:nvPr/>
        </p:nvSpPr>
        <p:spPr bwMode="auto">
          <a:xfrm>
            <a:off x="950913" y="345598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78997" name="Text Box 21"/>
          <p:cNvSpPr txBox="1">
            <a:spLocks noChangeArrowheads="1"/>
          </p:cNvSpPr>
          <p:nvPr/>
        </p:nvSpPr>
        <p:spPr bwMode="auto">
          <a:xfrm>
            <a:off x="6988175" y="3532188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ourier New" pitchFamily="49" charset="0"/>
              </a:rPr>
              <a:t>(</a:t>
            </a:r>
            <a:r>
              <a:rPr lang="en-US" i="1">
                <a:solidFill>
                  <a:schemeClr val="hlink"/>
                </a:solidFill>
                <a:latin typeface="Courier New" pitchFamily="49" charset="0"/>
              </a:rPr>
              <a:t>1</a:t>
            </a:r>
            <a:r>
              <a:rPr lang="en-US">
                <a:latin typeface="Courier New" pitchFamily="49" charset="0"/>
              </a:rPr>
              <a:t>,a)</a:t>
            </a:r>
          </a:p>
        </p:txBody>
      </p:sp>
      <p:sp>
        <p:nvSpPr>
          <p:cNvPr id="1278998" name="Rectangle 22"/>
          <p:cNvSpPr>
            <a:spLocks noChangeArrowheads="1"/>
          </p:cNvSpPr>
          <p:nvPr/>
        </p:nvSpPr>
        <p:spPr bwMode="auto">
          <a:xfrm>
            <a:off x="950913" y="4294188"/>
            <a:ext cx="381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8999" name="Rectangle 23"/>
          <p:cNvSpPr>
            <a:spLocks noChangeArrowheads="1"/>
          </p:cNvSpPr>
          <p:nvPr/>
        </p:nvSpPr>
        <p:spPr bwMode="auto">
          <a:xfrm>
            <a:off x="1331913" y="4294188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00" name="Rectangle 24"/>
          <p:cNvSpPr>
            <a:spLocks noChangeArrowheads="1"/>
          </p:cNvSpPr>
          <p:nvPr/>
        </p:nvSpPr>
        <p:spPr bwMode="auto">
          <a:xfrm>
            <a:off x="1712913" y="42941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c</a:t>
            </a:r>
          </a:p>
        </p:txBody>
      </p:sp>
      <p:sp>
        <p:nvSpPr>
          <p:cNvPr id="1279001" name="Rectangle 25"/>
          <p:cNvSpPr>
            <a:spLocks noChangeArrowheads="1"/>
          </p:cNvSpPr>
          <p:nvPr/>
        </p:nvSpPr>
        <p:spPr bwMode="auto">
          <a:xfrm>
            <a:off x="2093913" y="42941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02" name="Rectangle 26"/>
          <p:cNvSpPr>
            <a:spLocks noChangeArrowheads="1"/>
          </p:cNvSpPr>
          <p:nvPr/>
        </p:nvSpPr>
        <p:spPr bwMode="auto">
          <a:xfrm>
            <a:off x="2474913" y="42941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03" name="Rectangle 27"/>
          <p:cNvSpPr>
            <a:spLocks noChangeArrowheads="1"/>
          </p:cNvSpPr>
          <p:nvPr/>
        </p:nvSpPr>
        <p:spPr bwMode="auto">
          <a:xfrm>
            <a:off x="2855913" y="42941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c</a:t>
            </a:r>
          </a:p>
        </p:txBody>
      </p:sp>
      <p:sp>
        <p:nvSpPr>
          <p:cNvPr id="1279004" name="Rectangle 28"/>
          <p:cNvSpPr>
            <a:spLocks noChangeArrowheads="1"/>
          </p:cNvSpPr>
          <p:nvPr/>
        </p:nvSpPr>
        <p:spPr bwMode="auto">
          <a:xfrm>
            <a:off x="3236913" y="42941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05" name="Rectangle 29"/>
          <p:cNvSpPr>
            <a:spLocks noChangeArrowheads="1"/>
          </p:cNvSpPr>
          <p:nvPr/>
        </p:nvSpPr>
        <p:spPr bwMode="auto">
          <a:xfrm>
            <a:off x="3617913" y="42941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b</a:t>
            </a:r>
          </a:p>
        </p:txBody>
      </p:sp>
      <p:sp>
        <p:nvSpPr>
          <p:cNvPr id="1279006" name="Rectangle 30"/>
          <p:cNvSpPr>
            <a:spLocks noChangeArrowheads="1"/>
          </p:cNvSpPr>
          <p:nvPr/>
        </p:nvSpPr>
        <p:spPr bwMode="auto">
          <a:xfrm>
            <a:off x="3998913" y="42941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c</a:t>
            </a:r>
          </a:p>
        </p:txBody>
      </p:sp>
      <p:sp>
        <p:nvSpPr>
          <p:cNvPr id="1279007" name="Rectangle 31"/>
          <p:cNvSpPr>
            <a:spLocks noChangeArrowheads="1"/>
          </p:cNvSpPr>
          <p:nvPr/>
        </p:nvSpPr>
        <p:spPr bwMode="auto">
          <a:xfrm>
            <a:off x="4379913" y="42941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08" name="Rectangle 32"/>
          <p:cNvSpPr>
            <a:spLocks noChangeArrowheads="1"/>
          </p:cNvSpPr>
          <p:nvPr/>
        </p:nvSpPr>
        <p:spPr bwMode="auto">
          <a:xfrm>
            <a:off x="4760913" y="42941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b</a:t>
            </a:r>
          </a:p>
        </p:txBody>
      </p:sp>
      <p:sp>
        <p:nvSpPr>
          <p:cNvPr id="1279009" name="Rectangle 33"/>
          <p:cNvSpPr>
            <a:spLocks noChangeArrowheads="1"/>
          </p:cNvSpPr>
          <p:nvPr/>
        </p:nvSpPr>
        <p:spPr bwMode="auto">
          <a:xfrm>
            <a:off x="5141913" y="42941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10" name="Rectangle 34"/>
          <p:cNvSpPr>
            <a:spLocks noChangeArrowheads="1"/>
          </p:cNvSpPr>
          <p:nvPr/>
        </p:nvSpPr>
        <p:spPr bwMode="auto">
          <a:xfrm>
            <a:off x="5522913" y="42941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11" name="Rectangle 35"/>
          <p:cNvSpPr>
            <a:spLocks noChangeArrowheads="1"/>
          </p:cNvSpPr>
          <p:nvPr/>
        </p:nvSpPr>
        <p:spPr bwMode="auto">
          <a:xfrm>
            <a:off x="5903913" y="42941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12" name="Rectangle 36"/>
          <p:cNvSpPr>
            <a:spLocks noChangeArrowheads="1"/>
          </p:cNvSpPr>
          <p:nvPr/>
        </p:nvSpPr>
        <p:spPr bwMode="auto">
          <a:xfrm>
            <a:off x="6284913" y="42941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c</a:t>
            </a:r>
          </a:p>
        </p:txBody>
      </p:sp>
      <p:sp>
        <p:nvSpPr>
          <p:cNvPr id="1279013" name="Line 37"/>
          <p:cNvSpPr>
            <a:spLocks noChangeShapeType="1"/>
          </p:cNvSpPr>
          <p:nvPr/>
        </p:nvSpPr>
        <p:spPr bwMode="auto">
          <a:xfrm>
            <a:off x="1331913" y="414178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79015" name="Text Box 39"/>
          <p:cNvSpPr txBox="1">
            <a:spLocks noChangeArrowheads="1"/>
          </p:cNvSpPr>
          <p:nvPr/>
        </p:nvSpPr>
        <p:spPr bwMode="auto">
          <a:xfrm>
            <a:off x="6989763" y="4217988"/>
            <a:ext cx="109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ourier New" pitchFamily="49" charset="0"/>
              </a:rPr>
              <a:t>(</a:t>
            </a:r>
            <a:r>
              <a:rPr lang="en-US" i="1">
                <a:solidFill>
                  <a:schemeClr val="hlink"/>
                </a:solidFill>
                <a:latin typeface="Courier New" pitchFamily="49" charset="0"/>
              </a:rPr>
              <a:t>1</a:t>
            </a:r>
            <a:r>
              <a:rPr lang="en-US">
                <a:latin typeface="Courier New" pitchFamily="49" charset="0"/>
              </a:rPr>
              <a:t>,a)</a:t>
            </a:r>
          </a:p>
        </p:txBody>
      </p:sp>
      <p:sp>
        <p:nvSpPr>
          <p:cNvPr id="1279016" name="Rectangle 40"/>
          <p:cNvSpPr>
            <a:spLocks noChangeArrowheads="1"/>
          </p:cNvSpPr>
          <p:nvPr/>
        </p:nvSpPr>
        <p:spPr bwMode="auto">
          <a:xfrm>
            <a:off x="950913" y="56657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17" name="Rectangle 41"/>
          <p:cNvSpPr>
            <a:spLocks noChangeArrowheads="1"/>
          </p:cNvSpPr>
          <p:nvPr/>
        </p:nvSpPr>
        <p:spPr bwMode="auto">
          <a:xfrm>
            <a:off x="1331913" y="56657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18" name="Rectangle 42"/>
          <p:cNvSpPr>
            <a:spLocks noChangeArrowheads="1"/>
          </p:cNvSpPr>
          <p:nvPr/>
        </p:nvSpPr>
        <p:spPr bwMode="auto">
          <a:xfrm>
            <a:off x="1712913" y="56657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c</a:t>
            </a:r>
          </a:p>
        </p:txBody>
      </p:sp>
      <p:sp>
        <p:nvSpPr>
          <p:cNvPr id="1279019" name="Rectangle 43"/>
          <p:cNvSpPr>
            <a:spLocks noChangeArrowheads="1"/>
          </p:cNvSpPr>
          <p:nvPr/>
        </p:nvSpPr>
        <p:spPr bwMode="auto">
          <a:xfrm>
            <a:off x="2093913" y="5665788"/>
            <a:ext cx="3810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20" name="Rectangle 44"/>
          <p:cNvSpPr>
            <a:spLocks noChangeArrowheads="1"/>
          </p:cNvSpPr>
          <p:nvPr/>
        </p:nvSpPr>
        <p:spPr bwMode="auto">
          <a:xfrm>
            <a:off x="2474913" y="5665788"/>
            <a:ext cx="3810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21" name="Rectangle 45"/>
          <p:cNvSpPr>
            <a:spLocks noChangeArrowheads="1"/>
          </p:cNvSpPr>
          <p:nvPr/>
        </p:nvSpPr>
        <p:spPr bwMode="auto">
          <a:xfrm>
            <a:off x="2855913" y="5665788"/>
            <a:ext cx="3810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c</a:t>
            </a:r>
          </a:p>
        </p:txBody>
      </p:sp>
      <p:sp>
        <p:nvSpPr>
          <p:cNvPr id="1279022" name="Rectangle 46"/>
          <p:cNvSpPr>
            <a:spLocks noChangeArrowheads="1"/>
          </p:cNvSpPr>
          <p:nvPr/>
        </p:nvSpPr>
        <p:spPr bwMode="auto">
          <a:xfrm>
            <a:off x="3236913" y="5665788"/>
            <a:ext cx="3810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23" name="Rectangle 47"/>
          <p:cNvSpPr>
            <a:spLocks noChangeArrowheads="1"/>
          </p:cNvSpPr>
          <p:nvPr/>
        </p:nvSpPr>
        <p:spPr bwMode="auto">
          <a:xfrm>
            <a:off x="3617913" y="56657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b</a:t>
            </a:r>
          </a:p>
        </p:txBody>
      </p:sp>
      <p:sp>
        <p:nvSpPr>
          <p:cNvPr id="1279024" name="Rectangle 48"/>
          <p:cNvSpPr>
            <a:spLocks noChangeArrowheads="1"/>
          </p:cNvSpPr>
          <p:nvPr/>
        </p:nvSpPr>
        <p:spPr bwMode="auto">
          <a:xfrm>
            <a:off x="3998913" y="56657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c</a:t>
            </a:r>
          </a:p>
        </p:txBody>
      </p:sp>
      <p:sp>
        <p:nvSpPr>
          <p:cNvPr id="1279025" name="Rectangle 49"/>
          <p:cNvSpPr>
            <a:spLocks noChangeArrowheads="1"/>
          </p:cNvSpPr>
          <p:nvPr/>
        </p:nvSpPr>
        <p:spPr bwMode="auto">
          <a:xfrm>
            <a:off x="4379913" y="56657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26" name="Rectangle 50"/>
          <p:cNvSpPr>
            <a:spLocks noChangeArrowheads="1"/>
          </p:cNvSpPr>
          <p:nvPr/>
        </p:nvSpPr>
        <p:spPr bwMode="auto">
          <a:xfrm>
            <a:off x="4760913" y="56657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b</a:t>
            </a:r>
          </a:p>
        </p:txBody>
      </p:sp>
      <p:sp>
        <p:nvSpPr>
          <p:cNvPr id="1279027" name="Rectangle 51"/>
          <p:cNvSpPr>
            <a:spLocks noChangeArrowheads="1"/>
          </p:cNvSpPr>
          <p:nvPr/>
        </p:nvSpPr>
        <p:spPr bwMode="auto">
          <a:xfrm>
            <a:off x="5141913" y="56657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28" name="Rectangle 52"/>
          <p:cNvSpPr>
            <a:spLocks noChangeArrowheads="1"/>
          </p:cNvSpPr>
          <p:nvPr/>
        </p:nvSpPr>
        <p:spPr bwMode="auto">
          <a:xfrm>
            <a:off x="5522913" y="56657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29" name="Rectangle 53"/>
          <p:cNvSpPr>
            <a:spLocks noChangeArrowheads="1"/>
          </p:cNvSpPr>
          <p:nvPr/>
        </p:nvSpPr>
        <p:spPr bwMode="auto">
          <a:xfrm>
            <a:off x="5903913" y="56657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30" name="Rectangle 54"/>
          <p:cNvSpPr>
            <a:spLocks noChangeArrowheads="1"/>
          </p:cNvSpPr>
          <p:nvPr/>
        </p:nvSpPr>
        <p:spPr bwMode="auto">
          <a:xfrm>
            <a:off x="6284913" y="56657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c</a:t>
            </a:r>
          </a:p>
        </p:txBody>
      </p:sp>
      <p:sp>
        <p:nvSpPr>
          <p:cNvPr id="1279032" name="Text Box 56"/>
          <p:cNvSpPr txBox="1">
            <a:spLocks noChangeArrowheads="1"/>
          </p:cNvSpPr>
          <p:nvPr/>
        </p:nvSpPr>
        <p:spPr bwMode="auto">
          <a:xfrm>
            <a:off x="6804025" y="5589588"/>
            <a:ext cx="14620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ourier New" pitchFamily="49" charset="0"/>
              </a:rPr>
              <a:t>(</a:t>
            </a:r>
            <a:r>
              <a:rPr lang="en-US" i="1">
                <a:solidFill>
                  <a:schemeClr val="hlink"/>
                </a:solidFill>
                <a:latin typeface="Courier New" pitchFamily="49" charset="0"/>
              </a:rPr>
              <a:t>0</a:t>
            </a:r>
            <a:r>
              <a:rPr lang="en-US">
                <a:latin typeface="Courier New" pitchFamily="49" charset="0"/>
              </a:rPr>
              <a:t>,3,4)</a:t>
            </a:r>
          </a:p>
        </p:txBody>
      </p:sp>
      <p:sp>
        <p:nvSpPr>
          <p:cNvPr id="1279033" name="Line 57"/>
          <p:cNvSpPr>
            <a:spLocks noChangeShapeType="1"/>
          </p:cNvSpPr>
          <p:nvPr/>
        </p:nvSpPr>
        <p:spPr bwMode="auto">
          <a:xfrm>
            <a:off x="2093913" y="551338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79034" name="Rectangle 58"/>
          <p:cNvSpPr>
            <a:spLocks noChangeArrowheads="1"/>
          </p:cNvSpPr>
          <p:nvPr/>
        </p:nvSpPr>
        <p:spPr bwMode="auto">
          <a:xfrm>
            <a:off x="950913" y="4979988"/>
            <a:ext cx="381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35" name="Rectangle 59"/>
          <p:cNvSpPr>
            <a:spLocks noChangeArrowheads="1"/>
          </p:cNvSpPr>
          <p:nvPr/>
        </p:nvSpPr>
        <p:spPr bwMode="auto">
          <a:xfrm>
            <a:off x="1331913" y="4979988"/>
            <a:ext cx="381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36" name="Rectangle 60"/>
          <p:cNvSpPr>
            <a:spLocks noChangeArrowheads="1"/>
          </p:cNvSpPr>
          <p:nvPr/>
        </p:nvSpPr>
        <p:spPr bwMode="auto">
          <a:xfrm>
            <a:off x="1712913" y="4979988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c</a:t>
            </a:r>
          </a:p>
        </p:txBody>
      </p:sp>
      <p:sp>
        <p:nvSpPr>
          <p:cNvPr id="1279037" name="Rectangle 61"/>
          <p:cNvSpPr>
            <a:spLocks noChangeArrowheads="1"/>
          </p:cNvSpPr>
          <p:nvPr/>
        </p:nvSpPr>
        <p:spPr bwMode="auto">
          <a:xfrm>
            <a:off x="2093913" y="49799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38" name="Rectangle 62"/>
          <p:cNvSpPr>
            <a:spLocks noChangeArrowheads="1"/>
          </p:cNvSpPr>
          <p:nvPr/>
        </p:nvSpPr>
        <p:spPr bwMode="auto">
          <a:xfrm>
            <a:off x="2474913" y="49799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39" name="Rectangle 63"/>
          <p:cNvSpPr>
            <a:spLocks noChangeArrowheads="1"/>
          </p:cNvSpPr>
          <p:nvPr/>
        </p:nvSpPr>
        <p:spPr bwMode="auto">
          <a:xfrm>
            <a:off x="2855913" y="49799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c</a:t>
            </a:r>
          </a:p>
        </p:txBody>
      </p:sp>
      <p:sp>
        <p:nvSpPr>
          <p:cNvPr id="1279040" name="Rectangle 64"/>
          <p:cNvSpPr>
            <a:spLocks noChangeArrowheads="1"/>
          </p:cNvSpPr>
          <p:nvPr/>
        </p:nvSpPr>
        <p:spPr bwMode="auto">
          <a:xfrm>
            <a:off x="3236913" y="49799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41" name="Rectangle 65"/>
          <p:cNvSpPr>
            <a:spLocks noChangeArrowheads="1"/>
          </p:cNvSpPr>
          <p:nvPr/>
        </p:nvSpPr>
        <p:spPr bwMode="auto">
          <a:xfrm>
            <a:off x="3617913" y="49799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b</a:t>
            </a:r>
          </a:p>
        </p:txBody>
      </p:sp>
      <p:sp>
        <p:nvSpPr>
          <p:cNvPr id="1279042" name="Rectangle 66"/>
          <p:cNvSpPr>
            <a:spLocks noChangeArrowheads="1"/>
          </p:cNvSpPr>
          <p:nvPr/>
        </p:nvSpPr>
        <p:spPr bwMode="auto">
          <a:xfrm>
            <a:off x="3998913" y="49799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c</a:t>
            </a:r>
          </a:p>
        </p:txBody>
      </p:sp>
      <p:sp>
        <p:nvSpPr>
          <p:cNvPr id="1279043" name="Rectangle 67"/>
          <p:cNvSpPr>
            <a:spLocks noChangeArrowheads="1"/>
          </p:cNvSpPr>
          <p:nvPr/>
        </p:nvSpPr>
        <p:spPr bwMode="auto">
          <a:xfrm>
            <a:off x="4379913" y="49799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44" name="Rectangle 68"/>
          <p:cNvSpPr>
            <a:spLocks noChangeArrowheads="1"/>
          </p:cNvSpPr>
          <p:nvPr/>
        </p:nvSpPr>
        <p:spPr bwMode="auto">
          <a:xfrm>
            <a:off x="4760913" y="49799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b</a:t>
            </a:r>
          </a:p>
        </p:txBody>
      </p:sp>
      <p:sp>
        <p:nvSpPr>
          <p:cNvPr id="1279045" name="Rectangle 69"/>
          <p:cNvSpPr>
            <a:spLocks noChangeArrowheads="1"/>
          </p:cNvSpPr>
          <p:nvPr/>
        </p:nvSpPr>
        <p:spPr bwMode="auto">
          <a:xfrm>
            <a:off x="5141913" y="49799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46" name="Rectangle 70"/>
          <p:cNvSpPr>
            <a:spLocks noChangeArrowheads="1"/>
          </p:cNvSpPr>
          <p:nvPr/>
        </p:nvSpPr>
        <p:spPr bwMode="auto">
          <a:xfrm>
            <a:off x="5522913" y="49799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47" name="Rectangle 71"/>
          <p:cNvSpPr>
            <a:spLocks noChangeArrowheads="1"/>
          </p:cNvSpPr>
          <p:nvPr/>
        </p:nvSpPr>
        <p:spPr bwMode="auto">
          <a:xfrm>
            <a:off x="5903913" y="49799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1279048" name="Rectangle 72"/>
          <p:cNvSpPr>
            <a:spLocks noChangeArrowheads="1"/>
          </p:cNvSpPr>
          <p:nvPr/>
        </p:nvSpPr>
        <p:spPr bwMode="auto">
          <a:xfrm>
            <a:off x="6284913" y="49799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c</a:t>
            </a:r>
          </a:p>
        </p:txBody>
      </p:sp>
      <p:sp>
        <p:nvSpPr>
          <p:cNvPr id="1279049" name="Line 73"/>
          <p:cNvSpPr>
            <a:spLocks noChangeShapeType="1"/>
          </p:cNvSpPr>
          <p:nvPr/>
        </p:nvSpPr>
        <p:spPr bwMode="auto">
          <a:xfrm>
            <a:off x="1712913" y="482758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79051" name="Text Box 75"/>
          <p:cNvSpPr txBox="1">
            <a:spLocks noChangeArrowheads="1"/>
          </p:cNvSpPr>
          <p:nvPr/>
        </p:nvSpPr>
        <p:spPr bwMode="auto">
          <a:xfrm>
            <a:off x="6989763" y="4903788"/>
            <a:ext cx="109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ourier New" pitchFamily="49" charset="0"/>
              </a:rPr>
              <a:t>(</a:t>
            </a:r>
            <a:r>
              <a:rPr lang="en-US" i="1">
                <a:solidFill>
                  <a:schemeClr val="hlink"/>
                </a:solidFill>
                <a:latin typeface="Courier New" pitchFamily="49" charset="0"/>
              </a:rPr>
              <a:t>1</a:t>
            </a:r>
            <a:r>
              <a:rPr lang="en-US">
                <a:latin typeface="Courier New" pitchFamily="49" charset="0"/>
              </a:rPr>
              <a:t>,c)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8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8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7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8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8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7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79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79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9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79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7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79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79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7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79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79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7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79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79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7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79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79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7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79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79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7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9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79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79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9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79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7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79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79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7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79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79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79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79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7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79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79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7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79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79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7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79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79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7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7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7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7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79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79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7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79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79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7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79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79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7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79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79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7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79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79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7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79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79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7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79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79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7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79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79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7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79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79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7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7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7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7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79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79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7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79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79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7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79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79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7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79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79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7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79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79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7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79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79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7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79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79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7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79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79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7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79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79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7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79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79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7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279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279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7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279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279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7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79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79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7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279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79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7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279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279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279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279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279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7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27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27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27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27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27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7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27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27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7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27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27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27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279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279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27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279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279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27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27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27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27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98" grpId="0" animBg="1"/>
      <p:bldP spid="1278999" grpId="0" animBg="1"/>
      <p:bldP spid="1279000" grpId="0" animBg="1"/>
      <p:bldP spid="1279001" grpId="0" animBg="1"/>
      <p:bldP spid="1279002" grpId="0" animBg="1"/>
      <p:bldP spid="1279003" grpId="0" animBg="1"/>
      <p:bldP spid="1279004" grpId="0" animBg="1"/>
      <p:bldP spid="1279005" grpId="0" animBg="1"/>
      <p:bldP spid="1279006" grpId="0" animBg="1"/>
      <p:bldP spid="1279007" grpId="0" animBg="1"/>
      <p:bldP spid="1279008" grpId="0" animBg="1"/>
      <p:bldP spid="1279009" grpId="0" animBg="1"/>
      <p:bldP spid="1279010" grpId="0" animBg="1"/>
      <p:bldP spid="1279011" grpId="0" animBg="1"/>
      <p:bldP spid="1279012" grpId="0" animBg="1"/>
      <p:bldP spid="1279013" grpId="0" animBg="1"/>
      <p:bldP spid="1279015" grpId="0"/>
      <p:bldP spid="1279016" grpId="0" animBg="1"/>
      <p:bldP spid="1279017" grpId="0" animBg="1"/>
      <p:bldP spid="1279018" grpId="0" animBg="1"/>
      <p:bldP spid="1279019" grpId="0" animBg="1"/>
      <p:bldP spid="1279020" grpId="0" animBg="1"/>
      <p:bldP spid="1279021" grpId="0" animBg="1"/>
      <p:bldP spid="1279022" grpId="0" animBg="1"/>
      <p:bldP spid="1279023" grpId="0" animBg="1"/>
      <p:bldP spid="1279024" grpId="0" animBg="1"/>
      <p:bldP spid="1279025" grpId="0" animBg="1"/>
      <p:bldP spid="1279026" grpId="0" animBg="1"/>
      <p:bldP spid="1279027" grpId="0" animBg="1"/>
      <p:bldP spid="1279028" grpId="0" animBg="1"/>
      <p:bldP spid="1279029" grpId="0" animBg="1"/>
      <p:bldP spid="1279030" grpId="0" animBg="1"/>
      <p:bldP spid="1279032" grpId="0" animBg="1"/>
      <p:bldP spid="1279033" grpId="0" animBg="1"/>
      <p:bldP spid="1279034" grpId="0" animBg="1"/>
      <p:bldP spid="1279035" grpId="0" animBg="1"/>
      <p:bldP spid="1279036" grpId="0" animBg="1"/>
      <p:bldP spid="1279037" grpId="0" animBg="1"/>
      <p:bldP spid="1279038" grpId="0" animBg="1"/>
      <p:bldP spid="1279039" grpId="0" animBg="1"/>
      <p:bldP spid="1279040" grpId="0" animBg="1"/>
      <p:bldP spid="1279041" grpId="0" animBg="1"/>
      <p:bldP spid="1279042" grpId="0" animBg="1"/>
      <p:bldP spid="1279043" grpId="0" animBg="1"/>
      <p:bldP spid="1279044" grpId="0" animBg="1"/>
      <p:bldP spid="1279045" grpId="0" animBg="1"/>
      <p:bldP spid="1279046" grpId="0" animBg="1"/>
      <p:bldP spid="1279047" grpId="0" animBg="1"/>
      <p:bldP spid="1279048" grpId="0" animBg="1"/>
      <p:bldP spid="1279049" grpId="0" animBg="1"/>
      <p:bldP spid="127905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LZ77 Optimizations used by </a:t>
            </a:r>
            <a:r>
              <a:rPr lang="en-US" sz="3600" smtClean="0">
                <a:latin typeface="Courier New" pitchFamily="49" charset="0"/>
              </a:rPr>
              <a:t>gzip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52600"/>
            <a:ext cx="77724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LZSS: Output one of the following formats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>
                <a:latin typeface="Courier New" pitchFamily="49" charset="0"/>
              </a:rPr>
              <a:t>(0, position, length)</a:t>
            </a:r>
            <a:r>
              <a:rPr lang="en-US" sz="2000" smtClean="0"/>
              <a:t> </a:t>
            </a:r>
            <a:r>
              <a:rPr lang="en-US" smtClean="0"/>
              <a:t>or</a:t>
            </a:r>
            <a:r>
              <a:rPr lang="en-US" sz="2000" smtClean="0"/>
              <a:t> </a:t>
            </a:r>
            <a:r>
              <a:rPr lang="en-US" sz="2000" smtClean="0">
                <a:latin typeface="Courier New" pitchFamily="49" charset="0"/>
              </a:rPr>
              <a:t>(1,char)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Typically uses the second format if length &lt; 3.</a:t>
            </a:r>
          </a:p>
        </p:txBody>
      </p:sp>
      <p:sp>
        <p:nvSpPr>
          <p:cNvPr id="140292" name="Rectangle 73"/>
          <p:cNvSpPr>
            <a:spLocks noChangeArrowheads="1"/>
          </p:cNvSpPr>
          <p:nvPr/>
        </p:nvSpPr>
        <p:spPr bwMode="auto">
          <a:xfrm>
            <a:off x="395288" y="3287713"/>
            <a:ext cx="81375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n-US" sz="2600" b="0">
                <a:solidFill>
                  <a:srgbClr val="FF0000"/>
                </a:solidFill>
              </a:rPr>
              <a:t>Special greedy</a:t>
            </a:r>
            <a:r>
              <a:rPr lang="en-US" sz="2600" b="0"/>
              <a:t>: possibly use shorter match so that next match is better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n-US" sz="2600" b="0">
                <a:solidFill>
                  <a:srgbClr val="FF0000"/>
                </a:solidFill>
              </a:rPr>
              <a:t>Hash Table</a:t>
            </a:r>
            <a:r>
              <a:rPr lang="en-US" sz="2600" b="0"/>
              <a:t> for speed-up searches on triplets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n-US" sz="2600" b="0">
                <a:solidFill>
                  <a:schemeClr val="hlink"/>
                </a:solidFill>
              </a:rPr>
              <a:t>Triples</a:t>
            </a:r>
            <a:r>
              <a:rPr lang="en-US" sz="2600" b="0"/>
              <a:t> are coded with Huffman’s code</a:t>
            </a:r>
          </a:p>
          <a:p>
            <a:pPr marL="342900" indent="-342900" eaLnBrk="0" hangingPunct="0"/>
            <a:endParaRPr lang="en-US" sz="24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6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8424862" cy="501332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9676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smtClean="0"/>
              <a:t>You find this at: www.gzip.org/zlib/</a:t>
            </a:r>
          </a:p>
        </p:txBody>
      </p:sp>
      <p:sp>
        <p:nvSpPr>
          <p:cNvPr id="967683" name="Text Box 4"/>
          <p:cNvSpPr txBox="1">
            <a:spLocks noChangeArrowheads="1"/>
          </p:cNvSpPr>
          <p:nvPr/>
        </p:nvSpPr>
        <p:spPr bwMode="auto">
          <a:xfrm>
            <a:off x="663575" y="1862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LZ78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CC3300"/>
                </a:solidFill>
              </a:rPr>
              <a:t>Dictionary: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substrings stored in a trie (each has an </a:t>
            </a:r>
            <a:r>
              <a:rPr lang="en-US" i="1" smtClean="0"/>
              <a:t>id</a:t>
            </a:r>
            <a:r>
              <a:rPr lang="en-US" smtClean="0"/>
              <a:t>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CC3300"/>
                </a:solidFill>
              </a:rPr>
              <a:t>Coding loop: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find the longest match </a:t>
            </a:r>
            <a:r>
              <a:rPr lang="en-US" b="1" i="1" smtClean="0">
                <a:solidFill>
                  <a:srgbClr val="A40508"/>
                </a:solidFill>
              </a:rPr>
              <a:t>S</a:t>
            </a:r>
            <a:r>
              <a:rPr lang="en-US" smtClean="0"/>
              <a:t> in the dictionary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Output its </a:t>
            </a:r>
            <a:r>
              <a:rPr lang="en-US" b="1" i="1" smtClean="0">
                <a:solidFill>
                  <a:srgbClr val="A40508"/>
                </a:solidFill>
              </a:rPr>
              <a:t>id</a:t>
            </a:r>
            <a:r>
              <a:rPr lang="en-US" smtClean="0"/>
              <a:t> and the next character </a:t>
            </a:r>
            <a:r>
              <a:rPr lang="en-US" b="1" i="1" smtClean="0">
                <a:solidFill>
                  <a:srgbClr val="A40508"/>
                </a:solidFill>
              </a:rPr>
              <a:t>c</a:t>
            </a:r>
            <a:r>
              <a:rPr lang="en-US" smtClean="0"/>
              <a:t> after the match in the input string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</a:rPr>
              <a:t>Add the substring </a:t>
            </a:r>
            <a:r>
              <a:rPr lang="en-US" b="1" i="1" smtClean="0">
                <a:solidFill>
                  <a:schemeClr val="tx2"/>
                </a:solidFill>
              </a:rPr>
              <a:t>Sc</a:t>
            </a:r>
            <a:r>
              <a:rPr lang="en-US" b="1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chemeClr val="tx2"/>
                </a:solidFill>
              </a:rPr>
              <a:t>to the dictionary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CC3300"/>
                </a:solidFill>
              </a:rPr>
              <a:t>Decoding: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builds the same dictionary and looks at </a:t>
            </a:r>
            <a:r>
              <a:rPr lang="en-US" i="1" smtClean="0"/>
              <a:t>id</a:t>
            </a:r>
            <a:r>
              <a:rPr lang="en-US" smtClean="0"/>
              <a:t>s</a:t>
            </a:r>
          </a:p>
        </p:txBody>
      </p:sp>
      <p:sp>
        <p:nvSpPr>
          <p:cNvPr id="4" name="Rettangolo arrotondato 3"/>
          <p:cNvSpPr/>
          <p:nvPr/>
        </p:nvSpPr>
        <p:spPr bwMode="auto">
          <a:xfrm>
            <a:off x="4572000" y="214290"/>
            <a:ext cx="4357718" cy="100013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Possibly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better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for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cache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effects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LZ78: Coding Example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990600" y="205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1371600" y="2057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752600" y="2057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2133600" y="2057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2514600" y="2057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2895600" y="2057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3276600" y="2057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3657600" y="2057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4038600" y="2057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4419600" y="2057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4800600" y="2057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5181600" y="2057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5562600" y="2057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6065838" y="1981200"/>
            <a:ext cx="109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(0,a)</a:t>
            </a: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7224713" y="1971675"/>
            <a:ext cx="109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>
                <a:latin typeface="Courier New" pitchFamily="49" charset="0"/>
              </a:rPr>
              <a:t>1 = a</a:t>
            </a:r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7369175" y="1447800"/>
            <a:ext cx="78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Dict.</a:t>
            </a:r>
          </a:p>
        </p:txBody>
      </p:sp>
      <p:sp>
        <p:nvSpPr>
          <p:cNvPr id="142355" name="Text Box 19"/>
          <p:cNvSpPr txBox="1">
            <a:spLocks noChangeArrowheads="1"/>
          </p:cNvSpPr>
          <p:nvPr/>
        </p:nvSpPr>
        <p:spPr bwMode="auto">
          <a:xfrm>
            <a:off x="6116638" y="1447800"/>
            <a:ext cx="103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Output</a:t>
            </a:r>
          </a:p>
        </p:txBody>
      </p:sp>
      <p:sp>
        <p:nvSpPr>
          <p:cNvPr id="2617364" name="Rectangle 20"/>
          <p:cNvSpPr>
            <a:spLocks noChangeArrowheads="1"/>
          </p:cNvSpPr>
          <p:nvPr/>
        </p:nvSpPr>
        <p:spPr bwMode="auto">
          <a:xfrm>
            <a:off x="990600" y="2590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365" name="Rectangle 21"/>
          <p:cNvSpPr>
            <a:spLocks noChangeArrowheads="1"/>
          </p:cNvSpPr>
          <p:nvPr/>
        </p:nvSpPr>
        <p:spPr bwMode="auto">
          <a:xfrm>
            <a:off x="1371600" y="2590800"/>
            <a:ext cx="3810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366" name="Rectangle 22"/>
          <p:cNvSpPr>
            <a:spLocks noChangeArrowheads="1"/>
          </p:cNvSpPr>
          <p:nvPr/>
        </p:nvSpPr>
        <p:spPr bwMode="auto">
          <a:xfrm>
            <a:off x="1752600" y="2590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367" name="Rectangle 23"/>
          <p:cNvSpPr>
            <a:spLocks noChangeArrowheads="1"/>
          </p:cNvSpPr>
          <p:nvPr/>
        </p:nvSpPr>
        <p:spPr bwMode="auto">
          <a:xfrm>
            <a:off x="2133600" y="2590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368" name="Rectangle 24"/>
          <p:cNvSpPr>
            <a:spLocks noChangeArrowheads="1"/>
          </p:cNvSpPr>
          <p:nvPr/>
        </p:nvSpPr>
        <p:spPr bwMode="auto">
          <a:xfrm>
            <a:off x="2514600" y="2590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369" name="Rectangle 25"/>
          <p:cNvSpPr>
            <a:spLocks noChangeArrowheads="1"/>
          </p:cNvSpPr>
          <p:nvPr/>
        </p:nvSpPr>
        <p:spPr bwMode="auto">
          <a:xfrm>
            <a:off x="2895600" y="2590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2617370" name="Rectangle 26"/>
          <p:cNvSpPr>
            <a:spLocks noChangeArrowheads="1"/>
          </p:cNvSpPr>
          <p:nvPr/>
        </p:nvSpPr>
        <p:spPr bwMode="auto">
          <a:xfrm>
            <a:off x="3276600" y="2590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371" name="Rectangle 27"/>
          <p:cNvSpPr>
            <a:spLocks noChangeArrowheads="1"/>
          </p:cNvSpPr>
          <p:nvPr/>
        </p:nvSpPr>
        <p:spPr bwMode="auto">
          <a:xfrm>
            <a:off x="3657600" y="2590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372" name="Rectangle 28"/>
          <p:cNvSpPr>
            <a:spLocks noChangeArrowheads="1"/>
          </p:cNvSpPr>
          <p:nvPr/>
        </p:nvSpPr>
        <p:spPr bwMode="auto">
          <a:xfrm>
            <a:off x="4038600" y="2590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2617373" name="Rectangle 29"/>
          <p:cNvSpPr>
            <a:spLocks noChangeArrowheads="1"/>
          </p:cNvSpPr>
          <p:nvPr/>
        </p:nvSpPr>
        <p:spPr bwMode="auto">
          <a:xfrm>
            <a:off x="4419600" y="2590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374" name="Rectangle 30"/>
          <p:cNvSpPr>
            <a:spLocks noChangeArrowheads="1"/>
          </p:cNvSpPr>
          <p:nvPr/>
        </p:nvSpPr>
        <p:spPr bwMode="auto">
          <a:xfrm>
            <a:off x="4800600" y="2590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375" name="Rectangle 31"/>
          <p:cNvSpPr>
            <a:spLocks noChangeArrowheads="1"/>
          </p:cNvSpPr>
          <p:nvPr/>
        </p:nvSpPr>
        <p:spPr bwMode="auto">
          <a:xfrm>
            <a:off x="5181600" y="2590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2617376" name="Rectangle 32"/>
          <p:cNvSpPr>
            <a:spLocks noChangeArrowheads="1"/>
          </p:cNvSpPr>
          <p:nvPr/>
        </p:nvSpPr>
        <p:spPr bwMode="auto">
          <a:xfrm>
            <a:off x="5562600" y="2590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377" name="Text Box 33"/>
          <p:cNvSpPr txBox="1">
            <a:spLocks noChangeArrowheads="1"/>
          </p:cNvSpPr>
          <p:nvPr/>
        </p:nvSpPr>
        <p:spPr bwMode="auto">
          <a:xfrm>
            <a:off x="6065838" y="2514600"/>
            <a:ext cx="109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(1,b)</a:t>
            </a:r>
          </a:p>
        </p:txBody>
      </p:sp>
      <p:sp>
        <p:nvSpPr>
          <p:cNvPr id="2617378" name="Text Box 34"/>
          <p:cNvSpPr txBox="1">
            <a:spLocks noChangeArrowheads="1"/>
          </p:cNvSpPr>
          <p:nvPr/>
        </p:nvSpPr>
        <p:spPr bwMode="auto">
          <a:xfrm>
            <a:off x="7224713" y="2505075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>
                <a:latin typeface="Courier New" pitchFamily="49" charset="0"/>
              </a:rPr>
              <a:t>2 = ab</a:t>
            </a:r>
          </a:p>
        </p:txBody>
      </p:sp>
      <p:sp>
        <p:nvSpPr>
          <p:cNvPr id="2617379" name="Rectangle 35"/>
          <p:cNvSpPr>
            <a:spLocks noChangeArrowheads="1"/>
          </p:cNvSpPr>
          <p:nvPr/>
        </p:nvSpPr>
        <p:spPr bwMode="auto">
          <a:xfrm>
            <a:off x="990600" y="3124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380" name="Rectangle 36"/>
          <p:cNvSpPr>
            <a:spLocks noChangeArrowheads="1"/>
          </p:cNvSpPr>
          <p:nvPr/>
        </p:nvSpPr>
        <p:spPr bwMode="auto">
          <a:xfrm>
            <a:off x="1371600" y="3124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381" name="Rectangle 37"/>
          <p:cNvSpPr>
            <a:spLocks noChangeArrowheads="1"/>
          </p:cNvSpPr>
          <p:nvPr/>
        </p:nvSpPr>
        <p:spPr bwMode="auto">
          <a:xfrm>
            <a:off x="1752600" y="3124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382" name="Rectangle 38"/>
          <p:cNvSpPr>
            <a:spLocks noChangeArrowheads="1"/>
          </p:cNvSpPr>
          <p:nvPr/>
        </p:nvSpPr>
        <p:spPr bwMode="auto">
          <a:xfrm>
            <a:off x="2133600" y="3124200"/>
            <a:ext cx="3810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383" name="Rectangle 39"/>
          <p:cNvSpPr>
            <a:spLocks noChangeArrowheads="1"/>
          </p:cNvSpPr>
          <p:nvPr/>
        </p:nvSpPr>
        <p:spPr bwMode="auto">
          <a:xfrm>
            <a:off x="2514600" y="31242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384" name="Rectangle 40"/>
          <p:cNvSpPr>
            <a:spLocks noChangeArrowheads="1"/>
          </p:cNvSpPr>
          <p:nvPr/>
        </p:nvSpPr>
        <p:spPr bwMode="auto">
          <a:xfrm>
            <a:off x="2895600" y="3124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2617385" name="Rectangle 41"/>
          <p:cNvSpPr>
            <a:spLocks noChangeArrowheads="1"/>
          </p:cNvSpPr>
          <p:nvPr/>
        </p:nvSpPr>
        <p:spPr bwMode="auto">
          <a:xfrm>
            <a:off x="3276600" y="3124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386" name="Rectangle 42"/>
          <p:cNvSpPr>
            <a:spLocks noChangeArrowheads="1"/>
          </p:cNvSpPr>
          <p:nvPr/>
        </p:nvSpPr>
        <p:spPr bwMode="auto">
          <a:xfrm>
            <a:off x="3657600" y="3124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387" name="Rectangle 43"/>
          <p:cNvSpPr>
            <a:spLocks noChangeArrowheads="1"/>
          </p:cNvSpPr>
          <p:nvPr/>
        </p:nvSpPr>
        <p:spPr bwMode="auto">
          <a:xfrm>
            <a:off x="4038600" y="3124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2617388" name="Rectangle 44"/>
          <p:cNvSpPr>
            <a:spLocks noChangeArrowheads="1"/>
          </p:cNvSpPr>
          <p:nvPr/>
        </p:nvSpPr>
        <p:spPr bwMode="auto">
          <a:xfrm>
            <a:off x="4419600" y="3124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389" name="Rectangle 45"/>
          <p:cNvSpPr>
            <a:spLocks noChangeArrowheads="1"/>
          </p:cNvSpPr>
          <p:nvPr/>
        </p:nvSpPr>
        <p:spPr bwMode="auto">
          <a:xfrm>
            <a:off x="4800600" y="3124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390" name="Rectangle 46"/>
          <p:cNvSpPr>
            <a:spLocks noChangeArrowheads="1"/>
          </p:cNvSpPr>
          <p:nvPr/>
        </p:nvSpPr>
        <p:spPr bwMode="auto">
          <a:xfrm>
            <a:off x="5181600" y="3124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2617391" name="Rectangle 47"/>
          <p:cNvSpPr>
            <a:spLocks noChangeArrowheads="1"/>
          </p:cNvSpPr>
          <p:nvPr/>
        </p:nvSpPr>
        <p:spPr bwMode="auto">
          <a:xfrm>
            <a:off x="5562600" y="3124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392" name="Text Box 48"/>
          <p:cNvSpPr txBox="1">
            <a:spLocks noChangeArrowheads="1"/>
          </p:cNvSpPr>
          <p:nvPr/>
        </p:nvSpPr>
        <p:spPr bwMode="auto">
          <a:xfrm>
            <a:off x="6065838" y="3048000"/>
            <a:ext cx="109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(1,a)</a:t>
            </a:r>
          </a:p>
        </p:txBody>
      </p:sp>
      <p:sp>
        <p:nvSpPr>
          <p:cNvPr id="2617393" name="Text Box 49"/>
          <p:cNvSpPr txBox="1">
            <a:spLocks noChangeArrowheads="1"/>
          </p:cNvSpPr>
          <p:nvPr/>
        </p:nvSpPr>
        <p:spPr bwMode="auto">
          <a:xfrm>
            <a:off x="7224713" y="3038475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>
                <a:latin typeface="Courier New" pitchFamily="49" charset="0"/>
              </a:rPr>
              <a:t>3 = aa</a:t>
            </a:r>
          </a:p>
        </p:txBody>
      </p:sp>
      <p:sp>
        <p:nvSpPr>
          <p:cNvPr id="2617394" name="Rectangle 50"/>
          <p:cNvSpPr>
            <a:spLocks noChangeArrowheads="1"/>
          </p:cNvSpPr>
          <p:nvPr/>
        </p:nvSpPr>
        <p:spPr bwMode="auto">
          <a:xfrm>
            <a:off x="990600" y="3657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395" name="Rectangle 51"/>
          <p:cNvSpPr>
            <a:spLocks noChangeArrowheads="1"/>
          </p:cNvSpPr>
          <p:nvPr/>
        </p:nvSpPr>
        <p:spPr bwMode="auto">
          <a:xfrm>
            <a:off x="1371600" y="3657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396" name="Rectangle 52"/>
          <p:cNvSpPr>
            <a:spLocks noChangeArrowheads="1"/>
          </p:cNvSpPr>
          <p:nvPr/>
        </p:nvSpPr>
        <p:spPr bwMode="auto">
          <a:xfrm>
            <a:off x="1752600" y="3657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397" name="Rectangle 53"/>
          <p:cNvSpPr>
            <a:spLocks noChangeArrowheads="1"/>
          </p:cNvSpPr>
          <p:nvPr/>
        </p:nvSpPr>
        <p:spPr bwMode="auto">
          <a:xfrm>
            <a:off x="2133600" y="3657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398" name="Rectangle 54"/>
          <p:cNvSpPr>
            <a:spLocks noChangeArrowheads="1"/>
          </p:cNvSpPr>
          <p:nvPr/>
        </p:nvSpPr>
        <p:spPr bwMode="auto">
          <a:xfrm>
            <a:off x="2514600" y="3657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399" name="Rectangle 55"/>
          <p:cNvSpPr>
            <a:spLocks noChangeArrowheads="1"/>
          </p:cNvSpPr>
          <p:nvPr/>
        </p:nvSpPr>
        <p:spPr bwMode="auto">
          <a:xfrm>
            <a:off x="2895600" y="3657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2617400" name="Rectangle 56"/>
          <p:cNvSpPr>
            <a:spLocks noChangeArrowheads="1"/>
          </p:cNvSpPr>
          <p:nvPr/>
        </p:nvSpPr>
        <p:spPr bwMode="auto">
          <a:xfrm>
            <a:off x="3276600" y="3657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401" name="Rectangle 57"/>
          <p:cNvSpPr>
            <a:spLocks noChangeArrowheads="1"/>
          </p:cNvSpPr>
          <p:nvPr/>
        </p:nvSpPr>
        <p:spPr bwMode="auto">
          <a:xfrm>
            <a:off x="3657600" y="3657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402" name="Rectangle 58"/>
          <p:cNvSpPr>
            <a:spLocks noChangeArrowheads="1"/>
          </p:cNvSpPr>
          <p:nvPr/>
        </p:nvSpPr>
        <p:spPr bwMode="auto">
          <a:xfrm>
            <a:off x="4038600" y="3657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2617403" name="Rectangle 59"/>
          <p:cNvSpPr>
            <a:spLocks noChangeArrowheads="1"/>
          </p:cNvSpPr>
          <p:nvPr/>
        </p:nvSpPr>
        <p:spPr bwMode="auto">
          <a:xfrm>
            <a:off x="4419600" y="3657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404" name="Rectangle 60"/>
          <p:cNvSpPr>
            <a:spLocks noChangeArrowheads="1"/>
          </p:cNvSpPr>
          <p:nvPr/>
        </p:nvSpPr>
        <p:spPr bwMode="auto">
          <a:xfrm>
            <a:off x="4800600" y="3657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405" name="Rectangle 61"/>
          <p:cNvSpPr>
            <a:spLocks noChangeArrowheads="1"/>
          </p:cNvSpPr>
          <p:nvPr/>
        </p:nvSpPr>
        <p:spPr bwMode="auto">
          <a:xfrm>
            <a:off x="5181600" y="3657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2617406" name="Rectangle 62"/>
          <p:cNvSpPr>
            <a:spLocks noChangeArrowheads="1"/>
          </p:cNvSpPr>
          <p:nvPr/>
        </p:nvSpPr>
        <p:spPr bwMode="auto">
          <a:xfrm>
            <a:off x="5562600" y="3657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407" name="Text Box 63"/>
          <p:cNvSpPr txBox="1">
            <a:spLocks noChangeArrowheads="1"/>
          </p:cNvSpPr>
          <p:nvPr/>
        </p:nvSpPr>
        <p:spPr bwMode="auto">
          <a:xfrm>
            <a:off x="6065838" y="3581400"/>
            <a:ext cx="109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(0,c)</a:t>
            </a:r>
          </a:p>
        </p:txBody>
      </p:sp>
      <p:sp>
        <p:nvSpPr>
          <p:cNvPr id="2617408" name="Text Box 64"/>
          <p:cNvSpPr txBox="1">
            <a:spLocks noChangeArrowheads="1"/>
          </p:cNvSpPr>
          <p:nvPr/>
        </p:nvSpPr>
        <p:spPr bwMode="auto">
          <a:xfrm>
            <a:off x="7224713" y="3571875"/>
            <a:ext cx="109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>
                <a:latin typeface="Courier New" pitchFamily="49" charset="0"/>
              </a:rPr>
              <a:t>4 = c</a:t>
            </a:r>
          </a:p>
        </p:txBody>
      </p:sp>
      <p:sp>
        <p:nvSpPr>
          <p:cNvPr id="2617409" name="Rectangle 65"/>
          <p:cNvSpPr>
            <a:spLocks noChangeArrowheads="1"/>
          </p:cNvSpPr>
          <p:nvPr/>
        </p:nvSpPr>
        <p:spPr bwMode="auto">
          <a:xfrm>
            <a:off x="990600" y="4191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410" name="Rectangle 66"/>
          <p:cNvSpPr>
            <a:spLocks noChangeArrowheads="1"/>
          </p:cNvSpPr>
          <p:nvPr/>
        </p:nvSpPr>
        <p:spPr bwMode="auto">
          <a:xfrm>
            <a:off x="1371600" y="4191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411" name="Rectangle 67"/>
          <p:cNvSpPr>
            <a:spLocks noChangeArrowheads="1"/>
          </p:cNvSpPr>
          <p:nvPr/>
        </p:nvSpPr>
        <p:spPr bwMode="auto">
          <a:xfrm>
            <a:off x="1752600" y="4191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412" name="Rectangle 68"/>
          <p:cNvSpPr>
            <a:spLocks noChangeArrowheads="1"/>
          </p:cNvSpPr>
          <p:nvPr/>
        </p:nvSpPr>
        <p:spPr bwMode="auto">
          <a:xfrm>
            <a:off x="2133600" y="4191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413" name="Rectangle 69"/>
          <p:cNvSpPr>
            <a:spLocks noChangeArrowheads="1"/>
          </p:cNvSpPr>
          <p:nvPr/>
        </p:nvSpPr>
        <p:spPr bwMode="auto">
          <a:xfrm>
            <a:off x="2514600" y="4191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414" name="Rectangle 70"/>
          <p:cNvSpPr>
            <a:spLocks noChangeArrowheads="1"/>
          </p:cNvSpPr>
          <p:nvPr/>
        </p:nvSpPr>
        <p:spPr bwMode="auto">
          <a:xfrm>
            <a:off x="2895600" y="4191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2617415" name="Rectangle 71"/>
          <p:cNvSpPr>
            <a:spLocks noChangeArrowheads="1"/>
          </p:cNvSpPr>
          <p:nvPr/>
        </p:nvSpPr>
        <p:spPr bwMode="auto">
          <a:xfrm>
            <a:off x="3276600" y="4191000"/>
            <a:ext cx="3810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416" name="Rectangle 72"/>
          <p:cNvSpPr>
            <a:spLocks noChangeArrowheads="1"/>
          </p:cNvSpPr>
          <p:nvPr/>
        </p:nvSpPr>
        <p:spPr bwMode="auto">
          <a:xfrm>
            <a:off x="3657600" y="4191000"/>
            <a:ext cx="3810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417" name="Rectangle 73"/>
          <p:cNvSpPr>
            <a:spLocks noChangeArrowheads="1"/>
          </p:cNvSpPr>
          <p:nvPr/>
        </p:nvSpPr>
        <p:spPr bwMode="auto">
          <a:xfrm>
            <a:off x="4038600" y="41910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2617418" name="Rectangle 74"/>
          <p:cNvSpPr>
            <a:spLocks noChangeArrowheads="1"/>
          </p:cNvSpPr>
          <p:nvPr/>
        </p:nvSpPr>
        <p:spPr bwMode="auto">
          <a:xfrm>
            <a:off x="4419600" y="4191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419" name="Rectangle 75"/>
          <p:cNvSpPr>
            <a:spLocks noChangeArrowheads="1"/>
          </p:cNvSpPr>
          <p:nvPr/>
        </p:nvSpPr>
        <p:spPr bwMode="auto">
          <a:xfrm>
            <a:off x="4800600" y="4191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420" name="Rectangle 76"/>
          <p:cNvSpPr>
            <a:spLocks noChangeArrowheads="1"/>
          </p:cNvSpPr>
          <p:nvPr/>
        </p:nvSpPr>
        <p:spPr bwMode="auto">
          <a:xfrm>
            <a:off x="5181600" y="4191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2617421" name="Rectangle 77"/>
          <p:cNvSpPr>
            <a:spLocks noChangeArrowheads="1"/>
          </p:cNvSpPr>
          <p:nvPr/>
        </p:nvSpPr>
        <p:spPr bwMode="auto">
          <a:xfrm>
            <a:off x="5562600" y="4191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422" name="Text Box 78"/>
          <p:cNvSpPr txBox="1">
            <a:spLocks noChangeArrowheads="1"/>
          </p:cNvSpPr>
          <p:nvPr/>
        </p:nvSpPr>
        <p:spPr bwMode="auto">
          <a:xfrm>
            <a:off x="6065838" y="4114800"/>
            <a:ext cx="109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(2,c)</a:t>
            </a:r>
          </a:p>
        </p:txBody>
      </p:sp>
      <p:sp>
        <p:nvSpPr>
          <p:cNvPr id="2617423" name="Text Box 79"/>
          <p:cNvSpPr txBox="1">
            <a:spLocks noChangeArrowheads="1"/>
          </p:cNvSpPr>
          <p:nvPr/>
        </p:nvSpPr>
        <p:spPr bwMode="auto">
          <a:xfrm>
            <a:off x="7224713" y="4105275"/>
            <a:ext cx="1462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>
                <a:latin typeface="Courier New" pitchFamily="49" charset="0"/>
              </a:rPr>
              <a:t>5 = abc</a:t>
            </a:r>
          </a:p>
        </p:txBody>
      </p:sp>
      <p:sp>
        <p:nvSpPr>
          <p:cNvPr id="2617424" name="Rectangle 80"/>
          <p:cNvSpPr>
            <a:spLocks noChangeArrowheads="1"/>
          </p:cNvSpPr>
          <p:nvPr/>
        </p:nvSpPr>
        <p:spPr bwMode="auto">
          <a:xfrm>
            <a:off x="990600" y="4724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425" name="Rectangle 81"/>
          <p:cNvSpPr>
            <a:spLocks noChangeArrowheads="1"/>
          </p:cNvSpPr>
          <p:nvPr/>
        </p:nvSpPr>
        <p:spPr bwMode="auto">
          <a:xfrm>
            <a:off x="1371600" y="4724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426" name="Rectangle 82"/>
          <p:cNvSpPr>
            <a:spLocks noChangeArrowheads="1"/>
          </p:cNvSpPr>
          <p:nvPr/>
        </p:nvSpPr>
        <p:spPr bwMode="auto">
          <a:xfrm>
            <a:off x="1752600" y="4724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427" name="Rectangle 83"/>
          <p:cNvSpPr>
            <a:spLocks noChangeArrowheads="1"/>
          </p:cNvSpPr>
          <p:nvPr/>
        </p:nvSpPr>
        <p:spPr bwMode="auto">
          <a:xfrm>
            <a:off x="2133600" y="4724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428" name="Rectangle 84"/>
          <p:cNvSpPr>
            <a:spLocks noChangeArrowheads="1"/>
          </p:cNvSpPr>
          <p:nvPr/>
        </p:nvSpPr>
        <p:spPr bwMode="auto">
          <a:xfrm>
            <a:off x="2514600" y="4724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429" name="Rectangle 85"/>
          <p:cNvSpPr>
            <a:spLocks noChangeArrowheads="1"/>
          </p:cNvSpPr>
          <p:nvPr/>
        </p:nvSpPr>
        <p:spPr bwMode="auto">
          <a:xfrm>
            <a:off x="2895600" y="4724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2617430" name="Rectangle 86"/>
          <p:cNvSpPr>
            <a:spLocks noChangeArrowheads="1"/>
          </p:cNvSpPr>
          <p:nvPr/>
        </p:nvSpPr>
        <p:spPr bwMode="auto">
          <a:xfrm>
            <a:off x="3276600" y="4724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431" name="Rectangle 87"/>
          <p:cNvSpPr>
            <a:spLocks noChangeArrowheads="1"/>
          </p:cNvSpPr>
          <p:nvPr/>
        </p:nvSpPr>
        <p:spPr bwMode="auto">
          <a:xfrm>
            <a:off x="3657600" y="4724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432" name="Rectangle 88"/>
          <p:cNvSpPr>
            <a:spLocks noChangeArrowheads="1"/>
          </p:cNvSpPr>
          <p:nvPr/>
        </p:nvSpPr>
        <p:spPr bwMode="auto">
          <a:xfrm>
            <a:off x="4038600" y="4724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2617433" name="Rectangle 89"/>
          <p:cNvSpPr>
            <a:spLocks noChangeArrowheads="1"/>
          </p:cNvSpPr>
          <p:nvPr/>
        </p:nvSpPr>
        <p:spPr bwMode="auto">
          <a:xfrm>
            <a:off x="4419600" y="4724400"/>
            <a:ext cx="3810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a</a:t>
            </a:r>
          </a:p>
        </p:txBody>
      </p:sp>
      <p:sp>
        <p:nvSpPr>
          <p:cNvPr id="2617434" name="Rectangle 90"/>
          <p:cNvSpPr>
            <a:spLocks noChangeArrowheads="1"/>
          </p:cNvSpPr>
          <p:nvPr/>
        </p:nvSpPr>
        <p:spPr bwMode="auto">
          <a:xfrm>
            <a:off x="4800600" y="4724400"/>
            <a:ext cx="3810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435" name="Rectangle 91"/>
          <p:cNvSpPr>
            <a:spLocks noChangeArrowheads="1"/>
          </p:cNvSpPr>
          <p:nvPr/>
        </p:nvSpPr>
        <p:spPr bwMode="auto">
          <a:xfrm>
            <a:off x="5181600" y="4724400"/>
            <a:ext cx="3810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c</a:t>
            </a:r>
          </a:p>
        </p:txBody>
      </p:sp>
      <p:sp>
        <p:nvSpPr>
          <p:cNvPr id="2617436" name="Rectangle 92"/>
          <p:cNvSpPr>
            <a:spLocks noChangeArrowheads="1"/>
          </p:cNvSpPr>
          <p:nvPr/>
        </p:nvSpPr>
        <p:spPr bwMode="auto">
          <a:xfrm>
            <a:off x="5562600" y="4724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b</a:t>
            </a:r>
          </a:p>
        </p:txBody>
      </p:sp>
      <p:sp>
        <p:nvSpPr>
          <p:cNvPr id="2617437" name="Text Box 93"/>
          <p:cNvSpPr txBox="1">
            <a:spLocks noChangeArrowheads="1"/>
          </p:cNvSpPr>
          <p:nvPr/>
        </p:nvSpPr>
        <p:spPr bwMode="auto">
          <a:xfrm>
            <a:off x="6065838" y="4648200"/>
            <a:ext cx="109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(5,b)</a:t>
            </a:r>
          </a:p>
        </p:txBody>
      </p:sp>
      <p:sp>
        <p:nvSpPr>
          <p:cNvPr id="2617438" name="Text Box 94"/>
          <p:cNvSpPr txBox="1">
            <a:spLocks noChangeArrowheads="1"/>
          </p:cNvSpPr>
          <p:nvPr/>
        </p:nvSpPr>
        <p:spPr bwMode="auto">
          <a:xfrm>
            <a:off x="7224713" y="4638675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>
                <a:latin typeface="Courier New" pitchFamily="49" charset="0"/>
              </a:rPr>
              <a:t>6 = abcb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7364" grpId="0" animBg="1"/>
      <p:bldP spid="2617365" grpId="0" animBg="1"/>
      <p:bldP spid="2617366" grpId="0" animBg="1"/>
      <p:bldP spid="2617367" grpId="0" animBg="1"/>
      <p:bldP spid="2617368" grpId="0" animBg="1"/>
      <p:bldP spid="2617369" grpId="0" animBg="1"/>
      <p:bldP spid="2617370" grpId="0" animBg="1"/>
      <p:bldP spid="2617371" grpId="0" animBg="1"/>
      <p:bldP spid="2617372" grpId="0" animBg="1"/>
      <p:bldP spid="2617373" grpId="0" animBg="1"/>
      <p:bldP spid="2617374" grpId="0" animBg="1"/>
      <p:bldP spid="2617375" grpId="0" animBg="1"/>
      <p:bldP spid="2617376" grpId="0" animBg="1"/>
      <p:bldP spid="2617377" grpId="0"/>
      <p:bldP spid="2617378" grpId="0"/>
      <p:bldP spid="2617379" grpId="0" animBg="1"/>
      <p:bldP spid="2617380" grpId="0" animBg="1"/>
      <p:bldP spid="2617381" grpId="0" animBg="1"/>
      <p:bldP spid="2617382" grpId="0" animBg="1"/>
      <p:bldP spid="2617383" grpId="0" animBg="1"/>
      <p:bldP spid="2617384" grpId="0" animBg="1"/>
      <p:bldP spid="2617385" grpId="0" animBg="1"/>
      <p:bldP spid="2617386" grpId="0" animBg="1"/>
      <p:bldP spid="2617387" grpId="0" animBg="1"/>
      <p:bldP spid="2617388" grpId="0" animBg="1"/>
      <p:bldP spid="2617389" grpId="0" animBg="1"/>
      <p:bldP spid="2617390" grpId="0" animBg="1"/>
      <p:bldP spid="2617391" grpId="0" animBg="1"/>
      <p:bldP spid="2617392" grpId="0"/>
      <p:bldP spid="2617393" grpId="0"/>
      <p:bldP spid="2617394" grpId="0" animBg="1"/>
      <p:bldP spid="2617395" grpId="0" animBg="1"/>
      <p:bldP spid="2617396" grpId="0" animBg="1"/>
      <p:bldP spid="2617397" grpId="0" animBg="1"/>
      <p:bldP spid="2617398" grpId="0" animBg="1"/>
      <p:bldP spid="2617399" grpId="0" animBg="1"/>
      <p:bldP spid="2617400" grpId="0" animBg="1"/>
      <p:bldP spid="2617401" grpId="0" animBg="1"/>
      <p:bldP spid="2617402" grpId="0" animBg="1"/>
      <p:bldP spid="2617403" grpId="0" animBg="1"/>
      <p:bldP spid="2617404" grpId="0" animBg="1"/>
      <p:bldP spid="2617405" grpId="0" animBg="1"/>
      <p:bldP spid="2617406" grpId="0" animBg="1"/>
      <p:bldP spid="2617407" grpId="0"/>
      <p:bldP spid="2617408" grpId="0"/>
      <p:bldP spid="2617409" grpId="0" animBg="1"/>
      <p:bldP spid="2617410" grpId="0" animBg="1"/>
      <p:bldP spid="2617411" grpId="0" animBg="1"/>
      <p:bldP spid="2617412" grpId="0" animBg="1"/>
      <p:bldP spid="2617413" grpId="0" animBg="1"/>
      <p:bldP spid="2617414" grpId="0" animBg="1"/>
      <p:bldP spid="2617415" grpId="0" animBg="1"/>
      <p:bldP spid="2617416" grpId="0" animBg="1"/>
      <p:bldP spid="2617417" grpId="0" animBg="1"/>
      <p:bldP spid="2617418" grpId="0" animBg="1"/>
      <p:bldP spid="2617419" grpId="0" animBg="1"/>
      <p:bldP spid="2617420" grpId="0" animBg="1"/>
      <p:bldP spid="2617421" grpId="0" animBg="1"/>
      <p:bldP spid="2617422" grpId="0"/>
      <p:bldP spid="2617423" grpId="0"/>
      <p:bldP spid="2617424" grpId="0" animBg="1"/>
      <p:bldP spid="2617425" grpId="0" animBg="1"/>
      <p:bldP spid="2617426" grpId="0" animBg="1"/>
      <p:bldP spid="2617427" grpId="0" animBg="1"/>
      <p:bldP spid="2617428" grpId="0" animBg="1"/>
      <p:bldP spid="2617429" grpId="0" animBg="1"/>
      <p:bldP spid="2617430" grpId="0" animBg="1"/>
      <p:bldP spid="2617431" grpId="0" animBg="1"/>
      <p:bldP spid="2617432" grpId="0" animBg="1"/>
      <p:bldP spid="2617433" grpId="0" animBg="1"/>
      <p:bldP spid="2617434" grpId="0" animBg="1"/>
      <p:bldP spid="2617435" grpId="0" animBg="1"/>
      <p:bldP spid="2617436" grpId="0" animBg="1"/>
      <p:bldP spid="2617437" grpId="0"/>
      <p:bldP spid="26174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LZ78: Decoding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1200" y="2057400"/>
            <a:ext cx="4953000" cy="304800"/>
            <a:chOff x="624" y="1296"/>
            <a:chExt cx="3120" cy="192"/>
          </a:xfrm>
        </p:grpSpPr>
        <p:sp>
          <p:nvSpPr>
            <p:cNvPr id="143453" name="Rectangle 4"/>
            <p:cNvSpPr>
              <a:spLocks noChangeArrowheads="1"/>
            </p:cNvSpPr>
            <p:nvPr/>
          </p:nvSpPr>
          <p:spPr bwMode="auto">
            <a:xfrm>
              <a:off x="624" y="1296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>
                  <a:latin typeface="Courier New" pitchFamily="49" charset="0"/>
                </a:rPr>
                <a:t>a</a:t>
              </a:r>
            </a:p>
          </p:txBody>
        </p:sp>
        <p:sp>
          <p:nvSpPr>
            <p:cNvPr id="143454" name="Rectangle 5"/>
            <p:cNvSpPr>
              <a:spLocks noChangeArrowheads="1"/>
            </p:cNvSpPr>
            <p:nvPr/>
          </p:nvSpPr>
          <p:spPr bwMode="auto">
            <a:xfrm>
              <a:off x="86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 b="0">
                <a:latin typeface="Courier New" pitchFamily="49" charset="0"/>
              </a:endParaRPr>
            </a:p>
          </p:txBody>
        </p:sp>
        <p:sp>
          <p:nvSpPr>
            <p:cNvPr id="143455" name="Rectangle 6"/>
            <p:cNvSpPr>
              <a:spLocks noChangeArrowheads="1"/>
            </p:cNvSpPr>
            <p:nvPr/>
          </p:nvSpPr>
          <p:spPr bwMode="auto">
            <a:xfrm>
              <a:off x="110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 b="0">
                <a:latin typeface="Courier New" pitchFamily="49" charset="0"/>
              </a:endParaRPr>
            </a:p>
          </p:txBody>
        </p:sp>
        <p:sp>
          <p:nvSpPr>
            <p:cNvPr id="143456" name="Rectangle 7"/>
            <p:cNvSpPr>
              <a:spLocks noChangeArrowheads="1"/>
            </p:cNvSpPr>
            <p:nvPr/>
          </p:nvSpPr>
          <p:spPr bwMode="auto">
            <a:xfrm>
              <a:off x="134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 b="0">
                <a:latin typeface="Courier New" pitchFamily="49" charset="0"/>
              </a:endParaRPr>
            </a:p>
          </p:txBody>
        </p:sp>
        <p:sp>
          <p:nvSpPr>
            <p:cNvPr id="143457" name="Rectangle 8"/>
            <p:cNvSpPr>
              <a:spLocks noChangeArrowheads="1"/>
            </p:cNvSpPr>
            <p:nvPr/>
          </p:nvSpPr>
          <p:spPr bwMode="auto">
            <a:xfrm>
              <a:off x="158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 b="0">
                <a:latin typeface="Courier New" pitchFamily="49" charset="0"/>
              </a:endParaRPr>
            </a:p>
          </p:txBody>
        </p:sp>
        <p:sp>
          <p:nvSpPr>
            <p:cNvPr id="143458" name="Rectangle 9"/>
            <p:cNvSpPr>
              <a:spLocks noChangeArrowheads="1"/>
            </p:cNvSpPr>
            <p:nvPr/>
          </p:nvSpPr>
          <p:spPr bwMode="auto">
            <a:xfrm>
              <a:off x="182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 b="0">
                <a:latin typeface="Courier New" pitchFamily="49" charset="0"/>
              </a:endParaRPr>
            </a:p>
          </p:txBody>
        </p:sp>
        <p:sp>
          <p:nvSpPr>
            <p:cNvPr id="143459" name="Rectangle 10"/>
            <p:cNvSpPr>
              <a:spLocks noChangeArrowheads="1"/>
            </p:cNvSpPr>
            <p:nvPr/>
          </p:nvSpPr>
          <p:spPr bwMode="auto">
            <a:xfrm>
              <a:off x="206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 b="0">
                <a:latin typeface="Courier New" pitchFamily="49" charset="0"/>
              </a:endParaRPr>
            </a:p>
          </p:txBody>
        </p:sp>
        <p:sp>
          <p:nvSpPr>
            <p:cNvPr id="143460" name="Rectangle 11"/>
            <p:cNvSpPr>
              <a:spLocks noChangeArrowheads="1"/>
            </p:cNvSpPr>
            <p:nvPr/>
          </p:nvSpPr>
          <p:spPr bwMode="auto">
            <a:xfrm>
              <a:off x="230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 b="0">
                <a:latin typeface="Courier New" pitchFamily="49" charset="0"/>
              </a:endParaRPr>
            </a:p>
          </p:txBody>
        </p:sp>
        <p:sp>
          <p:nvSpPr>
            <p:cNvPr id="143461" name="Rectangle 12"/>
            <p:cNvSpPr>
              <a:spLocks noChangeArrowheads="1"/>
            </p:cNvSpPr>
            <p:nvPr/>
          </p:nvSpPr>
          <p:spPr bwMode="auto">
            <a:xfrm>
              <a:off x="254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 b="0">
                <a:latin typeface="Courier New" pitchFamily="49" charset="0"/>
              </a:endParaRPr>
            </a:p>
          </p:txBody>
        </p:sp>
        <p:sp>
          <p:nvSpPr>
            <p:cNvPr id="143462" name="Rectangle 13"/>
            <p:cNvSpPr>
              <a:spLocks noChangeArrowheads="1"/>
            </p:cNvSpPr>
            <p:nvPr/>
          </p:nvSpPr>
          <p:spPr bwMode="auto">
            <a:xfrm>
              <a:off x="278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 b="0">
                <a:latin typeface="Courier New" pitchFamily="49" charset="0"/>
              </a:endParaRPr>
            </a:p>
          </p:txBody>
        </p:sp>
        <p:sp>
          <p:nvSpPr>
            <p:cNvPr id="143463" name="Rectangle 14"/>
            <p:cNvSpPr>
              <a:spLocks noChangeArrowheads="1"/>
            </p:cNvSpPr>
            <p:nvPr/>
          </p:nvSpPr>
          <p:spPr bwMode="auto">
            <a:xfrm>
              <a:off x="302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 b="0">
                <a:latin typeface="Courier New" pitchFamily="49" charset="0"/>
              </a:endParaRPr>
            </a:p>
          </p:txBody>
        </p:sp>
        <p:sp>
          <p:nvSpPr>
            <p:cNvPr id="143464" name="Rectangle 15"/>
            <p:cNvSpPr>
              <a:spLocks noChangeArrowheads="1"/>
            </p:cNvSpPr>
            <p:nvPr/>
          </p:nvSpPr>
          <p:spPr bwMode="auto">
            <a:xfrm>
              <a:off x="326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 b="0">
                <a:latin typeface="Courier New" pitchFamily="49" charset="0"/>
              </a:endParaRPr>
            </a:p>
          </p:txBody>
        </p:sp>
        <p:sp>
          <p:nvSpPr>
            <p:cNvPr id="143465" name="Rectangle 16"/>
            <p:cNvSpPr>
              <a:spLocks noChangeArrowheads="1"/>
            </p:cNvSpPr>
            <p:nvPr/>
          </p:nvSpPr>
          <p:spPr bwMode="auto">
            <a:xfrm>
              <a:off x="350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 b="0">
                <a:latin typeface="Courier New" pitchFamily="49" charset="0"/>
              </a:endParaRPr>
            </a:p>
          </p:txBody>
        </p:sp>
      </p:grpSp>
      <p:sp>
        <p:nvSpPr>
          <p:cNvPr id="143364" name="Text Box 17"/>
          <p:cNvSpPr txBox="1">
            <a:spLocks noChangeArrowheads="1"/>
          </p:cNvSpPr>
          <p:nvPr/>
        </p:nvSpPr>
        <p:spPr bwMode="auto">
          <a:xfrm>
            <a:off x="838200" y="1981200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Courier New" pitchFamily="49" charset="0"/>
              </a:rPr>
              <a:t>(0,a)</a:t>
            </a:r>
          </a:p>
        </p:txBody>
      </p:sp>
      <p:sp>
        <p:nvSpPr>
          <p:cNvPr id="143365" name="Text Box 18"/>
          <p:cNvSpPr txBox="1">
            <a:spLocks noChangeArrowheads="1"/>
          </p:cNvSpPr>
          <p:nvPr/>
        </p:nvSpPr>
        <p:spPr bwMode="auto">
          <a:xfrm>
            <a:off x="7224713" y="1971675"/>
            <a:ext cx="109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>
                <a:latin typeface="Courier New" pitchFamily="49" charset="0"/>
              </a:rPr>
              <a:t>1 = a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38200" y="2505075"/>
            <a:ext cx="7666038" cy="466725"/>
            <a:chOff x="528" y="1578"/>
            <a:chExt cx="4829" cy="294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248" y="1632"/>
              <a:ext cx="3120" cy="192"/>
              <a:chOff x="624" y="1632"/>
              <a:chExt cx="3120" cy="192"/>
            </a:xfrm>
          </p:grpSpPr>
          <p:sp>
            <p:nvSpPr>
              <p:cNvPr id="143440" name="Rectangle 21"/>
              <p:cNvSpPr>
                <a:spLocks noChangeArrowheads="1"/>
              </p:cNvSpPr>
              <p:nvPr/>
            </p:nvSpPr>
            <p:spPr bwMode="auto">
              <a:xfrm>
                <a:off x="624" y="163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441" name="Rectangle 22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240" cy="19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442" name="Rectangle 23"/>
              <p:cNvSpPr>
                <a:spLocks noChangeArrowheads="1"/>
              </p:cNvSpPr>
              <p:nvPr/>
            </p:nvSpPr>
            <p:spPr bwMode="auto">
              <a:xfrm>
                <a:off x="1104" y="1632"/>
                <a:ext cx="24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143443" name="Rectangle 24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44" name="Rectangle 25"/>
              <p:cNvSpPr>
                <a:spLocks noChangeArrowheads="1"/>
              </p:cNvSpPr>
              <p:nvPr/>
            </p:nvSpPr>
            <p:spPr bwMode="auto">
              <a:xfrm>
                <a:off x="1584" y="163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45" name="Rectangle 26"/>
              <p:cNvSpPr>
                <a:spLocks noChangeArrowheads="1"/>
              </p:cNvSpPr>
              <p:nvPr/>
            </p:nvSpPr>
            <p:spPr bwMode="auto">
              <a:xfrm>
                <a:off x="1824" y="163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46" name="Rectangle 27"/>
              <p:cNvSpPr>
                <a:spLocks noChangeArrowheads="1"/>
              </p:cNvSpPr>
              <p:nvPr/>
            </p:nvSpPr>
            <p:spPr bwMode="auto">
              <a:xfrm>
                <a:off x="2064" y="163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47" name="Rectangle 28"/>
              <p:cNvSpPr>
                <a:spLocks noChangeArrowheads="1"/>
              </p:cNvSpPr>
              <p:nvPr/>
            </p:nvSpPr>
            <p:spPr bwMode="auto">
              <a:xfrm>
                <a:off x="2304" y="163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48" name="Rectangle 29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49" name="Rectangle 30"/>
              <p:cNvSpPr>
                <a:spLocks noChangeArrowheads="1"/>
              </p:cNvSpPr>
              <p:nvPr/>
            </p:nvSpPr>
            <p:spPr bwMode="auto">
              <a:xfrm>
                <a:off x="2784" y="163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50" name="Rectangle 31"/>
              <p:cNvSpPr>
                <a:spLocks noChangeArrowheads="1"/>
              </p:cNvSpPr>
              <p:nvPr/>
            </p:nvSpPr>
            <p:spPr bwMode="auto">
              <a:xfrm>
                <a:off x="3024" y="163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51" name="Rectangle 32"/>
              <p:cNvSpPr>
                <a:spLocks noChangeArrowheads="1"/>
              </p:cNvSpPr>
              <p:nvPr/>
            </p:nvSpPr>
            <p:spPr bwMode="auto">
              <a:xfrm>
                <a:off x="3264" y="163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52" name="Rectangle 33"/>
              <p:cNvSpPr>
                <a:spLocks noChangeArrowheads="1"/>
              </p:cNvSpPr>
              <p:nvPr/>
            </p:nvSpPr>
            <p:spPr bwMode="auto">
              <a:xfrm>
                <a:off x="3504" y="163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</p:grpSp>
        <p:sp>
          <p:nvSpPr>
            <p:cNvPr id="143438" name="Text Box 34"/>
            <p:cNvSpPr txBox="1">
              <a:spLocks noChangeArrowheads="1"/>
            </p:cNvSpPr>
            <p:nvPr/>
          </p:nvSpPr>
          <p:spPr bwMode="auto">
            <a:xfrm>
              <a:off x="528" y="1584"/>
              <a:ext cx="6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latin typeface="Courier New" pitchFamily="49" charset="0"/>
                </a:rPr>
                <a:t>(1,b)</a:t>
              </a:r>
            </a:p>
          </p:txBody>
        </p:sp>
        <p:sp>
          <p:nvSpPr>
            <p:cNvPr id="143439" name="Text Box 35"/>
            <p:cNvSpPr txBox="1">
              <a:spLocks noChangeArrowheads="1"/>
            </p:cNvSpPr>
            <p:nvPr/>
          </p:nvSpPr>
          <p:spPr bwMode="auto">
            <a:xfrm>
              <a:off x="4551" y="1578"/>
              <a:ext cx="8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latin typeface="Courier New" pitchFamily="49" charset="0"/>
                </a:rPr>
                <a:t>2 = ab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838200" y="3038475"/>
            <a:ext cx="7666038" cy="466725"/>
            <a:chOff x="528" y="1914"/>
            <a:chExt cx="4829" cy="294"/>
          </a:xfrm>
        </p:grpSpPr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1248" y="1968"/>
              <a:ext cx="3120" cy="192"/>
              <a:chOff x="624" y="1968"/>
              <a:chExt cx="3120" cy="192"/>
            </a:xfrm>
          </p:grpSpPr>
          <p:sp>
            <p:nvSpPr>
              <p:cNvPr id="143424" name="Rectangle 3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425" name="Rectangle 39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426" name="Rectangle 40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143427" name="Rectangle 41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240" cy="19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428" name="Rectangle 42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24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429" name="Rectangle 43"/>
              <p:cNvSpPr>
                <a:spLocks noChangeArrowheads="1"/>
              </p:cNvSpPr>
              <p:nvPr/>
            </p:nvSpPr>
            <p:spPr bwMode="auto">
              <a:xfrm>
                <a:off x="1824" y="19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30" name="Rectangle 44"/>
              <p:cNvSpPr>
                <a:spLocks noChangeArrowheads="1"/>
              </p:cNvSpPr>
              <p:nvPr/>
            </p:nvSpPr>
            <p:spPr bwMode="auto">
              <a:xfrm>
                <a:off x="2064" y="19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31" name="Rectangle 45"/>
              <p:cNvSpPr>
                <a:spLocks noChangeArrowheads="1"/>
              </p:cNvSpPr>
              <p:nvPr/>
            </p:nvSpPr>
            <p:spPr bwMode="auto">
              <a:xfrm>
                <a:off x="2304" y="19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32" name="Rectangle 46"/>
              <p:cNvSpPr>
                <a:spLocks noChangeArrowheads="1"/>
              </p:cNvSpPr>
              <p:nvPr/>
            </p:nvSpPr>
            <p:spPr bwMode="auto">
              <a:xfrm>
                <a:off x="2544" y="19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33" name="Rectangle 47"/>
              <p:cNvSpPr>
                <a:spLocks noChangeArrowheads="1"/>
              </p:cNvSpPr>
              <p:nvPr/>
            </p:nvSpPr>
            <p:spPr bwMode="auto">
              <a:xfrm>
                <a:off x="2784" y="19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34" name="Rectangle 48"/>
              <p:cNvSpPr>
                <a:spLocks noChangeArrowheads="1"/>
              </p:cNvSpPr>
              <p:nvPr/>
            </p:nvSpPr>
            <p:spPr bwMode="auto">
              <a:xfrm>
                <a:off x="3024" y="19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35" name="Rectangle 49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36" name="Rectangle 50"/>
              <p:cNvSpPr>
                <a:spLocks noChangeArrowheads="1"/>
              </p:cNvSpPr>
              <p:nvPr/>
            </p:nvSpPr>
            <p:spPr bwMode="auto">
              <a:xfrm>
                <a:off x="3504" y="19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</p:grpSp>
        <p:sp>
          <p:nvSpPr>
            <p:cNvPr id="143422" name="Text Box 51"/>
            <p:cNvSpPr txBox="1">
              <a:spLocks noChangeArrowheads="1"/>
            </p:cNvSpPr>
            <p:nvPr/>
          </p:nvSpPr>
          <p:spPr bwMode="auto">
            <a:xfrm>
              <a:off x="528" y="1920"/>
              <a:ext cx="6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latin typeface="Courier New" pitchFamily="49" charset="0"/>
                </a:rPr>
                <a:t>(1,a)</a:t>
              </a:r>
            </a:p>
          </p:txBody>
        </p:sp>
        <p:sp>
          <p:nvSpPr>
            <p:cNvPr id="143423" name="Text Box 52"/>
            <p:cNvSpPr txBox="1">
              <a:spLocks noChangeArrowheads="1"/>
            </p:cNvSpPr>
            <p:nvPr/>
          </p:nvSpPr>
          <p:spPr bwMode="auto">
            <a:xfrm>
              <a:off x="4551" y="1914"/>
              <a:ext cx="8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latin typeface="Courier New" pitchFamily="49" charset="0"/>
                </a:rPr>
                <a:t>3 = aa</a:t>
              </a:r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838200" y="3571875"/>
            <a:ext cx="7483475" cy="466725"/>
            <a:chOff x="528" y="2250"/>
            <a:chExt cx="4714" cy="294"/>
          </a:xfrm>
        </p:grpSpPr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1248" y="2304"/>
              <a:ext cx="3120" cy="192"/>
              <a:chOff x="624" y="2304"/>
              <a:chExt cx="3120" cy="192"/>
            </a:xfrm>
          </p:grpSpPr>
          <p:sp>
            <p:nvSpPr>
              <p:cNvPr id="143408" name="Rectangle 55"/>
              <p:cNvSpPr>
                <a:spLocks noChangeArrowheads="1"/>
              </p:cNvSpPr>
              <p:nvPr/>
            </p:nvSpPr>
            <p:spPr bwMode="auto">
              <a:xfrm>
                <a:off x="624" y="230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409" name="Rectangle 56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410" name="Rectangle 57"/>
              <p:cNvSpPr>
                <a:spLocks noChangeArrowheads="1"/>
              </p:cNvSpPr>
              <p:nvPr/>
            </p:nvSpPr>
            <p:spPr bwMode="auto">
              <a:xfrm>
                <a:off x="1104" y="230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143411" name="Rectangle 58"/>
              <p:cNvSpPr>
                <a:spLocks noChangeArrowheads="1"/>
              </p:cNvSpPr>
              <p:nvPr/>
            </p:nvSpPr>
            <p:spPr bwMode="auto">
              <a:xfrm>
                <a:off x="1344" y="230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412" name="Rectangle 59"/>
              <p:cNvSpPr>
                <a:spLocks noChangeArrowheads="1"/>
              </p:cNvSpPr>
              <p:nvPr/>
            </p:nvSpPr>
            <p:spPr bwMode="auto">
              <a:xfrm>
                <a:off x="1584" y="230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413" name="Rectangle 60"/>
              <p:cNvSpPr>
                <a:spLocks noChangeArrowheads="1"/>
              </p:cNvSpPr>
              <p:nvPr/>
            </p:nvSpPr>
            <p:spPr bwMode="auto">
              <a:xfrm>
                <a:off x="1824" y="2304"/>
                <a:ext cx="24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c</a:t>
                </a:r>
              </a:p>
            </p:txBody>
          </p:sp>
          <p:sp>
            <p:nvSpPr>
              <p:cNvPr id="143414" name="Rectangle 61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15" name="Rectangle 62"/>
              <p:cNvSpPr>
                <a:spLocks noChangeArrowheads="1"/>
              </p:cNvSpPr>
              <p:nvPr/>
            </p:nvSpPr>
            <p:spPr bwMode="auto">
              <a:xfrm>
                <a:off x="2304" y="230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16" name="Rectangle 63"/>
              <p:cNvSpPr>
                <a:spLocks noChangeArrowheads="1"/>
              </p:cNvSpPr>
              <p:nvPr/>
            </p:nvSpPr>
            <p:spPr bwMode="auto">
              <a:xfrm>
                <a:off x="2544" y="230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17" name="Rectangle 64"/>
              <p:cNvSpPr>
                <a:spLocks noChangeArrowheads="1"/>
              </p:cNvSpPr>
              <p:nvPr/>
            </p:nvSpPr>
            <p:spPr bwMode="auto">
              <a:xfrm>
                <a:off x="2784" y="230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18" name="Rectangle 65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19" name="Rectangle 66"/>
              <p:cNvSpPr>
                <a:spLocks noChangeArrowheads="1"/>
              </p:cNvSpPr>
              <p:nvPr/>
            </p:nvSpPr>
            <p:spPr bwMode="auto">
              <a:xfrm>
                <a:off x="3264" y="230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20" name="Rectangle 67"/>
              <p:cNvSpPr>
                <a:spLocks noChangeArrowheads="1"/>
              </p:cNvSpPr>
              <p:nvPr/>
            </p:nvSpPr>
            <p:spPr bwMode="auto">
              <a:xfrm>
                <a:off x="3504" y="230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</p:grpSp>
        <p:sp>
          <p:nvSpPr>
            <p:cNvPr id="143406" name="Text Box 68"/>
            <p:cNvSpPr txBox="1">
              <a:spLocks noChangeArrowheads="1"/>
            </p:cNvSpPr>
            <p:nvPr/>
          </p:nvSpPr>
          <p:spPr bwMode="auto">
            <a:xfrm>
              <a:off x="528" y="2256"/>
              <a:ext cx="6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latin typeface="Courier New" pitchFamily="49" charset="0"/>
                </a:rPr>
                <a:t>(0,c)</a:t>
              </a:r>
            </a:p>
          </p:txBody>
        </p:sp>
        <p:sp>
          <p:nvSpPr>
            <p:cNvPr id="143407" name="Text Box 69"/>
            <p:cNvSpPr txBox="1">
              <a:spLocks noChangeArrowheads="1"/>
            </p:cNvSpPr>
            <p:nvPr/>
          </p:nvSpPr>
          <p:spPr bwMode="auto">
            <a:xfrm>
              <a:off x="4551" y="2250"/>
              <a:ext cx="6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latin typeface="Courier New" pitchFamily="49" charset="0"/>
                </a:rPr>
                <a:t>4 = c</a:t>
              </a:r>
            </a:p>
          </p:txBody>
        </p: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838200" y="4105275"/>
            <a:ext cx="7848600" cy="466725"/>
            <a:chOff x="528" y="2586"/>
            <a:chExt cx="4944" cy="294"/>
          </a:xfrm>
        </p:grpSpPr>
        <p:grpSp>
          <p:nvGrpSpPr>
            <p:cNvPr id="10" name="Group 71"/>
            <p:cNvGrpSpPr>
              <a:grpSpLocks/>
            </p:cNvGrpSpPr>
            <p:nvPr/>
          </p:nvGrpSpPr>
          <p:grpSpPr bwMode="auto">
            <a:xfrm>
              <a:off x="1248" y="2640"/>
              <a:ext cx="3120" cy="192"/>
              <a:chOff x="624" y="2640"/>
              <a:chExt cx="3120" cy="192"/>
            </a:xfrm>
          </p:grpSpPr>
          <p:sp>
            <p:nvSpPr>
              <p:cNvPr id="143392" name="Rectangle 72"/>
              <p:cNvSpPr>
                <a:spLocks noChangeArrowheads="1"/>
              </p:cNvSpPr>
              <p:nvPr/>
            </p:nvSpPr>
            <p:spPr bwMode="auto">
              <a:xfrm>
                <a:off x="624" y="264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393" name="Rectangle 73"/>
              <p:cNvSpPr>
                <a:spLocks noChangeArrowheads="1"/>
              </p:cNvSpPr>
              <p:nvPr/>
            </p:nvSpPr>
            <p:spPr bwMode="auto">
              <a:xfrm>
                <a:off x="864" y="264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394" name="Rectangle 74"/>
              <p:cNvSpPr>
                <a:spLocks noChangeArrowheads="1"/>
              </p:cNvSpPr>
              <p:nvPr/>
            </p:nvSpPr>
            <p:spPr bwMode="auto">
              <a:xfrm>
                <a:off x="1104" y="264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143395" name="Rectangle 75"/>
              <p:cNvSpPr>
                <a:spLocks noChangeArrowheads="1"/>
              </p:cNvSpPr>
              <p:nvPr/>
            </p:nvSpPr>
            <p:spPr bwMode="auto">
              <a:xfrm>
                <a:off x="1344" y="264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396" name="Rectangle 7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397" name="Rectangle 77"/>
              <p:cNvSpPr>
                <a:spLocks noChangeArrowheads="1"/>
              </p:cNvSpPr>
              <p:nvPr/>
            </p:nvSpPr>
            <p:spPr bwMode="auto">
              <a:xfrm>
                <a:off x="1824" y="264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c</a:t>
                </a:r>
              </a:p>
            </p:txBody>
          </p:sp>
          <p:sp>
            <p:nvSpPr>
              <p:cNvPr id="143398" name="Rectangle 78"/>
              <p:cNvSpPr>
                <a:spLocks noChangeArrowheads="1"/>
              </p:cNvSpPr>
              <p:nvPr/>
            </p:nvSpPr>
            <p:spPr bwMode="auto">
              <a:xfrm>
                <a:off x="2064" y="2640"/>
                <a:ext cx="240" cy="19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399" name="Rectangle 79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240" cy="19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143400" name="Rectangle 80"/>
              <p:cNvSpPr>
                <a:spLocks noChangeArrowheads="1"/>
              </p:cNvSpPr>
              <p:nvPr/>
            </p:nvSpPr>
            <p:spPr bwMode="auto">
              <a:xfrm>
                <a:off x="2544" y="2640"/>
                <a:ext cx="24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c</a:t>
                </a:r>
              </a:p>
            </p:txBody>
          </p:sp>
          <p:sp>
            <p:nvSpPr>
              <p:cNvPr id="143401" name="Rectangle 81"/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02" name="Rectangle 82"/>
              <p:cNvSpPr>
                <a:spLocks noChangeArrowheads="1"/>
              </p:cNvSpPr>
              <p:nvPr/>
            </p:nvSpPr>
            <p:spPr bwMode="auto">
              <a:xfrm>
                <a:off x="3024" y="264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03" name="Rectangle 83"/>
              <p:cNvSpPr>
                <a:spLocks noChangeArrowheads="1"/>
              </p:cNvSpPr>
              <p:nvPr/>
            </p:nvSpPr>
            <p:spPr bwMode="auto">
              <a:xfrm>
                <a:off x="3264" y="264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  <p:sp>
            <p:nvSpPr>
              <p:cNvPr id="143404" name="Rectangle 84"/>
              <p:cNvSpPr>
                <a:spLocks noChangeArrowheads="1"/>
              </p:cNvSpPr>
              <p:nvPr/>
            </p:nvSpPr>
            <p:spPr bwMode="auto">
              <a:xfrm>
                <a:off x="3504" y="264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 sz="2400" b="0">
                  <a:latin typeface="Courier New" pitchFamily="49" charset="0"/>
                </a:endParaRPr>
              </a:p>
            </p:txBody>
          </p:sp>
        </p:grpSp>
        <p:sp>
          <p:nvSpPr>
            <p:cNvPr id="143390" name="Text Box 85"/>
            <p:cNvSpPr txBox="1">
              <a:spLocks noChangeArrowheads="1"/>
            </p:cNvSpPr>
            <p:nvPr/>
          </p:nvSpPr>
          <p:spPr bwMode="auto">
            <a:xfrm>
              <a:off x="528" y="2592"/>
              <a:ext cx="6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latin typeface="Courier New" pitchFamily="49" charset="0"/>
                </a:rPr>
                <a:t>(2,c)</a:t>
              </a:r>
            </a:p>
          </p:txBody>
        </p:sp>
        <p:sp>
          <p:nvSpPr>
            <p:cNvPr id="143391" name="Text Box 86"/>
            <p:cNvSpPr txBox="1">
              <a:spLocks noChangeArrowheads="1"/>
            </p:cNvSpPr>
            <p:nvPr/>
          </p:nvSpPr>
          <p:spPr bwMode="auto">
            <a:xfrm>
              <a:off x="4551" y="2586"/>
              <a:ext cx="9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latin typeface="Courier New" pitchFamily="49" charset="0"/>
                </a:rPr>
                <a:t>5 = abc</a:t>
              </a:r>
            </a:p>
          </p:txBody>
        </p:sp>
      </p:grpSp>
      <p:grpSp>
        <p:nvGrpSpPr>
          <p:cNvPr id="11" name="Group 87"/>
          <p:cNvGrpSpPr>
            <a:grpSpLocks/>
          </p:cNvGrpSpPr>
          <p:nvPr/>
        </p:nvGrpSpPr>
        <p:grpSpPr bwMode="auto">
          <a:xfrm>
            <a:off x="838200" y="4638675"/>
            <a:ext cx="8031163" cy="466725"/>
            <a:chOff x="528" y="2922"/>
            <a:chExt cx="5059" cy="294"/>
          </a:xfrm>
        </p:grpSpPr>
        <p:grpSp>
          <p:nvGrpSpPr>
            <p:cNvPr id="12" name="Group 88"/>
            <p:cNvGrpSpPr>
              <a:grpSpLocks/>
            </p:cNvGrpSpPr>
            <p:nvPr/>
          </p:nvGrpSpPr>
          <p:grpSpPr bwMode="auto">
            <a:xfrm>
              <a:off x="1248" y="2976"/>
              <a:ext cx="3120" cy="192"/>
              <a:chOff x="1248" y="2976"/>
              <a:chExt cx="3120" cy="192"/>
            </a:xfrm>
          </p:grpSpPr>
          <p:sp>
            <p:nvSpPr>
              <p:cNvPr id="143376" name="Rectangle 89"/>
              <p:cNvSpPr>
                <a:spLocks noChangeArrowheads="1"/>
              </p:cNvSpPr>
              <p:nvPr/>
            </p:nvSpPr>
            <p:spPr bwMode="auto">
              <a:xfrm>
                <a:off x="1248" y="29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377" name="Rectangle 90"/>
              <p:cNvSpPr>
                <a:spLocks noChangeArrowheads="1"/>
              </p:cNvSpPr>
              <p:nvPr/>
            </p:nvSpPr>
            <p:spPr bwMode="auto">
              <a:xfrm>
                <a:off x="1488" y="29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378" name="Rectangle 91"/>
              <p:cNvSpPr>
                <a:spLocks noChangeArrowheads="1"/>
              </p:cNvSpPr>
              <p:nvPr/>
            </p:nvSpPr>
            <p:spPr bwMode="auto">
              <a:xfrm>
                <a:off x="1728" y="29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143379" name="Rectangle 92"/>
              <p:cNvSpPr>
                <a:spLocks noChangeArrowheads="1"/>
              </p:cNvSpPr>
              <p:nvPr/>
            </p:nvSpPr>
            <p:spPr bwMode="auto">
              <a:xfrm>
                <a:off x="1968" y="29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380" name="Rectangle 93"/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381" name="Rectangle 94"/>
              <p:cNvSpPr>
                <a:spLocks noChangeArrowheads="1"/>
              </p:cNvSpPr>
              <p:nvPr/>
            </p:nvSpPr>
            <p:spPr bwMode="auto">
              <a:xfrm>
                <a:off x="2448" y="29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c</a:t>
                </a:r>
              </a:p>
            </p:txBody>
          </p:sp>
          <p:sp>
            <p:nvSpPr>
              <p:cNvPr id="143382" name="Rectangle 95"/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383" name="Rectangle 96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143384" name="Rectangle 97"/>
              <p:cNvSpPr>
                <a:spLocks noChangeArrowheads="1"/>
              </p:cNvSpPr>
              <p:nvPr/>
            </p:nvSpPr>
            <p:spPr bwMode="auto">
              <a:xfrm>
                <a:off x="3168" y="29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c</a:t>
                </a:r>
              </a:p>
            </p:txBody>
          </p:sp>
          <p:sp>
            <p:nvSpPr>
              <p:cNvPr id="143385" name="Rectangle 98"/>
              <p:cNvSpPr>
                <a:spLocks noChangeArrowheads="1"/>
              </p:cNvSpPr>
              <p:nvPr/>
            </p:nvSpPr>
            <p:spPr bwMode="auto">
              <a:xfrm>
                <a:off x="3408" y="2976"/>
                <a:ext cx="240" cy="19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a</a:t>
                </a:r>
              </a:p>
            </p:txBody>
          </p:sp>
          <p:sp>
            <p:nvSpPr>
              <p:cNvPr id="143386" name="Rectangle 99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240" cy="19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143387" name="Rectangle 100"/>
              <p:cNvSpPr>
                <a:spLocks noChangeArrowheads="1"/>
              </p:cNvSpPr>
              <p:nvPr/>
            </p:nvSpPr>
            <p:spPr bwMode="auto">
              <a:xfrm>
                <a:off x="3888" y="2976"/>
                <a:ext cx="240" cy="19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c</a:t>
                </a:r>
              </a:p>
            </p:txBody>
          </p:sp>
          <p:sp>
            <p:nvSpPr>
              <p:cNvPr id="143388" name="Rectangle 101"/>
              <p:cNvSpPr>
                <a:spLocks noChangeArrowheads="1"/>
              </p:cNvSpPr>
              <p:nvPr/>
            </p:nvSpPr>
            <p:spPr bwMode="auto">
              <a:xfrm>
                <a:off x="4128" y="2976"/>
                <a:ext cx="24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>
                    <a:latin typeface="Courier New" pitchFamily="49" charset="0"/>
                  </a:rPr>
                  <a:t>b</a:t>
                </a:r>
              </a:p>
            </p:txBody>
          </p:sp>
        </p:grpSp>
        <p:sp>
          <p:nvSpPr>
            <p:cNvPr id="143374" name="Text Box 102"/>
            <p:cNvSpPr txBox="1">
              <a:spLocks noChangeArrowheads="1"/>
            </p:cNvSpPr>
            <p:nvPr/>
          </p:nvSpPr>
          <p:spPr bwMode="auto">
            <a:xfrm>
              <a:off x="528" y="2928"/>
              <a:ext cx="6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latin typeface="Courier New" pitchFamily="49" charset="0"/>
                </a:rPr>
                <a:t>(5,b)</a:t>
              </a:r>
            </a:p>
          </p:txBody>
        </p:sp>
        <p:sp>
          <p:nvSpPr>
            <p:cNvPr id="143375" name="Text Box 103"/>
            <p:cNvSpPr txBox="1">
              <a:spLocks noChangeArrowheads="1"/>
            </p:cNvSpPr>
            <p:nvPr/>
          </p:nvSpPr>
          <p:spPr bwMode="auto">
            <a:xfrm>
              <a:off x="4551" y="2922"/>
              <a:ext cx="10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latin typeface="Courier New" pitchFamily="49" charset="0"/>
                </a:rPr>
                <a:t>6 = abcb</a:t>
              </a:r>
            </a:p>
          </p:txBody>
        </p:sp>
      </p:grpSp>
      <p:sp>
        <p:nvSpPr>
          <p:cNvPr id="143371" name="Text Box 104"/>
          <p:cNvSpPr txBox="1">
            <a:spLocks noChangeArrowheads="1"/>
          </p:cNvSpPr>
          <p:nvPr/>
        </p:nvSpPr>
        <p:spPr bwMode="auto">
          <a:xfrm>
            <a:off x="1077913" y="15240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Input</a:t>
            </a:r>
          </a:p>
        </p:txBody>
      </p:sp>
      <p:sp>
        <p:nvSpPr>
          <p:cNvPr id="143372" name="Text Box 105"/>
          <p:cNvSpPr txBox="1">
            <a:spLocks noChangeArrowheads="1"/>
          </p:cNvSpPr>
          <p:nvPr/>
        </p:nvSpPr>
        <p:spPr bwMode="auto">
          <a:xfrm>
            <a:off x="7369175" y="1447800"/>
            <a:ext cx="78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Dict.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LZW (Lempel-Ziv-Welch)</a:t>
            </a:r>
          </a:p>
        </p:txBody>
      </p:sp>
      <p:sp>
        <p:nvSpPr>
          <p:cNvPr id="262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07375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Don’t send extra character </a:t>
            </a:r>
            <a:r>
              <a:rPr lang="en-US" b="1" i="1">
                <a:solidFill>
                  <a:srgbClr val="CC3300"/>
                </a:solidFill>
              </a:rPr>
              <a:t>c</a:t>
            </a:r>
            <a:r>
              <a:rPr lang="en-US"/>
              <a:t>, but still add </a:t>
            </a:r>
            <a:r>
              <a:rPr lang="en-US" b="1" i="1">
                <a:solidFill>
                  <a:srgbClr val="CC3300"/>
                </a:solidFill>
              </a:rPr>
              <a:t>Sc</a:t>
            </a:r>
            <a:r>
              <a:rPr lang="en-US"/>
              <a:t> to the dictionary.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CC3300"/>
                </a:solidFill>
              </a:rPr>
              <a:t>Dictionary: </a:t>
            </a:r>
          </a:p>
          <a:p>
            <a:r>
              <a:rPr lang="en-US"/>
              <a:t>initialized with 256 </a:t>
            </a:r>
            <a:r>
              <a:rPr lang="en-US" i="1"/>
              <a:t>ascii</a:t>
            </a:r>
            <a:r>
              <a:rPr lang="en-US"/>
              <a:t> entries (e.g. </a:t>
            </a:r>
            <a:r>
              <a:rPr lang="en-US">
                <a:latin typeface="Courier New" pitchFamily="49" charset="0"/>
              </a:rPr>
              <a:t>a = 112</a:t>
            </a:r>
            <a:r>
              <a:rPr lang="en-US"/>
              <a:t>)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Decoder is </a:t>
            </a:r>
            <a:r>
              <a:rPr lang="en-US" b="1">
                <a:solidFill>
                  <a:srgbClr val="CC0000"/>
                </a:solidFill>
              </a:rPr>
              <a:t>one step behind</a:t>
            </a:r>
            <a:r>
              <a:rPr lang="en-US"/>
              <a:t> the coder since it does not know c</a:t>
            </a:r>
          </a:p>
          <a:p>
            <a:pPr>
              <a:lnSpc>
                <a:spcPct val="140000"/>
              </a:lnSpc>
            </a:pPr>
            <a:r>
              <a:rPr lang="en-US" sz="2200">
                <a:solidFill>
                  <a:schemeClr val="folHlink"/>
                </a:solidFill>
              </a:rPr>
              <a:t>There is an issue for strings of the form </a:t>
            </a:r>
            <a:br>
              <a:rPr lang="en-US" sz="2200">
                <a:solidFill>
                  <a:schemeClr val="folHlink"/>
                </a:solidFill>
              </a:rPr>
            </a:br>
            <a:r>
              <a:rPr lang="en-US" sz="2200" i="1">
                <a:solidFill>
                  <a:schemeClr val="folHlink"/>
                </a:solidFill>
              </a:rPr>
              <a:t>SSc </a:t>
            </a:r>
            <a:r>
              <a:rPr lang="en-US" sz="2200">
                <a:solidFill>
                  <a:schemeClr val="folHlink"/>
                </a:solidFill>
              </a:rPr>
              <a:t>where </a:t>
            </a:r>
            <a:r>
              <a:rPr lang="en-US" sz="2200" i="1">
                <a:solidFill>
                  <a:schemeClr val="folHlink"/>
                </a:solidFill>
              </a:rPr>
              <a:t>S[0] = c, </a:t>
            </a:r>
            <a:r>
              <a:rPr lang="en-US" sz="2200">
                <a:solidFill>
                  <a:schemeClr val="folHlink"/>
                </a:solidFill>
              </a:rPr>
              <a:t>and these are handled specially!!!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LZW: Encoding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2057400"/>
            <a:ext cx="4953000" cy="304800"/>
            <a:chOff x="624" y="1296"/>
            <a:chExt cx="3120" cy="192"/>
          </a:xfrm>
        </p:grpSpPr>
        <p:sp>
          <p:nvSpPr>
            <p:cNvPr id="2623492" name="Rectangle 4"/>
            <p:cNvSpPr>
              <a:spLocks noChangeArrowheads="1"/>
            </p:cNvSpPr>
            <p:nvPr/>
          </p:nvSpPr>
          <p:spPr bwMode="auto">
            <a:xfrm>
              <a:off x="624" y="1296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493" name="Rectangle 5"/>
            <p:cNvSpPr>
              <a:spLocks noChangeArrowheads="1"/>
            </p:cNvSpPr>
            <p:nvPr/>
          </p:nvSpPr>
          <p:spPr bwMode="auto">
            <a:xfrm>
              <a:off x="864" y="1296"/>
              <a:ext cx="240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494" name="Rectangle 6"/>
            <p:cNvSpPr>
              <a:spLocks noChangeArrowheads="1"/>
            </p:cNvSpPr>
            <p:nvPr/>
          </p:nvSpPr>
          <p:spPr bwMode="auto">
            <a:xfrm>
              <a:off x="110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495" name="Rectangle 7"/>
            <p:cNvSpPr>
              <a:spLocks noChangeArrowheads="1"/>
            </p:cNvSpPr>
            <p:nvPr/>
          </p:nvSpPr>
          <p:spPr bwMode="auto">
            <a:xfrm>
              <a:off x="134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496" name="Rectangle 8"/>
            <p:cNvSpPr>
              <a:spLocks noChangeArrowheads="1"/>
            </p:cNvSpPr>
            <p:nvPr/>
          </p:nvSpPr>
          <p:spPr bwMode="auto">
            <a:xfrm>
              <a:off x="158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497" name="Rectangle 9"/>
            <p:cNvSpPr>
              <a:spLocks noChangeArrowheads="1"/>
            </p:cNvSpPr>
            <p:nvPr/>
          </p:nvSpPr>
          <p:spPr bwMode="auto">
            <a:xfrm>
              <a:off x="182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3498" name="Rectangle 10"/>
            <p:cNvSpPr>
              <a:spLocks noChangeArrowheads="1"/>
            </p:cNvSpPr>
            <p:nvPr/>
          </p:nvSpPr>
          <p:spPr bwMode="auto">
            <a:xfrm>
              <a:off x="206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499" name="Rectangle 11"/>
            <p:cNvSpPr>
              <a:spLocks noChangeArrowheads="1"/>
            </p:cNvSpPr>
            <p:nvPr/>
          </p:nvSpPr>
          <p:spPr bwMode="auto">
            <a:xfrm>
              <a:off x="230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00" name="Rectangle 12"/>
            <p:cNvSpPr>
              <a:spLocks noChangeArrowheads="1"/>
            </p:cNvSpPr>
            <p:nvPr/>
          </p:nvSpPr>
          <p:spPr bwMode="auto">
            <a:xfrm>
              <a:off x="254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01" name="Rectangle 13"/>
            <p:cNvSpPr>
              <a:spLocks noChangeArrowheads="1"/>
            </p:cNvSpPr>
            <p:nvPr/>
          </p:nvSpPr>
          <p:spPr bwMode="auto">
            <a:xfrm>
              <a:off x="278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02" name="Rectangle 14"/>
            <p:cNvSpPr>
              <a:spLocks noChangeArrowheads="1"/>
            </p:cNvSpPr>
            <p:nvPr/>
          </p:nvSpPr>
          <p:spPr bwMode="auto">
            <a:xfrm>
              <a:off x="302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03" name="Rectangle 15"/>
            <p:cNvSpPr>
              <a:spLocks noChangeArrowheads="1"/>
            </p:cNvSpPr>
            <p:nvPr/>
          </p:nvSpPr>
          <p:spPr bwMode="auto">
            <a:xfrm>
              <a:off x="326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3504" name="Rectangle 16"/>
            <p:cNvSpPr>
              <a:spLocks noChangeArrowheads="1"/>
            </p:cNvSpPr>
            <p:nvPr/>
          </p:nvSpPr>
          <p:spPr bwMode="auto">
            <a:xfrm>
              <a:off x="350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</p:grpSp>
      <p:sp>
        <p:nvSpPr>
          <p:cNvPr id="2623505" name="Text Box 17"/>
          <p:cNvSpPr txBox="1">
            <a:spLocks noChangeArrowheads="1"/>
          </p:cNvSpPr>
          <p:nvPr/>
        </p:nvSpPr>
        <p:spPr bwMode="auto">
          <a:xfrm>
            <a:off x="6096000" y="1981200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112</a:t>
            </a:r>
          </a:p>
        </p:txBody>
      </p:sp>
      <p:sp>
        <p:nvSpPr>
          <p:cNvPr id="2623506" name="Text Box 18"/>
          <p:cNvSpPr txBox="1">
            <a:spLocks noChangeArrowheads="1"/>
          </p:cNvSpPr>
          <p:nvPr/>
        </p:nvSpPr>
        <p:spPr bwMode="auto">
          <a:xfrm>
            <a:off x="6919913" y="1971675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256=aa</a:t>
            </a:r>
          </a:p>
        </p:txBody>
      </p:sp>
      <p:sp>
        <p:nvSpPr>
          <p:cNvPr id="2623507" name="Text Box 19"/>
          <p:cNvSpPr txBox="1">
            <a:spLocks noChangeArrowheads="1"/>
          </p:cNvSpPr>
          <p:nvPr/>
        </p:nvSpPr>
        <p:spPr bwMode="auto">
          <a:xfrm>
            <a:off x="7369175" y="1447800"/>
            <a:ext cx="78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Dict.</a:t>
            </a:r>
          </a:p>
        </p:txBody>
      </p:sp>
      <p:sp>
        <p:nvSpPr>
          <p:cNvPr id="2623508" name="Text Box 20"/>
          <p:cNvSpPr txBox="1">
            <a:spLocks noChangeArrowheads="1"/>
          </p:cNvSpPr>
          <p:nvPr/>
        </p:nvSpPr>
        <p:spPr bwMode="auto">
          <a:xfrm>
            <a:off x="5943600" y="1447800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Output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990600" y="2590800"/>
            <a:ext cx="4953000" cy="304800"/>
            <a:chOff x="624" y="1632"/>
            <a:chExt cx="3120" cy="192"/>
          </a:xfrm>
        </p:grpSpPr>
        <p:sp>
          <p:nvSpPr>
            <p:cNvPr id="2623510" name="Rectangle 22"/>
            <p:cNvSpPr>
              <a:spLocks noChangeArrowheads="1"/>
            </p:cNvSpPr>
            <p:nvPr/>
          </p:nvSpPr>
          <p:spPr bwMode="auto">
            <a:xfrm>
              <a:off x="62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11" name="Rectangle 23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12" name="Rectangle 24"/>
            <p:cNvSpPr>
              <a:spLocks noChangeArrowheads="1"/>
            </p:cNvSpPr>
            <p:nvPr/>
          </p:nvSpPr>
          <p:spPr bwMode="auto">
            <a:xfrm>
              <a:off x="1104" y="1632"/>
              <a:ext cx="240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13" name="Rectangle 25"/>
            <p:cNvSpPr>
              <a:spLocks noChangeArrowheads="1"/>
            </p:cNvSpPr>
            <p:nvPr/>
          </p:nvSpPr>
          <p:spPr bwMode="auto">
            <a:xfrm>
              <a:off x="134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14" name="Rectangle 26"/>
            <p:cNvSpPr>
              <a:spLocks noChangeArrowheads="1"/>
            </p:cNvSpPr>
            <p:nvPr/>
          </p:nvSpPr>
          <p:spPr bwMode="auto">
            <a:xfrm>
              <a:off x="158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15" name="Rectangle 27"/>
            <p:cNvSpPr>
              <a:spLocks noChangeArrowheads="1"/>
            </p:cNvSpPr>
            <p:nvPr/>
          </p:nvSpPr>
          <p:spPr bwMode="auto">
            <a:xfrm>
              <a:off x="182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3516" name="Rectangle 28"/>
            <p:cNvSpPr>
              <a:spLocks noChangeArrowheads="1"/>
            </p:cNvSpPr>
            <p:nvPr/>
          </p:nvSpPr>
          <p:spPr bwMode="auto">
            <a:xfrm>
              <a:off x="206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17" name="Rectangle 29"/>
            <p:cNvSpPr>
              <a:spLocks noChangeArrowheads="1"/>
            </p:cNvSpPr>
            <p:nvPr/>
          </p:nvSpPr>
          <p:spPr bwMode="auto">
            <a:xfrm>
              <a:off x="230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18" name="Rectangle 30"/>
            <p:cNvSpPr>
              <a:spLocks noChangeArrowheads="1"/>
            </p:cNvSpPr>
            <p:nvPr/>
          </p:nvSpPr>
          <p:spPr bwMode="auto">
            <a:xfrm>
              <a:off x="254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19" name="Rectangle 31"/>
            <p:cNvSpPr>
              <a:spLocks noChangeArrowheads="1"/>
            </p:cNvSpPr>
            <p:nvPr/>
          </p:nvSpPr>
          <p:spPr bwMode="auto">
            <a:xfrm>
              <a:off x="278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20" name="Rectangle 32"/>
            <p:cNvSpPr>
              <a:spLocks noChangeArrowheads="1"/>
            </p:cNvSpPr>
            <p:nvPr/>
          </p:nvSpPr>
          <p:spPr bwMode="auto">
            <a:xfrm>
              <a:off x="302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21" name="Rectangle 33"/>
            <p:cNvSpPr>
              <a:spLocks noChangeArrowheads="1"/>
            </p:cNvSpPr>
            <p:nvPr/>
          </p:nvSpPr>
          <p:spPr bwMode="auto">
            <a:xfrm>
              <a:off x="326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3522" name="Rectangle 34"/>
            <p:cNvSpPr>
              <a:spLocks noChangeArrowheads="1"/>
            </p:cNvSpPr>
            <p:nvPr/>
          </p:nvSpPr>
          <p:spPr bwMode="auto">
            <a:xfrm>
              <a:off x="350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</p:grpSp>
      <p:sp>
        <p:nvSpPr>
          <p:cNvPr id="2623523" name="Text Box 35"/>
          <p:cNvSpPr txBox="1">
            <a:spLocks noChangeArrowheads="1"/>
          </p:cNvSpPr>
          <p:nvPr/>
        </p:nvSpPr>
        <p:spPr bwMode="auto">
          <a:xfrm>
            <a:off x="6934200" y="2505075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257=ab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990600" y="3124200"/>
            <a:ext cx="4953000" cy="304800"/>
            <a:chOff x="624" y="1968"/>
            <a:chExt cx="3120" cy="192"/>
          </a:xfrm>
        </p:grpSpPr>
        <p:sp>
          <p:nvSpPr>
            <p:cNvPr id="2623525" name="Rectangle 37"/>
            <p:cNvSpPr>
              <a:spLocks noChangeArrowheads="1"/>
            </p:cNvSpPr>
            <p:nvPr/>
          </p:nvSpPr>
          <p:spPr bwMode="auto">
            <a:xfrm>
              <a:off x="62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26" name="Rectangle 38"/>
            <p:cNvSpPr>
              <a:spLocks noChangeArrowheads="1"/>
            </p:cNvSpPr>
            <p:nvPr/>
          </p:nvSpPr>
          <p:spPr bwMode="auto">
            <a:xfrm>
              <a:off x="86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27" name="Rectangle 39"/>
            <p:cNvSpPr>
              <a:spLocks noChangeArrowheads="1"/>
            </p:cNvSpPr>
            <p:nvPr/>
          </p:nvSpPr>
          <p:spPr bwMode="auto">
            <a:xfrm>
              <a:off x="1104" y="1968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28" name="Rectangle 40"/>
            <p:cNvSpPr>
              <a:spLocks noChangeArrowheads="1"/>
            </p:cNvSpPr>
            <p:nvPr/>
          </p:nvSpPr>
          <p:spPr bwMode="auto">
            <a:xfrm>
              <a:off x="1344" y="1968"/>
              <a:ext cx="240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29" name="Rectangle 41"/>
            <p:cNvSpPr>
              <a:spLocks noChangeArrowheads="1"/>
            </p:cNvSpPr>
            <p:nvPr/>
          </p:nvSpPr>
          <p:spPr bwMode="auto">
            <a:xfrm>
              <a:off x="158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30" name="Rectangle 42"/>
            <p:cNvSpPr>
              <a:spLocks noChangeArrowheads="1"/>
            </p:cNvSpPr>
            <p:nvPr/>
          </p:nvSpPr>
          <p:spPr bwMode="auto">
            <a:xfrm>
              <a:off x="182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3531" name="Rectangle 43"/>
            <p:cNvSpPr>
              <a:spLocks noChangeArrowheads="1"/>
            </p:cNvSpPr>
            <p:nvPr/>
          </p:nvSpPr>
          <p:spPr bwMode="auto">
            <a:xfrm>
              <a:off x="206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32" name="Rectangle 44"/>
            <p:cNvSpPr>
              <a:spLocks noChangeArrowheads="1"/>
            </p:cNvSpPr>
            <p:nvPr/>
          </p:nvSpPr>
          <p:spPr bwMode="auto">
            <a:xfrm>
              <a:off x="230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33" name="Rectangle 45"/>
            <p:cNvSpPr>
              <a:spLocks noChangeArrowheads="1"/>
            </p:cNvSpPr>
            <p:nvPr/>
          </p:nvSpPr>
          <p:spPr bwMode="auto">
            <a:xfrm>
              <a:off x="254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34" name="Rectangle 46"/>
            <p:cNvSpPr>
              <a:spLocks noChangeArrowheads="1"/>
            </p:cNvSpPr>
            <p:nvPr/>
          </p:nvSpPr>
          <p:spPr bwMode="auto">
            <a:xfrm>
              <a:off x="278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35" name="Rectangle 47"/>
            <p:cNvSpPr>
              <a:spLocks noChangeArrowheads="1"/>
            </p:cNvSpPr>
            <p:nvPr/>
          </p:nvSpPr>
          <p:spPr bwMode="auto">
            <a:xfrm>
              <a:off x="302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36" name="Rectangle 48"/>
            <p:cNvSpPr>
              <a:spLocks noChangeArrowheads="1"/>
            </p:cNvSpPr>
            <p:nvPr/>
          </p:nvSpPr>
          <p:spPr bwMode="auto">
            <a:xfrm>
              <a:off x="326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3537" name="Rectangle 49"/>
            <p:cNvSpPr>
              <a:spLocks noChangeArrowheads="1"/>
            </p:cNvSpPr>
            <p:nvPr/>
          </p:nvSpPr>
          <p:spPr bwMode="auto">
            <a:xfrm>
              <a:off x="350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</p:grpSp>
      <p:sp>
        <p:nvSpPr>
          <p:cNvPr id="2623538" name="Text Box 50"/>
          <p:cNvSpPr txBox="1">
            <a:spLocks noChangeArrowheads="1"/>
          </p:cNvSpPr>
          <p:nvPr/>
        </p:nvSpPr>
        <p:spPr bwMode="auto">
          <a:xfrm>
            <a:off x="6065838" y="3048000"/>
            <a:ext cx="73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113</a:t>
            </a:r>
          </a:p>
        </p:txBody>
      </p:sp>
      <p:sp>
        <p:nvSpPr>
          <p:cNvPr id="2623539" name="Text Box 51"/>
          <p:cNvSpPr txBox="1">
            <a:spLocks noChangeArrowheads="1"/>
          </p:cNvSpPr>
          <p:nvPr/>
        </p:nvSpPr>
        <p:spPr bwMode="auto">
          <a:xfrm>
            <a:off x="6934200" y="3038475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258=ba</a:t>
            </a:r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990600" y="3657600"/>
            <a:ext cx="4953000" cy="304800"/>
            <a:chOff x="624" y="2304"/>
            <a:chExt cx="3120" cy="192"/>
          </a:xfrm>
        </p:grpSpPr>
        <p:sp>
          <p:nvSpPr>
            <p:cNvPr id="2623541" name="Rectangle 53"/>
            <p:cNvSpPr>
              <a:spLocks noChangeArrowheads="1"/>
            </p:cNvSpPr>
            <p:nvPr/>
          </p:nvSpPr>
          <p:spPr bwMode="auto">
            <a:xfrm>
              <a:off x="62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42" name="Rectangle 54"/>
            <p:cNvSpPr>
              <a:spLocks noChangeArrowheads="1"/>
            </p:cNvSpPr>
            <p:nvPr/>
          </p:nvSpPr>
          <p:spPr bwMode="auto">
            <a:xfrm>
              <a:off x="86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43" name="Rectangle 55"/>
            <p:cNvSpPr>
              <a:spLocks noChangeArrowheads="1"/>
            </p:cNvSpPr>
            <p:nvPr/>
          </p:nvSpPr>
          <p:spPr bwMode="auto">
            <a:xfrm>
              <a:off x="110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44" name="Rectangle 56"/>
            <p:cNvSpPr>
              <a:spLocks noChangeArrowheads="1"/>
            </p:cNvSpPr>
            <p:nvPr/>
          </p:nvSpPr>
          <p:spPr bwMode="auto">
            <a:xfrm>
              <a:off x="1344" y="2304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45" name="Rectangle 57"/>
            <p:cNvSpPr>
              <a:spLocks noChangeArrowheads="1"/>
            </p:cNvSpPr>
            <p:nvPr/>
          </p:nvSpPr>
          <p:spPr bwMode="auto">
            <a:xfrm>
              <a:off x="1584" y="2304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46" name="Rectangle 58"/>
            <p:cNvSpPr>
              <a:spLocks noChangeArrowheads="1"/>
            </p:cNvSpPr>
            <p:nvPr/>
          </p:nvSpPr>
          <p:spPr bwMode="auto">
            <a:xfrm>
              <a:off x="1824" y="2304"/>
              <a:ext cx="240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3547" name="Rectangle 59"/>
            <p:cNvSpPr>
              <a:spLocks noChangeArrowheads="1"/>
            </p:cNvSpPr>
            <p:nvPr/>
          </p:nvSpPr>
          <p:spPr bwMode="auto">
            <a:xfrm>
              <a:off x="206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48" name="Rectangle 60"/>
            <p:cNvSpPr>
              <a:spLocks noChangeArrowheads="1"/>
            </p:cNvSpPr>
            <p:nvPr/>
          </p:nvSpPr>
          <p:spPr bwMode="auto">
            <a:xfrm>
              <a:off x="230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49" name="Rectangle 61"/>
            <p:cNvSpPr>
              <a:spLocks noChangeArrowheads="1"/>
            </p:cNvSpPr>
            <p:nvPr/>
          </p:nvSpPr>
          <p:spPr bwMode="auto">
            <a:xfrm>
              <a:off x="254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50" name="Rectangle 62"/>
            <p:cNvSpPr>
              <a:spLocks noChangeArrowheads="1"/>
            </p:cNvSpPr>
            <p:nvPr/>
          </p:nvSpPr>
          <p:spPr bwMode="auto">
            <a:xfrm>
              <a:off x="278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51" name="Rectangle 63"/>
            <p:cNvSpPr>
              <a:spLocks noChangeArrowheads="1"/>
            </p:cNvSpPr>
            <p:nvPr/>
          </p:nvSpPr>
          <p:spPr bwMode="auto">
            <a:xfrm>
              <a:off x="302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52" name="Rectangle 64"/>
            <p:cNvSpPr>
              <a:spLocks noChangeArrowheads="1"/>
            </p:cNvSpPr>
            <p:nvPr/>
          </p:nvSpPr>
          <p:spPr bwMode="auto">
            <a:xfrm>
              <a:off x="326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3553" name="Rectangle 65"/>
            <p:cNvSpPr>
              <a:spLocks noChangeArrowheads="1"/>
            </p:cNvSpPr>
            <p:nvPr/>
          </p:nvSpPr>
          <p:spPr bwMode="auto">
            <a:xfrm>
              <a:off x="350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</p:grpSp>
      <p:sp>
        <p:nvSpPr>
          <p:cNvPr id="2623554" name="Text Box 66"/>
          <p:cNvSpPr txBox="1">
            <a:spLocks noChangeArrowheads="1"/>
          </p:cNvSpPr>
          <p:nvPr/>
        </p:nvSpPr>
        <p:spPr bwMode="auto">
          <a:xfrm>
            <a:off x="6065838" y="3581400"/>
            <a:ext cx="73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256</a:t>
            </a:r>
          </a:p>
        </p:txBody>
      </p:sp>
      <p:sp>
        <p:nvSpPr>
          <p:cNvPr id="2623555" name="Text Box 67"/>
          <p:cNvSpPr txBox="1">
            <a:spLocks noChangeArrowheads="1"/>
          </p:cNvSpPr>
          <p:nvPr/>
        </p:nvSpPr>
        <p:spPr bwMode="auto">
          <a:xfrm>
            <a:off x="6934200" y="3571875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259=aac</a:t>
            </a:r>
          </a:p>
        </p:txBody>
      </p: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990600" y="4191000"/>
            <a:ext cx="4953000" cy="304800"/>
            <a:chOff x="624" y="2640"/>
            <a:chExt cx="3120" cy="192"/>
          </a:xfrm>
        </p:grpSpPr>
        <p:sp>
          <p:nvSpPr>
            <p:cNvPr id="2623557" name="Rectangle 69"/>
            <p:cNvSpPr>
              <a:spLocks noChangeArrowheads="1"/>
            </p:cNvSpPr>
            <p:nvPr/>
          </p:nvSpPr>
          <p:spPr bwMode="auto">
            <a:xfrm>
              <a:off x="62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58" name="Rectangle 70"/>
            <p:cNvSpPr>
              <a:spLocks noChangeArrowheads="1"/>
            </p:cNvSpPr>
            <p:nvPr/>
          </p:nvSpPr>
          <p:spPr bwMode="auto">
            <a:xfrm>
              <a:off x="86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59" name="Rectangle 71"/>
            <p:cNvSpPr>
              <a:spLocks noChangeArrowheads="1"/>
            </p:cNvSpPr>
            <p:nvPr/>
          </p:nvSpPr>
          <p:spPr bwMode="auto">
            <a:xfrm>
              <a:off x="110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60" name="Rectangle 72"/>
            <p:cNvSpPr>
              <a:spLocks noChangeArrowheads="1"/>
            </p:cNvSpPr>
            <p:nvPr/>
          </p:nvSpPr>
          <p:spPr bwMode="auto">
            <a:xfrm>
              <a:off x="134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61" name="Rectangle 73"/>
            <p:cNvSpPr>
              <a:spLocks noChangeArrowheads="1"/>
            </p:cNvSpPr>
            <p:nvPr/>
          </p:nvSpPr>
          <p:spPr bwMode="auto">
            <a:xfrm>
              <a:off x="158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62" name="Rectangle 74"/>
            <p:cNvSpPr>
              <a:spLocks noChangeArrowheads="1"/>
            </p:cNvSpPr>
            <p:nvPr/>
          </p:nvSpPr>
          <p:spPr bwMode="auto">
            <a:xfrm>
              <a:off x="1824" y="2640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3563" name="Rectangle 75"/>
            <p:cNvSpPr>
              <a:spLocks noChangeArrowheads="1"/>
            </p:cNvSpPr>
            <p:nvPr/>
          </p:nvSpPr>
          <p:spPr bwMode="auto">
            <a:xfrm>
              <a:off x="2064" y="2640"/>
              <a:ext cx="240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64" name="Rectangle 76"/>
            <p:cNvSpPr>
              <a:spLocks noChangeArrowheads="1"/>
            </p:cNvSpPr>
            <p:nvPr/>
          </p:nvSpPr>
          <p:spPr bwMode="auto">
            <a:xfrm>
              <a:off x="230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65" name="Rectangle 77"/>
            <p:cNvSpPr>
              <a:spLocks noChangeArrowheads="1"/>
            </p:cNvSpPr>
            <p:nvPr/>
          </p:nvSpPr>
          <p:spPr bwMode="auto">
            <a:xfrm>
              <a:off x="254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66" name="Rectangle 78"/>
            <p:cNvSpPr>
              <a:spLocks noChangeArrowheads="1"/>
            </p:cNvSpPr>
            <p:nvPr/>
          </p:nvSpPr>
          <p:spPr bwMode="auto">
            <a:xfrm>
              <a:off x="278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67" name="Rectangle 79"/>
            <p:cNvSpPr>
              <a:spLocks noChangeArrowheads="1"/>
            </p:cNvSpPr>
            <p:nvPr/>
          </p:nvSpPr>
          <p:spPr bwMode="auto">
            <a:xfrm>
              <a:off x="302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68" name="Rectangle 80"/>
            <p:cNvSpPr>
              <a:spLocks noChangeArrowheads="1"/>
            </p:cNvSpPr>
            <p:nvPr/>
          </p:nvSpPr>
          <p:spPr bwMode="auto">
            <a:xfrm>
              <a:off x="326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3569" name="Rectangle 81"/>
            <p:cNvSpPr>
              <a:spLocks noChangeArrowheads="1"/>
            </p:cNvSpPr>
            <p:nvPr/>
          </p:nvSpPr>
          <p:spPr bwMode="auto">
            <a:xfrm>
              <a:off x="350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</p:grpSp>
      <p:sp>
        <p:nvSpPr>
          <p:cNvPr id="2623570" name="Text Box 82"/>
          <p:cNvSpPr txBox="1">
            <a:spLocks noChangeArrowheads="1"/>
          </p:cNvSpPr>
          <p:nvPr/>
        </p:nvSpPr>
        <p:spPr bwMode="auto">
          <a:xfrm>
            <a:off x="6065838" y="4114800"/>
            <a:ext cx="73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114</a:t>
            </a:r>
          </a:p>
        </p:txBody>
      </p:sp>
      <p:sp>
        <p:nvSpPr>
          <p:cNvPr id="2623571" name="Text Box 83"/>
          <p:cNvSpPr txBox="1">
            <a:spLocks noChangeArrowheads="1"/>
          </p:cNvSpPr>
          <p:nvPr/>
        </p:nvSpPr>
        <p:spPr bwMode="auto">
          <a:xfrm>
            <a:off x="6934200" y="4105275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260=ca</a:t>
            </a:r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990600" y="4724400"/>
            <a:ext cx="4953000" cy="304800"/>
            <a:chOff x="624" y="2976"/>
            <a:chExt cx="3120" cy="192"/>
          </a:xfrm>
        </p:grpSpPr>
        <p:sp>
          <p:nvSpPr>
            <p:cNvPr id="2623573" name="Rectangle 85"/>
            <p:cNvSpPr>
              <a:spLocks noChangeArrowheads="1"/>
            </p:cNvSpPr>
            <p:nvPr/>
          </p:nvSpPr>
          <p:spPr bwMode="auto">
            <a:xfrm>
              <a:off x="62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74" name="Rectangle 86"/>
            <p:cNvSpPr>
              <a:spLocks noChangeArrowheads="1"/>
            </p:cNvSpPr>
            <p:nvPr/>
          </p:nvSpPr>
          <p:spPr bwMode="auto">
            <a:xfrm>
              <a:off x="86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75" name="Rectangle 87"/>
            <p:cNvSpPr>
              <a:spLocks noChangeArrowheads="1"/>
            </p:cNvSpPr>
            <p:nvPr/>
          </p:nvSpPr>
          <p:spPr bwMode="auto">
            <a:xfrm>
              <a:off x="110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76" name="Rectangle 88"/>
            <p:cNvSpPr>
              <a:spLocks noChangeArrowheads="1"/>
            </p:cNvSpPr>
            <p:nvPr/>
          </p:nvSpPr>
          <p:spPr bwMode="auto">
            <a:xfrm>
              <a:off x="134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77" name="Rectangle 89"/>
            <p:cNvSpPr>
              <a:spLocks noChangeArrowheads="1"/>
            </p:cNvSpPr>
            <p:nvPr/>
          </p:nvSpPr>
          <p:spPr bwMode="auto">
            <a:xfrm>
              <a:off x="158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78" name="Rectangle 90"/>
            <p:cNvSpPr>
              <a:spLocks noChangeArrowheads="1"/>
            </p:cNvSpPr>
            <p:nvPr/>
          </p:nvSpPr>
          <p:spPr bwMode="auto">
            <a:xfrm>
              <a:off x="182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3579" name="Rectangle 91"/>
            <p:cNvSpPr>
              <a:spLocks noChangeArrowheads="1"/>
            </p:cNvSpPr>
            <p:nvPr/>
          </p:nvSpPr>
          <p:spPr bwMode="auto">
            <a:xfrm>
              <a:off x="2064" y="2976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80" name="Rectangle 92"/>
            <p:cNvSpPr>
              <a:spLocks noChangeArrowheads="1"/>
            </p:cNvSpPr>
            <p:nvPr/>
          </p:nvSpPr>
          <p:spPr bwMode="auto">
            <a:xfrm>
              <a:off x="2304" y="2976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81" name="Rectangle 93"/>
            <p:cNvSpPr>
              <a:spLocks noChangeArrowheads="1"/>
            </p:cNvSpPr>
            <p:nvPr/>
          </p:nvSpPr>
          <p:spPr bwMode="auto">
            <a:xfrm>
              <a:off x="2544" y="2976"/>
              <a:ext cx="240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82" name="Rectangle 94"/>
            <p:cNvSpPr>
              <a:spLocks noChangeArrowheads="1"/>
            </p:cNvSpPr>
            <p:nvPr/>
          </p:nvSpPr>
          <p:spPr bwMode="auto">
            <a:xfrm>
              <a:off x="278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83" name="Rectangle 95"/>
            <p:cNvSpPr>
              <a:spLocks noChangeArrowheads="1"/>
            </p:cNvSpPr>
            <p:nvPr/>
          </p:nvSpPr>
          <p:spPr bwMode="auto">
            <a:xfrm>
              <a:off x="302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84" name="Rectangle 96"/>
            <p:cNvSpPr>
              <a:spLocks noChangeArrowheads="1"/>
            </p:cNvSpPr>
            <p:nvPr/>
          </p:nvSpPr>
          <p:spPr bwMode="auto">
            <a:xfrm>
              <a:off x="326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3585" name="Rectangle 97"/>
            <p:cNvSpPr>
              <a:spLocks noChangeArrowheads="1"/>
            </p:cNvSpPr>
            <p:nvPr/>
          </p:nvSpPr>
          <p:spPr bwMode="auto">
            <a:xfrm>
              <a:off x="350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</p:grpSp>
      <p:sp>
        <p:nvSpPr>
          <p:cNvPr id="2623586" name="Text Box 98"/>
          <p:cNvSpPr txBox="1">
            <a:spLocks noChangeArrowheads="1"/>
          </p:cNvSpPr>
          <p:nvPr/>
        </p:nvSpPr>
        <p:spPr bwMode="auto">
          <a:xfrm>
            <a:off x="6065838" y="4648200"/>
            <a:ext cx="73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257</a:t>
            </a:r>
          </a:p>
        </p:txBody>
      </p:sp>
      <p:sp>
        <p:nvSpPr>
          <p:cNvPr id="2623587" name="Text Box 99"/>
          <p:cNvSpPr txBox="1">
            <a:spLocks noChangeArrowheads="1"/>
          </p:cNvSpPr>
          <p:nvPr/>
        </p:nvSpPr>
        <p:spPr bwMode="auto">
          <a:xfrm>
            <a:off x="6934200" y="4638675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261=aba</a:t>
            </a:r>
          </a:p>
        </p:txBody>
      </p:sp>
      <p:sp>
        <p:nvSpPr>
          <p:cNvPr id="2623588" name="Text Box 100"/>
          <p:cNvSpPr txBox="1">
            <a:spLocks noChangeArrowheads="1"/>
          </p:cNvSpPr>
          <p:nvPr/>
        </p:nvSpPr>
        <p:spPr bwMode="auto">
          <a:xfrm>
            <a:off x="6096000" y="2514600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112</a:t>
            </a:r>
          </a:p>
        </p:txBody>
      </p:sp>
      <p:grpSp>
        <p:nvGrpSpPr>
          <p:cNvPr id="8" name="Group 101"/>
          <p:cNvGrpSpPr>
            <a:grpSpLocks/>
          </p:cNvGrpSpPr>
          <p:nvPr/>
        </p:nvGrpSpPr>
        <p:grpSpPr bwMode="auto">
          <a:xfrm>
            <a:off x="990600" y="5334000"/>
            <a:ext cx="4953000" cy="304800"/>
            <a:chOff x="624" y="3360"/>
            <a:chExt cx="3120" cy="192"/>
          </a:xfrm>
        </p:grpSpPr>
        <p:sp>
          <p:nvSpPr>
            <p:cNvPr id="2623590" name="Rectangle 102"/>
            <p:cNvSpPr>
              <a:spLocks noChangeArrowheads="1"/>
            </p:cNvSpPr>
            <p:nvPr/>
          </p:nvSpPr>
          <p:spPr bwMode="auto">
            <a:xfrm>
              <a:off x="62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91" name="Rectangle 103"/>
            <p:cNvSpPr>
              <a:spLocks noChangeArrowheads="1"/>
            </p:cNvSpPr>
            <p:nvPr/>
          </p:nvSpPr>
          <p:spPr bwMode="auto">
            <a:xfrm>
              <a:off x="86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92" name="Rectangle 104"/>
            <p:cNvSpPr>
              <a:spLocks noChangeArrowheads="1"/>
            </p:cNvSpPr>
            <p:nvPr/>
          </p:nvSpPr>
          <p:spPr bwMode="auto">
            <a:xfrm>
              <a:off x="110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93" name="Rectangle 105"/>
            <p:cNvSpPr>
              <a:spLocks noChangeArrowheads="1"/>
            </p:cNvSpPr>
            <p:nvPr/>
          </p:nvSpPr>
          <p:spPr bwMode="auto">
            <a:xfrm>
              <a:off x="134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94" name="Rectangle 106"/>
            <p:cNvSpPr>
              <a:spLocks noChangeArrowheads="1"/>
            </p:cNvSpPr>
            <p:nvPr/>
          </p:nvSpPr>
          <p:spPr bwMode="auto">
            <a:xfrm>
              <a:off x="158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95" name="Rectangle 107"/>
            <p:cNvSpPr>
              <a:spLocks noChangeArrowheads="1"/>
            </p:cNvSpPr>
            <p:nvPr/>
          </p:nvSpPr>
          <p:spPr bwMode="auto">
            <a:xfrm>
              <a:off x="182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3596" name="Rectangle 108"/>
            <p:cNvSpPr>
              <a:spLocks noChangeArrowheads="1"/>
            </p:cNvSpPr>
            <p:nvPr/>
          </p:nvSpPr>
          <p:spPr bwMode="auto">
            <a:xfrm>
              <a:off x="206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97" name="Rectangle 109"/>
            <p:cNvSpPr>
              <a:spLocks noChangeArrowheads="1"/>
            </p:cNvSpPr>
            <p:nvPr/>
          </p:nvSpPr>
          <p:spPr bwMode="auto">
            <a:xfrm>
              <a:off x="230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598" name="Rectangle 110"/>
            <p:cNvSpPr>
              <a:spLocks noChangeArrowheads="1"/>
            </p:cNvSpPr>
            <p:nvPr/>
          </p:nvSpPr>
          <p:spPr bwMode="auto">
            <a:xfrm>
              <a:off x="2544" y="3360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599" name="Rectangle 111"/>
            <p:cNvSpPr>
              <a:spLocks noChangeArrowheads="1"/>
            </p:cNvSpPr>
            <p:nvPr/>
          </p:nvSpPr>
          <p:spPr bwMode="auto">
            <a:xfrm>
              <a:off x="2784" y="3360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600" name="Rectangle 112"/>
            <p:cNvSpPr>
              <a:spLocks noChangeArrowheads="1"/>
            </p:cNvSpPr>
            <p:nvPr/>
          </p:nvSpPr>
          <p:spPr bwMode="auto">
            <a:xfrm>
              <a:off x="3024" y="3360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601" name="Rectangle 113"/>
            <p:cNvSpPr>
              <a:spLocks noChangeArrowheads="1"/>
            </p:cNvSpPr>
            <p:nvPr/>
          </p:nvSpPr>
          <p:spPr bwMode="auto">
            <a:xfrm>
              <a:off x="3264" y="3360"/>
              <a:ext cx="240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3602" name="Rectangle 114"/>
            <p:cNvSpPr>
              <a:spLocks noChangeArrowheads="1"/>
            </p:cNvSpPr>
            <p:nvPr/>
          </p:nvSpPr>
          <p:spPr bwMode="auto">
            <a:xfrm>
              <a:off x="350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</p:grpSp>
      <p:sp>
        <p:nvSpPr>
          <p:cNvPr id="2623603" name="Text Box 115"/>
          <p:cNvSpPr txBox="1">
            <a:spLocks noChangeArrowheads="1"/>
          </p:cNvSpPr>
          <p:nvPr/>
        </p:nvSpPr>
        <p:spPr bwMode="auto">
          <a:xfrm>
            <a:off x="6065838" y="5257800"/>
            <a:ext cx="73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261</a:t>
            </a:r>
          </a:p>
        </p:txBody>
      </p:sp>
      <p:sp>
        <p:nvSpPr>
          <p:cNvPr id="2623604" name="Text Box 116"/>
          <p:cNvSpPr txBox="1">
            <a:spLocks noChangeArrowheads="1"/>
          </p:cNvSpPr>
          <p:nvPr/>
        </p:nvSpPr>
        <p:spPr bwMode="auto">
          <a:xfrm>
            <a:off x="6934200" y="5248275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262=abac</a:t>
            </a:r>
          </a:p>
        </p:txBody>
      </p:sp>
      <p:sp>
        <p:nvSpPr>
          <p:cNvPr id="2623605" name="Oval 117"/>
          <p:cNvSpPr>
            <a:spLocks noChangeArrowheads="1"/>
          </p:cNvSpPr>
          <p:nvPr/>
        </p:nvSpPr>
        <p:spPr bwMode="auto">
          <a:xfrm>
            <a:off x="6011863" y="5157788"/>
            <a:ext cx="936625" cy="576262"/>
          </a:xfrm>
          <a:prstGeom prst="ellipse">
            <a:avLst/>
          </a:prstGeom>
          <a:noFill/>
          <a:ln w="889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23606" name="Oval 118"/>
          <p:cNvSpPr>
            <a:spLocks noChangeArrowheads="1"/>
          </p:cNvSpPr>
          <p:nvPr/>
        </p:nvSpPr>
        <p:spPr bwMode="auto">
          <a:xfrm>
            <a:off x="6877050" y="4508500"/>
            <a:ext cx="1584325" cy="649288"/>
          </a:xfrm>
          <a:prstGeom prst="ellipse">
            <a:avLst/>
          </a:prstGeom>
          <a:noFill/>
          <a:ln w="889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23607" name="Oval 119"/>
          <p:cNvSpPr>
            <a:spLocks noChangeArrowheads="1"/>
          </p:cNvSpPr>
          <p:nvPr/>
        </p:nvSpPr>
        <p:spPr bwMode="auto">
          <a:xfrm rot="1131282">
            <a:off x="3130550" y="4659313"/>
            <a:ext cx="2524125" cy="1012825"/>
          </a:xfrm>
          <a:prstGeom prst="ellips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" name="Group 120"/>
          <p:cNvGrpSpPr>
            <a:grpSpLocks/>
          </p:cNvGrpSpPr>
          <p:nvPr/>
        </p:nvGrpSpPr>
        <p:grpSpPr bwMode="auto">
          <a:xfrm>
            <a:off x="971550" y="5927725"/>
            <a:ext cx="4953000" cy="304800"/>
            <a:chOff x="624" y="3360"/>
            <a:chExt cx="3120" cy="192"/>
          </a:xfrm>
        </p:grpSpPr>
        <p:sp>
          <p:nvSpPr>
            <p:cNvPr id="2623609" name="Rectangle 121"/>
            <p:cNvSpPr>
              <a:spLocks noChangeArrowheads="1"/>
            </p:cNvSpPr>
            <p:nvPr/>
          </p:nvSpPr>
          <p:spPr bwMode="auto">
            <a:xfrm>
              <a:off x="62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610" name="Rectangle 122"/>
            <p:cNvSpPr>
              <a:spLocks noChangeArrowheads="1"/>
            </p:cNvSpPr>
            <p:nvPr/>
          </p:nvSpPr>
          <p:spPr bwMode="auto">
            <a:xfrm>
              <a:off x="86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611" name="Rectangle 123"/>
            <p:cNvSpPr>
              <a:spLocks noChangeArrowheads="1"/>
            </p:cNvSpPr>
            <p:nvPr/>
          </p:nvSpPr>
          <p:spPr bwMode="auto">
            <a:xfrm>
              <a:off x="110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612" name="Rectangle 124"/>
            <p:cNvSpPr>
              <a:spLocks noChangeArrowheads="1"/>
            </p:cNvSpPr>
            <p:nvPr/>
          </p:nvSpPr>
          <p:spPr bwMode="auto">
            <a:xfrm>
              <a:off x="134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613" name="Rectangle 125"/>
            <p:cNvSpPr>
              <a:spLocks noChangeArrowheads="1"/>
            </p:cNvSpPr>
            <p:nvPr/>
          </p:nvSpPr>
          <p:spPr bwMode="auto">
            <a:xfrm>
              <a:off x="158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614" name="Rectangle 126"/>
            <p:cNvSpPr>
              <a:spLocks noChangeArrowheads="1"/>
            </p:cNvSpPr>
            <p:nvPr/>
          </p:nvSpPr>
          <p:spPr bwMode="auto">
            <a:xfrm>
              <a:off x="182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3615" name="Rectangle 127"/>
            <p:cNvSpPr>
              <a:spLocks noChangeArrowheads="1"/>
            </p:cNvSpPr>
            <p:nvPr/>
          </p:nvSpPr>
          <p:spPr bwMode="auto">
            <a:xfrm>
              <a:off x="206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616" name="Rectangle 128"/>
            <p:cNvSpPr>
              <a:spLocks noChangeArrowheads="1"/>
            </p:cNvSpPr>
            <p:nvPr/>
          </p:nvSpPr>
          <p:spPr bwMode="auto">
            <a:xfrm>
              <a:off x="230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617" name="Rectangle 129"/>
            <p:cNvSpPr>
              <a:spLocks noChangeArrowheads="1"/>
            </p:cNvSpPr>
            <p:nvPr/>
          </p:nvSpPr>
          <p:spPr bwMode="auto">
            <a:xfrm>
              <a:off x="2544" y="336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618" name="Rectangle 130"/>
            <p:cNvSpPr>
              <a:spLocks noChangeArrowheads="1"/>
            </p:cNvSpPr>
            <p:nvPr/>
          </p:nvSpPr>
          <p:spPr bwMode="auto">
            <a:xfrm>
              <a:off x="2784" y="336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3619" name="Rectangle 131"/>
            <p:cNvSpPr>
              <a:spLocks noChangeArrowheads="1"/>
            </p:cNvSpPr>
            <p:nvPr/>
          </p:nvSpPr>
          <p:spPr bwMode="auto">
            <a:xfrm>
              <a:off x="3024" y="336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3620" name="Rectangle 132"/>
            <p:cNvSpPr>
              <a:spLocks noChangeArrowheads="1"/>
            </p:cNvSpPr>
            <p:nvPr/>
          </p:nvSpPr>
          <p:spPr bwMode="auto">
            <a:xfrm>
              <a:off x="3264" y="3360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3621" name="Rectangle 133"/>
            <p:cNvSpPr>
              <a:spLocks noChangeArrowheads="1"/>
            </p:cNvSpPr>
            <p:nvPr/>
          </p:nvSpPr>
          <p:spPr bwMode="auto">
            <a:xfrm>
              <a:off x="3504" y="3360"/>
              <a:ext cx="240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</p:grpSp>
      <p:sp>
        <p:nvSpPr>
          <p:cNvPr id="2623622" name="Text Box 134"/>
          <p:cNvSpPr txBox="1">
            <a:spLocks noChangeArrowheads="1"/>
          </p:cNvSpPr>
          <p:nvPr/>
        </p:nvSpPr>
        <p:spPr bwMode="auto">
          <a:xfrm>
            <a:off x="6046788" y="5851525"/>
            <a:ext cx="73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114</a:t>
            </a:r>
          </a:p>
        </p:txBody>
      </p:sp>
      <p:sp>
        <p:nvSpPr>
          <p:cNvPr id="2623623" name="Text Box 135"/>
          <p:cNvSpPr txBox="1">
            <a:spLocks noChangeArrowheads="1"/>
          </p:cNvSpPr>
          <p:nvPr/>
        </p:nvSpPr>
        <p:spPr bwMode="auto">
          <a:xfrm>
            <a:off x="6915150" y="5842000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263=cb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6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6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6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3505" grpId="0"/>
      <p:bldP spid="2623506" grpId="0"/>
      <p:bldP spid="2623523" grpId="0"/>
      <p:bldP spid="2623538" grpId="0"/>
      <p:bldP spid="2623539" grpId="0"/>
      <p:bldP spid="2623554" grpId="0"/>
      <p:bldP spid="2623555" grpId="0"/>
      <p:bldP spid="2623570" grpId="0"/>
      <p:bldP spid="2623571" grpId="0"/>
      <p:bldP spid="2623586" grpId="0"/>
      <p:bldP spid="2623587" grpId="0"/>
      <p:bldP spid="2623588" grpId="0"/>
      <p:bldP spid="2623603" grpId="0"/>
      <p:bldP spid="2623604" grpId="0"/>
      <p:bldP spid="2623605" grpId="0" animBg="1"/>
      <p:bldP spid="2623606" grpId="0" animBg="1"/>
      <p:bldP spid="2623607" grpId="0" animBg="1"/>
      <p:bldP spid="2623622" grpId="0"/>
      <p:bldP spid="26236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LZW: Decoding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2057400"/>
            <a:ext cx="4953000" cy="304800"/>
            <a:chOff x="624" y="1296"/>
            <a:chExt cx="3120" cy="192"/>
          </a:xfrm>
        </p:grpSpPr>
        <p:sp>
          <p:nvSpPr>
            <p:cNvPr id="2625540" name="Rectangle 4"/>
            <p:cNvSpPr>
              <a:spLocks noChangeArrowheads="1"/>
            </p:cNvSpPr>
            <p:nvPr/>
          </p:nvSpPr>
          <p:spPr bwMode="auto">
            <a:xfrm>
              <a:off x="624" y="1296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541" name="Rectangle 5"/>
            <p:cNvSpPr>
              <a:spLocks noChangeArrowheads="1"/>
            </p:cNvSpPr>
            <p:nvPr/>
          </p:nvSpPr>
          <p:spPr bwMode="auto">
            <a:xfrm>
              <a:off x="86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42" name="Rectangle 6"/>
            <p:cNvSpPr>
              <a:spLocks noChangeArrowheads="1"/>
            </p:cNvSpPr>
            <p:nvPr/>
          </p:nvSpPr>
          <p:spPr bwMode="auto">
            <a:xfrm>
              <a:off x="110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43" name="Rectangle 7"/>
            <p:cNvSpPr>
              <a:spLocks noChangeArrowheads="1"/>
            </p:cNvSpPr>
            <p:nvPr/>
          </p:nvSpPr>
          <p:spPr bwMode="auto">
            <a:xfrm>
              <a:off x="134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44" name="Rectangle 8"/>
            <p:cNvSpPr>
              <a:spLocks noChangeArrowheads="1"/>
            </p:cNvSpPr>
            <p:nvPr/>
          </p:nvSpPr>
          <p:spPr bwMode="auto">
            <a:xfrm>
              <a:off x="158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45" name="Rectangle 9"/>
            <p:cNvSpPr>
              <a:spLocks noChangeArrowheads="1"/>
            </p:cNvSpPr>
            <p:nvPr/>
          </p:nvSpPr>
          <p:spPr bwMode="auto">
            <a:xfrm>
              <a:off x="182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46" name="Rectangle 10"/>
            <p:cNvSpPr>
              <a:spLocks noChangeArrowheads="1"/>
            </p:cNvSpPr>
            <p:nvPr/>
          </p:nvSpPr>
          <p:spPr bwMode="auto">
            <a:xfrm>
              <a:off x="206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47" name="Rectangle 11"/>
            <p:cNvSpPr>
              <a:spLocks noChangeArrowheads="1"/>
            </p:cNvSpPr>
            <p:nvPr/>
          </p:nvSpPr>
          <p:spPr bwMode="auto">
            <a:xfrm>
              <a:off x="230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48" name="Rectangle 12"/>
            <p:cNvSpPr>
              <a:spLocks noChangeArrowheads="1"/>
            </p:cNvSpPr>
            <p:nvPr/>
          </p:nvSpPr>
          <p:spPr bwMode="auto">
            <a:xfrm>
              <a:off x="254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49" name="Rectangle 13"/>
            <p:cNvSpPr>
              <a:spLocks noChangeArrowheads="1"/>
            </p:cNvSpPr>
            <p:nvPr/>
          </p:nvSpPr>
          <p:spPr bwMode="auto">
            <a:xfrm>
              <a:off x="278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50" name="Rectangle 14"/>
            <p:cNvSpPr>
              <a:spLocks noChangeArrowheads="1"/>
            </p:cNvSpPr>
            <p:nvPr/>
          </p:nvSpPr>
          <p:spPr bwMode="auto">
            <a:xfrm>
              <a:off x="302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51" name="Rectangle 15"/>
            <p:cNvSpPr>
              <a:spLocks noChangeArrowheads="1"/>
            </p:cNvSpPr>
            <p:nvPr/>
          </p:nvSpPr>
          <p:spPr bwMode="auto">
            <a:xfrm>
              <a:off x="326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52" name="Rectangle 16"/>
            <p:cNvSpPr>
              <a:spLocks noChangeArrowheads="1"/>
            </p:cNvSpPr>
            <p:nvPr/>
          </p:nvSpPr>
          <p:spPr bwMode="auto">
            <a:xfrm>
              <a:off x="3504" y="129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</p:grpSp>
      <p:sp>
        <p:nvSpPr>
          <p:cNvPr id="2625553" name="Text Box 17"/>
          <p:cNvSpPr txBox="1">
            <a:spLocks noChangeArrowheads="1"/>
          </p:cNvSpPr>
          <p:nvPr/>
        </p:nvSpPr>
        <p:spPr bwMode="auto">
          <a:xfrm>
            <a:off x="838200" y="1981200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112</a:t>
            </a:r>
          </a:p>
        </p:txBody>
      </p:sp>
      <p:sp>
        <p:nvSpPr>
          <p:cNvPr id="2625554" name="Text Box 18"/>
          <p:cNvSpPr txBox="1">
            <a:spLocks noChangeArrowheads="1"/>
          </p:cNvSpPr>
          <p:nvPr/>
        </p:nvSpPr>
        <p:spPr bwMode="auto">
          <a:xfrm>
            <a:off x="6919913" y="2514600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256=aa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752600" y="2590800"/>
            <a:ext cx="4953000" cy="304800"/>
            <a:chOff x="1104" y="1632"/>
            <a:chExt cx="3120" cy="192"/>
          </a:xfrm>
        </p:grpSpPr>
        <p:sp>
          <p:nvSpPr>
            <p:cNvPr id="2625556" name="Rectangle 20"/>
            <p:cNvSpPr>
              <a:spLocks noChangeArrowheads="1"/>
            </p:cNvSpPr>
            <p:nvPr/>
          </p:nvSpPr>
          <p:spPr bwMode="auto">
            <a:xfrm>
              <a:off x="1104" y="163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557" name="Rectangle 21"/>
            <p:cNvSpPr>
              <a:spLocks noChangeArrowheads="1"/>
            </p:cNvSpPr>
            <p:nvPr/>
          </p:nvSpPr>
          <p:spPr bwMode="auto">
            <a:xfrm>
              <a:off x="1344" y="1632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558" name="Rectangle 22"/>
            <p:cNvSpPr>
              <a:spLocks noChangeArrowheads="1"/>
            </p:cNvSpPr>
            <p:nvPr/>
          </p:nvSpPr>
          <p:spPr bwMode="auto">
            <a:xfrm>
              <a:off x="158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59" name="Rectangle 23"/>
            <p:cNvSpPr>
              <a:spLocks noChangeArrowheads="1"/>
            </p:cNvSpPr>
            <p:nvPr/>
          </p:nvSpPr>
          <p:spPr bwMode="auto">
            <a:xfrm>
              <a:off x="182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60" name="Rectangle 24"/>
            <p:cNvSpPr>
              <a:spLocks noChangeArrowheads="1"/>
            </p:cNvSpPr>
            <p:nvPr/>
          </p:nvSpPr>
          <p:spPr bwMode="auto">
            <a:xfrm>
              <a:off x="206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61" name="Rectangle 25"/>
            <p:cNvSpPr>
              <a:spLocks noChangeArrowheads="1"/>
            </p:cNvSpPr>
            <p:nvPr/>
          </p:nvSpPr>
          <p:spPr bwMode="auto">
            <a:xfrm>
              <a:off x="230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62" name="Rectangle 26"/>
            <p:cNvSpPr>
              <a:spLocks noChangeArrowheads="1"/>
            </p:cNvSpPr>
            <p:nvPr/>
          </p:nvSpPr>
          <p:spPr bwMode="auto">
            <a:xfrm>
              <a:off x="254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63" name="Rectangle 27"/>
            <p:cNvSpPr>
              <a:spLocks noChangeArrowheads="1"/>
            </p:cNvSpPr>
            <p:nvPr/>
          </p:nvSpPr>
          <p:spPr bwMode="auto">
            <a:xfrm>
              <a:off x="278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64" name="Rectangle 28"/>
            <p:cNvSpPr>
              <a:spLocks noChangeArrowheads="1"/>
            </p:cNvSpPr>
            <p:nvPr/>
          </p:nvSpPr>
          <p:spPr bwMode="auto">
            <a:xfrm>
              <a:off x="302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65" name="Rectangle 29"/>
            <p:cNvSpPr>
              <a:spLocks noChangeArrowheads="1"/>
            </p:cNvSpPr>
            <p:nvPr/>
          </p:nvSpPr>
          <p:spPr bwMode="auto">
            <a:xfrm>
              <a:off x="326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66" name="Rectangle 30"/>
            <p:cNvSpPr>
              <a:spLocks noChangeArrowheads="1"/>
            </p:cNvSpPr>
            <p:nvPr/>
          </p:nvSpPr>
          <p:spPr bwMode="auto">
            <a:xfrm>
              <a:off x="350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67" name="Rectangle 31"/>
            <p:cNvSpPr>
              <a:spLocks noChangeArrowheads="1"/>
            </p:cNvSpPr>
            <p:nvPr/>
          </p:nvSpPr>
          <p:spPr bwMode="auto">
            <a:xfrm>
              <a:off x="374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68" name="Rectangle 32"/>
            <p:cNvSpPr>
              <a:spLocks noChangeArrowheads="1"/>
            </p:cNvSpPr>
            <p:nvPr/>
          </p:nvSpPr>
          <p:spPr bwMode="auto">
            <a:xfrm>
              <a:off x="3984" y="163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</p:grpSp>
      <p:sp>
        <p:nvSpPr>
          <p:cNvPr id="2625569" name="Text Box 33"/>
          <p:cNvSpPr txBox="1">
            <a:spLocks noChangeArrowheads="1"/>
          </p:cNvSpPr>
          <p:nvPr/>
        </p:nvSpPr>
        <p:spPr bwMode="auto">
          <a:xfrm>
            <a:off x="6934200" y="3048000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257=ab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752600" y="3124200"/>
            <a:ext cx="4953000" cy="304800"/>
            <a:chOff x="1104" y="1968"/>
            <a:chExt cx="3120" cy="192"/>
          </a:xfrm>
        </p:grpSpPr>
        <p:sp>
          <p:nvSpPr>
            <p:cNvPr id="2625571" name="Rectangle 35"/>
            <p:cNvSpPr>
              <a:spLocks noChangeArrowheads="1"/>
            </p:cNvSpPr>
            <p:nvPr/>
          </p:nvSpPr>
          <p:spPr bwMode="auto">
            <a:xfrm>
              <a:off x="110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572" name="Rectangle 36"/>
            <p:cNvSpPr>
              <a:spLocks noChangeArrowheads="1"/>
            </p:cNvSpPr>
            <p:nvPr/>
          </p:nvSpPr>
          <p:spPr bwMode="auto">
            <a:xfrm>
              <a:off x="1344" y="1968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573" name="Rectangle 37"/>
            <p:cNvSpPr>
              <a:spLocks noChangeArrowheads="1"/>
            </p:cNvSpPr>
            <p:nvPr/>
          </p:nvSpPr>
          <p:spPr bwMode="auto">
            <a:xfrm>
              <a:off x="1584" y="1968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5574" name="Rectangle 38"/>
            <p:cNvSpPr>
              <a:spLocks noChangeArrowheads="1"/>
            </p:cNvSpPr>
            <p:nvPr/>
          </p:nvSpPr>
          <p:spPr bwMode="auto">
            <a:xfrm>
              <a:off x="182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75" name="Rectangle 39"/>
            <p:cNvSpPr>
              <a:spLocks noChangeArrowheads="1"/>
            </p:cNvSpPr>
            <p:nvPr/>
          </p:nvSpPr>
          <p:spPr bwMode="auto">
            <a:xfrm>
              <a:off x="206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76" name="Rectangle 40"/>
            <p:cNvSpPr>
              <a:spLocks noChangeArrowheads="1"/>
            </p:cNvSpPr>
            <p:nvPr/>
          </p:nvSpPr>
          <p:spPr bwMode="auto">
            <a:xfrm>
              <a:off x="230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77" name="Rectangle 41"/>
            <p:cNvSpPr>
              <a:spLocks noChangeArrowheads="1"/>
            </p:cNvSpPr>
            <p:nvPr/>
          </p:nvSpPr>
          <p:spPr bwMode="auto">
            <a:xfrm>
              <a:off x="254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78" name="Rectangle 42"/>
            <p:cNvSpPr>
              <a:spLocks noChangeArrowheads="1"/>
            </p:cNvSpPr>
            <p:nvPr/>
          </p:nvSpPr>
          <p:spPr bwMode="auto">
            <a:xfrm>
              <a:off x="278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79" name="Rectangle 43"/>
            <p:cNvSpPr>
              <a:spLocks noChangeArrowheads="1"/>
            </p:cNvSpPr>
            <p:nvPr/>
          </p:nvSpPr>
          <p:spPr bwMode="auto">
            <a:xfrm>
              <a:off x="302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80" name="Rectangle 44"/>
            <p:cNvSpPr>
              <a:spLocks noChangeArrowheads="1"/>
            </p:cNvSpPr>
            <p:nvPr/>
          </p:nvSpPr>
          <p:spPr bwMode="auto">
            <a:xfrm>
              <a:off x="326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81" name="Rectangle 45"/>
            <p:cNvSpPr>
              <a:spLocks noChangeArrowheads="1"/>
            </p:cNvSpPr>
            <p:nvPr/>
          </p:nvSpPr>
          <p:spPr bwMode="auto">
            <a:xfrm>
              <a:off x="350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82" name="Rectangle 46"/>
            <p:cNvSpPr>
              <a:spLocks noChangeArrowheads="1"/>
            </p:cNvSpPr>
            <p:nvPr/>
          </p:nvSpPr>
          <p:spPr bwMode="auto">
            <a:xfrm>
              <a:off x="374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83" name="Rectangle 47"/>
            <p:cNvSpPr>
              <a:spLocks noChangeArrowheads="1"/>
            </p:cNvSpPr>
            <p:nvPr/>
          </p:nvSpPr>
          <p:spPr bwMode="auto">
            <a:xfrm>
              <a:off x="3984" y="196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</p:grpSp>
      <p:sp>
        <p:nvSpPr>
          <p:cNvPr id="2625584" name="Text Box 48"/>
          <p:cNvSpPr txBox="1">
            <a:spLocks noChangeArrowheads="1"/>
          </p:cNvSpPr>
          <p:nvPr/>
        </p:nvSpPr>
        <p:spPr bwMode="auto">
          <a:xfrm>
            <a:off x="838200" y="3048000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113</a:t>
            </a:r>
          </a:p>
        </p:txBody>
      </p:sp>
      <p:sp>
        <p:nvSpPr>
          <p:cNvPr id="2625585" name="Text Box 49"/>
          <p:cNvSpPr txBox="1">
            <a:spLocks noChangeArrowheads="1"/>
          </p:cNvSpPr>
          <p:nvPr/>
        </p:nvSpPr>
        <p:spPr bwMode="auto">
          <a:xfrm>
            <a:off x="6934200" y="3581400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258=ba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1752600" y="3657600"/>
            <a:ext cx="4953000" cy="304800"/>
            <a:chOff x="1104" y="2304"/>
            <a:chExt cx="3120" cy="192"/>
          </a:xfrm>
        </p:grpSpPr>
        <p:sp>
          <p:nvSpPr>
            <p:cNvPr id="2625587" name="Rectangle 51"/>
            <p:cNvSpPr>
              <a:spLocks noChangeArrowheads="1"/>
            </p:cNvSpPr>
            <p:nvPr/>
          </p:nvSpPr>
          <p:spPr bwMode="auto">
            <a:xfrm>
              <a:off x="110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588" name="Rectangle 52"/>
            <p:cNvSpPr>
              <a:spLocks noChangeArrowheads="1"/>
            </p:cNvSpPr>
            <p:nvPr/>
          </p:nvSpPr>
          <p:spPr bwMode="auto">
            <a:xfrm>
              <a:off x="134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589" name="Rectangle 53"/>
            <p:cNvSpPr>
              <a:spLocks noChangeArrowheads="1"/>
            </p:cNvSpPr>
            <p:nvPr/>
          </p:nvSpPr>
          <p:spPr bwMode="auto">
            <a:xfrm>
              <a:off x="1584" y="23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5590" name="Rectangle 54"/>
            <p:cNvSpPr>
              <a:spLocks noChangeArrowheads="1"/>
            </p:cNvSpPr>
            <p:nvPr/>
          </p:nvSpPr>
          <p:spPr bwMode="auto">
            <a:xfrm>
              <a:off x="1824" y="2304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591" name="Rectangle 55"/>
            <p:cNvSpPr>
              <a:spLocks noChangeArrowheads="1"/>
            </p:cNvSpPr>
            <p:nvPr/>
          </p:nvSpPr>
          <p:spPr bwMode="auto">
            <a:xfrm>
              <a:off x="2064" y="2304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592" name="Rectangle 56"/>
            <p:cNvSpPr>
              <a:spLocks noChangeArrowheads="1"/>
            </p:cNvSpPr>
            <p:nvPr/>
          </p:nvSpPr>
          <p:spPr bwMode="auto">
            <a:xfrm>
              <a:off x="230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93" name="Rectangle 57"/>
            <p:cNvSpPr>
              <a:spLocks noChangeArrowheads="1"/>
            </p:cNvSpPr>
            <p:nvPr/>
          </p:nvSpPr>
          <p:spPr bwMode="auto">
            <a:xfrm>
              <a:off x="254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94" name="Rectangle 58"/>
            <p:cNvSpPr>
              <a:spLocks noChangeArrowheads="1"/>
            </p:cNvSpPr>
            <p:nvPr/>
          </p:nvSpPr>
          <p:spPr bwMode="auto">
            <a:xfrm>
              <a:off x="278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95" name="Rectangle 59"/>
            <p:cNvSpPr>
              <a:spLocks noChangeArrowheads="1"/>
            </p:cNvSpPr>
            <p:nvPr/>
          </p:nvSpPr>
          <p:spPr bwMode="auto">
            <a:xfrm>
              <a:off x="302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96" name="Rectangle 60"/>
            <p:cNvSpPr>
              <a:spLocks noChangeArrowheads="1"/>
            </p:cNvSpPr>
            <p:nvPr/>
          </p:nvSpPr>
          <p:spPr bwMode="auto">
            <a:xfrm>
              <a:off x="326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97" name="Rectangle 61"/>
            <p:cNvSpPr>
              <a:spLocks noChangeArrowheads="1"/>
            </p:cNvSpPr>
            <p:nvPr/>
          </p:nvSpPr>
          <p:spPr bwMode="auto">
            <a:xfrm>
              <a:off x="350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98" name="Rectangle 62"/>
            <p:cNvSpPr>
              <a:spLocks noChangeArrowheads="1"/>
            </p:cNvSpPr>
            <p:nvPr/>
          </p:nvSpPr>
          <p:spPr bwMode="auto">
            <a:xfrm>
              <a:off x="374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599" name="Rectangle 63"/>
            <p:cNvSpPr>
              <a:spLocks noChangeArrowheads="1"/>
            </p:cNvSpPr>
            <p:nvPr/>
          </p:nvSpPr>
          <p:spPr bwMode="auto">
            <a:xfrm>
              <a:off x="3984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</p:grpSp>
      <p:sp>
        <p:nvSpPr>
          <p:cNvPr id="2625600" name="Text Box 64"/>
          <p:cNvSpPr txBox="1">
            <a:spLocks noChangeArrowheads="1"/>
          </p:cNvSpPr>
          <p:nvPr/>
        </p:nvSpPr>
        <p:spPr bwMode="auto">
          <a:xfrm>
            <a:off x="838200" y="3581400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256</a:t>
            </a:r>
          </a:p>
        </p:txBody>
      </p:sp>
      <p:sp>
        <p:nvSpPr>
          <p:cNvPr id="2625601" name="Text Box 65"/>
          <p:cNvSpPr txBox="1">
            <a:spLocks noChangeArrowheads="1"/>
          </p:cNvSpPr>
          <p:nvPr/>
        </p:nvSpPr>
        <p:spPr bwMode="auto">
          <a:xfrm>
            <a:off x="6934200" y="41148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259=aac</a:t>
            </a:r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1752600" y="4191000"/>
            <a:ext cx="4953000" cy="304800"/>
            <a:chOff x="1104" y="2640"/>
            <a:chExt cx="3120" cy="192"/>
          </a:xfrm>
        </p:grpSpPr>
        <p:sp>
          <p:nvSpPr>
            <p:cNvPr id="2625603" name="Rectangle 67"/>
            <p:cNvSpPr>
              <a:spLocks noChangeArrowheads="1"/>
            </p:cNvSpPr>
            <p:nvPr/>
          </p:nvSpPr>
          <p:spPr bwMode="auto">
            <a:xfrm>
              <a:off x="110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604" name="Rectangle 68"/>
            <p:cNvSpPr>
              <a:spLocks noChangeArrowheads="1"/>
            </p:cNvSpPr>
            <p:nvPr/>
          </p:nvSpPr>
          <p:spPr bwMode="auto">
            <a:xfrm>
              <a:off x="134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605" name="Rectangle 69"/>
            <p:cNvSpPr>
              <a:spLocks noChangeArrowheads="1"/>
            </p:cNvSpPr>
            <p:nvPr/>
          </p:nvSpPr>
          <p:spPr bwMode="auto">
            <a:xfrm>
              <a:off x="158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5606" name="Rectangle 70"/>
            <p:cNvSpPr>
              <a:spLocks noChangeArrowheads="1"/>
            </p:cNvSpPr>
            <p:nvPr/>
          </p:nvSpPr>
          <p:spPr bwMode="auto">
            <a:xfrm>
              <a:off x="1824" y="264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607" name="Rectangle 71"/>
            <p:cNvSpPr>
              <a:spLocks noChangeArrowheads="1"/>
            </p:cNvSpPr>
            <p:nvPr/>
          </p:nvSpPr>
          <p:spPr bwMode="auto">
            <a:xfrm>
              <a:off x="2064" y="264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608" name="Rectangle 72"/>
            <p:cNvSpPr>
              <a:spLocks noChangeArrowheads="1"/>
            </p:cNvSpPr>
            <p:nvPr/>
          </p:nvSpPr>
          <p:spPr bwMode="auto">
            <a:xfrm>
              <a:off x="2304" y="2640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5609" name="Rectangle 73"/>
            <p:cNvSpPr>
              <a:spLocks noChangeArrowheads="1"/>
            </p:cNvSpPr>
            <p:nvPr/>
          </p:nvSpPr>
          <p:spPr bwMode="auto">
            <a:xfrm>
              <a:off x="254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610" name="Rectangle 74"/>
            <p:cNvSpPr>
              <a:spLocks noChangeArrowheads="1"/>
            </p:cNvSpPr>
            <p:nvPr/>
          </p:nvSpPr>
          <p:spPr bwMode="auto">
            <a:xfrm>
              <a:off x="278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611" name="Rectangle 75"/>
            <p:cNvSpPr>
              <a:spLocks noChangeArrowheads="1"/>
            </p:cNvSpPr>
            <p:nvPr/>
          </p:nvSpPr>
          <p:spPr bwMode="auto">
            <a:xfrm>
              <a:off x="302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612" name="Rectangle 76"/>
            <p:cNvSpPr>
              <a:spLocks noChangeArrowheads="1"/>
            </p:cNvSpPr>
            <p:nvPr/>
          </p:nvSpPr>
          <p:spPr bwMode="auto">
            <a:xfrm>
              <a:off x="326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613" name="Rectangle 77"/>
            <p:cNvSpPr>
              <a:spLocks noChangeArrowheads="1"/>
            </p:cNvSpPr>
            <p:nvPr/>
          </p:nvSpPr>
          <p:spPr bwMode="auto">
            <a:xfrm>
              <a:off x="350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614" name="Rectangle 78"/>
            <p:cNvSpPr>
              <a:spLocks noChangeArrowheads="1"/>
            </p:cNvSpPr>
            <p:nvPr/>
          </p:nvSpPr>
          <p:spPr bwMode="auto">
            <a:xfrm>
              <a:off x="374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615" name="Rectangle 79"/>
            <p:cNvSpPr>
              <a:spLocks noChangeArrowheads="1"/>
            </p:cNvSpPr>
            <p:nvPr/>
          </p:nvSpPr>
          <p:spPr bwMode="auto">
            <a:xfrm>
              <a:off x="3984" y="26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</p:grpSp>
      <p:sp>
        <p:nvSpPr>
          <p:cNvPr id="2625616" name="Text Box 80"/>
          <p:cNvSpPr txBox="1">
            <a:spLocks noChangeArrowheads="1"/>
          </p:cNvSpPr>
          <p:nvPr/>
        </p:nvSpPr>
        <p:spPr bwMode="auto">
          <a:xfrm>
            <a:off x="792163" y="4114800"/>
            <a:ext cx="73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114</a:t>
            </a:r>
          </a:p>
        </p:txBody>
      </p:sp>
      <p:sp>
        <p:nvSpPr>
          <p:cNvPr id="2625617" name="Text Box 81"/>
          <p:cNvSpPr txBox="1">
            <a:spLocks noChangeArrowheads="1"/>
          </p:cNvSpPr>
          <p:nvPr/>
        </p:nvSpPr>
        <p:spPr bwMode="auto">
          <a:xfrm>
            <a:off x="6934200" y="4648200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260=ca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1752600" y="4724400"/>
            <a:ext cx="4953000" cy="304800"/>
            <a:chOff x="1104" y="2976"/>
            <a:chExt cx="3120" cy="192"/>
          </a:xfrm>
        </p:grpSpPr>
        <p:sp>
          <p:nvSpPr>
            <p:cNvPr id="2625619" name="Rectangle 83"/>
            <p:cNvSpPr>
              <a:spLocks noChangeArrowheads="1"/>
            </p:cNvSpPr>
            <p:nvPr/>
          </p:nvSpPr>
          <p:spPr bwMode="auto">
            <a:xfrm>
              <a:off x="110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620" name="Rectangle 84"/>
            <p:cNvSpPr>
              <a:spLocks noChangeArrowheads="1"/>
            </p:cNvSpPr>
            <p:nvPr/>
          </p:nvSpPr>
          <p:spPr bwMode="auto">
            <a:xfrm>
              <a:off x="134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621" name="Rectangle 85"/>
            <p:cNvSpPr>
              <a:spLocks noChangeArrowheads="1"/>
            </p:cNvSpPr>
            <p:nvPr/>
          </p:nvSpPr>
          <p:spPr bwMode="auto">
            <a:xfrm>
              <a:off x="158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5622" name="Rectangle 86"/>
            <p:cNvSpPr>
              <a:spLocks noChangeArrowheads="1"/>
            </p:cNvSpPr>
            <p:nvPr/>
          </p:nvSpPr>
          <p:spPr bwMode="auto">
            <a:xfrm>
              <a:off x="182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623" name="Rectangle 87"/>
            <p:cNvSpPr>
              <a:spLocks noChangeArrowheads="1"/>
            </p:cNvSpPr>
            <p:nvPr/>
          </p:nvSpPr>
          <p:spPr bwMode="auto">
            <a:xfrm>
              <a:off x="206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624" name="Rectangle 88"/>
            <p:cNvSpPr>
              <a:spLocks noChangeArrowheads="1"/>
            </p:cNvSpPr>
            <p:nvPr/>
          </p:nvSpPr>
          <p:spPr bwMode="auto">
            <a:xfrm>
              <a:off x="2304" y="2976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5625" name="Rectangle 89"/>
            <p:cNvSpPr>
              <a:spLocks noChangeArrowheads="1"/>
            </p:cNvSpPr>
            <p:nvPr/>
          </p:nvSpPr>
          <p:spPr bwMode="auto">
            <a:xfrm>
              <a:off x="2544" y="2976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626" name="Rectangle 90"/>
            <p:cNvSpPr>
              <a:spLocks noChangeArrowheads="1"/>
            </p:cNvSpPr>
            <p:nvPr/>
          </p:nvSpPr>
          <p:spPr bwMode="auto">
            <a:xfrm>
              <a:off x="2784" y="2976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5627" name="Rectangle 91"/>
            <p:cNvSpPr>
              <a:spLocks noChangeArrowheads="1"/>
            </p:cNvSpPr>
            <p:nvPr/>
          </p:nvSpPr>
          <p:spPr bwMode="auto">
            <a:xfrm>
              <a:off x="302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628" name="Rectangle 92"/>
            <p:cNvSpPr>
              <a:spLocks noChangeArrowheads="1"/>
            </p:cNvSpPr>
            <p:nvPr/>
          </p:nvSpPr>
          <p:spPr bwMode="auto">
            <a:xfrm>
              <a:off x="326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629" name="Rectangle 93"/>
            <p:cNvSpPr>
              <a:spLocks noChangeArrowheads="1"/>
            </p:cNvSpPr>
            <p:nvPr/>
          </p:nvSpPr>
          <p:spPr bwMode="auto">
            <a:xfrm>
              <a:off x="350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630" name="Rectangle 94"/>
            <p:cNvSpPr>
              <a:spLocks noChangeArrowheads="1"/>
            </p:cNvSpPr>
            <p:nvPr/>
          </p:nvSpPr>
          <p:spPr bwMode="auto">
            <a:xfrm>
              <a:off x="374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631" name="Rectangle 95"/>
            <p:cNvSpPr>
              <a:spLocks noChangeArrowheads="1"/>
            </p:cNvSpPr>
            <p:nvPr/>
          </p:nvSpPr>
          <p:spPr bwMode="auto">
            <a:xfrm>
              <a:off x="3984" y="297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</p:grpSp>
      <p:sp>
        <p:nvSpPr>
          <p:cNvPr id="2625632" name="Text Box 96"/>
          <p:cNvSpPr txBox="1">
            <a:spLocks noChangeArrowheads="1"/>
          </p:cNvSpPr>
          <p:nvPr/>
        </p:nvSpPr>
        <p:spPr bwMode="auto">
          <a:xfrm>
            <a:off x="838200" y="4648200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257</a:t>
            </a:r>
          </a:p>
        </p:txBody>
      </p:sp>
      <p:sp>
        <p:nvSpPr>
          <p:cNvPr id="2625633" name="Text Box 97"/>
          <p:cNvSpPr txBox="1">
            <a:spLocks noChangeArrowheads="1"/>
          </p:cNvSpPr>
          <p:nvPr/>
        </p:nvSpPr>
        <p:spPr bwMode="auto">
          <a:xfrm>
            <a:off x="6945313" y="5584825"/>
            <a:ext cx="1462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CC0000"/>
                </a:solidFill>
                <a:latin typeface="Courier New" pitchFamily="49" charset="0"/>
              </a:rPr>
              <a:t>261=aba</a:t>
            </a:r>
          </a:p>
        </p:txBody>
      </p:sp>
      <p:sp>
        <p:nvSpPr>
          <p:cNvPr id="2625634" name="Text Box 98"/>
          <p:cNvSpPr txBox="1">
            <a:spLocks noChangeArrowheads="1"/>
          </p:cNvSpPr>
          <p:nvPr/>
        </p:nvSpPr>
        <p:spPr bwMode="auto">
          <a:xfrm>
            <a:off x="868363" y="2514600"/>
            <a:ext cx="73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112</a:t>
            </a:r>
          </a:p>
        </p:txBody>
      </p:sp>
      <p:grpSp>
        <p:nvGrpSpPr>
          <p:cNvPr id="8" name="Group 99"/>
          <p:cNvGrpSpPr>
            <a:grpSpLocks/>
          </p:cNvGrpSpPr>
          <p:nvPr/>
        </p:nvGrpSpPr>
        <p:grpSpPr bwMode="auto">
          <a:xfrm>
            <a:off x="1763713" y="5661025"/>
            <a:ext cx="4953000" cy="304800"/>
            <a:chOff x="1104" y="3360"/>
            <a:chExt cx="3120" cy="192"/>
          </a:xfrm>
        </p:grpSpPr>
        <p:sp>
          <p:nvSpPr>
            <p:cNvPr id="2625636" name="Rectangle 100"/>
            <p:cNvSpPr>
              <a:spLocks noChangeArrowheads="1"/>
            </p:cNvSpPr>
            <p:nvPr/>
          </p:nvSpPr>
          <p:spPr bwMode="auto">
            <a:xfrm>
              <a:off x="110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637" name="Rectangle 101"/>
            <p:cNvSpPr>
              <a:spLocks noChangeArrowheads="1"/>
            </p:cNvSpPr>
            <p:nvPr/>
          </p:nvSpPr>
          <p:spPr bwMode="auto">
            <a:xfrm>
              <a:off x="134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638" name="Rectangle 102"/>
            <p:cNvSpPr>
              <a:spLocks noChangeArrowheads="1"/>
            </p:cNvSpPr>
            <p:nvPr/>
          </p:nvSpPr>
          <p:spPr bwMode="auto">
            <a:xfrm>
              <a:off x="158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5639" name="Rectangle 103"/>
            <p:cNvSpPr>
              <a:spLocks noChangeArrowheads="1"/>
            </p:cNvSpPr>
            <p:nvPr/>
          </p:nvSpPr>
          <p:spPr bwMode="auto">
            <a:xfrm>
              <a:off x="182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640" name="Rectangle 104"/>
            <p:cNvSpPr>
              <a:spLocks noChangeArrowheads="1"/>
            </p:cNvSpPr>
            <p:nvPr/>
          </p:nvSpPr>
          <p:spPr bwMode="auto">
            <a:xfrm>
              <a:off x="206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641" name="Rectangle 105"/>
            <p:cNvSpPr>
              <a:spLocks noChangeArrowheads="1"/>
            </p:cNvSpPr>
            <p:nvPr/>
          </p:nvSpPr>
          <p:spPr bwMode="auto">
            <a:xfrm>
              <a:off x="230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2625642" name="Rectangle 106"/>
            <p:cNvSpPr>
              <a:spLocks noChangeArrowheads="1"/>
            </p:cNvSpPr>
            <p:nvPr/>
          </p:nvSpPr>
          <p:spPr bwMode="auto">
            <a:xfrm>
              <a:off x="2544" y="336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2625643" name="Rectangle 107"/>
            <p:cNvSpPr>
              <a:spLocks noChangeArrowheads="1"/>
            </p:cNvSpPr>
            <p:nvPr/>
          </p:nvSpPr>
          <p:spPr bwMode="auto">
            <a:xfrm>
              <a:off x="2784" y="336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2625644" name="Rectangle 108"/>
            <p:cNvSpPr>
              <a:spLocks noChangeArrowheads="1"/>
            </p:cNvSpPr>
            <p:nvPr/>
          </p:nvSpPr>
          <p:spPr bwMode="auto">
            <a:xfrm>
              <a:off x="3024" y="3360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645" name="Rectangle 109"/>
            <p:cNvSpPr>
              <a:spLocks noChangeArrowheads="1"/>
            </p:cNvSpPr>
            <p:nvPr/>
          </p:nvSpPr>
          <p:spPr bwMode="auto">
            <a:xfrm>
              <a:off x="3264" y="3360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646" name="Rectangle 110"/>
            <p:cNvSpPr>
              <a:spLocks noChangeArrowheads="1"/>
            </p:cNvSpPr>
            <p:nvPr/>
          </p:nvSpPr>
          <p:spPr bwMode="auto">
            <a:xfrm>
              <a:off x="3504" y="336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647" name="Rectangle 111"/>
            <p:cNvSpPr>
              <a:spLocks noChangeArrowheads="1"/>
            </p:cNvSpPr>
            <p:nvPr/>
          </p:nvSpPr>
          <p:spPr bwMode="auto">
            <a:xfrm>
              <a:off x="374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  <p:sp>
          <p:nvSpPr>
            <p:cNvPr id="2625648" name="Rectangle 112"/>
            <p:cNvSpPr>
              <a:spLocks noChangeArrowheads="1"/>
            </p:cNvSpPr>
            <p:nvPr/>
          </p:nvSpPr>
          <p:spPr bwMode="auto">
            <a:xfrm>
              <a:off x="3984" y="336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Courier New" pitchFamily="49" charset="0"/>
              </a:endParaRPr>
            </a:p>
          </p:txBody>
        </p:sp>
      </p:grpSp>
      <p:sp>
        <p:nvSpPr>
          <p:cNvPr id="2625649" name="Text Box 113"/>
          <p:cNvSpPr txBox="1">
            <a:spLocks noChangeArrowheads="1"/>
          </p:cNvSpPr>
          <p:nvPr/>
        </p:nvSpPr>
        <p:spPr bwMode="auto">
          <a:xfrm>
            <a:off x="849313" y="5584825"/>
            <a:ext cx="73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CC0000"/>
                </a:solidFill>
                <a:latin typeface="Courier New" pitchFamily="49" charset="0"/>
              </a:rPr>
              <a:t>261</a:t>
            </a:r>
          </a:p>
        </p:txBody>
      </p:sp>
      <p:sp>
        <p:nvSpPr>
          <p:cNvPr id="2625650" name="Text Box 114"/>
          <p:cNvSpPr txBox="1">
            <a:spLocks noChangeArrowheads="1"/>
          </p:cNvSpPr>
          <p:nvPr/>
        </p:nvSpPr>
        <p:spPr bwMode="auto">
          <a:xfrm>
            <a:off x="773113" y="15240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Input</a:t>
            </a:r>
          </a:p>
        </p:txBody>
      </p:sp>
      <p:sp>
        <p:nvSpPr>
          <p:cNvPr id="2625651" name="Text Box 115"/>
          <p:cNvSpPr txBox="1">
            <a:spLocks noChangeArrowheads="1"/>
          </p:cNvSpPr>
          <p:nvPr/>
        </p:nvSpPr>
        <p:spPr bwMode="auto">
          <a:xfrm>
            <a:off x="7140575" y="1524000"/>
            <a:ext cx="70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Dict</a:t>
            </a:r>
          </a:p>
        </p:txBody>
      </p:sp>
      <p:sp>
        <p:nvSpPr>
          <p:cNvPr id="2625652" name="AutoShape 116"/>
          <p:cNvSpPr>
            <a:spLocks noChangeArrowheads="1"/>
          </p:cNvSpPr>
          <p:nvPr/>
        </p:nvSpPr>
        <p:spPr bwMode="auto">
          <a:xfrm>
            <a:off x="8101013" y="1989138"/>
            <a:ext cx="358775" cy="863600"/>
          </a:xfrm>
          <a:custGeom>
            <a:avLst/>
            <a:gdLst>
              <a:gd name="G0" fmla="+- 12538 0 0"/>
              <a:gd name="G1" fmla="+- 18514 0 0"/>
              <a:gd name="G2" fmla="+- 7200 0 0"/>
              <a:gd name="G3" fmla="*/ 12538 1 2"/>
              <a:gd name="G4" fmla="+- G3 10800 0"/>
              <a:gd name="G5" fmla="+- 21600 12538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7069 w 21600"/>
              <a:gd name="T1" fmla="*/ 0 h 21600"/>
              <a:gd name="T2" fmla="*/ 12538 w 21600"/>
              <a:gd name="T3" fmla="*/ 7200 h 21600"/>
              <a:gd name="T4" fmla="*/ 0 w 21600"/>
              <a:gd name="T5" fmla="*/ 1991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069" y="0"/>
                </a:moveTo>
                <a:lnTo>
                  <a:pt x="12538" y="7200"/>
                </a:lnTo>
                <a:lnTo>
                  <a:pt x="15624" y="7200"/>
                </a:lnTo>
                <a:lnTo>
                  <a:pt x="15624" y="18228"/>
                </a:lnTo>
                <a:lnTo>
                  <a:pt x="0" y="18228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25653" name="Text Box 117"/>
          <p:cNvSpPr txBox="1">
            <a:spLocks noChangeArrowheads="1"/>
          </p:cNvSpPr>
          <p:nvPr/>
        </p:nvSpPr>
        <p:spPr bwMode="auto">
          <a:xfrm>
            <a:off x="8440738" y="2103438"/>
            <a:ext cx="6270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>
                <a:solidFill>
                  <a:schemeClr val="folHlink"/>
                </a:solidFill>
              </a:rPr>
              <a:t>one</a:t>
            </a:r>
          </a:p>
          <a:p>
            <a:r>
              <a:rPr lang="it-IT" sz="1600">
                <a:solidFill>
                  <a:schemeClr val="folHlink"/>
                </a:solidFill>
              </a:rPr>
              <a:t>step</a:t>
            </a:r>
          </a:p>
          <a:p>
            <a:r>
              <a:rPr lang="it-IT" sz="1600">
                <a:solidFill>
                  <a:schemeClr val="folHlink"/>
                </a:solidFill>
              </a:rPr>
              <a:t>later</a:t>
            </a:r>
          </a:p>
        </p:txBody>
      </p:sp>
      <p:sp>
        <p:nvSpPr>
          <p:cNvPr id="2625654" name="Line 118"/>
          <p:cNvSpPr>
            <a:spLocks noChangeShapeType="1"/>
          </p:cNvSpPr>
          <p:nvPr/>
        </p:nvSpPr>
        <p:spPr bwMode="auto">
          <a:xfrm>
            <a:off x="4787900" y="4581525"/>
            <a:ext cx="0" cy="1439863"/>
          </a:xfrm>
          <a:prstGeom prst="line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25655" name="Text Box 119"/>
          <p:cNvSpPr txBox="1">
            <a:spLocks noChangeArrowheads="1"/>
          </p:cNvSpPr>
          <p:nvPr/>
        </p:nvSpPr>
        <p:spPr bwMode="auto">
          <a:xfrm>
            <a:off x="4859338" y="4627563"/>
            <a:ext cx="33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33CC"/>
                </a:solidFill>
              </a:rPr>
              <a:t>?</a:t>
            </a:r>
          </a:p>
        </p:txBody>
      </p:sp>
      <p:sp>
        <p:nvSpPr>
          <p:cNvPr id="2625656" name="Rectangle 120"/>
          <p:cNvSpPr>
            <a:spLocks noChangeArrowheads="1"/>
          </p:cNvSpPr>
          <p:nvPr/>
        </p:nvSpPr>
        <p:spPr bwMode="auto">
          <a:xfrm>
            <a:off x="4067175" y="4581525"/>
            <a:ext cx="1152525" cy="576263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25657" name="Text Box 121"/>
          <p:cNvSpPr txBox="1">
            <a:spLocks noChangeArrowheads="1"/>
          </p:cNvSpPr>
          <p:nvPr/>
        </p:nvSpPr>
        <p:spPr bwMode="auto">
          <a:xfrm>
            <a:off x="3852863" y="5180013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rgbClr val="CC3300"/>
                </a:solidFill>
              </a:rPr>
              <a:t>261</a:t>
            </a:r>
          </a:p>
        </p:txBody>
      </p:sp>
      <p:grpSp>
        <p:nvGrpSpPr>
          <p:cNvPr id="9" name="Group 122"/>
          <p:cNvGrpSpPr>
            <a:grpSpLocks/>
          </p:cNvGrpSpPr>
          <p:nvPr/>
        </p:nvGrpSpPr>
        <p:grpSpPr bwMode="auto">
          <a:xfrm>
            <a:off x="4859338" y="5583238"/>
            <a:ext cx="704850" cy="403225"/>
            <a:chOff x="3061" y="3517"/>
            <a:chExt cx="444" cy="254"/>
          </a:xfrm>
        </p:grpSpPr>
        <p:sp>
          <p:nvSpPr>
            <p:cNvPr id="2625659" name="Text Box 123"/>
            <p:cNvSpPr txBox="1">
              <a:spLocks noChangeArrowheads="1"/>
            </p:cNvSpPr>
            <p:nvPr/>
          </p:nvSpPr>
          <p:spPr bwMode="auto">
            <a:xfrm>
              <a:off x="3061" y="3517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/>
                <a:t>a</a:t>
              </a:r>
            </a:p>
          </p:txBody>
        </p:sp>
        <p:sp>
          <p:nvSpPr>
            <p:cNvPr id="2625660" name="Text Box 124"/>
            <p:cNvSpPr txBox="1">
              <a:spLocks noChangeArrowheads="1"/>
            </p:cNvSpPr>
            <p:nvPr/>
          </p:nvSpPr>
          <p:spPr bwMode="auto">
            <a:xfrm>
              <a:off x="3288" y="3521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/>
                <a:t>b</a:t>
              </a:r>
            </a:p>
          </p:txBody>
        </p:sp>
      </p:grpSp>
      <p:sp>
        <p:nvSpPr>
          <p:cNvPr id="2625661" name="Text Box 125"/>
          <p:cNvSpPr txBox="1">
            <a:spLocks noChangeArrowheads="1"/>
          </p:cNvSpPr>
          <p:nvPr/>
        </p:nvSpPr>
        <p:spPr bwMode="auto">
          <a:xfrm>
            <a:off x="827088" y="6067425"/>
            <a:ext cx="73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114</a:t>
            </a:r>
          </a:p>
        </p:txBody>
      </p:sp>
      <p:sp>
        <p:nvSpPr>
          <p:cNvPr id="2625662" name="AutoShape 126"/>
          <p:cNvSpPr>
            <a:spLocks noChangeArrowheads="1"/>
          </p:cNvSpPr>
          <p:nvPr/>
        </p:nvSpPr>
        <p:spPr bwMode="auto">
          <a:xfrm>
            <a:off x="4859338" y="5013325"/>
            <a:ext cx="287337" cy="576263"/>
          </a:xfrm>
          <a:prstGeom prst="upDownArrow">
            <a:avLst>
              <a:gd name="adj1" fmla="val 50000"/>
              <a:gd name="adj2" fmla="val 40111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2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2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6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6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5554" grpId="0"/>
      <p:bldP spid="2625569" grpId="0"/>
      <p:bldP spid="2625585" grpId="0"/>
      <p:bldP spid="2625601" grpId="0"/>
      <p:bldP spid="2625617" grpId="0"/>
      <p:bldP spid="2625633" grpId="0"/>
      <p:bldP spid="2625654" grpId="0" animBg="1"/>
      <p:bldP spid="2625655" grpId="0"/>
      <p:bldP spid="2625656" grpId="0" animBg="1"/>
      <p:bldP spid="26256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is a prefix-free encoding…</a:t>
            </a:r>
          </a:p>
        </p:txBody>
      </p:sp>
      <p:sp>
        <p:nvSpPr>
          <p:cNvPr id="802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Given the following sequence of </a:t>
            </a:r>
            <a:r>
              <a:rPr lang="en-US" smtClean="0">
                <a:latin typeface="Symbol" pitchFamily="18" charset="2"/>
              </a:rPr>
              <a:t>g-</a:t>
            </a:r>
            <a:r>
              <a:rPr lang="en-US" smtClean="0"/>
              <a:t>coded integers, reconstruct the original sequence:</a:t>
            </a:r>
          </a:p>
          <a:p>
            <a:pPr eaLnBrk="1" hangingPunct="1">
              <a:buFont typeface="Wingdings" pitchFamily="2" charset="2"/>
              <a:buNone/>
            </a:pPr>
            <a:endParaRPr lang="en-US" sz="3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/>
              <a:t>0001000001100110000011101100111</a:t>
            </a:r>
          </a:p>
        </p:txBody>
      </p:sp>
      <p:sp>
        <p:nvSpPr>
          <p:cNvPr id="1657860" name="Line 4"/>
          <p:cNvSpPr>
            <a:spLocks noChangeShapeType="1"/>
          </p:cNvSpPr>
          <p:nvPr/>
        </p:nvSpPr>
        <p:spPr bwMode="auto">
          <a:xfrm flipV="1">
            <a:off x="2520950" y="3573463"/>
            <a:ext cx="0" cy="152400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57861" name="Line 5"/>
          <p:cNvSpPr>
            <a:spLocks noChangeShapeType="1"/>
          </p:cNvSpPr>
          <p:nvPr/>
        </p:nvSpPr>
        <p:spPr bwMode="auto">
          <a:xfrm flipV="1">
            <a:off x="3663950" y="3573463"/>
            <a:ext cx="0" cy="152400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57862" name="Line 6"/>
          <p:cNvSpPr>
            <a:spLocks noChangeShapeType="1"/>
          </p:cNvSpPr>
          <p:nvPr/>
        </p:nvSpPr>
        <p:spPr bwMode="auto">
          <a:xfrm flipV="1">
            <a:off x="4425950" y="3573463"/>
            <a:ext cx="0" cy="152400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57863" name="Line 7"/>
          <p:cNvSpPr>
            <a:spLocks noChangeShapeType="1"/>
          </p:cNvSpPr>
          <p:nvPr/>
        </p:nvSpPr>
        <p:spPr bwMode="auto">
          <a:xfrm flipV="1">
            <a:off x="7092950" y="3573463"/>
            <a:ext cx="0" cy="152400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57864" name="Text Box 8"/>
          <p:cNvSpPr txBox="1">
            <a:spLocks noChangeArrowheads="1"/>
          </p:cNvSpPr>
          <p:nvPr/>
        </p:nvSpPr>
        <p:spPr bwMode="auto">
          <a:xfrm>
            <a:off x="1409700" y="47418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chemeClr val="hlink"/>
                </a:solidFill>
              </a:rPr>
              <a:t>8</a:t>
            </a:r>
          </a:p>
        </p:txBody>
      </p:sp>
      <p:sp>
        <p:nvSpPr>
          <p:cNvPr id="1657865" name="Text Box 9"/>
          <p:cNvSpPr txBox="1">
            <a:spLocks noChangeArrowheads="1"/>
          </p:cNvSpPr>
          <p:nvPr/>
        </p:nvSpPr>
        <p:spPr bwMode="auto">
          <a:xfrm>
            <a:off x="2922588" y="48148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1657866" name="Text Box 10"/>
          <p:cNvSpPr txBox="1">
            <a:spLocks noChangeArrowheads="1"/>
          </p:cNvSpPr>
          <p:nvPr/>
        </p:nvSpPr>
        <p:spPr bwMode="auto">
          <a:xfrm>
            <a:off x="3786188" y="48148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657867" name="Text Box 11"/>
          <p:cNvSpPr txBox="1">
            <a:spLocks noChangeArrowheads="1"/>
          </p:cNvSpPr>
          <p:nvPr/>
        </p:nvSpPr>
        <p:spPr bwMode="auto">
          <a:xfrm>
            <a:off x="5657850" y="4741863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chemeClr val="hlink"/>
                </a:solidFill>
              </a:rPr>
              <a:t>59</a:t>
            </a:r>
          </a:p>
        </p:txBody>
      </p:sp>
      <p:sp>
        <p:nvSpPr>
          <p:cNvPr id="1657868" name="Text Box 12"/>
          <p:cNvSpPr txBox="1">
            <a:spLocks noChangeArrowheads="1"/>
          </p:cNvSpPr>
          <p:nvPr/>
        </p:nvSpPr>
        <p:spPr bwMode="auto">
          <a:xfrm>
            <a:off x="7458075" y="47418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chemeClr val="hlink"/>
                </a:solidFill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14608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7860" grpId="0" animBg="1"/>
      <p:bldP spid="1657861" grpId="0" animBg="1"/>
      <p:bldP spid="1657862" grpId="0" animBg="1"/>
      <p:bldP spid="1657863" grpId="0" animBg="1"/>
      <p:bldP spid="1657864" grpId="0"/>
      <p:bldP spid="1657865" grpId="0"/>
      <p:bldP spid="1657866" grpId="0"/>
      <p:bldP spid="1657867" grpId="0"/>
      <p:bldP spid="165786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LZ78 and LZW issues</a:t>
            </a:r>
          </a:p>
        </p:txBody>
      </p:sp>
      <p:sp>
        <p:nvSpPr>
          <p:cNvPr id="262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How do we keep the dictionary small?</a:t>
            </a:r>
          </a:p>
          <a:p>
            <a:r>
              <a:rPr lang="en-US"/>
              <a:t>Throw the dictionary away when it reaches a certain size (used in GIF)</a:t>
            </a:r>
          </a:p>
          <a:p>
            <a:pPr>
              <a:lnSpc>
                <a:spcPct val="120000"/>
              </a:lnSpc>
            </a:pPr>
            <a:r>
              <a:rPr lang="en-US"/>
              <a:t>Throw the dictionary away when it is no longer effective at compressing (</a:t>
            </a:r>
            <a:r>
              <a:rPr lang="en-US" sz="1800"/>
              <a:t>e.g. </a:t>
            </a:r>
            <a:r>
              <a:rPr lang="en-US" sz="2200">
                <a:latin typeface="Courier New" pitchFamily="49" charset="0"/>
              </a:rPr>
              <a:t>compress</a:t>
            </a:r>
            <a:r>
              <a:rPr lang="en-US"/>
              <a:t>)</a:t>
            </a:r>
          </a:p>
          <a:p>
            <a:pPr>
              <a:lnSpc>
                <a:spcPct val="120000"/>
              </a:lnSpc>
            </a:pPr>
            <a:r>
              <a:rPr lang="en-US"/>
              <a:t>Throw the least-recently-used (LRU) entry away when it reaches a certain size (used in BTLZ, the British Telecom standard)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Simple compressors: too simple?</a:t>
            </a:r>
            <a:endParaRPr lang="en-US" dirty="0" smtClean="0"/>
          </a:p>
        </p:txBody>
      </p:sp>
      <p:sp>
        <p:nvSpPr>
          <p:cNvPr id="1670148" name="Rectangle 4"/>
          <p:cNvSpPr>
            <a:spLocks noChangeArrowheads="1"/>
          </p:cNvSpPr>
          <p:nvPr/>
        </p:nvSpPr>
        <p:spPr bwMode="auto">
          <a:xfrm>
            <a:off x="323850" y="1857364"/>
            <a:ext cx="82804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2600" b="1" dirty="0" err="1">
                <a:solidFill>
                  <a:srgbClr val="A40508"/>
                </a:solidFill>
              </a:rPr>
              <a:t>Move-to-Front</a:t>
            </a:r>
            <a:r>
              <a:rPr lang="it-IT" sz="2600" b="1" dirty="0">
                <a:solidFill>
                  <a:srgbClr val="A40508"/>
                </a:solidFill>
              </a:rPr>
              <a:t>  (MTF)</a:t>
            </a:r>
            <a:r>
              <a:rPr lang="it-IT" sz="2600" dirty="0"/>
              <a:t>: 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dirty="0"/>
              <a:t>As a </a:t>
            </a:r>
            <a:r>
              <a:rPr lang="it-IT" sz="2400" dirty="0" err="1"/>
              <a:t>freq-sorting</a:t>
            </a:r>
            <a:r>
              <a:rPr lang="it-IT" sz="2400" dirty="0"/>
              <a:t> </a:t>
            </a:r>
            <a:r>
              <a:rPr lang="it-IT" sz="2400" dirty="0" err="1"/>
              <a:t>approximator</a:t>
            </a:r>
            <a:endParaRPr lang="it-IT" sz="24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dirty="0"/>
              <a:t>As a caching </a:t>
            </a:r>
            <a:r>
              <a:rPr lang="it-IT" sz="2400" dirty="0" err="1"/>
              <a:t>strategy</a:t>
            </a:r>
            <a:endParaRPr lang="it-IT" sz="24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dirty="0"/>
              <a:t>As a </a:t>
            </a:r>
            <a:r>
              <a:rPr lang="it-IT" sz="2400" dirty="0" err="1"/>
              <a:t>compressor</a:t>
            </a:r>
            <a:endParaRPr lang="it-IT" sz="2400" dirty="0"/>
          </a:p>
        </p:txBody>
      </p:sp>
      <p:sp>
        <p:nvSpPr>
          <p:cNvPr id="1670149" name="Rectangle 5"/>
          <p:cNvSpPr>
            <a:spLocks noChangeArrowheads="1"/>
          </p:cNvSpPr>
          <p:nvPr/>
        </p:nvSpPr>
        <p:spPr bwMode="auto">
          <a:xfrm>
            <a:off x="323850" y="4275152"/>
            <a:ext cx="8280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2600" b="1" dirty="0" err="1">
                <a:solidFill>
                  <a:srgbClr val="A40508"/>
                </a:solidFill>
              </a:rPr>
              <a:t>Run-Length-Encoding</a:t>
            </a:r>
            <a:r>
              <a:rPr lang="it-IT" sz="2600" b="1" dirty="0">
                <a:solidFill>
                  <a:srgbClr val="A40508"/>
                </a:solidFill>
              </a:rPr>
              <a:t> (RLE)</a:t>
            </a:r>
            <a:r>
              <a:rPr lang="it-IT" sz="2600" dirty="0"/>
              <a:t>: 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dirty="0"/>
              <a:t>FAX </a:t>
            </a:r>
            <a:r>
              <a:rPr lang="it-IT" sz="2400" dirty="0" err="1"/>
              <a:t>compression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8" grpId="0"/>
      <p:bldP spid="167014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Move to Front Coding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640763" cy="4876800"/>
          </a:xfrm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en-US" dirty="0" smtClean="0"/>
              <a:t>Transforms a </a:t>
            </a:r>
            <a:r>
              <a:rPr lang="en-US" b="1" dirty="0" smtClean="0">
                <a:solidFill>
                  <a:srgbClr val="A40508"/>
                </a:solidFill>
              </a:rPr>
              <a:t>char</a:t>
            </a:r>
            <a:r>
              <a:rPr lang="en-US" dirty="0" smtClean="0"/>
              <a:t> sequence into an </a:t>
            </a:r>
            <a:r>
              <a:rPr lang="en-US" b="1" dirty="0" smtClean="0">
                <a:solidFill>
                  <a:srgbClr val="A40508"/>
                </a:solidFill>
              </a:rPr>
              <a:t>integer</a:t>
            </a:r>
            <a:r>
              <a:rPr lang="en-US" b="1" dirty="0" smtClean="0"/>
              <a:t> </a:t>
            </a:r>
            <a:r>
              <a:rPr lang="en-US" dirty="0" smtClean="0"/>
              <a:t>sequence, that can then be </a:t>
            </a:r>
            <a:r>
              <a:rPr lang="en-US" i="1" dirty="0" err="1" smtClean="0"/>
              <a:t>var</a:t>
            </a:r>
            <a:r>
              <a:rPr lang="en-US" i="1" dirty="0" smtClean="0"/>
              <a:t>-length coded</a:t>
            </a:r>
          </a:p>
          <a:p>
            <a:pPr marL="495300" indent="-495300" eaLnBrk="1" hangingPunct="1">
              <a:spcBef>
                <a:spcPct val="70000"/>
              </a:spcBef>
            </a:pPr>
            <a:r>
              <a:rPr lang="en-US" sz="2400" dirty="0" smtClean="0"/>
              <a:t>Start with the list of symbols </a:t>
            </a:r>
            <a:r>
              <a:rPr lang="en-US" sz="2400" dirty="0" smtClean="0">
                <a:solidFill>
                  <a:srgbClr val="00A000"/>
                </a:solidFill>
              </a:rPr>
              <a:t>L=[</a:t>
            </a:r>
            <a:r>
              <a:rPr lang="en-US" sz="2400" dirty="0" err="1" smtClean="0">
                <a:solidFill>
                  <a:srgbClr val="00A000"/>
                </a:solidFill>
              </a:rPr>
              <a:t>a,b,c,d</a:t>
            </a:r>
            <a:r>
              <a:rPr lang="en-US" sz="2400" dirty="0" smtClean="0">
                <a:solidFill>
                  <a:srgbClr val="00A000"/>
                </a:solidFill>
              </a:rPr>
              <a:t>,…]</a:t>
            </a:r>
          </a:p>
          <a:p>
            <a:pPr marL="495300" indent="-495300" eaLnBrk="1" hangingPunct="1"/>
            <a:r>
              <a:rPr lang="en-US" sz="2400" dirty="0" smtClean="0"/>
              <a:t>For each input symbol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</a:p>
          <a:p>
            <a:pPr marL="914400" lvl="1" indent="-457200" eaLnBrk="1" hangingPunct="1">
              <a:buSzPct val="110000"/>
              <a:buFont typeface="Wingdings" pitchFamily="2" charset="2"/>
              <a:buAutoNum type="arabicParenR"/>
            </a:pPr>
            <a:r>
              <a:rPr lang="en-US" sz="2000" dirty="0" smtClean="0"/>
              <a:t>output the position of </a:t>
            </a:r>
            <a:r>
              <a:rPr lang="en-US" sz="2000" i="1" dirty="0" smtClean="0"/>
              <a:t>s</a:t>
            </a:r>
            <a:r>
              <a:rPr lang="en-US" sz="2000" dirty="0" smtClean="0"/>
              <a:t> in L </a:t>
            </a:r>
          </a:p>
          <a:p>
            <a:pPr marL="914400" lvl="1" indent="-457200" eaLnBrk="1" hangingPunct="1">
              <a:buSzPct val="110000"/>
              <a:buFont typeface="Wingdings" pitchFamily="2" charset="2"/>
              <a:buAutoNum type="arabicParenR"/>
            </a:pPr>
            <a:r>
              <a:rPr lang="en-US" sz="2000" dirty="0" smtClean="0"/>
              <a:t>move </a:t>
            </a:r>
            <a:r>
              <a:rPr lang="en-US" sz="2000" i="1" dirty="0" smtClean="0"/>
              <a:t>s</a:t>
            </a:r>
            <a:r>
              <a:rPr lang="en-US" sz="2000" dirty="0" smtClean="0"/>
              <a:t> to the front of L</a:t>
            </a:r>
            <a:endParaRPr lang="en-US" sz="2000" dirty="0" smtClean="0">
              <a:solidFill>
                <a:srgbClr val="00A000"/>
              </a:solidFill>
            </a:endParaRP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CC0000"/>
                </a:solidFill>
              </a:rPr>
              <a:t>Properties:</a:t>
            </a:r>
          </a:p>
          <a:p>
            <a:pPr marL="495300" indent="-495300" eaLnBrk="1" hangingPunct="1"/>
            <a:r>
              <a:rPr lang="en-US" dirty="0" smtClean="0"/>
              <a:t>Exploit </a:t>
            </a:r>
            <a:r>
              <a:rPr lang="en-US" i="1" dirty="0" smtClean="0">
                <a:solidFill>
                  <a:schemeClr val="folHlink"/>
                </a:solidFill>
              </a:rPr>
              <a:t>temporal locality</a:t>
            </a:r>
            <a:r>
              <a:rPr lang="en-US" dirty="0" smtClean="0"/>
              <a:t>, and it is</a:t>
            </a:r>
            <a:r>
              <a:rPr lang="en-US" i="1" dirty="0" smtClean="0">
                <a:solidFill>
                  <a:schemeClr val="folHlink"/>
                </a:solidFill>
              </a:rPr>
              <a:t> dynamic</a:t>
            </a:r>
          </a:p>
          <a:p>
            <a:pPr marL="495300" indent="-495300" eaLnBrk="1" hangingPunct="1">
              <a:lnSpc>
                <a:spcPct val="130000"/>
              </a:lnSpc>
            </a:pPr>
            <a:r>
              <a:rPr lang="en-US" sz="2200" dirty="0" smtClean="0">
                <a:solidFill>
                  <a:srgbClr val="A40508"/>
                </a:solidFill>
              </a:rPr>
              <a:t>X = 1</a:t>
            </a:r>
            <a:r>
              <a:rPr lang="en-US" sz="2100" baseline="30000" dirty="0" smtClean="0">
                <a:solidFill>
                  <a:srgbClr val="A40508"/>
                </a:solidFill>
              </a:rPr>
              <a:t>n </a:t>
            </a:r>
            <a:r>
              <a:rPr lang="en-US" sz="2200" dirty="0" smtClean="0">
                <a:solidFill>
                  <a:srgbClr val="A40508"/>
                </a:solidFill>
              </a:rPr>
              <a:t>2</a:t>
            </a:r>
            <a:r>
              <a:rPr lang="en-US" sz="2100" baseline="30000" dirty="0" smtClean="0">
                <a:solidFill>
                  <a:srgbClr val="A40508"/>
                </a:solidFill>
              </a:rPr>
              <a:t>n </a:t>
            </a:r>
            <a:r>
              <a:rPr lang="en-US" sz="2200" dirty="0" smtClean="0">
                <a:solidFill>
                  <a:srgbClr val="A40508"/>
                </a:solidFill>
              </a:rPr>
              <a:t>3</a:t>
            </a:r>
            <a:r>
              <a:rPr lang="en-US" sz="2100" baseline="30000" dirty="0" smtClean="0">
                <a:solidFill>
                  <a:srgbClr val="A40508"/>
                </a:solidFill>
              </a:rPr>
              <a:t>n… </a:t>
            </a:r>
            <a:r>
              <a:rPr lang="en-US" sz="2200" dirty="0" err="1" smtClean="0">
                <a:solidFill>
                  <a:srgbClr val="A40508"/>
                </a:solidFill>
              </a:rPr>
              <a:t>n</a:t>
            </a:r>
            <a:r>
              <a:rPr lang="en-US" sz="2100" baseline="30000" dirty="0" err="1" smtClean="0">
                <a:solidFill>
                  <a:srgbClr val="A40508"/>
                </a:solidFill>
              </a:rPr>
              <a:t>n</a:t>
            </a:r>
            <a:r>
              <a:rPr lang="en-US" sz="2100" baseline="30000" dirty="0" smtClean="0">
                <a:solidFill>
                  <a:srgbClr val="A40508"/>
                </a:solidFill>
              </a:rPr>
              <a:t> </a:t>
            </a:r>
            <a:r>
              <a:rPr lang="en-US" sz="2200" dirty="0" smtClean="0">
                <a:solidFill>
                  <a:srgbClr val="A40508"/>
                </a:solidFill>
                <a:sym typeface="Wingdings" pitchFamily="2" charset="2"/>
              </a:rPr>
              <a:t></a:t>
            </a:r>
            <a:r>
              <a:rPr lang="en-US" sz="2200" dirty="0" smtClean="0">
                <a:solidFill>
                  <a:srgbClr val="A40508"/>
                </a:solidFill>
              </a:rPr>
              <a:t> Huff = O(n</a:t>
            </a:r>
            <a:r>
              <a:rPr lang="en-US" sz="2100" baseline="30000" dirty="0" smtClean="0">
                <a:solidFill>
                  <a:srgbClr val="A40508"/>
                </a:solidFill>
              </a:rPr>
              <a:t>2</a:t>
            </a:r>
            <a:r>
              <a:rPr lang="en-US" sz="2200" dirty="0" smtClean="0">
                <a:solidFill>
                  <a:srgbClr val="A40508"/>
                </a:solidFill>
              </a:rPr>
              <a:t> log n), MTF = O(n log n) + n</a:t>
            </a:r>
            <a:r>
              <a:rPr lang="en-US" sz="2200" baseline="30000" dirty="0" smtClean="0">
                <a:solidFill>
                  <a:srgbClr val="A40508"/>
                </a:solidFill>
              </a:rPr>
              <a:t>2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000" dirty="0" smtClean="0"/>
              <a:t>In fact Huff takes log n bits per symbol being them </a:t>
            </a:r>
            <a:r>
              <a:rPr lang="en-US" sz="2000" dirty="0" err="1" smtClean="0"/>
              <a:t>equiprob</a:t>
            </a:r>
            <a:endParaRPr lang="en-US" sz="2000" dirty="0" smtClean="0"/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000" dirty="0" smtClean="0"/>
              <a:t>MTF uses O(1) bits per symbol occurrence but first one by 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latin typeface="+mj-lt"/>
                <a:cs typeface="Symbol" charset="2"/>
              </a:rPr>
              <a:t>-code</a:t>
            </a:r>
            <a:r>
              <a:rPr lang="en-US" sz="2000" dirty="0" smtClean="0"/>
              <a:t>.</a:t>
            </a:r>
          </a:p>
        </p:txBody>
      </p:sp>
      <p:sp>
        <p:nvSpPr>
          <p:cNvPr id="1666052" name="Rectangle 4"/>
          <p:cNvSpPr>
            <a:spLocks noChangeArrowheads="1"/>
          </p:cNvSpPr>
          <p:nvPr/>
        </p:nvSpPr>
        <p:spPr bwMode="auto">
          <a:xfrm>
            <a:off x="5364163" y="4292600"/>
            <a:ext cx="3529012" cy="360363"/>
          </a:xfrm>
          <a:prstGeom prst="rect">
            <a:avLst/>
          </a:prstGeom>
          <a:solidFill>
            <a:srgbClr val="F4F3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66053" name="Rectangle 5"/>
          <p:cNvSpPr>
            <a:spLocks noChangeArrowheads="1"/>
          </p:cNvSpPr>
          <p:nvPr/>
        </p:nvSpPr>
        <p:spPr bwMode="auto">
          <a:xfrm>
            <a:off x="6551613" y="4437112"/>
            <a:ext cx="2592387" cy="360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dirty="0" err="1">
                <a:latin typeface="Comic Sans MS" pitchFamily="66" charset="0"/>
              </a:rPr>
              <a:t>There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is</a:t>
            </a:r>
            <a:r>
              <a:rPr lang="it-IT" dirty="0">
                <a:latin typeface="Comic Sans MS" pitchFamily="66" charset="0"/>
              </a:rPr>
              <a:t> a </a:t>
            </a:r>
            <a:r>
              <a:rPr lang="it-IT" dirty="0" err="1">
                <a:latin typeface="Comic Sans MS" pitchFamily="66" charset="0"/>
              </a:rPr>
              <a:t>memory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666055" name="AutoShape 7"/>
          <p:cNvSpPr>
            <a:spLocks noChangeArrowheads="1"/>
          </p:cNvSpPr>
          <p:nvPr/>
        </p:nvSpPr>
        <p:spPr bwMode="auto">
          <a:xfrm>
            <a:off x="7885113" y="4795887"/>
            <a:ext cx="792162" cy="6492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6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6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6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66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66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6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66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6052" grpId="0" animBg="1"/>
      <p:bldP spid="1666053" grpId="0" animBg="1"/>
      <p:bldP spid="166605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 Length Encoding  (RLE)</a:t>
            </a:r>
          </a:p>
        </p:txBody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640763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ahoma" pitchFamily="34" charset="0"/>
              </a:rPr>
              <a:t>If</a:t>
            </a:r>
            <a:r>
              <a:rPr lang="en-US" sz="2800" dirty="0" smtClean="0">
                <a:solidFill>
                  <a:srgbClr val="A40508"/>
                </a:solidFill>
                <a:latin typeface="Comic Sans MS" pitchFamily="66" charset="0"/>
              </a:rPr>
              <a:t> spatial locality </a:t>
            </a:r>
            <a:r>
              <a:rPr lang="en-US" sz="2400" dirty="0" smtClean="0">
                <a:latin typeface="Tahoma" pitchFamily="34" charset="0"/>
              </a:rPr>
              <a:t>is very high, then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400" b="1" dirty="0" smtClean="0"/>
              <a:t>		</a:t>
            </a:r>
            <a:r>
              <a:rPr lang="en-US" sz="2400" b="1" dirty="0" err="1" smtClean="0"/>
              <a:t>abbbaacccca</a:t>
            </a:r>
            <a:r>
              <a:rPr lang="en-US" sz="2400" b="1" dirty="0" smtClean="0"/>
              <a:t> =&gt; (a,1),(b,3),(a,2),(c,4),(a,1)</a:t>
            </a:r>
            <a:endParaRPr lang="en-US" sz="2000" dirty="0" smtClean="0"/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sz="2400" dirty="0" smtClean="0"/>
              <a:t>In case of binary strings </a:t>
            </a:r>
            <a:r>
              <a:rPr lang="en-US" sz="2400" dirty="0" smtClean="0">
                <a:sym typeface="Wingdings" pitchFamily="2" charset="2"/>
              </a:rPr>
              <a:t> just numbers and one bit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hlink"/>
                </a:solidFill>
                <a:latin typeface="Comic Sans MS" pitchFamily="66" charset="0"/>
              </a:rPr>
              <a:t>Properties</a:t>
            </a:r>
            <a:r>
              <a:rPr lang="en-US" sz="2400" dirty="0" smtClean="0">
                <a:solidFill>
                  <a:schemeClr val="hlink"/>
                </a:solidFill>
                <a:latin typeface="Comic Sans MS" pitchFamily="66" charset="0"/>
              </a:rPr>
              <a:t>:</a:t>
            </a:r>
            <a:endParaRPr lang="en-US" sz="2400" dirty="0" smtClean="0">
              <a:solidFill>
                <a:schemeClr val="hlink"/>
              </a:solidFill>
              <a:latin typeface="Capitals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400" dirty="0" smtClean="0"/>
              <a:t>Exploit </a:t>
            </a:r>
            <a:r>
              <a:rPr lang="en-US" sz="2400" i="1" dirty="0" smtClean="0">
                <a:solidFill>
                  <a:schemeClr val="folHlink"/>
                </a:solidFill>
              </a:rPr>
              <a:t>spatial locality</a:t>
            </a:r>
            <a:r>
              <a:rPr lang="en-US" sz="2400" dirty="0" smtClean="0"/>
              <a:t>, and it is a </a:t>
            </a:r>
            <a:r>
              <a:rPr lang="en-US" sz="2400" i="1" dirty="0" smtClean="0">
                <a:solidFill>
                  <a:schemeClr val="folHlink"/>
                </a:solidFill>
              </a:rPr>
              <a:t>dynamic code</a:t>
            </a:r>
          </a:p>
          <a:p>
            <a:pPr eaLnBrk="1" hangingPunct="1">
              <a:lnSpc>
                <a:spcPct val="230000"/>
              </a:lnSpc>
            </a:pPr>
            <a:r>
              <a:rPr lang="en-US" sz="2400" dirty="0" smtClean="0">
                <a:solidFill>
                  <a:srgbClr val="A40508"/>
                </a:solidFill>
              </a:rPr>
              <a:t>X = 1</a:t>
            </a:r>
            <a:r>
              <a:rPr lang="en-US" sz="2400" baseline="30000" dirty="0" smtClean="0">
                <a:solidFill>
                  <a:srgbClr val="A40508"/>
                </a:solidFill>
              </a:rPr>
              <a:t>n </a:t>
            </a:r>
            <a:r>
              <a:rPr lang="en-US" sz="2400" dirty="0" smtClean="0">
                <a:solidFill>
                  <a:srgbClr val="A40508"/>
                </a:solidFill>
              </a:rPr>
              <a:t>2</a:t>
            </a:r>
            <a:r>
              <a:rPr lang="en-US" sz="2400" baseline="30000" dirty="0" smtClean="0">
                <a:solidFill>
                  <a:srgbClr val="A40508"/>
                </a:solidFill>
              </a:rPr>
              <a:t>n </a:t>
            </a:r>
            <a:r>
              <a:rPr lang="en-US" sz="2400" dirty="0" smtClean="0">
                <a:solidFill>
                  <a:srgbClr val="A40508"/>
                </a:solidFill>
              </a:rPr>
              <a:t>3</a:t>
            </a:r>
            <a:r>
              <a:rPr lang="en-US" sz="2400" baseline="30000" dirty="0" smtClean="0">
                <a:solidFill>
                  <a:srgbClr val="A40508"/>
                </a:solidFill>
              </a:rPr>
              <a:t>n… </a:t>
            </a:r>
            <a:r>
              <a:rPr lang="en-US" sz="2400" dirty="0" err="1" smtClean="0">
                <a:solidFill>
                  <a:srgbClr val="A40508"/>
                </a:solidFill>
              </a:rPr>
              <a:t>n</a:t>
            </a:r>
            <a:r>
              <a:rPr lang="en-US" sz="2400" baseline="30000" dirty="0" err="1" smtClean="0">
                <a:solidFill>
                  <a:srgbClr val="A40508"/>
                </a:solidFill>
              </a:rPr>
              <a:t>n</a:t>
            </a:r>
            <a:r>
              <a:rPr lang="en-US" sz="2400" baseline="30000" dirty="0" smtClean="0">
                <a:solidFill>
                  <a:srgbClr val="A40508"/>
                </a:solidFill>
              </a:rPr>
              <a:t> </a:t>
            </a:r>
            <a:r>
              <a:rPr lang="en-US" sz="2400" dirty="0" smtClean="0">
                <a:solidFill>
                  <a:srgbClr val="A40508"/>
                </a:solidFill>
                <a:sym typeface="Wingdings" pitchFamily="2" charset="2"/>
              </a:rPr>
              <a:t>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A40508"/>
                </a:solidFill>
                <a:sym typeface="Wingdings" pitchFamily="2" charset="2"/>
              </a:rPr>
              <a:t>		Huff(X) = O(n</a:t>
            </a:r>
            <a:r>
              <a:rPr lang="en-US" sz="2400" baseline="30000" dirty="0" smtClean="0">
                <a:solidFill>
                  <a:srgbClr val="A40508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A40508"/>
                </a:solidFill>
                <a:sym typeface="Wingdings" pitchFamily="2" charset="2"/>
              </a:rPr>
              <a:t> log n)   </a:t>
            </a:r>
            <a:r>
              <a:rPr lang="en-US" sz="2400" b="1" dirty="0" smtClean="0">
                <a:solidFill>
                  <a:srgbClr val="A40508"/>
                </a:solidFill>
                <a:sym typeface="Wingdings" pitchFamily="2" charset="2"/>
              </a:rPr>
              <a:t>&gt;</a:t>
            </a:r>
            <a:r>
              <a:rPr lang="en-US" sz="2400" dirty="0" smtClean="0">
                <a:solidFill>
                  <a:srgbClr val="A40508"/>
                </a:solidFill>
                <a:sym typeface="Wingdings" pitchFamily="2" charset="2"/>
              </a:rPr>
              <a:t>  </a:t>
            </a:r>
            <a:r>
              <a:rPr lang="en-US" sz="2400" dirty="0" err="1" smtClean="0">
                <a:solidFill>
                  <a:srgbClr val="A40508"/>
                </a:solidFill>
                <a:sym typeface="Wingdings" pitchFamily="2" charset="2"/>
              </a:rPr>
              <a:t>Rle</a:t>
            </a:r>
            <a:r>
              <a:rPr lang="en-US" sz="2400" dirty="0" smtClean="0">
                <a:solidFill>
                  <a:srgbClr val="A40508"/>
                </a:solidFill>
                <a:sym typeface="Wingdings" pitchFamily="2" charset="2"/>
              </a:rPr>
              <a:t>(X) = O( n (1+log n) )</a:t>
            </a:r>
            <a:endParaRPr lang="en-US" sz="2000" dirty="0" smtClean="0">
              <a:solidFill>
                <a:srgbClr val="A40508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sz="2000" dirty="0" smtClean="0"/>
              <a:t>RLE uses log n </a:t>
            </a:r>
            <a:r>
              <a:rPr lang="en-US" sz="2000" dirty="0"/>
              <a:t>bits per </a:t>
            </a:r>
            <a:r>
              <a:rPr lang="en-US" sz="2000" dirty="0" err="1" smtClean="0"/>
              <a:t>symb</a:t>
            </a:r>
            <a:r>
              <a:rPr lang="en-US" sz="2000" dirty="0" smtClean="0"/>
              <a:t>-block using </a:t>
            </a:r>
            <a:r>
              <a:rPr lang="en-US" sz="2000" dirty="0">
                <a:latin typeface="Symbol" charset="2"/>
                <a:cs typeface="Symbol" charset="2"/>
              </a:rPr>
              <a:t>g</a:t>
            </a:r>
            <a:r>
              <a:rPr lang="en-US" sz="2000" dirty="0">
                <a:cs typeface="Symbol" charset="2"/>
              </a:rPr>
              <a:t>-</a:t>
            </a:r>
            <a:r>
              <a:rPr lang="en-US" sz="2000" dirty="0" smtClean="0">
                <a:cs typeface="Symbol" charset="2"/>
              </a:rPr>
              <a:t>code per its length</a:t>
            </a:r>
            <a:r>
              <a:rPr lang="en-US" sz="2000" dirty="0" smtClean="0"/>
              <a:t>.</a:t>
            </a:r>
            <a:endParaRPr lang="en-US" sz="2000" dirty="0"/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en-US" sz="2400" i="1" dirty="0" smtClean="0">
              <a:solidFill>
                <a:schemeClr val="folHlink"/>
              </a:solidFill>
            </a:endParaRPr>
          </a:p>
        </p:txBody>
      </p:sp>
      <p:sp>
        <p:nvSpPr>
          <p:cNvPr id="1764356" name="Rectangle 4"/>
          <p:cNvSpPr>
            <a:spLocks noChangeArrowheads="1"/>
          </p:cNvSpPr>
          <p:nvPr/>
        </p:nvSpPr>
        <p:spPr bwMode="auto">
          <a:xfrm>
            <a:off x="5480074" y="4929198"/>
            <a:ext cx="2592388" cy="3603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>
                <a:latin typeface="Comic Sans MS" pitchFamily="66" charset="0"/>
              </a:rPr>
              <a:t>There is a memory</a:t>
            </a:r>
          </a:p>
        </p:txBody>
      </p:sp>
      <p:sp>
        <p:nvSpPr>
          <p:cNvPr id="1764357" name="AutoShape 5"/>
          <p:cNvSpPr>
            <a:spLocks noChangeArrowheads="1"/>
          </p:cNvSpPr>
          <p:nvPr/>
        </p:nvSpPr>
        <p:spPr bwMode="auto">
          <a:xfrm>
            <a:off x="6813574" y="5287973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6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76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4356" grpId="0" animBg="1"/>
      <p:bldP spid="17643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Compression</a:t>
            </a:r>
            <a:endParaRPr lang="en-US" sz="5400" dirty="0" smtClean="0"/>
          </a:p>
        </p:txBody>
      </p:sp>
      <p:sp>
        <p:nvSpPr>
          <p:cNvPr id="96973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Burrows-Wheeler Transform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207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000099"/>
                </a:solidFill>
              </a:rPr>
              <a:t>The big (unconscious) step...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39975" y="1628775"/>
            <a:ext cx="4354513" cy="5229225"/>
            <a:chOff x="2653" y="618"/>
            <a:chExt cx="2676" cy="3702"/>
          </a:xfrm>
        </p:grpSpPr>
        <p:pic>
          <p:nvPicPr>
            <p:cNvPr id="97177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3" y="663"/>
              <a:ext cx="2590" cy="3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1780" name="Rectangle 5"/>
            <p:cNvSpPr>
              <a:spLocks noChangeArrowheads="1"/>
            </p:cNvSpPr>
            <p:nvPr/>
          </p:nvSpPr>
          <p:spPr bwMode="auto">
            <a:xfrm>
              <a:off x="2653" y="618"/>
              <a:ext cx="2676" cy="3702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70488" y="3065463"/>
            <a:ext cx="3352800" cy="2790825"/>
            <a:chOff x="3264" y="1833"/>
            <a:chExt cx="2112" cy="1758"/>
          </a:xfrm>
        </p:grpSpPr>
        <p:sp>
          <p:nvSpPr>
            <p:cNvPr id="973857" name="Rectangle 3"/>
            <p:cNvSpPr>
              <a:spLocks noChangeArrowheads="1"/>
            </p:cNvSpPr>
            <p:nvPr/>
          </p:nvSpPr>
          <p:spPr bwMode="auto">
            <a:xfrm>
              <a:off x="3264" y="2400"/>
              <a:ext cx="2064" cy="1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i</a:t>
              </a:r>
              <a:r>
                <a:rPr lang="en-US">
                  <a:latin typeface="Courier New" pitchFamily="49" charset="0"/>
                </a:rPr>
                <a:t>#</a:t>
              </a:r>
              <a:r>
                <a:rPr lang="it-IT">
                  <a:latin typeface="Courier New" pitchFamily="49" charset="0"/>
                </a:rPr>
                <a:t>m</a:t>
              </a:r>
              <a:r>
                <a:rPr lang="en-US">
                  <a:latin typeface="Courier New" pitchFamily="49" charset="0"/>
                </a:rPr>
                <a:t>issis</a:t>
              </a:r>
              <a:r>
                <a:rPr lang="it-IT">
                  <a:latin typeface="Courier New" pitchFamily="49" charset="0"/>
                </a:rPr>
                <a:t>si  p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pi#mississ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ippi#missi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issippi#mi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sippi#miss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sissippi#m  i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73858" name="Rectangle 4"/>
            <p:cNvSpPr>
              <a:spLocks noChangeArrowheads="1"/>
            </p:cNvSpPr>
            <p:nvPr/>
          </p:nvSpPr>
          <p:spPr bwMode="auto">
            <a:xfrm>
              <a:off x="3264" y="1833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m</a:t>
              </a:r>
              <a:r>
                <a:rPr lang="en-US">
                  <a:latin typeface="Courier New" pitchFamily="49" charset="0"/>
                </a:rPr>
                <a:t>is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s</a:t>
              </a:r>
            </a:p>
          </p:txBody>
        </p:sp>
        <p:sp>
          <p:nvSpPr>
            <p:cNvPr id="973859" name="Rectangle 5"/>
            <p:cNvSpPr>
              <a:spLocks noChangeArrowheads="1"/>
            </p:cNvSpPr>
            <p:nvPr/>
          </p:nvSpPr>
          <p:spPr bwMode="auto">
            <a:xfrm>
              <a:off x="3264" y="2219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m  issi</a:t>
              </a:r>
              <a:r>
                <a:rPr lang="en-US">
                  <a:latin typeface="Courier New" pitchFamily="49" charset="0"/>
                </a:rPr>
                <a:t>ssippi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#</a:t>
              </a:r>
            </a:p>
          </p:txBody>
        </p:sp>
        <p:sp>
          <p:nvSpPr>
            <p:cNvPr id="973860" name="Rectangle 6"/>
            <p:cNvSpPr>
              <a:spLocks noChangeArrowheads="1"/>
            </p:cNvSpPr>
            <p:nvPr/>
          </p:nvSpPr>
          <p:spPr bwMode="auto">
            <a:xfrm>
              <a:off x="3264" y="2026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ssi</a:t>
              </a:r>
              <a:r>
                <a:rPr lang="en-US"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  m</a:t>
              </a: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973826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077200" cy="660400"/>
          </a:xfrm>
        </p:spPr>
        <p:txBody>
          <a:bodyPr/>
          <a:lstStyle/>
          <a:p>
            <a:pPr eaLnBrk="1" hangingPunct="1"/>
            <a:r>
              <a:rPr lang="it-IT" sz="3100" smtClean="0"/>
              <a:t>The Burrows-Wheeler Transform   </a:t>
            </a:r>
            <a:r>
              <a:rPr lang="it-IT" sz="1800" smtClean="0"/>
              <a:t>(1994)</a:t>
            </a:r>
            <a:endParaRPr lang="en-US" sz="1800" smtClean="0"/>
          </a:p>
        </p:txBody>
      </p:sp>
      <p:sp>
        <p:nvSpPr>
          <p:cNvPr id="973827" name="Rectangle 8"/>
          <p:cNvSpPr>
            <a:spLocks noChangeArrowheads="1"/>
          </p:cNvSpPr>
          <p:nvPr/>
        </p:nvSpPr>
        <p:spPr bwMode="auto">
          <a:xfrm>
            <a:off x="457200" y="1639888"/>
            <a:ext cx="44529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Let us given a text</a:t>
            </a:r>
            <a:r>
              <a:rPr lang="it-IT">
                <a:latin typeface="Comic Sans MS" pitchFamily="66" charset="0"/>
              </a:rPr>
              <a:t> T = mississippi</a:t>
            </a:r>
            <a:r>
              <a:rPr lang="it-IT">
                <a:solidFill>
                  <a:srgbClr val="FF3300"/>
                </a:solidFill>
                <a:latin typeface="Comic Sans MS" pitchFamily="66" charset="0"/>
              </a:rPr>
              <a:t>#</a:t>
            </a:r>
            <a:endParaRPr lang="en-US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836041" name="Rectangle 9"/>
          <p:cNvSpPr>
            <a:spLocks noChangeArrowheads="1"/>
          </p:cNvSpPr>
          <p:nvPr/>
        </p:nvSpPr>
        <p:spPr bwMode="auto">
          <a:xfrm>
            <a:off x="1355725" y="2133600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mississippi#</a:t>
            </a:r>
          </a:p>
        </p:txBody>
      </p:sp>
      <p:sp>
        <p:nvSpPr>
          <p:cNvPr id="1836042" name="Rectangle 10"/>
          <p:cNvSpPr>
            <a:spLocks noChangeArrowheads="1"/>
          </p:cNvSpPr>
          <p:nvPr/>
        </p:nvSpPr>
        <p:spPr bwMode="auto">
          <a:xfrm>
            <a:off x="1355725" y="2441575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ississippi#</a:t>
            </a:r>
            <a:r>
              <a:rPr lang="it-IT">
                <a:latin typeface="Courier New" pitchFamily="49" charset="0"/>
              </a:rPr>
              <a:t>m</a:t>
            </a:r>
            <a:endParaRPr lang="en-US">
              <a:latin typeface="Courier New" pitchFamily="49" charset="0"/>
            </a:endParaRPr>
          </a:p>
        </p:txBody>
      </p:sp>
      <p:sp>
        <p:nvSpPr>
          <p:cNvPr id="1836043" name="Rectangle 11"/>
          <p:cNvSpPr>
            <a:spLocks noChangeArrowheads="1"/>
          </p:cNvSpPr>
          <p:nvPr/>
        </p:nvSpPr>
        <p:spPr bwMode="auto">
          <a:xfrm>
            <a:off x="1355725" y="2746375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ssissippi#</a:t>
            </a:r>
            <a:r>
              <a:rPr lang="it-IT">
                <a:latin typeface="Courier New" pitchFamily="49" charset="0"/>
              </a:rPr>
              <a:t>mi </a:t>
            </a:r>
            <a:endParaRPr lang="en-US">
              <a:latin typeface="Courier New" pitchFamily="49" charset="0"/>
            </a:endParaRPr>
          </a:p>
        </p:txBody>
      </p:sp>
      <p:sp>
        <p:nvSpPr>
          <p:cNvPr id="1836044" name="Rectangle 12"/>
          <p:cNvSpPr>
            <a:spLocks noChangeArrowheads="1"/>
          </p:cNvSpPr>
          <p:nvPr/>
        </p:nvSpPr>
        <p:spPr bwMode="auto">
          <a:xfrm>
            <a:off x="1355725" y="3051175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sissippi#</a:t>
            </a:r>
            <a:r>
              <a:rPr lang="it-IT">
                <a:latin typeface="Courier New" pitchFamily="49" charset="0"/>
              </a:rPr>
              <a:t>m</a:t>
            </a:r>
            <a:r>
              <a:rPr lang="en-US">
                <a:latin typeface="Courier New" pitchFamily="49" charset="0"/>
              </a:rPr>
              <a:t>is</a:t>
            </a:r>
          </a:p>
        </p:txBody>
      </p:sp>
      <p:sp>
        <p:nvSpPr>
          <p:cNvPr id="1836045" name="Rectangle 13"/>
          <p:cNvSpPr>
            <a:spLocks noChangeArrowheads="1"/>
          </p:cNvSpPr>
          <p:nvPr/>
        </p:nvSpPr>
        <p:spPr bwMode="auto">
          <a:xfrm>
            <a:off x="1355725" y="3951288"/>
            <a:ext cx="2209800" cy="1890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sippi#</a:t>
            </a:r>
            <a:r>
              <a:rPr lang="it-IT">
                <a:latin typeface="Courier New" pitchFamily="49" charset="0"/>
              </a:rPr>
              <a:t>m</a:t>
            </a:r>
            <a:r>
              <a:rPr lang="en-US">
                <a:latin typeface="Courier New" pitchFamily="49" charset="0"/>
              </a:rPr>
              <a:t>issis</a:t>
            </a:r>
            <a:endParaRPr lang="it-IT">
              <a:latin typeface="Courier New" pitchFamily="49" charset="0"/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ippi#mississ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ppi#mississi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pi#mississip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i#mississipp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#mississippi</a:t>
            </a:r>
            <a:endParaRPr lang="en-US">
              <a:latin typeface="Courier New" pitchFamily="49" charset="0"/>
            </a:endParaRPr>
          </a:p>
        </p:txBody>
      </p:sp>
      <p:sp>
        <p:nvSpPr>
          <p:cNvPr id="1836046" name="Rectangle 14"/>
          <p:cNvSpPr>
            <a:spLocks noChangeArrowheads="1"/>
          </p:cNvSpPr>
          <p:nvPr/>
        </p:nvSpPr>
        <p:spPr bwMode="auto">
          <a:xfrm>
            <a:off x="1355725" y="3663950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ssippi#</a:t>
            </a:r>
            <a:r>
              <a:rPr lang="it-IT">
                <a:latin typeface="Courier New" pitchFamily="49" charset="0"/>
              </a:rPr>
              <a:t>m</a:t>
            </a:r>
            <a:r>
              <a:rPr lang="en-US">
                <a:latin typeface="Courier New" pitchFamily="49" charset="0"/>
              </a:rPr>
              <a:t>issi</a:t>
            </a:r>
          </a:p>
        </p:txBody>
      </p:sp>
      <p:sp>
        <p:nvSpPr>
          <p:cNvPr id="1836047" name="Rectangle 15"/>
          <p:cNvSpPr>
            <a:spLocks noChangeArrowheads="1"/>
          </p:cNvSpPr>
          <p:nvPr/>
        </p:nvSpPr>
        <p:spPr bwMode="auto">
          <a:xfrm>
            <a:off x="1355725" y="3357563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issippi#</a:t>
            </a:r>
            <a:r>
              <a:rPr lang="it-IT">
                <a:latin typeface="Courier New" pitchFamily="49" charset="0"/>
              </a:rPr>
              <a:t>m</a:t>
            </a:r>
            <a:r>
              <a:rPr lang="en-US">
                <a:latin typeface="Courier New" pitchFamily="49" charset="0"/>
              </a:rPr>
              <a:t>iss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494088" y="3432175"/>
            <a:ext cx="1512887" cy="685800"/>
            <a:chOff x="2208" y="2064"/>
            <a:chExt cx="953" cy="432"/>
          </a:xfrm>
        </p:grpSpPr>
        <p:sp>
          <p:nvSpPr>
            <p:cNvPr id="973855" name="AutoShape 17"/>
            <p:cNvSpPr>
              <a:spLocks noChangeArrowheads="1"/>
            </p:cNvSpPr>
            <p:nvPr/>
          </p:nvSpPr>
          <p:spPr bwMode="auto">
            <a:xfrm>
              <a:off x="2400" y="2256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56" name="Rectangle 18"/>
            <p:cNvSpPr>
              <a:spLocks noChangeArrowheads="1"/>
            </p:cNvSpPr>
            <p:nvPr/>
          </p:nvSpPr>
          <p:spPr bwMode="auto">
            <a:xfrm>
              <a:off x="2208" y="2064"/>
              <a:ext cx="95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600">
                  <a:solidFill>
                    <a:srgbClr val="FF0000"/>
                  </a:solidFill>
                  <a:latin typeface="Comic Sans MS" pitchFamily="66" charset="0"/>
                </a:rPr>
                <a:t>Sort the rows</a:t>
              </a:r>
              <a:endParaRPr lang="en-US" sz="16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284288" y="2147888"/>
            <a:ext cx="6934200" cy="3798887"/>
            <a:chOff x="816" y="1255"/>
            <a:chExt cx="4368" cy="2393"/>
          </a:xfrm>
        </p:grpSpPr>
        <p:sp>
          <p:nvSpPr>
            <p:cNvPr id="973852" name="Rectangle 20"/>
            <p:cNvSpPr>
              <a:spLocks noChangeArrowheads="1"/>
            </p:cNvSpPr>
            <p:nvPr/>
          </p:nvSpPr>
          <p:spPr bwMode="auto">
            <a:xfrm>
              <a:off x="3264" y="1255"/>
              <a:ext cx="192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#  </a:t>
              </a:r>
              <a:r>
                <a:rPr lang="en-US">
                  <a:latin typeface="Courier New" pitchFamily="49" charset="0"/>
                </a:rPr>
                <a:t>mississipp</a:t>
              </a:r>
              <a:r>
                <a:rPr lang="it-IT">
                  <a:latin typeface="Courier New" pitchFamily="49" charset="0"/>
                </a:rPr>
                <a:t>  i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73853" name="Oval 21"/>
            <p:cNvSpPr>
              <a:spLocks noChangeArrowheads="1"/>
            </p:cNvSpPr>
            <p:nvPr/>
          </p:nvSpPr>
          <p:spPr bwMode="auto">
            <a:xfrm>
              <a:off x="816" y="3360"/>
              <a:ext cx="1392" cy="28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54" name="Line 22"/>
            <p:cNvSpPr>
              <a:spLocks noChangeShapeType="1"/>
            </p:cNvSpPr>
            <p:nvPr/>
          </p:nvSpPr>
          <p:spPr bwMode="auto">
            <a:xfrm flipV="1">
              <a:off x="2208" y="1440"/>
              <a:ext cx="1104" cy="20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208088" y="2455863"/>
            <a:ext cx="7162800" cy="3186112"/>
            <a:chOff x="768" y="1449"/>
            <a:chExt cx="4512" cy="2007"/>
          </a:xfrm>
        </p:grpSpPr>
        <p:sp>
          <p:nvSpPr>
            <p:cNvPr id="973849" name="Rectangle 24"/>
            <p:cNvSpPr>
              <a:spLocks noChangeArrowheads="1"/>
            </p:cNvSpPr>
            <p:nvPr/>
          </p:nvSpPr>
          <p:spPr bwMode="auto">
            <a:xfrm>
              <a:off x="3264" y="1449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latin typeface="Courier New" pitchFamily="49" charset="0"/>
                </a:rPr>
                <a:t>#</a:t>
              </a:r>
              <a:r>
                <a:rPr lang="it-IT">
                  <a:latin typeface="Courier New" pitchFamily="49" charset="0"/>
                </a:rPr>
                <a:t>m</a:t>
              </a:r>
              <a:r>
                <a:rPr lang="en-US">
                  <a:latin typeface="Courier New" pitchFamily="49" charset="0"/>
                </a:rPr>
                <a:t>ississip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p</a:t>
              </a:r>
            </a:p>
          </p:txBody>
        </p:sp>
        <p:sp>
          <p:nvSpPr>
            <p:cNvPr id="973850" name="Oval 25"/>
            <p:cNvSpPr>
              <a:spLocks noChangeArrowheads="1"/>
            </p:cNvSpPr>
            <p:nvPr/>
          </p:nvSpPr>
          <p:spPr bwMode="auto">
            <a:xfrm>
              <a:off x="768" y="3168"/>
              <a:ext cx="1392" cy="28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51" name="Line 26"/>
            <p:cNvSpPr>
              <a:spLocks noChangeShapeType="1"/>
            </p:cNvSpPr>
            <p:nvPr/>
          </p:nvSpPr>
          <p:spPr bwMode="auto">
            <a:xfrm flipV="1">
              <a:off x="2160" y="1632"/>
              <a:ext cx="1152" cy="16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219200" y="2781300"/>
            <a:ext cx="7924800" cy="1890713"/>
            <a:chOff x="768" y="1641"/>
            <a:chExt cx="4992" cy="1191"/>
          </a:xfrm>
        </p:grpSpPr>
        <p:sp>
          <p:nvSpPr>
            <p:cNvPr id="973846" name="Rectangle 28"/>
            <p:cNvSpPr>
              <a:spLocks noChangeArrowheads="1"/>
            </p:cNvSpPr>
            <p:nvPr/>
          </p:nvSpPr>
          <p:spPr bwMode="auto">
            <a:xfrm>
              <a:off x="3264" y="1641"/>
              <a:ext cx="24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latin typeface="Courier New" pitchFamily="49" charset="0"/>
                </a:rPr>
                <a:t>ppi#</a:t>
              </a:r>
              <a:r>
                <a:rPr lang="it-IT">
                  <a:latin typeface="Courier New" pitchFamily="49" charset="0"/>
                </a:rPr>
                <a:t>mi</a:t>
              </a:r>
              <a:r>
                <a:rPr lang="en-US">
                  <a:latin typeface="Courier New" pitchFamily="49" charset="0"/>
                </a:rPr>
                <a:t>ssis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s</a:t>
              </a:r>
              <a:r>
                <a:rPr lang="it-IT">
                  <a:latin typeface="Courier New" pitchFamily="49" charset="0"/>
                </a:rPr>
                <a:t> 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73847" name="Oval 29"/>
            <p:cNvSpPr>
              <a:spLocks noChangeArrowheads="1"/>
            </p:cNvSpPr>
            <p:nvPr/>
          </p:nvSpPr>
          <p:spPr bwMode="auto">
            <a:xfrm>
              <a:off x="768" y="2544"/>
              <a:ext cx="1392" cy="28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48" name="Line 30"/>
            <p:cNvSpPr>
              <a:spLocks noChangeShapeType="1"/>
            </p:cNvSpPr>
            <p:nvPr/>
          </p:nvSpPr>
          <p:spPr bwMode="auto">
            <a:xfrm flipV="1">
              <a:off x="2160" y="1824"/>
              <a:ext cx="1152" cy="8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36063" name="Rectangle 31"/>
          <p:cNvSpPr>
            <a:spLocks noChangeArrowheads="1"/>
          </p:cNvSpPr>
          <p:nvPr/>
        </p:nvSpPr>
        <p:spPr bwMode="auto">
          <a:xfrm>
            <a:off x="5170488" y="1755775"/>
            <a:ext cx="3381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F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836064" name="Rectangle 32"/>
          <p:cNvSpPr>
            <a:spLocks noChangeArrowheads="1"/>
          </p:cNvSpPr>
          <p:nvPr/>
        </p:nvSpPr>
        <p:spPr bwMode="auto">
          <a:xfrm>
            <a:off x="7451725" y="1755775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L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380288" y="2060575"/>
            <a:ext cx="1492250" cy="3886200"/>
            <a:chOff x="4656" y="1200"/>
            <a:chExt cx="940" cy="2448"/>
          </a:xfrm>
        </p:grpSpPr>
        <p:sp>
          <p:nvSpPr>
            <p:cNvPr id="973842" name="Rectangle 34"/>
            <p:cNvSpPr>
              <a:spLocks noChangeArrowheads="1"/>
            </p:cNvSpPr>
            <p:nvPr/>
          </p:nvSpPr>
          <p:spPr bwMode="auto">
            <a:xfrm>
              <a:off x="4656" y="1200"/>
              <a:ext cx="288" cy="2448"/>
            </a:xfrm>
            <a:prstGeom prst="rect">
              <a:avLst/>
            </a:prstGeom>
            <a:noFill/>
            <a:ln w="31750">
              <a:solidFill>
                <a:srgbClr val="48F02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43" name="Rectangle 35"/>
            <p:cNvSpPr>
              <a:spLocks noChangeArrowheads="1"/>
            </p:cNvSpPr>
            <p:nvPr/>
          </p:nvSpPr>
          <p:spPr bwMode="auto">
            <a:xfrm>
              <a:off x="5328" y="2304"/>
              <a:ext cx="26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800">
                  <a:solidFill>
                    <a:srgbClr val="006600"/>
                  </a:solidFill>
                  <a:latin typeface="Comic Sans MS" pitchFamily="66" charset="0"/>
                </a:rPr>
                <a:t>T</a:t>
              </a:r>
              <a:endParaRPr lang="en-US" sz="280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  <p:sp>
          <p:nvSpPr>
            <p:cNvPr id="973844" name="Rectangle 36"/>
            <p:cNvSpPr>
              <a:spLocks noChangeArrowheads="1"/>
            </p:cNvSpPr>
            <p:nvPr/>
          </p:nvSpPr>
          <p:spPr bwMode="auto">
            <a:xfrm>
              <a:off x="4656" y="2221"/>
              <a:ext cx="288" cy="240"/>
            </a:xfrm>
            <a:prstGeom prst="rect">
              <a:avLst/>
            </a:prstGeom>
            <a:noFill/>
            <a:ln w="22225">
              <a:solidFill>
                <a:srgbClr val="00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45" name="AutoShape 37"/>
            <p:cNvSpPr>
              <a:spLocks noChangeArrowheads="1"/>
            </p:cNvSpPr>
            <p:nvPr/>
          </p:nvSpPr>
          <p:spPr bwMode="auto">
            <a:xfrm>
              <a:off x="5040" y="2304"/>
              <a:ext cx="240" cy="336"/>
            </a:xfrm>
            <a:prstGeom prst="leftRightArrow">
              <a:avLst>
                <a:gd name="adj1" fmla="val 50000"/>
                <a:gd name="adj2" fmla="val 20000"/>
              </a:avLst>
            </a:prstGeom>
            <a:gradFill rotWithShape="0">
              <a:gsLst>
                <a:gs pos="0">
                  <a:srgbClr val="48F026"/>
                </a:gs>
                <a:gs pos="100000">
                  <a:srgbClr val="1A570E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3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3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36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36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6041" grpId="0" autoUpdateAnimBg="0"/>
      <p:bldP spid="1836042" grpId="0" autoUpdateAnimBg="0"/>
      <p:bldP spid="1836043" grpId="0" autoUpdateAnimBg="0"/>
      <p:bldP spid="1836044" grpId="0" autoUpdateAnimBg="0"/>
      <p:bldP spid="1836045" grpId="0" autoUpdateAnimBg="0"/>
      <p:bldP spid="1836046" grpId="0" autoUpdateAnimBg="0"/>
      <p:bldP spid="1836047" grpId="0" autoUpdateAnimBg="0"/>
      <p:bldP spid="1836063" grpId="0" autoUpdateAnimBg="0"/>
      <p:bldP spid="1836064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 famous example</a:t>
            </a:r>
          </a:p>
        </p:txBody>
      </p:sp>
      <p:pic>
        <p:nvPicPr>
          <p:cNvPr id="975874" name="Picture 4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628775"/>
            <a:ext cx="5472113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5875" name="AutoShape 5"/>
          <p:cNvSpPr>
            <a:spLocks noChangeArrowheads="1"/>
          </p:cNvSpPr>
          <p:nvPr/>
        </p:nvSpPr>
        <p:spPr bwMode="auto">
          <a:xfrm>
            <a:off x="7380288" y="3500438"/>
            <a:ext cx="1439862" cy="20161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/>
              <a:t>Much</a:t>
            </a:r>
          </a:p>
          <a:p>
            <a:pPr algn="ctr"/>
            <a:r>
              <a:rPr lang="it-IT" b="1"/>
              <a:t>longer...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87450" y="2276475"/>
            <a:ext cx="6480175" cy="4392613"/>
            <a:chOff x="748" y="1434"/>
            <a:chExt cx="4082" cy="2767"/>
          </a:xfrm>
        </p:grpSpPr>
        <p:sp>
          <p:nvSpPr>
            <p:cNvPr id="975877" name="Line 6"/>
            <p:cNvSpPr>
              <a:spLocks noChangeShapeType="1"/>
            </p:cNvSpPr>
            <p:nvPr/>
          </p:nvSpPr>
          <p:spPr bwMode="auto">
            <a:xfrm>
              <a:off x="748" y="2704"/>
              <a:ext cx="40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5878" name="Rectangle 7"/>
            <p:cNvSpPr>
              <a:spLocks noChangeArrowheads="1"/>
            </p:cNvSpPr>
            <p:nvPr/>
          </p:nvSpPr>
          <p:spPr bwMode="auto">
            <a:xfrm>
              <a:off x="1519" y="1434"/>
              <a:ext cx="249" cy="1270"/>
            </a:xfrm>
            <a:prstGeom prst="rect">
              <a:avLst/>
            </a:prstGeom>
            <a:solidFill>
              <a:srgbClr val="FFFF9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5879" name="Rectangle 8"/>
            <p:cNvSpPr>
              <a:spLocks noChangeArrowheads="1"/>
            </p:cNvSpPr>
            <p:nvPr/>
          </p:nvSpPr>
          <p:spPr bwMode="auto">
            <a:xfrm>
              <a:off x="1519" y="2704"/>
              <a:ext cx="249" cy="409"/>
            </a:xfrm>
            <a:prstGeom prst="rect">
              <a:avLst/>
            </a:prstGeom>
            <a:solidFill>
              <a:srgbClr val="00FFFF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5880" name="Rectangle 9"/>
            <p:cNvSpPr>
              <a:spLocks noChangeArrowheads="1"/>
            </p:cNvSpPr>
            <p:nvPr/>
          </p:nvSpPr>
          <p:spPr bwMode="auto">
            <a:xfrm>
              <a:off x="1519" y="3112"/>
              <a:ext cx="249" cy="137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5881" name="Rectangle 10"/>
            <p:cNvSpPr>
              <a:spLocks noChangeArrowheads="1"/>
            </p:cNvSpPr>
            <p:nvPr/>
          </p:nvSpPr>
          <p:spPr bwMode="auto">
            <a:xfrm>
              <a:off x="1519" y="3248"/>
              <a:ext cx="249" cy="953"/>
            </a:xfrm>
            <a:prstGeom prst="rect">
              <a:avLst/>
            </a:prstGeom>
            <a:solidFill>
              <a:srgbClr val="CC99FF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5882" name="Line 11"/>
            <p:cNvSpPr>
              <a:spLocks noChangeShapeType="1"/>
            </p:cNvSpPr>
            <p:nvPr/>
          </p:nvSpPr>
          <p:spPr bwMode="auto">
            <a:xfrm>
              <a:off x="793" y="3113"/>
              <a:ext cx="40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5883" name="Line 12"/>
            <p:cNvSpPr>
              <a:spLocks noChangeShapeType="1"/>
            </p:cNvSpPr>
            <p:nvPr/>
          </p:nvSpPr>
          <p:spPr bwMode="auto">
            <a:xfrm>
              <a:off x="793" y="3249"/>
              <a:ext cx="40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20725"/>
          </a:xfrm>
        </p:spPr>
        <p:txBody>
          <a:bodyPr/>
          <a:lstStyle/>
          <a:p>
            <a:pPr eaLnBrk="1" hangingPunct="1"/>
            <a:r>
              <a:rPr lang="it-IT" sz="3200" smtClean="0">
                <a:solidFill>
                  <a:srgbClr val="000099"/>
                </a:solidFill>
              </a:rPr>
              <a:t>Compressing L seems promising...</a:t>
            </a:r>
          </a:p>
        </p:txBody>
      </p:sp>
      <p:pic>
        <p:nvPicPr>
          <p:cNvPr id="977922" name="Picture 3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8" y="1511300"/>
            <a:ext cx="42449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9044" name="Rectangle 4"/>
          <p:cNvSpPr>
            <a:spLocks noChangeArrowheads="1"/>
          </p:cNvSpPr>
          <p:nvPr/>
        </p:nvSpPr>
        <p:spPr bwMode="auto">
          <a:xfrm>
            <a:off x="5365750" y="2087563"/>
            <a:ext cx="33829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it-IT">
                <a:solidFill>
                  <a:srgbClr val="0000FF"/>
                </a:solidFill>
                <a:latin typeface="Comic Sans MS" pitchFamily="66" charset="0"/>
              </a:rPr>
              <a:t>Key observation:</a:t>
            </a:r>
          </a:p>
          <a:p>
            <a:pPr marL="457200" indent="-4572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l"/>
            </a:pPr>
            <a:r>
              <a:rPr lang="it-IT" sz="1800">
                <a:latin typeface="Comic Sans MS" pitchFamily="66" charset="0"/>
              </a:rPr>
              <a:t>L is locally homogeneous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57825" y="3022600"/>
            <a:ext cx="3543300" cy="407988"/>
            <a:chOff x="3061" y="1661"/>
            <a:chExt cx="2232" cy="342"/>
          </a:xfrm>
        </p:grpSpPr>
        <p:sp>
          <p:nvSpPr>
            <p:cNvPr id="977929" name="AutoShape 6"/>
            <p:cNvSpPr>
              <a:spLocks noChangeArrowheads="1"/>
            </p:cNvSpPr>
            <p:nvPr/>
          </p:nvSpPr>
          <p:spPr bwMode="auto">
            <a:xfrm>
              <a:off x="3061" y="1661"/>
              <a:ext cx="318" cy="272"/>
            </a:xfrm>
            <a:prstGeom prst="rightArrow">
              <a:avLst>
                <a:gd name="adj1" fmla="val 50000"/>
                <a:gd name="adj2" fmla="val 29228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7930" name="Text Box 7"/>
            <p:cNvSpPr txBox="1">
              <a:spLocks noChangeArrowheads="1"/>
            </p:cNvSpPr>
            <p:nvPr/>
          </p:nvSpPr>
          <p:spPr bwMode="auto">
            <a:xfrm>
              <a:off x="3412" y="1671"/>
              <a:ext cx="1881" cy="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FF3300"/>
                  </a:solidFill>
                  <a:latin typeface="Comic Sans MS" pitchFamily="66" charset="0"/>
                </a:rPr>
                <a:t>L is highly compressible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92725" y="4103688"/>
            <a:ext cx="3527425" cy="1752600"/>
            <a:chOff x="2699" y="2478"/>
            <a:chExt cx="2928" cy="1104"/>
          </a:xfrm>
        </p:grpSpPr>
        <p:sp>
          <p:nvSpPr>
            <p:cNvPr id="977927" name="Rectangle 9"/>
            <p:cNvSpPr>
              <a:spLocks noChangeArrowheads="1"/>
            </p:cNvSpPr>
            <p:nvPr/>
          </p:nvSpPr>
          <p:spPr bwMode="auto">
            <a:xfrm>
              <a:off x="2699" y="2478"/>
              <a:ext cx="292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457200" indent="-4572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dirty="0" err="1">
                  <a:solidFill>
                    <a:srgbClr val="0000FF"/>
                  </a:solidFill>
                  <a:latin typeface="Comic Sans MS" pitchFamily="66" charset="0"/>
                </a:rPr>
                <a:t>Algorithm</a:t>
              </a:r>
              <a:r>
                <a:rPr lang="it-IT" dirty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it-IT" dirty="0" err="1">
                  <a:solidFill>
                    <a:srgbClr val="0000FF"/>
                  </a:solidFill>
                  <a:latin typeface="Comic Sans MS" pitchFamily="66" charset="0"/>
                </a:rPr>
                <a:t>Bzip</a:t>
              </a:r>
              <a:r>
                <a:rPr lang="it-IT" dirty="0">
                  <a:solidFill>
                    <a:srgbClr val="0000FF"/>
                  </a:solidFill>
                  <a:latin typeface="Comic Sans MS" pitchFamily="66" charset="0"/>
                </a:rPr>
                <a:t> :</a:t>
              </a:r>
            </a:p>
            <a:p>
              <a:pPr marL="457200" indent="-457200" eaLnBrk="0" hangingPunct="0">
                <a:lnSpc>
                  <a:spcPct val="140000"/>
                </a:lnSpc>
                <a:spcBef>
                  <a:spcPct val="20000"/>
                </a:spcBef>
                <a:buClr>
                  <a:schemeClr val="tx1"/>
                </a:buClr>
                <a:buSzPct val="110000"/>
                <a:buFont typeface="+mj-lt"/>
                <a:buAutoNum type="arabicPeriod"/>
              </a:pPr>
              <a:r>
                <a:rPr lang="it-IT" sz="1800" dirty="0" err="1">
                  <a:latin typeface="Comic Sans MS" pitchFamily="66" charset="0"/>
                </a:rPr>
                <a:t>Move</a:t>
              </a:r>
              <a:r>
                <a:rPr lang="it-IT" sz="1800" dirty="0">
                  <a:latin typeface="Comic Sans MS" pitchFamily="66" charset="0"/>
                </a:rPr>
                <a:t>-to-Front </a:t>
              </a:r>
              <a:r>
                <a:rPr lang="it-IT" sz="1800" dirty="0" err="1">
                  <a:latin typeface="Comic Sans MS" pitchFamily="66" charset="0"/>
                </a:rPr>
                <a:t>coding</a:t>
              </a:r>
              <a:r>
                <a:rPr lang="it-IT" sz="1800" dirty="0">
                  <a:latin typeface="Comic Sans MS" pitchFamily="66" charset="0"/>
                </a:rPr>
                <a:t> of L</a:t>
              </a:r>
            </a:p>
            <a:p>
              <a:pPr marL="457200" indent="-457200" eaLnBrk="0" hangingPunct="0">
                <a:lnSpc>
                  <a:spcPct val="130000"/>
                </a:lnSpc>
                <a:spcBef>
                  <a:spcPct val="20000"/>
                </a:spcBef>
                <a:buClr>
                  <a:schemeClr val="tx1"/>
                </a:buClr>
                <a:buSzPct val="115000"/>
                <a:buFont typeface="+mj-lt"/>
                <a:buAutoNum type="arabicPeriod"/>
              </a:pPr>
              <a:r>
                <a:rPr lang="it-IT" sz="1800" dirty="0" err="1">
                  <a:latin typeface="Comic Sans MS" pitchFamily="66" charset="0"/>
                </a:rPr>
                <a:t>Run-Length</a:t>
              </a:r>
              <a:r>
                <a:rPr lang="it-IT" sz="1800" dirty="0">
                  <a:latin typeface="Comic Sans MS" pitchFamily="66" charset="0"/>
                </a:rPr>
                <a:t> </a:t>
              </a:r>
              <a:r>
                <a:rPr lang="it-IT" sz="1800" dirty="0" err="1">
                  <a:latin typeface="Comic Sans MS" pitchFamily="66" charset="0"/>
                </a:rPr>
                <a:t>coding</a:t>
              </a:r>
              <a:endParaRPr lang="it-IT" sz="1800" dirty="0">
                <a:latin typeface="Comic Sans MS" pitchFamily="66" charset="0"/>
                <a:sym typeface="Wingdings" pitchFamily="2" charset="2"/>
              </a:endParaRPr>
            </a:p>
            <a:p>
              <a:pPr marL="457200" indent="-457200" eaLnBrk="0" hangingPunct="0">
                <a:lnSpc>
                  <a:spcPct val="130000"/>
                </a:lnSpc>
                <a:spcBef>
                  <a:spcPct val="20000"/>
                </a:spcBef>
                <a:buClr>
                  <a:schemeClr val="tx1"/>
                </a:buClr>
                <a:buSzPct val="110000"/>
                <a:buFont typeface="+mj-lt"/>
                <a:buAutoNum type="arabicPeriod"/>
              </a:pPr>
              <a:r>
                <a:rPr lang="it-IT" sz="1800" dirty="0">
                  <a:latin typeface="Comic Sans MS" pitchFamily="66" charset="0"/>
                  <a:sym typeface="Wingdings" pitchFamily="2" charset="2"/>
                </a:rPr>
                <a:t>Statistical </a:t>
              </a:r>
              <a:r>
                <a:rPr lang="it-IT" sz="1800" dirty="0" err="1">
                  <a:latin typeface="Comic Sans MS" pitchFamily="66" charset="0"/>
                  <a:sym typeface="Wingdings" pitchFamily="2" charset="2"/>
                </a:rPr>
                <a:t>coder</a:t>
              </a:r>
              <a:endParaRPr lang="it-IT" sz="1600" dirty="0">
                <a:latin typeface="Comic Sans MS" pitchFamily="66" charset="0"/>
              </a:endParaRPr>
            </a:p>
          </p:txBody>
        </p:sp>
        <p:sp>
          <p:nvSpPr>
            <p:cNvPr id="977928" name="Rectangle 10"/>
            <p:cNvSpPr>
              <a:spLocks noChangeArrowheads="1"/>
            </p:cNvSpPr>
            <p:nvPr/>
          </p:nvSpPr>
          <p:spPr bwMode="auto">
            <a:xfrm>
              <a:off x="2699" y="2478"/>
              <a:ext cx="2928" cy="1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79051" name="Rectangle 11"/>
          <p:cNvSpPr>
            <a:spLocks noChangeArrowheads="1"/>
          </p:cNvSpPr>
          <p:nvPr/>
        </p:nvSpPr>
        <p:spPr bwMode="auto">
          <a:xfrm>
            <a:off x="395288" y="6237288"/>
            <a:ext cx="7499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105000"/>
              <a:buFont typeface="Wingdings 2" pitchFamily="18" charset="2"/>
              <a:buChar char="R"/>
            </a:pPr>
            <a:r>
              <a:rPr lang="it-IT" sz="1800">
                <a:solidFill>
                  <a:srgbClr val="FF0000"/>
                </a:solidFill>
                <a:latin typeface="Comic Sans MS" pitchFamily="66" charset="0"/>
              </a:rPr>
              <a:t>Bzip vs. Gzip: 20% vs. 33%, but it is slower in (de)compression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9044" grpId="0" autoUpdateAnimBg="0"/>
      <p:bldP spid="1879051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69" name="Rectangle 2"/>
          <p:cNvSpPr>
            <a:spLocks noChangeArrowheads="1"/>
          </p:cNvSpPr>
          <p:nvPr/>
        </p:nvSpPr>
        <p:spPr bwMode="auto">
          <a:xfrm>
            <a:off x="395288" y="1771650"/>
            <a:ext cx="3276600" cy="482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50938" y="1862138"/>
            <a:ext cx="2286000" cy="4592637"/>
            <a:chOff x="1824" y="1094"/>
            <a:chExt cx="1440" cy="289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24" y="1252"/>
              <a:ext cx="1440" cy="2735"/>
              <a:chOff x="1824" y="1252"/>
              <a:chExt cx="1440" cy="2735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824" y="1252"/>
                <a:ext cx="1152" cy="236"/>
                <a:chOff x="1824" y="1252"/>
                <a:chExt cx="1248" cy="236"/>
              </a:xfrm>
            </p:grpSpPr>
            <p:sp>
              <p:nvSpPr>
                <p:cNvPr id="979993" name="AutoShape 6"/>
                <p:cNvSpPr>
                  <a:spLocks/>
                </p:cNvSpPr>
                <p:nvPr/>
              </p:nvSpPr>
              <p:spPr bwMode="auto">
                <a:xfrm rot="5400000">
                  <a:off x="2424" y="840"/>
                  <a:ext cx="48" cy="1248"/>
                </a:xfrm>
                <a:prstGeom prst="leftBrace">
                  <a:avLst>
                    <a:gd name="adj1" fmla="val 216667"/>
                    <a:gd name="adj2" fmla="val 5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799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54" y="1252"/>
                  <a:ext cx="84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latin typeface="Tahoma" pitchFamily="34" charset="0"/>
                    </a:rPr>
                    <a:t>BWT matrix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</p:grpSp>
          <p:sp>
            <p:nvSpPr>
              <p:cNvPr id="979992" name="Text Box 8"/>
              <p:cNvSpPr txBox="1">
                <a:spLocks noChangeArrowheads="1"/>
              </p:cNvSpPr>
              <p:nvPr/>
            </p:nvSpPr>
            <p:spPr bwMode="auto">
              <a:xfrm>
                <a:off x="1824" y="1536"/>
                <a:ext cx="1440" cy="24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#mississipp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i#mississip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ippi#missis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issippi#mis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ississippi#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mississippi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pi#mississi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ppi#mississ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sippi#missi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sissippi#mi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ssippi#miss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ssissippi#m</a:t>
                </a:r>
                <a:endParaRPr lang="en-GB">
                  <a:latin typeface="Courier New" pitchFamily="49" charset="0"/>
                </a:endParaRPr>
              </a:p>
            </p:txBody>
          </p:sp>
        </p:grpSp>
        <p:sp>
          <p:nvSpPr>
            <p:cNvPr id="979989" name="AutoShape 9"/>
            <p:cNvSpPr>
              <a:spLocks noChangeArrowheads="1"/>
            </p:cNvSpPr>
            <p:nvPr/>
          </p:nvSpPr>
          <p:spPr bwMode="auto">
            <a:xfrm rot="10800000">
              <a:off x="2448" y="1094"/>
              <a:ext cx="768" cy="144"/>
            </a:xfrm>
            <a:prstGeom prst="curvedUpArrow">
              <a:avLst>
                <a:gd name="adj1" fmla="val 106667"/>
                <a:gd name="adj2" fmla="val 213333"/>
                <a:gd name="adj3" fmla="val 33333"/>
              </a:avLst>
            </a:prstGeom>
            <a:solidFill>
              <a:srgbClr val="FF00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9990" name="Rectangle 10"/>
            <p:cNvSpPr>
              <a:spLocks noChangeArrowheads="1"/>
            </p:cNvSpPr>
            <p:nvPr/>
          </p:nvSpPr>
          <p:spPr bwMode="auto">
            <a:xfrm>
              <a:off x="1824" y="2534"/>
              <a:ext cx="1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it-IT">
                <a:latin typeface="Courier New" pitchFamily="49" charset="0"/>
              </a:endParaRPr>
            </a:p>
          </p:txBody>
        </p:sp>
      </p:grpSp>
      <p:sp>
        <p:nvSpPr>
          <p:cNvPr id="1870859" name="Text Box 11"/>
          <p:cNvSpPr txBox="1">
            <a:spLocks noChangeArrowheads="1"/>
          </p:cNvSpPr>
          <p:nvPr/>
        </p:nvSpPr>
        <p:spPr bwMode="auto">
          <a:xfrm>
            <a:off x="1150938" y="2563813"/>
            <a:ext cx="2159000" cy="3890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mississipp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mississip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ississippi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it-IT" b="1">
                <a:solidFill>
                  <a:schemeClr val="tx2"/>
                </a:solidFill>
                <a:latin typeface="Courier New" pitchFamily="49" charset="0"/>
              </a:rPr>
              <a:t>m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ississippi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mississi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mississ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sissippi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ssissippi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</a:t>
            </a:r>
            <a:endParaRPr lang="en-GB">
              <a:latin typeface="Courier New" pitchFamily="49" charset="0"/>
            </a:endParaRPr>
          </a:p>
        </p:txBody>
      </p:sp>
      <p:sp>
        <p:nvSpPr>
          <p:cNvPr id="97997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8313" y="814388"/>
            <a:ext cx="7772400" cy="527050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000099"/>
                </a:solidFill>
              </a:rPr>
              <a:t>How to compute the BWT ?</a:t>
            </a:r>
            <a:endParaRPr lang="en-US" sz="3600" smtClean="0">
              <a:solidFill>
                <a:srgbClr val="000099"/>
              </a:solidFill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055938" y="2106613"/>
            <a:ext cx="400050" cy="4360862"/>
            <a:chOff x="3024" y="1248"/>
            <a:chExt cx="252" cy="2747"/>
          </a:xfrm>
        </p:grpSpPr>
        <p:sp>
          <p:nvSpPr>
            <p:cNvPr id="979985" name="Text Box 14"/>
            <p:cNvSpPr txBox="1">
              <a:spLocks noChangeArrowheads="1"/>
            </p:cNvSpPr>
            <p:nvPr/>
          </p:nvSpPr>
          <p:spPr bwMode="auto">
            <a:xfrm>
              <a:off x="3024" y="1536"/>
              <a:ext cx="240" cy="2459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i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p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s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s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m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latin typeface="Courier New" pitchFamily="49" charset="0"/>
                </a:rPr>
                <a:t>#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p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i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s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s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i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i</a:t>
              </a:r>
              <a:endParaRPr lang="en-GB">
                <a:solidFill>
                  <a:srgbClr val="FF3300"/>
                </a:solidFill>
                <a:latin typeface="Courier New" pitchFamily="49" charset="0"/>
              </a:endParaRPr>
            </a:p>
          </p:txBody>
        </p:sp>
        <p:sp>
          <p:nvSpPr>
            <p:cNvPr id="979986" name="Rectangle 15"/>
            <p:cNvSpPr>
              <a:spLocks noChangeArrowheads="1"/>
            </p:cNvSpPr>
            <p:nvPr/>
          </p:nvSpPr>
          <p:spPr bwMode="auto">
            <a:xfrm>
              <a:off x="3024" y="1536"/>
              <a:ext cx="240" cy="2448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9987" name="Text Box 16"/>
            <p:cNvSpPr txBox="1">
              <a:spLocks noChangeArrowheads="1"/>
            </p:cNvSpPr>
            <p:nvPr/>
          </p:nvSpPr>
          <p:spPr bwMode="auto">
            <a:xfrm>
              <a:off x="3072" y="1248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  <a:latin typeface="Comic Sans MS" pitchFamily="66" charset="0"/>
                </a:rPr>
                <a:t>L</a:t>
              </a:r>
              <a:endParaRPr lang="en-GB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41338" y="2106613"/>
            <a:ext cx="990600" cy="4343400"/>
            <a:chOff x="1440" y="1248"/>
            <a:chExt cx="624" cy="2736"/>
          </a:xfrm>
        </p:grpSpPr>
        <p:sp>
          <p:nvSpPr>
            <p:cNvPr id="979981" name="Text Box 18"/>
            <p:cNvSpPr txBox="1">
              <a:spLocks noChangeArrowheads="1"/>
            </p:cNvSpPr>
            <p:nvPr/>
          </p:nvSpPr>
          <p:spPr bwMode="auto">
            <a:xfrm>
              <a:off x="1440" y="1536"/>
              <a:ext cx="624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12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2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11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8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5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2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10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9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7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4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6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3</a:t>
              </a:r>
              <a:endParaRPr lang="en-GB" b="1">
                <a:solidFill>
                  <a:srgbClr val="FF3300"/>
                </a:solidFill>
                <a:latin typeface="Courier New" pitchFamily="49" charset="0"/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440" y="1248"/>
              <a:ext cx="344" cy="2736"/>
              <a:chOff x="1440" y="1248"/>
              <a:chExt cx="344" cy="2736"/>
            </a:xfrm>
          </p:grpSpPr>
          <p:sp>
            <p:nvSpPr>
              <p:cNvPr id="979983" name="Rectangle 20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288" cy="24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79984" name="Text Box 21"/>
              <p:cNvSpPr txBox="1">
                <a:spLocks noChangeArrowheads="1"/>
              </p:cNvSpPr>
              <p:nvPr/>
            </p:nvSpPr>
            <p:spPr bwMode="auto">
              <a:xfrm>
                <a:off x="1440" y="1248"/>
                <a:ext cx="3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3300"/>
                    </a:solidFill>
                    <a:latin typeface="Comic Sans MS" pitchFamily="66" charset="0"/>
                  </a:rPr>
                  <a:t>SA</a:t>
                </a:r>
                <a:endParaRPr lang="en-GB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870870" name="AutoShape 22"/>
          <p:cNvSpPr>
            <a:spLocks noChangeArrowheads="1"/>
          </p:cNvSpPr>
          <p:nvPr/>
        </p:nvSpPr>
        <p:spPr bwMode="auto">
          <a:xfrm rot="10800000">
            <a:off x="617538" y="1878013"/>
            <a:ext cx="1219200" cy="228600"/>
          </a:xfrm>
          <a:prstGeom prst="curvedUp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70871" name="AutoShape 23"/>
          <p:cNvSpPr>
            <a:spLocks noChangeArrowheads="1"/>
          </p:cNvSpPr>
          <p:nvPr/>
        </p:nvSpPr>
        <p:spPr bwMode="auto">
          <a:xfrm>
            <a:off x="4319588" y="2636838"/>
            <a:ext cx="3311525" cy="576262"/>
          </a:xfrm>
          <a:prstGeom prst="wedgeRectCallout">
            <a:avLst>
              <a:gd name="adj1" fmla="val -80394"/>
              <a:gd name="adj2" fmla="val 8416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it-IT" sz="2400">
                <a:solidFill>
                  <a:schemeClr val="bg1"/>
                </a:solidFill>
                <a:latin typeface="Tahoma" pitchFamily="34" charset="0"/>
              </a:rPr>
              <a:t>L[3] = T[ 7 ]</a:t>
            </a:r>
            <a:endParaRPr lang="it-IT" sz="24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70872" name="Text Box 24"/>
          <p:cNvSpPr txBox="1">
            <a:spLocks noChangeArrowheads="1"/>
          </p:cNvSpPr>
          <p:nvPr/>
        </p:nvSpPr>
        <p:spPr bwMode="auto">
          <a:xfrm>
            <a:off x="4175125" y="2205038"/>
            <a:ext cx="402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0099"/>
                </a:solidFill>
                <a:latin typeface="Comic Sans MS" pitchFamily="66" charset="0"/>
              </a:rPr>
              <a:t>We said that: L[i] precedes F[i] in T</a:t>
            </a:r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4175125" y="3500438"/>
            <a:ext cx="4718050" cy="503237"/>
            <a:chOff x="2426" y="1525"/>
            <a:chExt cx="2767" cy="317"/>
          </a:xfrm>
        </p:grpSpPr>
        <p:sp>
          <p:nvSpPr>
            <p:cNvPr id="979979" name="Text Box 26"/>
            <p:cNvSpPr txBox="1">
              <a:spLocks noChangeArrowheads="1"/>
            </p:cNvSpPr>
            <p:nvPr/>
          </p:nvSpPr>
          <p:spPr bwMode="auto">
            <a:xfrm>
              <a:off x="2472" y="1570"/>
              <a:ext cx="27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>
                  <a:solidFill>
                    <a:srgbClr val="000099"/>
                  </a:solidFill>
                  <a:latin typeface="Comic Sans MS" pitchFamily="66" charset="0"/>
                </a:rPr>
                <a:t>Given SA and T, we have L[i]  = T[SA[i]-1]</a:t>
              </a:r>
            </a:p>
          </p:txBody>
        </p:sp>
        <p:sp>
          <p:nvSpPr>
            <p:cNvPr id="979980" name="Rectangle 27"/>
            <p:cNvSpPr>
              <a:spLocks noChangeArrowheads="1"/>
            </p:cNvSpPr>
            <p:nvPr/>
          </p:nvSpPr>
          <p:spPr bwMode="auto">
            <a:xfrm>
              <a:off x="2426" y="1525"/>
              <a:ext cx="2767" cy="317"/>
            </a:xfrm>
            <a:prstGeom prst="rect">
              <a:avLst/>
            </a:prstGeom>
            <a:noFill/>
            <a:ln w="539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7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9" grpId="0" autoUpdateAnimBg="0"/>
      <p:bldP spid="1870870" grpId="0" animBg="1"/>
      <p:bldP spid="1870871" grpId="0" animBg="1"/>
      <p:bldP spid="18708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d-</a:t>
            </a:r>
            <a:r>
              <a:rPr lang="en-US" smtClean="0"/>
              <a:t>code for integer encoding </a:t>
            </a:r>
          </a:p>
        </p:txBody>
      </p:sp>
      <p:sp>
        <p:nvSpPr>
          <p:cNvPr id="27648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106738"/>
            <a:ext cx="8134350" cy="3201987"/>
          </a:xfrm>
        </p:spPr>
        <p:txBody>
          <a:bodyPr/>
          <a:lstStyle/>
          <a:p>
            <a:pPr eaLnBrk="1" hangingPunct="1"/>
            <a:r>
              <a:rPr lang="en-US" sz="2400" smtClean="0"/>
              <a:t>Use </a:t>
            </a:r>
            <a:r>
              <a:rPr lang="en-US" sz="2400" smtClean="0">
                <a:latin typeface="Symbol" pitchFamily="18" charset="2"/>
              </a:rPr>
              <a:t>g</a:t>
            </a:r>
            <a:r>
              <a:rPr lang="en-US" sz="2400" smtClean="0"/>
              <a:t>-coding to reduce the length of the first field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Useful for </a:t>
            </a:r>
            <a:r>
              <a:rPr lang="en-US" sz="2400" i="1" smtClean="0"/>
              <a:t>medium</a:t>
            </a:r>
            <a:r>
              <a:rPr lang="en-US" sz="2400" smtClean="0"/>
              <a:t>-sized integers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A000"/>
                </a:solidFill>
              </a:rPr>
              <a:t>e.g., 19 represented as &lt;00,101,10011&gt;.</a:t>
            </a:r>
          </a:p>
          <a:p>
            <a:pPr eaLnBrk="1" hangingPunct="1"/>
            <a:endParaRPr lang="en-US" sz="2400" smtClean="0">
              <a:solidFill>
                <a:srgbClr val="00A000"/>
              </a:solidFill>
            </a:endParaRPr>
          </a:p>
          <a:p>
            <a:pPr eaLnBrk="1" hangingPunct="1"/>
            <a:r>
              <a:rPr lang="en-US" sz="2400" smtClean="0">
                <a:solidFill>
                  <a:srgbClr val="CC0000"/>
                </a:solidFill>
                <a:latin typeface="Symbol" pitchFamily="18" charset="2"/>
              </a:rPr>
              <a:t>d-</a:t>
            </a:r>
            <a:r>
              <a:rPr lang="en-US" sz="2400" smtClean="0">
                <a:solidFill>
                  <a:srgbClr val="CC0000"/>
                </a:solidFill>
              </a:rPr>
              <a:t>coding </a:t>
            </a:r>
            <a:r>
              <a:rPr lang="en-US" sz="2400" i="1" smtClean="0">
                <a:solidFill>
                  <a:srgbClr val="CC0000"/>
                </a:solidFill>
              </a:rPr>
              <a:t>x</a:t>
            </a:r>
            <a:r>
              <a:rPr lang="en-US" sz="2400" smtClean="0">
                <a:solidFill>
                  <a:srgbClr val="CC0000"/>
                </a:solidFill>
              </a:rPr>
              <a:t> takes about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		</a:t>
            </a:r>
            <a:r>
              <a:rPr lang="en-US" sz="2400" smtClean="0">
                <a:solidFill>
                  <a:srgbClr val="CC0000"/>
                </a:solidFill>
              </a:rPr>
              <a:t>log</a:t>
            </a:r>
            <a:r>
              <a:rPr lang="en-US" sz="2400" baseline="-25000" smtClean="0">
                <a:solidFill>
                  <a:srgbClr val="CC0000"/>
                </a:solidFill>
              </a:rPr>
              <a:t>2 </a:t>
            </a:r>
            <a:r>
              <a:rPr lang="en-US" sz="2400" i="1" smtClean="0">
                <a:solidFill>
                  <a:srgbClr val="CC0000"/>
                </a:solidFill>
              </a:rPr>
              <a:t>x</a:t>
            </a: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 </a:t>
            </a:r>
            <a:r>
              <a:rPr lang="en-US" sz="2400" smtClean="0">
                <a:solidFill>
                  <a:srgbClr val="CC0000"/>
                </a:solidFill>
              </a:rPr>
              <a:t>+ 2 </a:t>
            </a: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</a:t>
            </a:r>
            <a:r>
              <a:rPr lang="en-US" sz="2400" smtClean="0">
                <a:solidFill>
                  <a:srgbClr val="CC0000"/>
                </a:solidFill>
              </a:rPr>
              <a:t>log</a:t>
            </a:r>
            <a:r>
              <a:rPr lang="en-US" sz="2400" baseline="-25000" smtClean="0">
                <a:solidFill>
                  <a:srgbClr val="CC0000"/>
                </a:solidFill>
              </a:rPr>
              <a:t>2</a:t>
            </a:r>
            <a:r>
              <a:rPr lang="en-US" sz="2400" smtClean="0">
                <a:solidFill>
                  <a:srgbClr val="CC0000"/>
                </a:solidFill>
              </a:rPr>
              <a:t>( </a:t>
            </a: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</a:t>
            </a:r>
            <a:r>
              <a:rPr lang="en-US" sz="2400" smtClean="0">
                <a:solidFill>
                  <a:srgbClr val="CC0000"/>
                </a:solidFill>
              </a:rPr>
              <a:t>log</a:t>
            </a:r>
            <a:r>
              <a:rPr lang="en-US" sz="2400" baseline="-25000" smtClean="0">
                <a:solidFill>
                  <a:srgbClr val="CC0000"/>
                </a:solidFill>
              </a:rPr>
              <a:t>2 </a:t>
            </a:r>
            <a:r>
              <a:rPr lang="en-US" sz="2400" i="1" smtClean="0">
                <a:solidFill>
                  <a:srgbClr val="CC0000"/>
                </a:solidFill>
              </a:rPr>
              <a:t>x</a:t>
            </a: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 +1) </a:t>
            </a:r>
            <a:r>
              <a:rPr lang="en-US" sz="2400" smtClean="0">
                <a:solidFill>
                  <a:srgbClr val="CC0000"/>
                </a:solidFill>
              </a:rPr>
              <a:t>+ 2 bits.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1066800"/>
          <a:ext cx="4122738" cy="2747963"/>
        </p:xfrm>
        <a:graphic>
          <a:graphicData uri="http://schemas.openxmlformats.org/presentationml/2006/ole">
            <p:oleObj spid="_x0000_s1538050" name="Immagine" r:id="rId4" imgW="2757948" imgH="1843548" progId="Word.Picture.8">
              <p:embed/>
            </p:oleObj>
          </a:graphicData>
        </a:graphic>
      </p:graphicFrame>
      <p:sp>
        <p:nvSpPr>
          <p:cNvPr id="2764805" name="Rectangle 5"/>
          <p:cNvSpPr>
            <a:spLocks noChangeArrowheads="1"/>
          </p:cNvSpPr>
          <p:nvPr/>
        </p:nvSpPr>
        <p:spPr bwMode="auto">
          <a:xfrm>
            <a:off x="250825" y="5876925"/>
            <a:ext cx="82200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00A000"/>
                </a:solidFill>
                <a:sym typeface="Symbol" pitchFamily="18" charset="2"/>
              </a:rPr>
              <a:t> </a:t>
            </a:r>
            <a:r>
              <a:rPr lang="en-US" sz="2400" b="0">
                <a:sym typeface="Symbol" pitchFamily="18" charset="2"/>
              </a:rPr>
              <a:t>Optimal for Pr(x) = 1/2x(log x)</a:t>
            </a:r>
            <a:r>
              <a:rPr lang="en-US" sz="2400" b="0" baseline="30000">
                <a:sym typeface="Symbol" pitchFamily="18" charset="2"/>
              </a:rPr>
              <a:t>2</a:t>
            </a:r>
            <a:r>
              <a:rPr lang="en-US" sz="2400" b="0">
                <a:sym typeface="Symbol" pitchFamily="18" charset="2"/>
              </a:rPr>
              <a:t>, and i.i.d integers</a:t>
            </a:r>
          </a:p>
        </p:txBody>
      </p:sp>
    </p:spTree>
    <p:extLst>
      <p:ext uri="{BB962C8B-B14F-4D97-AF65-F5344CB8AC3E}">
        <p14:creationId xmlns="" xmlns:p14="http://schemas.microsoft.com/office/powerpoint/2010/main" val="316098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0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41363"/>
            <a:ext cx="7772400" cy="527050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000099"/>
                </a:solidFill>
              </a:rPr>
              <a:t>How to construct SA from T ?</a:t>
            </a:r>
            <a:endParaRPr lang="en-US" sz="3600" smtClean="0">
              <a:solidFill>
                <a:srgbClr val="000099"/>
              </a:solidFill>
            </a:endParaRPr>
          </a:p>
        </p:txBody>
      </p:sp>
      <p:sp>
        <p:nvSpPr>
          <p:cNvPr id="982018" name="Text Box 3"/>
          <p:cNvSpPr txBox="1">
            <a:spLocks noChangeArrowheads="1"/>
          </p:cNvSpPr>
          <p:nvPr/>
        </p:nvSpPr>
        <p:spPr bwMode="auto">
          <a:xfrm>
            <a:off x="901700" y="2036763"/>
            <a:ext cx="1870075" cy="3890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ippi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issippi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ississippi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it-IT" b="1">
                <a:solidFill>
                  <a:srgbClr val="969696"/>
                </a:solidFill>
                <a:latin typeface="Courier New" pitchFamily="49" charset="0"/>
              </a:rPr>
              <a:t>m</a:t>
            </a: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ississippi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ppi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sippi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sissippi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ssippi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ssissippi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  <a:endParaRPr lang="en-GB">
              <a:solidFill>
                <a:srgbClr val="969696"/>
              </a:solidFill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6563" y="1628775"/>
            <a:ext cx="857250" cy="4343400"/>
            <a:chOff x="1440" y="1248"/>
            <a:chExt cx="624" cy="2736"/>
          </a:xfrm>
        </p:grpSpPr>
        <p:sp>
          <p:nvSpPr>
            <p:cNvPr id="982025" name="Text Box 5"/>
            <p:cNvSpPr txBox="1">
              <a:spLocks noChangeArrowheads="1"/>
            </p:cNvSpPr>
            <p:nvPr/>
          </p:nvSpPr>
          <p:spPr bwMode="auto">
            <a:xfrm>
              <a:off x="1440" y="1536"/>
              <a:ext cx="624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12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2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11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8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5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2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10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9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7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4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6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3</a:t>
              </a:r>
              <a:endParaRPr lang="en-GB" b="1">
                <a:solidFill>
                  <a:srgbClr val="FF3300"/>
                </a:solidFill>
                <a:latin typeface="Courier New" pitchFamily="49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440" y="1248"/>
              <a:ext cx="397" cy="2736"/>
              <a:chOff x="1440" y="1248"/>
              <a:chExt cx="397" cy="2736"/>
            </a:xfrm>
          </p:grpSpPr>
          <p:sp>
            <p:nvSpPr>
              <p:cNvPr id="982027" name="Rectangle 7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288" cy="24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82028" name="Text Box 8"/>
              <p:cNvSpPr txBox="1">
                <a:spLocks noChangeArrowheads="1"/>
              </p:cNvSpPr>
              <p:nvPr/>
            </p:nvSpPr>
            <p:spPr bwMode="auto">
              <a:xfrm>
                <a:off x="1440" y="1248"/>
                <a:ext cx="3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3300"/>
                    </a:solidFill>
                    <a:latin typeface="Comic Sans MS" pitchFamily="66" charset="0"/>
                  </a:rPr>
                  <a:t>SA</a:t>
                </a:r>
                <a:endParaRPr lang="en-GB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148013" y="2319338"/>
            <a:ext cx="5816600" cy="2189162"/>
            <a:chOff x="2096" y="2085"/>
            <a:chExt cx="3664" cy="1379"/>
          </a:xfrm>
        </p:grpSpPr>
        <p:pic>
          <p:nvPicPr>
            <p:cNvPr id="982023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9" y="2251"/>
              <a:ext cx="3651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2024" name="Text Box 11"/>
            <p:cNvSpPr txBox="1">
              <a:spLocks noChangeArrowheads="1"/>
            </p:cNvSpPr>
            <p:nvPr/>
          </p:nvSpPr>
          <p:spPr bwMode="auto">
            <a:xfrm>
              <a:off x="2096" y="2085"/>
              <a:ext cx="16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>
                  <a:solidFill>
                    <a:srgbClr val="5C37FB"/>
                  </a:solidFill>
                  <a:latin typeface="Comic Sans MS" pitchFamily="66" charset="0"/>
                </a:rPr>
                <a:t>Elegant but inefficient</a:t>
              </a:r>
            </a:p>
          </p:txBody>
        </p:sp>
      </p:grpSp>
      <p:sp>
        <p:nvSpPr>
          <p:cNvPr id="1872908" name="AutoShape 12"/>
          <p:cNvSpPr>
            <a:spLocks noChangeArrowheads="1"/>
          </p:cNvSpPr>
          <p:nvPr/>
        </p:nvSpPr>
        <p:spPr bwMode="auto">
          <a:xfrm>
            <a:off x="3778250" y="5011738"/>
            <a:ext cx="4608513" cy="1081087"/>
          </a:xfrm>
          <a:prstGeom prst="roundRect">
            <a:avLst>
              <a:gd name="adj" fmla="val 16667"/>
            </a:avLst>
          </a:prstGeom>
          <a:solidFill>
            <a:srgbClr val="00FF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t-IT" sz="1800">
                <a:latin typeface="Tahoma" pitchFamily="34" charset="0"/>
              </a:rPr>
              <a:t>Obvious inefficiencies:</a:t>
            </a:r>
          </a:p>
          <a:p>
            <a:pPr>
              <a:buFontTx/>
              <a:buChar char="•"/>
            </a:pPr>
            <a:r>
              <a:rPr lang="it-IT" sz="1800">
                <a:latin typeface="Tahoma" pitchFamily="34" charset="0"/>
              </a:rPr>
              <a:t> </a:t>
            </a:r>
            <a:r>
              <a:rPr lang="it-IT">
                <a:latin typeface="Symbol" pitchFamily="18" charset="2"/>
              </a:rPr>
              <a:t>Q</a:t>
            </a:r>
            <a:r>
              <a:rPr lang="it-IT" sz="1800">
                <a:latin typeface="Tahoma" pitchFamily="34" charset="0"/>
              </a:rPr>
              <a:t>(n</a:t>
            </a:r>
            <a:r>
              <a:rPr lang="it-IT" sz="1800" baseline="30000">
                <a:latin typeface="Tahoma" pitchFamily="34" charset="0"/>
              </a:rPr>
              <a:t>2</a:t>
            </a:r>
            <a:r>
              <a:rPr lang="it-IT" sz="1800">
                <a:latin typeface="Tahoma" pitchFamily="34" charset="0"/>
              </a:rPr>
              <a:t> log n) time in the worst-case</a:t>
            </a:r>
          </a:p>
          <a:p>
            <a:pPr>
              <a:buFontTx/>
              <a:buChar char="•"/>
            </a:pPr>
            <a:r>
              <a:rPr lang="it-IT" sz="1800">
                <a:latin typeface="Tahoma" pitchFamily="34" charset="0"/>
              </a:rPr>
              <a:t> </a:t>
            </a:r>
            <a:r>
              <a:rPr lang="it-IT">
                <a:latin typeface="Symbol" pitchFamily="18" charset="2"/>
              </a:rPr>
              <a:t>Q</a:t>
            </a:r>
            <a:r>
              <a:rPr lang="it-IT" sz="1800">
                <a:latin typeface="Tahoma" pitchFamily="34" charset="0"/>
              </a:rPr>
              <a:t>(n log n)</a:t>
            </a:r>
            <a:r>
              <a:rPr lang="it-IT" sz="1800" b="1">
                <a:latin typeface="Tahoma" pitchFamily="34" charset="0"/>
              </a:rPr>
              <a:t> </a:t>
            </a:r>
            <a:r>
              <a:rPr lang="it-IT" sz="1800">
                <a:latin typeface="Tahoma" pitchFamily="34" charset="0"/>
              </a:rPr>
              <a:t>cache misses or I/O faults</a:t>
            </a:r>
          </a:p>
        </p:txBody>
      </p:sp>
      <p:sp>
        <p:nvSpPr>
          <p:cNvPr id="982022" name="Rectangle 13"/>
          <p:cNvSpPr>
            <a:spLocks noChangeArrowheads="1"/>
          </p:cNvSpPr>
          <p:nvPr/>
        </p:nvSpPr>
        <p:spPr bwMode="auto">
          <a:xfrm>
            <a:off x="179388" y="6165850"/>
            <a:ext cx="34559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>
                <a:solidFill>
                  <a:srgbClr val="FF0000"/>
                </a:solidFill>
                <a:latin typeface="Comic Sans MS" pitchFamily="66" charset="0"/>
              </a:rPr>
              <a:t>Input: T = mississippi#</a:t>
            </a:r>
            <a:endParaRPr lang="en-US" sz="24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90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7950" y="3060700"/>
            <a:ext cx="3352800" cy="2790825"/>
            <a:chOff x="3264" y="1833"/>
            <a:chExt cx="2112" cy="1758"/>
          </a:xfrm>
        </p:grpSpPr>
        <p:sp>
          <p:nvSpPr>
            <p:cNvPr id="984100" name="Rectangle 3"/>
            <p:cNvSpPr>
              <a:spLocks noChangeArrowheads="1"/>
            </p:cNvSpPr>
            <p:nvPr/>
          </p:nvSpPr>
          <p:spPr bwMode="auto">
            <a:xfrm>
              <a:off x="3264" y="2400"/>
              <a:ext cx="2064" cy="1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i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#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m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issis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si</a:t>
              </a:r>
              <a:r>
                <a:rPr lang="it-IT">
                  <a:latin typeface="Courier New" pitchFamily="49" charset="0"/>
                </a:rPr>
                <a:t>  p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pi#mississ</a:t>
              </a:r>
              <a:r>
                <a:rPr lang="it-IT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ippi#missi</a:t>
              </a:r>
              <a:r>
                <a:rPr lang="it-IT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issippi#mi</a:t>
              </a:r>
              <a:r>
                <a:rPr lang="it-IT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sippi#miss</a:t>
              </a:r>
              <a:r>
                <a:rPr lang="it-IT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sissippi#m</a:t>
              </a:r>
              <a:r>
                <a:rPr lang="it-IT">
                  <a:latin typeface="Courier New" pitchFamily="49" charset="0"/>
                </a:rPr>
                <a:t>  i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84101" name="Rectangle 4"/>
            <p:cNvSpPr>
              <a:spLocks noChangeArrowheads="1"/>
            </p:cNvSpPr>
            <p:nvPr/>
          </p:nvSpPr>
          <p:spPr bwMode="auto">
            <a:xfrm>
              <a:off x="3264" y="1833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ssippi#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m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is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s</a:t>
              </a:r>
            </a:p>
          </p:txBody>
        </p:sp>
        <p:sp>
          <p:nvSpPr>
            <p:cNvPr id="984102" name="Rectangle 5"/>
            <p:cNvSpPr>
              <a:spLocks noChangeArrowheads="1"/>
            </p:cNvSpPr>
            <p:nvPr/>
          </p:nvSpPr>
          <p:spPr bwMode="auto">
            <a:xfrm>
              <a:off x="3264" y="2219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m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issi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ssippi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#</a:t>
              </a:r>
            </a:p>
          </p:txBody>
        </p:sp>
        <p:sp>
          <p:nvSpPr>
            <p:cNvPr id="984103" name="Rectangle 6"/>
            <p:cNvSpPr>
              <a:spLocks noChangeArrowheads="1"/>
            </p:cNvSpPr>
            <p:nvPr/>
          </p:nvSpPr>
          <p:spPr bwMode="auto">
            <a:xfrm>
              <a:off x="3264" y="2026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ssi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  m</a:t>
              </a: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984066" name="Rectangle 7"/>
          <p:cNvSpPr>
            <a:spLocks noChangeArrowheads="1"/>
          </p:cNvSpPr>
          <p:nvPr/>
        </p:nvSpPr>
        <p:spPr bwMode="auto">
          <a:xfrm>
            <a:off x="1346200" y="2114550"/>
            <a:ext cx="3048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#  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mississipp</a:t>
            </a:r>
            <a:r>
              <a:rPr lang="it-IT">
                <a:latin typeface="Courier New" pitchFamily="49" charset="0"/>
              </a:rPr>
              <a:t>  i</a:t>
            </a:r>
            <a:endParaRPr lang="en-US">
              <a:latin typeface="Courier New" pitchFamily="49" charset="0"/>
            </a:endParaRPr>
          </a:p>
        </p:txBody>
      </p:sp>
      <p:sp>
        <p:nvSpPr>
          <p:cNvPr id="984067" name="Rectangle 8"/>
          <p:cNvSpPr>
            <a:spLocks noChangeArrowheads="1"/>
          </p:cNvSpPr>
          <p:nvPr/>
        </p:nvSpPr>
        <p:spPr bwMode="auto">
          <a:xfrm>
            <a:off x="1346200" y="2422525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#</a:t>
            </a:r>
            <a:r>
              <a:rPr lang="it-IT">
                <a:solidFill>
                  <a:srgbClr val="777777"/>
                </a:solidFill>
                <a:latin typeface="Courier New" pitchFamily="49" charset="0"/>
              </a:rPr>
              <a:t>m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ississip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p</a:t>
            </a:r>
          </a:p>
        </p:txBody>
      </p:sp>
      <p:sp>
        <p:nvSpPr>
          <p:cNvPr id="984068" name="Rectangle 9"/>
          <p:cNvSpPr>
            <a:spLocks noChangeArrowheads="1"/>
          </p:cNvSpPr>
          <p:nvPr/>
        </p:nvSpPr>
        <p:spPr bwMode="auto">
          <a:xfrm>
            <a:off x="1346200" y="2727325"/>
            <a:ext cx="3962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ppi#</a:t>
            </a:r>
            <a:r>
              <a:rPr lang="it-IT">
                <a:solidFill>
                  <a:srgbClr val="777777"/>
                </a:solidFill>
                <a:latin typeface="Courier New" pitchFamily="49" charset="0"/>
              </a:rPr>
              <a:t>mi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ssis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s</a:t>
            </a:r>
            <a:r>
              <a:rPr lang="it-IT">
                <a:latin typeface="Courier New" pitchFamily="49" charset="0"/>
              </a:rPr>
              <a:t> </a:t>
            </a:r>
            <a:endParaRPr lang="en-US">
              <a:latin typeface="Courier New" pitchFamily="49" charset="0"/>
            </a:endParaRPr>
          </a:p>
        </p:txBody>
      </p:sp>
      <p:sp>
        <p:nvSpPr>
          <p:cNvPr id="984069" name="Rectangle 10"/>
          <p:cNvSpPr>
            <a:spLocks noChangeArrowheads="1"/>
          </p:cNvSpPr>
          <p:nvPr/>
        </p:nvSpPr>
        <p:spPr bwMode="auto">
          <a:xfrm>
            <a:off x="1346200" y="1722438"/>
            <a:ext cx="3381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F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84070" name="Rectangle 11"/>
          <p:cNvSpPr>
            <a:spLocks noChangeArrowheads="1"/>
          </p:cNvSpPr>
          <p:nvPr/>
        </p:nvSpPr>
        <p:spPr bwMode="auto">
          <a:xfrm>
            <a:off x="3627438" y="1722438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L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683000" y="4286250"/>
            <a:ext cx="4162425" cy="1295400"/>
            <a:chOff x="2304" y="2592"/>
            <a:chExt cx="2622" cy="816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072" y="2640"/>
              <a:ext cx="1854" cy="212"/>
              <a:chOff x="3072" y="2496"/>
              <a:chExt cx="1854" cy="212"/>
            </a:xfrm>
          </p:grpSpPr>
          <p:sp>
            <p:nvSpPr>
              <p:cNvPr id="984098" name="AutoShape 14"/>
              <p:cNvSpPr>
                <a:spLocks noChangeArrowheads="1"/>
              </p:cNvSpPr>
              <p:nvPr/>
            </p:nvSpPr>
            <p:spPr bwMode="auto">
              <a:xfrm>
                <a:off x="3072" y="2514"/>
                <a:ext cx="240" cy="192"/>
              </a:xfrm>
              <a:prstGeom prst="rightArrow">
                <a:avLst>
                  <a:gd name="adj1" fmla="val 50000"/>
                  <a:gd name="adj2" fmla="val 31250"/>
                </a:avLst>
              </a:prstGeom>
              <a:solidFill>
                <a:srgbClr val="17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84099" name="Rectangle 15"/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156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None/>
                </a:pPr>
                <a:r>
                  <a:rPr lang="it-IT" sz="1600">
                    <a:latin typeface="Comic Sans MS" pitchFamily="66" charset="0"/>
                  </a:rPr>
                  <a:t>Take two equal L’s chars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304" y="2592"/>
              <a:ext cx="192" cy="816"/>
              <a:chOff x="384" y="2592"/>
              <a:chExt cx="192" cy="816"/>
            </a:xfrm>
          </p:grpSpPr>
          <p:sp>
            <p:nvSpPr>
              <p:cNvPr id="984096" name="Oval 17"/>
              <p:cNvSpPr>
                <a:spLocks noChangeArrowheads="1"/>
              </p:cNvSpPr>
              <p:nvPr/>
            </p:nvSpPr>
            <p:spPr bwMode="auto">
              <a:xfrm>
                <a:off x="384" y="2592"/>
                <a:ext cx="192" cy="240"/>
              </a:xfrm>
              <a:prstGeom prst="ellips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84097" name="Oval 18"/>
              <p:cNvSpPr>
                <a:spLocks noChangeArrowheads="1"/>
              </p:cNvSpPr>
              <p:nvPr/>
            </p:nvSpPr>
            <p:spPr bwMode="auto">
              <a:xfrm>
                <a:off x="384" y="3168"/>
                <a:ext cx="192" cy="24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699000" y="3565525"/>
            <a:ext cx="3962400" cy="762000"/>
            <a:chOff x="2976" y="1968"/>
            <a:chExt cx="2496" cy="480"/>
          </a:xfrm>
        </p:grpSpPr>
        <p:sp>
          <p:nvSpPr>
            <p:cNvPr id="984092" name="Rectangle 20"/>
            <p:cNvSpPr>
              <a:spLocks noChangeArrowheads="1"/>
            </p:cNvSpPr>
            <p:nvPr/>
          </p:nvSpPr>
          <p:spPr bwMode="auto">
            <a:xfrm>
              <a:off x="2976" y="1968"/>
              <a:ext cx="249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solidFill>
                    <a:srgbClr val="000099"/>
                  </a:solidFill>
                  <a:latin typeface="Comic Sans MS" pitchFamily="66" charset="0"/>
                </a:rPr>
                <a:t>How do we map L’s onto F’s chars ?</a:t>
              </a:r>
            </a:p>
          </p:txBody>
        </p:sp>
        <p:sp>
          <p:nvSpPr>
            <p:cNvPr id="984093" name="Rectangle 21"/>
            <p:cNvSpPr>
              <a:spLocks noChangeArrowheads="1"/>
            </p:cNvSpPr>
            <p:nvPr/>
          </p:nvSpPr>
          <p:spPr bwMode="auto">
            <a:xfrm>
              <a:off x="2976" y="2208"/>
              <a:ext cx="249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solidFill>
                    <a:srgbClr val="000099"/>
                  </a:solidFill>
                  <a:latin typeface="Comic Sans MS" pitchFamily="66" charset="0"/>
                </a:rPr>
                <a:t>... Need to distinguish</a:t>
              </a:r>
              <a:r>
                <a:rPr lang="it-IT" sz="1600">
                  <a:solidFill>
                    <a:srgbClr val="5C37FB"/>
                  </a:solidFill>
                  <a:latin typeface="Comic Sans MS" pitchFamily="66" charset="0"/>
                </a:rPr>
                <a:t> </a:t>
              </a:r>
              <a:r>
                <a:rPr lang="it-IT" sz="1600">
                  <a:solidFill>
                    <a:srgbClr val="CC3300"/>
                  </a:solidFill>
                  <a:latin typeface="Comic Sans MS" pitchFamily="66" charset="0"/>
                </a:rPr>
                <a:t>equal chars </a:t>
              </a:r>
              <a:r>
                <a:rPr lang="it-IT" sz="1600">
                  <a:solidFill>
                    <a:srgbClr val="000099"/>
                  </a:solidFill>
                  <a:latin typeface="Comic Sans MS" pitchFamily="66" charset="0"/>
                </a:rPr>
                <a:t>in F...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906963" y="4718050"/>
            <a:ext cx="3322637" cy="336550"/>
            <a:chOff x="3072" y="2832"/>
            <a:chExt cx="2093" cy="212"/>
          </a:xfrm>
        </p:grpSpPr>
        <p:sp>
          <p:nvSpPr>
            <p:cNvPr id="984090" name="AutoShape 23"/>
            <p:cNvSpPr>
              <a:spLocks noChangeArrowheads="1"/>
            </p:cNvSpPr>
            <p:nvPr/>
          </p:nvSpPr>
          <p:spPr bwMode="auto">
            <a:xfrm>
              <a:off x="3072" y="2850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17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4091" name="Rectangle 24"/>
            <p:cNvSpPr>
              <a:spLocks noChangeArrowheads="1"/>
            </p:cNvSpPr>
            <p:nvPr/>
          </p:nvSpPr>
          <p:spPr bwMode="auto">
            <a:xfrm>
              <a:off x="3360" y="2832"/>
              <a:ext cx="180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latin typeface="Comic Sans MS" pitchFamily="66" charset="0"/>
                </a:rPr>
                <a:t>Rotate rightward their rows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346200" y="4303713"/>
            <a:ext cx="2209800" cy="1211262"/>
            <a:chOff x="864" y="2625"/>
            <a:chExt cx="1392" cy="763"/>
          </a:xfrm>
        </p:grpSpPr>
        <p:sp>
          <p:nvSpPr>
            <p:cNvPr id="984088" name="Rectangle 26"/>
            <p:cNvSpPr>
              <a:spLocks noChangeArrowheads="1"/>
            </p:cNvSpPr>
            <p:nvPr/>
          </p:nvSpPr>
          <p:spPr bwMode="auto">
            <a:xfrm>
              <a:off x="864" y="2625"/>
              <a:ext cx="1392" cy="192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4089" name="Rectangle 27"/>
            <p:cNvSpPr>
              <a:spLocks noChangeArrowheads="1"/>
            </p:cNvSpPr>
            <p:nvPr/>
          </p:nvSpPr>
          <p:spPr bwMode="auto">
            <a:xfrm>
              <a:off x="864" y="3196"/>
              <a:ext cx="1392" cy="19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66780" name="AutoShape 28"/>
          <p:cNvSpPr>
            <a:spLocks noChangeArrowheads="1"/>
          </p:cNvSpPr>
          <p:nvPr/>
        </p:nvSpPr>
        <p:spPr bwMode="auto">
          <a:xfrm rot="-4967377">
            <a:off x="88106" y="3218657"/>
            <a:ext cx="1830387" cy="539750"/>
          </a:xfrm>
          <a:prstGeom prst="curvedDownArrow">
            <a:avLst>
              <a:gd name="adj1" fmla="val 2010"/>
              <a:gd name="adj2" fmla="val 104750"/>
              <a:gd name="adj3" fmla="val 15773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6781" name="AutoShape 29"/>
          <p:cNvSpPr>
            <a:spLocks noChangeArrowheads="1"/>
          </p:cNvSpPr>
          <p:nvPr/>
        </p:nvSpPr>
        <p:spPr bwMode="auto">
          <a:xfrm rot="-5157898">
            <a:off x="-249237" y="3870325"/>
            <a:ext cx="2514600" cy="533400"/>
          </a:xfrm>
          <a:prstGeom prst="curvedDownArrow">
            <a:avLst>
              <a:gd name="adj1" fmla="val 2794"/>
              <a:gd name="adj2" fmla="val 133091"/>
              <a:gd name="adj3" fmla="val 2417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003800" y="5013325"/>
            <a:ext cx="2697163" cy="565150"/>
            <a:chOff x="3168" y="3072"/>
            <a:chExt cx="1699" cy="356"/>
          </a:xfrm>
        </p:grpSpPr>
        <p:sp>
          <p:nvSpPr>
            <p:cNvPr id="984086" name="Rectangle 31"/>
            <p:cNvSpPr>
              <a:spLocks noChangeArrowheads="1"/>
            </p:cNvSpPr>
            <p:nvPr/>
          </p:nvSpPr>
          <p:spPr bwMode="auto">
            <a:xfrm>
              <a:off x="3456" y="3216"/>
              <a:ext cx="141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solidFill>
                    <a:schemeClr val="tx2"/>
                  </a:solidFill>
                  <a:latin typeface="Comic Sans MS" pitchFamily="66" charset="0"/>
                </a:rPr>
                <a:t>Same relative order !!</a:t>
              </a:r>
            </a:p>
          </p:txBody>
        </p:sp>
        <p:sp>
          <p:nvSpPr>
            <p:cNvPr id="984087" name="AutoShape 32"/>
            <p:cNvSpPr>
              <a:spLocks noChangeArrowheads="1"/>
            </p:cNvSpPr>
            <p:nvPr/>
          </p:nvSpPr>
          <p:spPr bwMode="auto">
            <a:xfrm rot="5400000">
              <a:off x="3144" y="3096"/>
              <a:ext cx="288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540 h 21600"/>
                <a:gd name="T20" fmla="*/ 185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213" y="0"/>
                  </a:moveTo>
                  <a:lnTo>
                    <a:pt x="12825" y="7200"/>
                  </a:lnTo>
                  <a:lnTo>
                    <a:pt x="15911" y="7200"/>
                  </a:lnTo>
                  <a:lnTo>
                    <a:pt x="15911" y="18563"/>
                  </a:lnTo>
                  <a:lnTo>
                    <a:pt x="0" y="18563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84078" name="Rectangle 33"/>
          <p:cNvSpPr>
            <a:spLocks noChangeArrowheads="1"/>
          </p:cNvSpPr>
          <p:nvPr/>
        </p:nvSpPr>
        <p:spPr bwMode="auto">
          <a:xfrm>
            <a:off x="1809750" y="2125663"/>
            <a:ext cx="1655763" cy="3671887"/>
          </a:xfrm>
          <a:prstGeom prst="rect">
            <a:avLst/>
          </a:prstGeom>
          <a:noFill/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984079" name="Text Box 34"/>
          <p:cNvSpPr txBox="1">
            <a:spLocks noChangeArrowheads="1"/>
          </p:cNvSpPr>
          <p:nvPr/>
        </p:nvSpPr>
        <p:spPr bwMode="auto">
          <a:xfrm>
            <a:off x="1862138" y="1838325"/>
            <a:ext cx="868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 b="1">
                <a:solidFill>
                  <a:srgbClr val="C0C0C0"/>
                </a:solidFill>
                <a:latin typeface="Comic Sans MS" pitchFamily="66" charset="0"/>
              </a:rPr>
              <a:t>unknown</a:t>
            </a:r>
          </a:p>
        </p:txBody>
      </p:sp>
      <p:sp>
        <p:nvSpPr>
          <p:cNvPr id="1866787" name="Rectangle 35"/>
          <p:cNvSpPr>
            <a:spLocks noChangeArrowheads="1"/>
          </p:cNvSpPr>
          <p:nvPr/>
        </p:nvSpPr>
        <p:spPr bwMode="auto">
          <a:xfrm>
            <a:off x="1835150" y="2133600"/>
            <a:ext cx="1655763" cy="3671888"/>
          </a:xfrm>
          <a:prstGeom prst="rect">
            <a:avLst/>
          </a:prstGeom>
          <a:solidFill>
            <a:srgbClr val="969696"/>
          </a:solidFill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1866788" name="AutoShape 36"/>
          <p:cNvSpPr>
            <a:spLocks noChangeArrowheads="1"/>
          </p:cNvSpPr>
          <p:nvPr/>
        </p:nvSpPr>
        <p:spPr bwMode="auto">
          <a:xfrm rot="-579068">
            <a:off x="1593850" y="2414588"/>
            <a:ext cx="2089150" cy="71437"/>
          </a:xfrm>
          <a:prstGeom prst="leftArrow">
            <a:avLst>
              <a:gd name="adj1" fmla="val 50000"/>
              <a:gd name="adj2" fmla="val 731116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6789" name="AutoShape 37"/>
          <p:cNvSpPr>
            <a:spLocks noChangeArrowheads="1"/>
          </p:cNvSpPr>
          <p:nvPr/>
        </p:nvSpPr>
        <p:spPr bwMode="auto">
          <a:xfrm rot="1995241" flipV="1">
            <a:off x="1389063" y="3597275"/>
            <a:ext cx="2593975" cy="71438"/>
          </a:xfrm>
          <a:prstGeom prst="leftArrow">
            <a:avLst>
              <a:gd name="adj1" fmla="val 50000"/>
              <a:gd name="adj2" fmla="val 907771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6790" name="AutoShape 38"/>
          <p:cNvSpPr>
            <a:spLocks noChangeArrowheads="1"/>
          </p:cNvSpPr>
          <p:nvPr/>
        </p:nvSpPr>
        <p:spPr bwMode="auto">
          <a:xfrm rot="2584336" flipV="1">
            <a:off x="1300163" y="4586288"/>
            <a:ext cx="2808287" cy="71437"/>
          </a:xfrm>
          <a:prstGeom prst="leftArrow">
            <a:avLst>
              <a:gd name="adj1" fmla="val 50000"/>
              <a:gd name="adj2" fmla="val 982784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6791" name="AutoShape 39"/>
          <p:cNvSpPr>
            <a:spLocks noChangeArrowheads="1"/>
          </p:cNvSpPr>
          <p:nvPr/>
        </p:nvSpPr>
        <p:spPr bwMode="auto">
          <a:xfrm rot="2584336" flipV="1">
            <a:off x="1306513" y="4286250"/>
            <a:ext cx="2771775" cy="69850"/>
          </a:xfrm>
          <a:prstGeom prst="leftArrow">
            <a:avLst>
              <a:gd name="adj1" fmla="val 50000"/>
              <a:gd name="adj2" fmla="val 992045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84085" name="Rectangle 40"/>
          <p:cNvSpPr>
            <a:spLocks noGrp="1" noChangeArrowheads="1"/>
          </p:cNvSpPr>
          <p:nvPr>
            <p:ph type="title"/>
          </p:nvPr>
        </p:nvSpPr>
        <p:spPr>
          <a:xfrm>
            <a:off x="611188" y="715963"/>
            <a:ext cx="7772400" cy="481012"/>
          </a:xfrm>
        </p:spPr>
        <p:txBody>
          <a:bodyPr anchor="ctr"/>
          <a:lstStyle/>
          <a:p>
            <a:pPr eaLnBrk="1" hangingPunct="1"/>
            <a:r>
              <a:rPr lang="it-IT" smtClean="0">
                <a:solidFill>
                  <a:srgbClr val="000099"/>
                </a:solidFill>
              </a:rPr>
              <a:t>A useful tool:  L </a:t>
            </a:r>
            <a:r>
              <a:rPr lang="it-IT" sz="3100" smtClean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it-IT" smtClean="0">
                <a:solidFill>
                  <a:srgbClr val="000099"/>
                </a:solidFill>
              </a:rPr>
              <a:t> F mapping</a:t>
            </a:r>
            <a:endParaRPr lang="en-US" sz="240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66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66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6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6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6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6780" grpId="0" animBg="1"/>
      <p:bldP spid="1866780" grpId="1" animBg="1"/>
      <p:bldP spid="1866781" grpId="0" animBg="1"/>
      <p:bldP spid="1866781" grpId="1" animBg="1"/>
      <p:bldP spid="1866788" grpId="0" animBg="1"/>
      <p:bldP spid="1866789" grpId="0" animBg="1"/>
      <p:bldP spid="1866790" grpId="0" animBg="1"/>
      <p:bldP spid="186679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981200"/>
            <a:ext cx="4743450" cy="2062163"/>
            <a:chOff x="864" y="1248"/>
            <a:chExt cx="2988" cy="1299"/>
          </a:xfrm>
        </p:grpSpPr>
        <p:sp>
          <p:nvSpPr>
            <p:cNvPr id="986152" name="Oval 3"/>
            <p:cNvSpPr>
              <a:spLocks noChangeArrowheads="1"/>
            </p:cNvSpPr>
            <p:nvPr/>
          </p:nvSpPr>
          <p:spPr bwMode="auto">
            <a:xfrm>
              <a:off x="864" y="1248"/>
              <a:ext cx="192" cy="240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53" name="Text Box 4"/>
            <p:cNvSpPr txBox="1">
              <a:spLocks noChangeArrowheads="1"/>
            </p:cNvSpPr>
            <p:nvPr/>
          </p:nvSpPr>
          <p:spPr bwMode="auto">
            <a:xfrm>
              <a:off x="2777" y="2297"/>
              <a:ext cx="107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latin typeface="Comic Sans MS" pitchFamily="66" charset="0"/>
                </a:rPr>
                <a:t>T =</a:t>
              </a:r>
              <a:r>
                <a:rPr lang="it-IT">
                  <a:latin typeface="Times New Roman" pitchFamily="18" charset="0"/>
                </a:rPr>
                <a:t> ....           </a:t>
              </a:r>
              <a:r>
                <a:rPr lang="it-IT" b="1">
                  <a:solidFill>
                    <a:schemeClr val="tx2"/>
                  </a:solidFill>
                  <a:latin typeface="Times New Roman" pitchFamily="18" charset="0"/>
                </a:rPr>
                <a:t>#</a:t>
              </a:r>
            </a:p>
          </p:txBody>
        </p:sp>
      </p:grpSp>
      <p:sp>
        <p:nvSpPr>
          <p:cNvPr id="1868805" name="Rectangle 5"/>
          <p:cNvSpPr>
            <a:spLocks noChangeArrowheads="1"/>
          </p:cNvSpPr>
          <p:nvPr/>
        </p:nvSpPr>
        <p:spPr bwMode="auto">
          <a:xfrm>
            <a:off x="1835150" y="1989138"/>
            <a:ext cx="1655763" cy="3671887"/>
          </a:xfrm>
          <a:prstGeom prst="rect">
            <a:avLst/>
          </a:prstGeom>
          <a:solidFill>
            <a:srgbClr val="C0C0C0"/>
          </a:solidFill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986115" name="Rectangle 6"/>
          <p:cNvSpPr>
            <a:spLocks noChangeArrowheads="1"/>
          </p:cNvSpPr>
          <p:nvPr/>
        </p:nvSpPr>
        <p:spPr bwMode="auto">
          <a:xfrm>
            <a:off x="1371600" y="2286000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#</a:t>
            </a:r>
            <a:r>
              <a:rPr lang="it-IT">
                <a:solidFill>
                  <a:srgbClr val="C0C0C0"/>
                </a:solidFill>
                <a:latin typeface="Courier New" pitchFamily="49" charset="0"/>
              </a:rPr>
              <a:t>m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ississip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p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03350" y="2924175"/>
            <a:ext cx="3352800" cy="2790825"/>
            <a:chOff x="3264" y="1833"/>
            <a:chExt cx="2112" cy="1758"/>
          </a:xfrm>
        </p:grpSpPr>
        <p:sp>
          <p:nvSpPr>
            <p:cNvPr id="986148" name="Rectangle 8"/>
            <p:cNvSpPr>
              <a:spLocks noChangeArrowheads="1"/>
            </p:cNvSpPr>
            <p:nvPr/>
          </p:nvSpPr>
          <p:spPr bwMode="auto">
            <a:xfrm>
              <a:off x="3264" y="2400"/>
              <a:ext cx="2064" cy="1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#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m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issis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si</a:t>
              </a:r>
              <a:r>
                <a:rPr lang="it-IT">
                  <a:latin typeface="Courier New" pitchFamily="49" charset="0"/>
                </a:rPr>
                <a:t>  p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pi#mississ</a:t>
              </a:r>
              <a:r>
                <a:rPr lang="it-IT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ippi#missi</a:t>
              </a:r>
              <a:r>
                <a:rPr lang="it-IT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issippi#mi</a:t>
              </a:r>
              <a:r>
                <a:rPr lang="it-IT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sippi#miss</a:t>
              </a:r>
              <a:r>
                <a:rPr lang="it-IT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sissippi#m</a:t>
              </a:r>
              <a:r>
                <a:rPr lang="it-IT">
                  <a:latin typeface="Courier New" pitchFamily="49" charset="0"/>
                </a:rPr>
                <a:t>  i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86149" name="Rectangle 9"/>
            <p:cNvSpPr>
              <a:spLocks noChangeArrowheads="1"/>
            </p:cNvSpPr>
            <p:nvPr/>
          </p:nvSpPr>
          <p:spPr bwMode="auto">
            <a:xfrm>
              <a:off x="3264" y="1833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ssippi#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m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is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s</a:t>
              </a:r>
            </a:p>
          </p:txBody>
        </p:sp>
        <p:sp>
          <p:nvSpPr>
            <p:cNvPr id="986150" name="Rectangle 10"/>
            <p:cNvSpPr>
              <a:spLocks noChangeArrowheads="1"/>
            </p:cNvSpPr>
            <p:nvPr/>
          </p:nvSpPr>
          <p:spPr bwMode="auto">
            <a:xfrm>
              <a:off x="3264" y="2219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m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issi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ssippi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#</a:t>
              </a:r>
            </a:p>
          </p:txBody>
        </p:sp>
        <p:sp>
          <p:nvSpPr>
            <p:cNvPr id="986151" name="Rectangle 11"/>
            <p:cNvSpPr>
              <a:spLocks noChangeArrowheads="1"/>
            </p:cNvSpPr>
            <p:nvPr/>
          </p:nvSpPr>
          <p:spPr bwMode="auto">
            <a:xfrm>
              <a:off x="3264" y="2026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ssi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  m</a:t>
              </a: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986117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750" y="787400"/>
            <a:ext cx="7772400" cy="481013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000099"/>
                </a:solidFill>
              </a:rPr>
              <a:t>The BWT is invertible</a:t>
            </a:r>
            <a:endParaRPr lang="en-US" sz="2400" smtClean="0">
              <a:solidFill>
                <a:srgbClr val="000099"/>
              </a:solidFill>
            </a:endParaRPr>
          </a:p>
        </p:txBody>
      </p:sp>
      <p:sp>
        <p:nvSpPr>
          <p:cNvPr id="986118" name="Rectangle 13"/>
          <p:cNvSpPr>
            <a:spLocks noChangeArrowheads="1"/>
          </p:cNvSpPr>
          <p:nvPr/>
        </p:nvSpPr>
        <p:spPr bwMode="auto">
          <a:xfrm>
            <a:off x="1371600" y="1978025"/>
            <a:ext cx="3048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#  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mississipp</a:t>
            </a:r>
            <a:r>
              <a:rPr lang="it-IT">
                <a:latin typeface="Courier New" pitchFamily="49" charset="0"/>
              </a:rPr>
              <a:t>  i</a:t>
            </a:r>
            <a:endParaRPr lang="en-US">
              <a:latin typeface="Courier New" pitchFamily="49" charset="0"/>
            </a:endParaRPr>
          </a:p>
        </p:txBody>
      </p:sp>
      <p:sp>
        <p:nvSpPr>
          <p:cNvPr id="986119" name="Rectangle 14"/>
          <p:cNvSpPr>
            <a:spLocks noChangeArrowheads="1"/>
          </p:cNvSpPr>
          <p:nvPr/>
        </p:nvSpPr>
        <p:spPr bwMode="auto">
          <a:xfrm>
            <a:off x="1371600" y="2590800"/>
            <a:ext cx="3962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ppi#</a:t>
            </a:r>
            <a:r>
              <a:rPr lang="it-IT">
                <a:solidFill>
                  <a:srgbClr val="C0C0C0"/>
                </a:solidFill>
                <a:latin typeface="Courier New" pitchFamily="49" charset="0"/>
              </a:rPr>
              <a:t>mi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ssis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s</a:t>
            </a:r>
            <a:r>
              <a:rPr lang="it-IT">
                <a:latin typeface="Courier New" pitchFamily="49" charset="0"/>
              </a:rPr>
              <a:t> </a:t>
            </a:r>
            <a:endParaRPr lang="en-US">
              <a:latin typeface="Courier New" pitchFamily="49" charset="0"/>
            </a:endParaRPr>
          </a:p>
        </p:txBody>
      </p:sp>
      <p:sp>
        <p:nvSpPr>
          <p:cNvPr id="986120" name="Rectangle 15"/>
          <p:cNvSpPr>
            <a:spLocks noChangeArrowheads="1"/>
          </p:cNvSpPr>
          <p:nvPr/>
        </p:nvSpPr>
        <p:spPr bwMode="auto">
          <a:xfrm>
            <a:off x="1371600" y="1585913"/>
            <a:ext cx="3381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Comic Sans MS" pitchFamily="66" charset="0"/>
              </a:rPr>
              <a:t>F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86121" name="Rectangle 16"/>
          <p:cNvSpPr>
            <a:spLocks noChangeArrowheads="1"/>
          </p:cNvSpPr>
          <p:nvPr/>
        </p:nvSpPr>
        <p:spPr bwMode="auto">
          <a:xfrm>
            <a:off x="3652838" y="1585913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Comic Sans MS" pitchFamily="66" charset="0"/>
              </a:rPr>
              <a:t>L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86122" name="Rectangle 17"/>
          <p:cNvSpPr>
            <a:spLocks noChangeArrowheads="1"/>
          </p:cNvSpPr>
          <p:nvPr/>
        </p:nvSpPr>
        <p:spPr bwMode="auto">
          <a:xfrm>
            <a:off x="1835150" y="1989138"/>
            <a:ext cx="1655763" cy="3671887"/>
          </a:xfrm>
          <a:prstGeom prst="rect">
            <a:avLst/>
          </a:prstGeom>
          <a:noFill/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986123" name="Text Box 18"/>
          <p:cNvSpPr txBox="1">
            <a:spLocks noChangeArrowheads="1"/>
          </p:cNvSpPr>
          <p:nvPr/>
        </p:nvSpPr>
        <p:spPr bwMode="auto">
          <a:xfrm>
            <a:off x="1887538" y="1701800"/>
            <a:ext cx="868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 b="1">
                <a:solidFill>
                  <a:srgbClr val="C0C0C0"/>
                </a:solidFill>
                <a:latin typeface="Comic Sans MS" pitchFamily="66" charset="0"/>
              </a:rPr>
              <a:t>unknown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140200" y="1989138"/>
            <a:ext cx="4752975" cy="1173162"/>
            <a:chOff x="2608" y="1117"/>
            <a:chExt cx="2132" cy="739"/>
          </a:xfrm>
        </p:grpSpPr>
        <p:sp>
          <p:nvSpPr>
            <p:cNvPr id="986145" name="Rectangle 20"/>
            <p:cNvSpPr>
              <a:spLocks noChangeArrowheads="1"/>
            </p:cNvSpPr>
            <p:nvPr/>
          </p:nvSpPr>
          <p:spPr bwMode="auto">
            <a:xfrm>
              <a:off x="2789" y="1344"/>
              <a:ext cx="195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latin typeface="Comic Sans MS" pitchFamily="66" charset="0"/>
                </a:rPr>
                <a:t>1. LF-array maps L’s to F’s chars</a:t>
              </a:r>
            </a:p>
          </p:txBody>
        </p:sp>
        <p:sp>
          <p:nvSpPr>
            <p:cNvPr id="986146" name="Rectangle 21"/>
            <p:cNvSpPr>
              <a:spLocks noChangeArrowheads="1"/>
            </p:cNvSpPr>
            <p:nvPr/>
          </p:nvSpPr>
          <p:spPr bwMode="auto">
            <a:xfrm>
              <a:off x="2789" y="1616"/>
              <a:ext cx="18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latin typeface="Comic Sans MS" pitchFamily="66" charset="0"/>
                </a:rPr>
                <a:t>2. L[ i ]  precedes F[ i ] in T </a:t>
              </a:r>
            </a:p>
          </p:txBody>
        </p:sp>
        <p:sp>
          <p:nvSpPr>
            <p:cNvPr id="986147" name="Rectangle 22"/>
            <p:cNvSpPr>
              <a:spLocks noChangeArrowheads="1"/>
            </p:cNvSpPr>
            <p:nvPr/>
          </p:nvSpPr>
          <p:spPr bwMode="auto">
            <a:xfrm>
              <a:off x="2608" y="1117"/>
              <a:ext cx="92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600">
                  <a:solidFill>
                    <a:srgbClr val="CC3300"/>
                  </a:solidFill>
                  <a:latin typeface="Comic Sans MS" pitchFamily="66" charset="0"/>
                </a:rPr>
                <a:t>Two key properties:</a:t>
              </a:r>
            </a:p>
          </p:txBody>
        </p:sp>
      </p:grpSp>
      <p:sp>
        <p:nvSpPr>
          <p:cNvPr id="1868823" name="Rectangle 23"/>
          <p:cNvSpPr>
            <a:spLocks noChangeArrowheads="1"/>
          </p:cNvSpPr>
          <p:nvPr/>
        </p:nvSpPr>
        <p:spPr bwMode="auto">
          <a:xfrm>
            <a:off x="4211638" y="3357563"/>
            <a:ext cx="2559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it-IT" sz="1600">
                <a:solidFill>
                  <a:schemeClr val="tx2"/>
                </a:solidFill>
                <a:latin typeface="Comic Sans MS" pitchFamily="66" charset="0"/>
              </a:rPr>
              <a:t>Reconstruct T backward:</a:t>
            </a:r>
          </a:p>
        </p:txBody>
      </p:sp>
      <p:sp>
        <p:nvSpPr>
          <p:cNvPr id="1868824" name="Oval 24"/>
          <p:cNvSpPr>
            <a:spLocks noChangeArrowheads="1"/>
          </p:cNvSpPr>
          <p:nvPr/>
        </p:nvSpPr>
        <p:spPr bwMode="auto">
          <a:xfrm>
            <a:off x="1373188" y="2276475"/>
            <a:ext cx="304800" cy="3810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635375" y="1989138"/>
            <a:ext cx="2259013" cy="2044700"/>
            <a:chOff x="2290" y="1253"/>
            <a:chExt cx="1423" cy="1288"/>
          </a:xfrm>
        </p:grpSpPr>
        <p:sp>
          <p:nvSpPr>
            <p:cNvPr id="986143" name="Oval 26"/>
            <p:cNvSpPr>
              <a:spLocks noChangeArrowheads="1"/>
            </p:cNvSpPr>
            <p:nvPr/>
          </p:nvSpPr>
          <p:spPr bwMode="auto">
            <a:xfrm>
              <a:off x="2290" y="1253"/>
              <a:ext cx="192" cy="24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4" name="Rectangle 27"/>
            <p:cNvSpPr>
              <a:spLocks noChangeArrowheads="1"/>
            </p:cNvSpPr>
            <p:nvPr/>
          </p:nvSpPr>
          <p:spPr bwMode="auto">
            <a:xfrm>
              <a:off x="3560" y="2291"/>
              <a:ext cx="15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5C37FB"/>
                  </a:solidFill>
                  <a:latin typeface="Tahoma" pitchFamily="34" charset="0"/>
                </a:rPr>
                <a:t>i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635375" y="2276475"/>
            <a:ext cx="2197100" cy="1757363"/>
            <a:chOff x="2290" y="1434"/>
            <a:chExt cx="1384" cy="1107"/>
          </a:xfrm>
        </p:grpSpPr>
        <p:sp>
          <p:nvSpPr>
            <p:cNvPr id="986141" name="Oval 29"/>
            <p:cNvSpPr>
              <a:spLocks noChangeArrowheads="1"/>
            </p:cNvSpPr>
            <p:nvPr/>
          </p:nvSpPr>
          <p:spPr bwMode="auto">
            <a:xfrm>
              <a:off x="2290" y="1434"/>
              <a:ext cx="192" cy="24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2" name="Rectangle 30"/>
            <p:cNvSpPr>
              <a:spLocks noChangeArrowheads="1"/>
            </p:cNvSpPr>
            <p:nvPr/>
          </p:nvSpPr>
          <p:spPr bwMode="auto">
            <a:xfrm>
              <a:off x="3470" y="2291"/>
              <a:ext cx="2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FF3300"/>
                  </a:solidFill>
                  <a:latin typeface="Tahoma" pitchFamily="34" charset="0"/>
                </a:rPr>
                <a:t>p</a:t>
              </a:r>
            </a:p>
          </p:txBody>
        </p:sp>
      </p:grpSp>
      <p:sp>
        <p:nvSpPr>
          <p:cNvPr id="1868831" name="Oval 31"/>
          <p:cNvSpPr>
            <a:spLocks noChangeArrowheads="1"/>
          </p:cNvSpPr>
          <p:nvPr/>
        </p:nvSpPr>
        <p:spPr bwMode="auto">
          <a:xfrm>
            <a:off x="1403350" y="3860800"/>
            <a:ext cx="304800" cy="381000"/>
          </a:xfrm>
          <a:prstGeom prst="ellips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708400" y="3636963"/>
            <a:ext cx="1979613" cy="604837"/>
            <a:chOff x="2336" y="2291"/>
            <a:chExt cx="1247" cy="381"/>
          </a:xfrm>
        </p:grpSpPr>
        <p:sp>
          <p:nvSpPr>
            <p:cNvPr id="986139" name="Oval 33"/>
            <p:cNvSpPr>
              <a:spLocks noChangeArrowheads="1"/>
            </p:cNvSpPr>
            <p:nvPr/>
          </p:nvSpPr>
          <p:spPr bwMode="auto">
            <a:xfrm>
              <a:off x="2336" y="2432"/>
              <a:ext cx="192" cy="240"/>
            </a:xfrm>
            <a:prstGeom prst="ellips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0" name="Rectangle 34"/>
            <p:cNvSpPr>
              <a:spLocks noChangeArrowheads="1"/>
            </p:cNvSpPr>
            <p:nvPr/>
          </p:nvSpPr>
          <p:spPr bwMode="auto">
            <a:xfrm>
              <a:off x="3379" y="2291"/>
              <a:ext cx="2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00A000"/>
                  </a:solidFill>
                  <a:latin typeface="Tahoma" pitchFamily="34" charset="0"/>
                </a:rPr>
                <a:t>p</a:t>
              </a:r>
            </a:p>
          </p:txBody>
        </p:sp>
      </p:grpSp>
      <p:sp>
        <p:nvSpPr>
          <p:cNvPr id="1868835" name="Oval 35"/>
          <p:cNvSpPr>
            <a:spLocks noChangeArrowheads="1"/>
          </p:cNvSpPr>
          <p:nvPr/>
        </p:nvSpPr>
        <p:spPr bwMode="auto">
          <a:xfrm>
            <a:off x="1403350" y="4149725"/>
            <a:ext cx="304800" cy="381000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708400" y="3659188"/>
            <a:ext cx="1809750" cy="871537"/>
            <a:chOff x="2336" y="2305"/>
            <a:chExt cx="1140" cy="549"/>
          </a:xfrm>
        </p:grpSpPr>
        <p:sp>
          <p:nvSpPr>
            <p:cNvPr id="986137" name="Rectangle 37"/>
            <p:cNvSpPr>
              <a:spLocks noChangeArrowheads="1"/>
            </p:cNvSpPr>
            <p:nvPr/>
          </p:nvSpPr>
          <p:spPr bwMode="auto">
            <a:xfrm>
              <a:off x="3323" y="2305"/>
              <a:ext cx="15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CC3300"/>
                  </a:solidFill>
                  <a:latin typeface="Tahoma" pitchFamily="34" charset="0"/>
                </a:rPr>
                <a:t>i</a:t>
              </a:r>
            </a:p>
          </p:txBody>
        </p:sp>
        <p:sp>
          <p:nvSpPr>
            <p:cNvPr id="986138" name="Oval 38"/>
            <p:cNvSpPr>
              <a:spLocks noChangeArrowheads="1"/>
            </p:cNvSpPr>
            <p:nvPr/>
          </p:nvSpPr>
          <p:spPr bwMode="auto">
            <a:xfrm>
              <a:off x="2336" y="2614"/>
              <a:ext cx="192" cy="240"/>
            </a:xfrm>
            <a:prstGeom prst="ellips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68839" name="Rectangle 39"/>
          <p:cNvSpPr>
            <a:spLocks noChangeArrowheads="1"/>
          </p:cNvSpPr>
          <p:nvPr/>
        </p:nvSpPr>
        <p:spPr bwMode="auto">
          <a:xfrm>
            <a:off x="1331913" y="1989138"/>
            <a:ext cx="503237" cy="3671887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084888" y="4365625"/>
            <a:ext cx="2735262" cy="2305050"/>
            <a:chOff x="3198" y="2795"/>
            <a:chExt cx="1723" cy="1452"/>
          </a:xfrm>
        </p:grpSpPr>
        <p:sp>
          <p:nvSpPr>
            <p:cNvPr id="986135" name="Rectangle 41"/>
            <p:cNvSpPr>
              <a:spLocks noChangeArrowheads="1"/>
            </p:cNvSpPr>
            <p:nvPr/>
          </p:nvSpPr>
          <p:spPr bwMode="auto">
            <a:xfrm>
              <a:off x="3198" y="2795"/>
              <a:ext cx="1723" cy="1452"/>
            </a:xfrm>
            <a:prstGeom prst="rect">
              <a:avLst/>
            </a:prstGeom>
            <a:noFill/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36" name="Text Box 42"/>
            <p:cNvSpPr txBox="1">
              <a:spLocks noChangeArrowheads="1"/>
            </p:cNvSpPr>
            <p:nvPr/>
          </p:nvSpPr>
          <p:spPr bwMode="auto">
            <a:xfrm>
              <a:off x="3243" y="2886"/>
              <a:ext cx="1633" cy="1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800" u="sng">
                  <a:solidFill>
                    <a:srgbClr val="000099"/>
                  </a:solidFill>
                  <a:latin typeface="Verdana" pitchFamily="34" charset="0"/>
                </a:rPr>
                <a:t>InvertBWT</a:t>
              </a:r>
              <a:r>
                <a:rPr lang="it-IT" sz="1800">
                  <a:solidFill>
                    <a:srgbClr val="000099"/>
                  </a:solidFill>
                  <a:latin typeface="Verdana" pitchFamily="34" charset="0"/>
                </a:rPr>
                <a:t>(L)</a:t>
              </a:r>
            </a:p>
            <a:p>
              <a:pPr>
                <a:lnSpc>
                  <a:spcPct val="130000"/>
                </a:lnSpc>
              </a:pPr>
              <a:r>
                <a:rPr lang="it-IT" sz="1800">
                  <a:latin typeface="Verdana" pitchFamily="34" charset="0"/>
                </a:rPr>
                <a:t>Compute LF[0,n-1];</a:t>
              </a:r>
            </a:p>
            <a:p>
              <a:r>
                <a:rPr lang="it-IT" sz="1800">
                  <a:latin typeface="Verdana" pitchFamily="34" charset="0"/>
                </a:rPr>
                <a:t>r = 0; i = n;</a:t>
              </a:r>
            </a:p>
            <a:p>
              <a:r>
                <a:rPr lang="it-IT" sz="1800">
                  <a:latin typeface="Verdana" pitchFamily="34" charset="0"/>
                </a:rPr>
                <a:t>while (i&gt;0) {</a:t>
              </a:r>
            </a:p>
            <a:p>
              <a:r>
                <a:rPr lang="it-IT" sz="1800">
                  <a:latin typeface="Verdana" pitchFamily="34" charset="0"/>
                </a:rPr>
                <a:t>    T[i] = L[r];</a:t>
              </a:r>
            </a:p>
            <a:p>
              <a:r>
                <a:rPr lang="it-IT" sz="1800">
                  <a:latin typeface="Verdana" pitchFamily="34" charset="0"/>
                </a:rPr>
                <a:t>    r = LF[r]; i--;</a:t>
              </a:r>
            </a:p>
            <a:p>
              <a:r>
                <a:rPr lang="it-IT" sz="1800">
                  <a:latin typeface="Verdana" pitchFamily="34" charset="0"/>
                </a:rPr>
                <a:t>    }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6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6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68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68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6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8805" grpId="0" animBg="1"/>
      <p:bldP spid="1868805" grpId="1" animBg="1"/>
      <p:bldP spid="1868823" grpId="0"/>
      <p:bldP spid="1868824" grpId="0" animBg="1"/>
      <p:bldP spid="1868831" grpId="0" animBg="1"/>
      <p:bldP spid="1868835" grpId="0" animBg="1"/>
      <p:bldP spid="186883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ChangeArrowheads="1"/>
          </p:cNvSpPr>
          <p:nvPr/>
        </p:nvSpPr>
        <p:spPr bwMode="auto">
          <a:xfrm>
            <a:off x="2916238" y="4865688"/>
            <a:ext cx="431800" cy="431800"/>
          </a:xfrm>
          <a:prstGeom prst="rect">
            <a:avLst/>
          </a:prstGeom>
          <a:solidFill>
            <a:schemeClr val="accent2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81091" name="Text Box 3"/>
          <p:cNvSpPr txBox="1">
            <a:spLocks noChangeArrowheads="1"/>
          </p:cNvSpPr>
          <p:nvPr/>
        </p:nvSpPr>
        <p:spPr bwMode="auto">
          <a:xfrm>
            <a:off x="971550" y="4865688"/>
            <a:ext cx="5122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/>
              <a:t>RLE0 = </a:t>
            </a:r>
            <a:r>
              <a:rPr lang="it-IT" sz="2400">
                <a:solidFill>
                  <a:srgbClr val="CC0000"/>
                </a:solidFill>
              </a:rPr>
              <a:t>0</a:t>
            </a:r>
            <a:r>
              <a:rPr lang="it-IT" sz="2400"/>
              <a:t>3</a:t>
            </a:r>
            <a:r>
              <a:rPr lang="it-IT" sz="2400">
                <a:solidFill>
                  <a:srgbClr val="CC0000"/>
                </a:solidFill>
              </a:rPr>
              <a:t>1</a:t>
            </a:r>
            <a:r>
              <a:rPr lang="it-IT" sz="2400"/>
              <a:t>4</a:t>
            </a:r>
            <a:r>
              <a:rPr lang="it-IT" sz="2400">
                <a:solidFill>
                  <a:srgbClr val="CC0000"/>
                </a:solidFill>
              </a:rPr>
              <a:t>10</a:t>
            </a:r>
            <a:r>
              <a:rPr lang="it-IT" sz="2400"/>
              <a:t>4</a:t>
            </a:r>
            <a:r>
              <a:rPr lang="it-IT" sz="2400">
                <a:solidFill>
                  <a:srgbClr val="CC0000"/>
                </a:solidFill>
              </a:rPr>
              <a:t>1</a:t>
            </a:r>
            <a:r>
              <a:rPr lang="it-IT" sz="2400"/>
              <a:t>4</a:t>
            </a:r>
            <a:r>
              <a:rPr lang="it-IT" sz="2400">
                <a:solidFill>
                  <a:srgbClr val="CC0000"/>
                </a:solidFill>
              </a:rPr>
              <a:t>0</a:t>
            </a:r>
            <a:r>
              <a:rPr lang="it-IT" sz="2400"/>
              <a:t>3</a:t>
            </a:r>
            <a:r>
              <a:rPr lang="it-IT" sz="2400">
                <a:solidFill>
                  <a:srgbClr val="CC0000"/>
                </a:solidFill>
              </a:rPr>
              <a:t>1</a:t>
            </a:r>
            <a:r>
              <a:rPr lang="it-IT" sz="2400"/>
              <a:t>4</a:t>
            </a:r>
            <a:r>
              <a:rPr lang="it-IT" sz="2400">
                <a:solidFill>
                  <a:srgbClr val="CC0000"/>
                </a:solidFill>
              </a:rPr>
              <a:t>1</a:t>
            </a:r>
            <a:r>
              <a:rPr lang="it-IT" sz="2400"/>
              <a:t>4</a:t>
            </a:r>
            <a:r>
              <a:rPr lang="it-IT" sz="2400">
                <a:solidFill>
                  <a:srgbClr val="CC0000"/>
                </a:solidFill>
              </a:rPr>
              <a:t>10</a:t>
            </a:r>
            <a:r>
              <a:rPr lang="it-IT" sz="2400"/>
              <a:t>2</a:t>
            </a:r>
            <a:r>
              <a:rPr lang="it-IT" sz="2400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1881092" name="Rectangle 4"/>
          <p:cNvSpPr>
            <a:spLocks noChangeArrowheads="1"/>
          </p:cNvSpPr>
          <p:nvPr/>
        </p:nvSpPr>
        <p:spPr bwMode="auto">
          <a:xfrm>
            <a:off x="2413000" y="4073525"/>
            <a:ext cx="1008063" cy="431800"/>
          </a:xfrm>
          <a:prstGeom prst="rect">
            <a:avLst/>
          </a:prstGeom>
          <a:solidFill>
            <a:schemeClr val="accent2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88164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207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000099"/>
                </a:solidFill>
              </a:rPr>
              <a:t>An encoding example</a:t>
            </a:r>
          </a:p>
        </p:txBody>
      </p:sp>
      <p:sp>
        <p:nvSpPr>
          <p:cNvPr id="988165" name="Text Box 6"/>
          <p:cNvSpPr txBox="1">
            <a:spLocks noChangeArrowheads="1"/>
          </p:cNvSpPr>
          <p:nvPr/>
        </p:nvSpPr>
        <p:spPr bwMode="auto">
          <a:xfrm>
            <a:off x="468313" y="2128838"/>
            <a:ext cx="5700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/>
              <a:t>T = mississippimississippimississippi</a:t>
            </a:r>
          </a:p>
        </p:txBody>
      </p:sp>
      <p:sp>
        <p:nvSpPr>
          <p:cNvPr id="1881095" name="Text Box 7"/>
          <p:cNvSpPr txBox="1">
            <a:spLocks noChangeArrowheads="1"/>
          </p:cNvSpPr>
          <p:nvPr/>
        </p:nvSpPr>
        <p:spPr bwMode="auto">
          <a:xfrm>
            <a:off x="468313" y="2705100"/>
            <a:ext cx="5862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/>
              <a:t>L = ipppssssssmmmii</a:t>
            </a:r>
            <a:r>
              <a:rPr lang="it-IT" sz="2400">
                <a:solidFill>
                  <a:srgbClr val="FF3300"/>
                </a:solidFill>
              </a:rPr>
              <a:t>#</a:t>
            </a:r>
            <a:r>
              <a:rPr lang="it-IT" sz="2400"/>
              <a:t>pppiiissssssiiiiii</a:t>
            </a:r>
          </a:p>
        </p:txBody>
      </p:sp>
      <p:sp>
        <p:nvSpPr>
          <p:cNvPr id="1881096" name="Text Box 8"/>
          <p:cNvSpPr txBox="1">
            <a:spLocks noChangeArrowheads="1"/>
          </p:cNvSpPr>
          <p:nvPr/>
        </p:nvSpPr>
        <p:spPr bwMode="auto">
          <a:xfrm>
            <a:off x="468313" y="3425825"/>
            <a:ext cx="8151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/>
              <a:t>Mtf = </a:t>
            </a:r>
            <a:r>
              <a:rPr lang="it-IT" sz="2400" smtClean="0"/>
              <a:t>020030000030030     300100300000100000</a:t>
            </a:r>
            <a:endParaRPr lang="it-IT" sz="24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72225" y="2128838"/>
            <a:ext cx="2700338" cy="1223962"/>
            <a:chOff x="3470" y="1389"/>
            <a:chExt cx="1315" cy="635"/>
          </a:xfrm>
        </p:grpSpPr>
        <p:sp>
          <p:nvSpPr>
            <p:cNvPr id="988182" name="AutoShape 10"/>
            <p:cNvSpPr>
              <a:spLocks noChangeArrowheads="1"/>
            </p:cNvSpPr>
            <p:nvPr/>
          </p:nvSpPr>
          <p:spPr bwMode="auto">
            <a:xfrm>
              <a:off x="3470" y="1389"/>
              <a:ext cx="1315" cy="635"/>
            </a:xfrm>
            <a:prstGeom prst="flowChartPreparation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8183" name="Text Box 11"/>
            <p:cNvSpPr txBox="1">
              <a:spLocks noChangeArrowheads="1"/>
            </p:cNvSpPr>
            <p:nvPr/>
          </p:nvSpPr>
          <p:spPr bwMode="auto">
            <a:xfrm>
              <a:off x="3651" y="1737"/>
              <a:ext cx="96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Comic Sans MS" pitchFamily="66" charset="0"/>
                </a:rPr>
                <a:t>Mtf</a:t>
              </a:r>
              <a:r>
                <a:rPr lang="it-IT"/>
                <a:t> = </a:t>
              </a:r>
              <a:r>
                <a:rPr lang="it-IT">
                  <a:solidFill>
                    <a:srgbClr val="000099"/>
                  </a:solidFill>
                </a:rPr>
                <a:t>[i,m,p,s]</a:t>
              </a:r>
            </a:p>
          </p:txBody>
        </p:sp>
        <p:sp>
          <p:nvSpPr>
            <p:cNvPr id="988184" name="Text Box 12"/>
            <p:cNvSpPr txBox="1">
              <a:spLocks noChangeArrowheads="1"/>
            </p:cNvSpPr>
            <p:nvPr/>
          </p:nvSpPr>
          <p:spPr bwMode="auto">
            <a:xfrm>
              <a:off x="3696" y="1479"/>
              <a:ext cx="58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Tahoma" pitchFamily="34" charset="0"/>
                </a:rPr>
                <a:t># at 16</a:t>
              </a:r>
            </a:p>
          </p:txBody>
        </p:sp>
      </p:grpSp>
      <p:sp>
        <p:nvSpPr>
          <p:cNvPr id="1881101" name="Text Box 13"/>
          <p:cNvSpPr txBox="1">
            <a:spLocks noChangeArrowheads="1"/>
          </p:cNvSpPr>
          <p:nvPr/>
        </p:nvSpPr>
        <p:spPr bwMode="auto">
          <a:xfrm>
            <a:off x="250825" y="5757863"/>
            <a:ext cx="844391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/>
              <a:t>Bzip2-output = Arithmetic/Huffman on </a:t>
            </a:r>
            <a:r>
              <a:rPr lang="it-IT" sz="2400" b="1">
                <a:solidFill>
                  <a:srgbClr val="CC0000"/>
                </a:solidFill>
              </a:rPr>
              <a:t>|</a:t>
            </a:r>
            <a:r>
              <a:rPr lang="it-IT" sz="2400" b="1">
                <a:solidFill>
                  <a:srgbClr val="CC0000"/>
                </a:solidFill>
                <a:latin typeface="Symbol" pitchFamily="18" charset="2"/>
              </a:rPr>
              <a:t>S</a:t>
            </a:r>
            <a:r>
              <a:rPr lang="it-IT" sz="2400" b="1">
                <a:solidFill>
                  <a:srgbClr val="CC0000"/>
                </a:solidFill>
              </a:rPr>
              <a:t>|+1</a:t>
            </a:r>
            <a:r>
              <a:rPr lang="it-IT" sz="2400"/>
              <a:t> symbols... </a:t>
            </a:r>
          </a:p>
          <a:p>
            <a:r>
              <a:rPr lang="it-IT" sz="2400"/>
              <a:t>	... plus </a:t>
            </a:r>
            <a:r>
              <a:rPr lang="it-IT" sz="3200">
                <a:latin typeface="Symbol" pitchFamily="18" charset="2"/>
              </a:rPr>
              <a:t>g</a:t>
            </a:r>
            <a:r>
              <a:rPr lang="it-IT" sz="2400"/>
              <a:t>(16), plus the original Mtf-list (i,m,p,s)</a:t>
            </a:r>
          </a:p>
        </p:txBody>
      </p:sp>
      <p:sp>
        <p:nvSpPr>
          <p:cNvPr id="1881102" name="Text Box 14"/>
          <p:cNvSpPr txBox="1">
            <a:spLocks noChangeArrowheads="1"/>
          </p:cNvSpPr>
          <p:nvPr/>
        </p:nvSpPr>
        <p:spPr bwMode="auto">
          <a:xfrm>
            <a:off x="503238" y="4073525"/>
            <a:ext cx="7957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/>
              <a:t>Mtf = </a:t>
            </a:r>
            <a:r>
              <a:rPr lang="it-IT" sz="2400" smtClean="0"/>
              <a:t>030040000040040     400200400000200000</a:t>
            </a:r>
            <a:endParaRPr lang="it-IT" sz="2400" dirty="0"/>
          </a:p>
        </p:txBody>
      </p:sp>
      <p:sp>
        <p:nvSpPr>
          <p:cNvPr id="1881103" name="Line 15"/>
          <p:cNvSpPr>
            <a:spLocks noChangeShapeType="1"/>
          </p:cNvSpPr>
          <p:nvPr/>
        </p:nvSpPr>
        <p:spPr bwMode="auto">
          <a:xfrm>
            <a:off x="1331913" y="3065463"/>
            <a:ext cx="360362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881104" name="Line 16"/>
          <p:cNvSpPr>
            <a:spLocks noChangeShapeType="1"/>
          </p:cNvSpPr>
          <p:nvPr/>
        </p:nvSpPr>
        <p:spPr bwMode="auto">
          <a:xfrm>
            <a:off x="1476375" y="3065463"/>
            <a:ext cx="360363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881105" name="Line 17"/>
          <p:cNvSpPr>
            <a:spLocks noChangeShapeType="1"/>
          </p:cNvSpPr>
          <p:nvPr/>
        </p:nvSpPr>
        <p:spPr bwMode="auto">
          <a:xfrm>
            <a:off x="1692275" y="3065463"/>
            <a:ext cx="360363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881106" name="Line 18"/>
          <p:cNvSpPr>
            <a:spLocks noChangeShapeType="1"/>
          </p:cNvSpPr>
          <p:nvPr/>
        </p:nvSpPr>
        <p:spPr bwMode="auto">
          <a:xfrm>
            <a:off x="4068763" y="3065463"/>
            <a:ext cx="8636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4433888"/>
            <a:ext cx="2484438" cy="776287"/>
            <a:chOff x="4195" y="2568"/>
            <a:chExt cx="1407" cy="771"/>
          </a:xfrm>
        </p:grpSpPr>
        <p:sp>
          <p:nvSpPr>
            <p:cNvPr id="988180" name="AutoShape 20"/>
            <p:cNvSpPr>
              <a:spLocks noChangeArrowheads="1"/>
            </p:cNvSpPr>
            <p:nvPr/>
          </p:nvSpPr>
          <p:spPr bwMode="auto">
            <a:xfrm>
              <a:off x="4195" y="2568"/>
              <a:ext cx="1407" cy="771"/>
            </a:xfrm>
            <a:prstGeom prst="flowChartPreparation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8181" name="Text Box 21"/>
            <p:cNvSpPr txBox="1">
              <a:spLocks noChangeArrowheads="1"/>
            </p:cNvSpPr>
            <p:nvPr/>
          </p:nvSpPr>
          <p:spPr bwMode="auto">
            <a:xfrm>
              <a:off x="4529" y="2727"/>
              <a:ext cx="674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800">
                  <a:latin typeface="Tahoma" pitchFamily="34" charset="0"/>
                </a:rPr>
                <a:t>Alphabet</a:t>
              </a:r>
            </a:p>
            <a:p>
              <a:pPr algn="ctr">
                <a:lnSpc>
                  <a:spcPct val="90000"/>
                </a:lnSpc>
              </a:pPr>
              <a:r>
                <a:rPr lang="it-IT" sz="1800">
                  <a:latin typeface="Tahoma" pitchFamily="34" charset="0"/>
                </a:rPr>
                <a:t>|</a:t>
              </a:r>
              <a:r>
                <a:rPr lang="it-IT" sz="1800">
                  <a:latin typeface="Symbol" pitchFamily="18" charset="2"/>
                </a:rPr>
                <a:t>S</a:t>
              </a:r>
              <a:r>
                <a:rPr lang="it-IT" sz="1800">
                  <a:latin typeface="Tahoma" pitchFamily="34" charset="0"/>
                </a:rPr>
                <a:t>|+1</a:t>
              </a:r>
            </a:p>
          </p:txBody>
        </p:sp>
      </p:grpSp>
      <p:sp>
        <p:nvSpPr>
          <p:cNvPr id="1881110" name="Line 22"/>
          <p:cNvSpPr>
            <a:spLocks noChangeShapeType="1"/>
          </p:cNvSpPr>
          <p:nvPr/>
        </p:nvSpPr>
        <p:spPr bwMode="auto">
          <a:xfrm>
            <a:off x="2844800" y="4505325"/>
            <a:ext cx="215900" cy="36036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lg"/>
          </a:ln>
        </p:spPr>
        <p:txBody>
          <a:bodyPr/>
          <a:lstStyle/>
          <a:p>
            <a:endParaRPr lang="it-IT"/>
          </a:p>
        </p:txBody>
      </p:sp>
      <p:sp>
        <p:nvSpPr>
          <p:cNvPr id="1881111" name="Text Box 23"/>
          <p:cNvSpPr txBox="1">
            <a:spLocks noChangeArrowheads="1"/>
          </p:cNvSpPr>
          <p:nvPr/>
        </p:nvSpPr>
        <p:spPr bwMode="auto">
          <a:xfrm>
            <a:off x="2987675" y="4505325"/>
            <a:ext cx="300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CC3300"/>
                </a:solidFill>
                <a:latin typeface="Tahoma" pitchFamily="34" charset="0"/>
              </a:rPr>
              <a:t>Bin(6)=110, Wheeler’s code</a:t>
            </a:r>
          </a:p>
        </p:txBody>
      </p:sp>
      <p:sp>
        <p:nvSpPr>
          <p:cNvPr id="1881112" name="Line 24"/>
          <p:cNvSpPr>
            <a:spLocks noChangeShapeType="1"/>
          </p:cNvSpPr>
          <p:nvPr/>
        </p:nvSpPr>
        <p:spPr bwMode="auto">
          <a:xfrm>
            <a:off x="4284663" y="3065463"/>
            <a:ext cx="865187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881113" name="Line 25"/>
          <p:cNvSpPr>
            <a:spLocks noChangeShapeType="1"/>
          </p:cNvSpPr>
          <p:nvPr/>
        </p:nvSpPr>
        <p:spPr bwMode="auto">
          <a:xfrm>
            <a:off x="4500563" y="3065463"/>
            <a:ext cx="865187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8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8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8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8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1090" grpId="0" animBg="1"/>
      <p:bldP spid="1881091" grpId="0"/>
      <p:bldP spid="1881092" grpId="0" animBg="1"/>
      <p:bldP spid="1881095" grpId="0"/>
      <p:bldP spid="1881096" grpId="0"/>
      <p:bldP spid="1881101" grpId="0"/>
      <p:bldP spid="1881102" grpId="0"/>
      <p:bldP spid="1881103" grpId="0" animBg="1"/>
      <p:bldP spid="1881103" grpId="1" animBg="1"/>
      <p:bldP spid="1881104" grpId="0" animBg="1"/>
      <p:bldP spid="1881104" grpId="1" animBg="1"/>
      <p:bldP spid="1881105" grpId="0" animBg="1"/>
      <p:bldP spid="1881105" grpId="1" animBg="1"/>
      <p:bldP spid="1881106" grpId="0" animBg="1"/>
      <p:bldP spid="1881106" grpId="1" animBg="1"/>
      <p:bldP spid="1881110" grpId="0" animBg="1"/>
      <p:bldP spid="1881111" grpId="0"/>
      <p:bldP spid="1881112" grpId="0" animBg="1"/>
      <p:bldP spid="1881112" grpId="1" animBg="1"/>
      <p:bldP spid="1881113" grpId="0" animBg="1"/>
      <p:bldP spid="1881113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20725"/>
          </a:xfrm>
        </p:spPr>
        <p:txBody>
          <a:bodyPr/>
          <a:lstStyle/>
          <a:p>
            <a:pPr eaLnBrk="1" hangingPunct="1"/>
            <a:r>
              <a:rPr lang="it-IT" sz="3100" smtClean="0"/>
              <a:t>You find this in your Linux distribution</a:t>
            </a:r>
          </a:p>
        </p:txBody>
      </p:sp>
      <p:sp>
        <p:nvSpPr>
          <p:cNvPr id="990210" name="Text Box 3"/>
          <p:cNvSpPr txBox="1">
            <a:spLocks noChangeArrowheads="1"/>
          </p:cNvSpPr>
          <p:nvPr/>
        </p:nvSpPr>
        <p:spPr bwMode="auto">
          <a:xfrm>
            <a:off x="663575" y="1862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/>
          </a:p>
        </p:txBody>
      </p:sp>
      <p:pic>
        <p:nvPicPr>
          <p:cNvPr id="1248257" name="Picture 1" descr="C:\Users\ferragin\Desktop\Immagin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1643050"/>
            <a:ext cx="877040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Rice code </a:t>
            </a:r>
            <a:r>
              <a:rPr lang="en-US" sz="2400" smtClean="0"/>
              <a:t>(simplification of Golomb code)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2781300"/>
            <a:ext cx="8207375" cy="37512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It is a parametric code: </a:t>
            </a:r>
            <a:r>
              <a:rPr lang="en-US" sz="2400" b="1" dirty="0" smtClean="0"/>
              <a:t>depends on k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Quotient </a:t>
            </a:r>
            <a:r>
              <a:rPr lang="en-US" sz="2400" dirty="0" smtClean="0">
                <a:solidFill>
                  <a:srgbClr val="CC0000"/>
                </a:solidFill>
              </a:rPr>
              <a:t>q=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</a:t>
            </a:r>
            <a:r>
              <a:rPr lang="en-US" sz="2400" dirty="0" smtClean="0">
                <a:solidFill>
                  <a:srgbClr val="CC0000"/>
                </a:solidFill>
              </a:rPr>
              <a:t>(v-1)/k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</a:t>
            </a:r>
            <a:r>
              <a:rPr lang="en-US" sz="2400" dirty="0" smtClean="0">
                <a:sym typeface="Symbol" pitchFamily="18" charset="2"/>
              </a:rPr>
              <a:t>, and the rest is 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r= </a:t>
            </a:r>
            <a:r>
              <a:rPr lang="en-US" sz="2400" dirty="0" smtClean="0">
                <a:solidFill>
                  <a:srgbClr val="CC0000"/>
                </a:solidFill>
              </a:rPr>
              <a:t>v – k * q – 1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Useful when integers concentrated around k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How do we choose k ?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Usually k </a:t>
            </a:r>
            <a:r>
              <a:rPr lang="en-US" sz="1800" dirty="0" smtClean="0">
                <a:sym typeface="Symbol" pitchFamily="18" charset="2"/>
              </a:rPr>
              <a:t> 0.69 * </a:t>
            </a:r>
            <a:r>
              <a:rPr lang="en-US" sz="1800" i="1" dirty="0" smtClean="0">
                <a:sym typeface="Symbol" pitchFamily="18" charset="2"/>
              </a:rPr>
              <a:t>mean</a:t>
            </a:r>
            <a:r>
              <a:rPr lang="en-US" sz="1800" dirty="0" smtClean="0">
                <a:sym typeface="Symbol" pitchFamily="18" charset="2"/>
              </a:rPr>
              <a:t>(v)     [Bernoulli model]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ym typeface="Symbol" pitchFamily="18" charset="2"/>
              </a:rPr>
              <a:t>Optimal for Pr(v) = p (1-p)</a:t>
            </a:r>
            <a:r>
              <a:rPr lang="en-US" sz="1800" baseline="30000" dirty="0" smtClean="0">
                <a:sym typeface="Symbol" pitchFamily="18" charset="2"/>
              </a:rPr>
              <a:t>v-1</a:t>
            </a:r>
            <a:r>
              <a:rPr lang="en-US" sz="1800" dirty="0" smtClean="0">
                <a:sym typeface="Symbol" pitchFamily="18" charset="2"/>
              </a:rPr>
              <a:t>, where mean(v)=1/p, and </a:t>
            </a:r>
            <a:r>
              <a:rPr lang="en-US" sz="1800" dirty="0" err="1" smtClean="0">
                <a:sym typeface="Symbol" pitchFamily="18" charset="2"/>
              </a:rPr>
              <a:t>i.i.d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dirty="0" err="1" smtClean="0">
                <a:sym typeface="Symbol" pitchFamily="18" charset="2"/>
              </a:rPr>
              <a:t>ints</a:t>
            </a:r>
            <a:endParaRPr lang="en-US" sz="18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1700" dirty="0" smtClean="0">
              <a:sym typeface="Symbol" pitchFamily="18" charset="2"/>
            </a:endParaRPr>
          </a:p>
        </p:txBody>
      </p:sp>
      <p:graphicFrame>
        <p:nvGraphicFramePr>
          <p:cNvPr id="80179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124075" y="836613"/>
          <a:ext cx="4122738" cy="2747962"/>
        </p:xfrm>
        <a:graphic>
          <a:graphicData uri="http://schemas.openxmlformats.org/presentationml/2006/ole">
            <p:oleObj spid="_x0000_s1539074" name="Immagine" r:id="rId4" imgW="2738967" imgH="1833033" progId="Word.Picture.8">
              <p:embed/>
            </p:oleObj>
          </a:graphicData>
        </a:graphic>
      </p:graphicFrame>
      <p:sp>
        <p:nvSpPr>
          <p:cNvPr id="801797" name="Rectangle 5"/>
          <p:cNvSpPr>
            <a:spLocks noChangeArrowheads="1"/>
          </p:cNvSpPr>
          <p:nvPr/>
        </p:nvSpPr>
        <p:spPr bwMode="auto">
          <a:xfrm>
            <a:off x="2627313" y="2349500"/>
            <a:ext cx="1543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sym typeface="Symbol" pitchFamily="18" charset="2"/>
              </a:rPr>
              <a:t>[q times 0s</a:t>
            </a:r>
            <a:r>
              <a:rPr lang="en-US" sz="1600">
                <a:solidFill>
                  <a:srgbClr val="CC0000"/>
                </a:solidFill>
              </a:rPr>
              <a:t>] 1</a:t>
            </a:r>
            <a:endParaRPr lang="it-IT" sz="1600">
              <a:solidFill>
                <a:srgbClr val="CC0000"/>
              </a:solidFill>
            </a:endParaRPr>
          </a:p>
        </p:txBody>
      </p:sp>
      <p:sp>
        <p:nvSpPr>
          <p:cNvPr id="801798" name="Rectangle 7"/>
          <p:cNvSpPr>
            <a:spLocks noChangeArrowheads="1"/>
          </p:cNvSpPr>
          <p:nvPr/>
        </p:nvSpPr>
        <p:spPr bwMode="auto">
          <a:xfrm>
            <a:off x="4211638" y="2349500"/>
            <a:ext cx="1098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folHlink"/>
                </a:solidFill>
                <a:sym typeface="Symbol" pitchFamily="18" charset="2"/>
              </a:rPr>
              <a:t>Log k bits </a:t>
            </a:r>
          </a:p>
        </p:txBody>
      </p:sp>
    </p:spTree>
    <p:extLst>
      <p:ext uri="{BB962C8B-B14F-4D97-AF65-F5344CB8AC3E}">
        <p14:creationId xmlns="" xmlns:p14="http://schemas.microsoft.com/office/powerpoint/2010/main" val="3486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Variable-byte</a:t>
            </a:r>
            <a:r>
              <a:rPr lang="en-US" sz="4400" smtClean="0">
                <a:latin typeface="Symbol" pitchFamily="18" charset="2"/>
              </a:rPr>
              <a:t> </a:t>
            </a:r>
            <a:r>
              <a:rPr lang="en-US" sz="4400" smtClean="0"/>
              <a:t>codes</a:t>
            </a:r>
            <a:endParaRPr lang="en-US" sz="2400" smtClean="0"/>
          </a:p>
        </p:txBody>
      </p:sp>
      <p:sp>
        <p:nvSpPr>
          <p:cNvPr id="2320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844675"/>
            <a:ext cx="80645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Wish to get </a:t>
            </a:r>
            <a:r>
              <a:rPr lang="en-US" sz="2400" dirty="0" smtClean="0">
                <a:solidFill>
                  <a:schemeClr val="folHlink"/>
                </a:solidFill>
              </a:rPr>
              <a:t>very fast</a:t>
            </a:r>
            <a:r>
              <a:rPr lang="en-US" sz="2400" dirty="0" smtClean="0"/>
              <a:t> (de)compress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A50021"/>
                </a:solidFill>
                <a:sym typeface="Wingdings" pitchFamily="2" charset="2"/>
              </a:rPr>
              <a:t>byte-align</a:t>
            </a:r>
            <a:endParaRPr lang="en-US" sz="2400" i="1" dirty="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A000"/>
                </a:solidFill>
              </a:rPr>
              <a:t>e.g., v=2</a:t>
            </a:r>
            <a:r>
              <a:rPr lang="en-US" sz="2400" baseline="30000" dirty="0" smtClean="0">
                <a:solidFill>
                  <a:srgbClr val="00A000"/>
                </a:solidFill>
              </a:rPr>
              <a:t>14</a:t>
            </a:r>
            <a:r>
              <a:rPr lang="en-US" sz="2400" dirty="0" smtClean="0">
                <a:solidFill>
                  <a:srgbClr val="00A000"/>
                </a:solidFill>
              </a:rPr>
              <a:t>+1 </a:t>
            </a:r>
            <a:r>
              <a:rPr lang="en-US" sz="2400" dirty="0" smtClean="0">
                <a:solidFill>
                  <a:srgbClr val="00A000"/>
                </a:solidFill>
                <a:sym typeface="Wingdings" pitchFamily="2" charset="2"/>
              </a:rPr>
              <a:t> </a:t>
            </a:r>
            <a:r>
              <a:rPr lang="en-US" sz="2400" i="1" dirty="0" smtClean="0">
                <a:solidFill>
                  <a:srgbClr val="00A000"/>
                </a:solidFill>
                <a:sym typeface="Wingdings" pitchFamily="2" charset="2"/>
              </a:rPr>
              <a:t>binary(v) </a:t>
            </a:r>
            <a:r>
              <a:rPr lang="en-US" sz="2400" dirty="0" smtClean="0">
                <a:solidFill>
                  <a:srgbClr val="00A000"/>
                </a:solidFill>
                <a:sym typeface="Wingdings" pitchFamily="2" charset="2"/>
              </a:rPr>
              <a:t>= 100000000000001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	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		1   0000000  </a:t>
            </a:r>
            <a:r>
              <a:rPr lang="en-US" sz="2400" dirty="0" smtClean="0">
                <a:solidFill>
                  <a:srgbClr val="A50021"/>
                </a:solidFill>
              </a:rPr>
              <a:t> </a:t>
            </a:r>
            <a:r>
              <a:rPr lang="en-US" sz="2400" dirty="0" smtClean="0"/>
              <a:t>0000001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400" u="sng" dirty="0" smtClean="0">
              <a:solidFill>
                <a:srgbClr val="CC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CC0000"/>
                </a:solidFill>
                <a:latin typeface="Comic Sans MS" pitchFamily="66" charset="0"/>
              </a:rPr>
              <a:t>Note:</a:t>
            </a:r>
            <a:r>
              <a:rPr lang="en-US" sz="2400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CC0000"/>
                </a:solidFill>
                <a:latin typeface="Comic Sans MS" pitchFamily="66" charset="0"/>
              </a:rPr>
              <a:t>We waste 1 bit per byte, and </a:t>
            </a:r>
            <a:r>
              <a:rPr lang="en-US" sz="2000" dirty="0" err="1" smtClean="0">
                <a:solidFill>
                  <a:srgbClr val="CC0000"/>
                </a:solidFill>
                <a:latin typeface="Comic Sans MS" pitchFamily="66" charset="0"/>
              </a:rPr>
              <a:t>avg</a:t>
            </a:r>
            <a:r>
              <a:rPr lang="en-US" sz="2000" dirty="0" smtClean="0">
                <a:solidFill>
                  <a:srgbClr val="CC0000"/>
                </a:solidFill>
                <a:latin typeface="Comic Sans MS" pitchFamily="66" charset="0"/>
              </a:rPr>
              <a:t> 4 for the first byte.	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CC0000"/>
                </a:solidFill>
                <a:latin typeface="Comic Sans MS" pitchFamily="66" charset="0"/>
              </a:rPr>
              <a:t>            We know where to stop, before reading next codeword.	</a:t>
            </a:r>
          </a:p>
        </p:txBody>
      </p:sp>
      <p:sp>
        <p:nvSpPr>
          <p:cNvPr id="2320388" name="Rectangle 4"/>
          <p:cNvSpPr>
            <a:spLocks noChangeArrowheads="1"/>
          </p:cNvSpPr>
          <p:nvPr/>
        </p:nvSpPr>
        <p:spPr bwMode="auto">
          <a:xfrm>
            <a:off x="1673225" y="3933825"/>
            <a:ext cx="44116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i="1">
                <a:solidFill>
                  <a:schemeClr val="tx2"/>
                </a:solidFill>
              </a:rPr>
              <a:t>000000</a:t>
            </a:r>
            <a:r>
              <a:rPr lang="en-US" sz="2400" b="0"/>
              <a:t>1 0000000 0000001</a:t>
            </a:r>
            <a:endParaRPr lang="en-US" sz="2400" b="0">
              <a:latin typeface="Arial" pitchFamily="34" charset="0"/>
            </a:endParaRPr>
          </a:p>
        </p:txBody>
      </p:sp>
      <p:sp>
        <p:nvSpPr>
          <p:cNvPr id="2320389" name="Rectangle 5"/>
          <p:cNvSpPr>
            <a:spLocks noChangeArrowheads="1"/>
          </p:cNvSpPr>
          <p:nvPr/>
        </p:nvSpPr>
        <p:spPr bwMode="auto">
          <a:xfrm>
            <a:off x="1477963" y="4005263"/>
            <a:ext cx="518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>
                <a:solidFill>
                  <a:srgbClr val="A50021"/>
                </a:solidFill>
              </a:rPr>
              <a:t>1</a:t>
            </a:r>
            <a:r>
              <a:rPr lang="en-US" sz="2400" b="0" i="1">
                <a:solidFill>
                  <a:schemeClr val="tx2"/>
                </a:solidFill>
              </a:rPr>
              <a:t>000000</a:t>
            </a:r>
            <a:r>
              <a:rPr lang="en-US" sz="2400" b="0"/>
              <a:t>1  </a:t>
            </a:r>
            <a:r>
              <a:rPr lang="en-US" sz="2400" b="0">
                <a:solidFill>
                  <a:srgbClr val="A50021"/>
                </a:solidFill>
              </a:rPr>
              <a:t>1</a:t>
            </a:r>
            <a:r>
              <a:rPr lang="en-US" sz="2400" b="0"/>
              <a:t>0000000  </a:t>
            </a:r>
            <a:r>
              <a:rPr lang="en-US" sz="2400" b="0">
                <a:solidFill>
                  <a:srgbClr val="A50021"/>
                </a:solidFill>
              </a:rPr>
              <a:t>0</a:t>
            </a:r>
            <a:r>
              <a:rPr lang="en-US" sz="2400" b="0"/>
              <a:t>0000001</a:t>
            </a:r>
            <a:endParaRPr lang="en-US" sz="2400" b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88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2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2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2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20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0388" grpId="0" animBg="1"/>
      <p:bldP spid="23203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(s,c)-dense codes</a:t>
            </a:r>
          </a:p>
        </p:txBody>
      </p:sp>
      <p:sp>
        <p:nvSpPr>
          <p:cNvPr id="2768900" name="Rectangle 4"/>
          <p:cNvSpPr>
            <a:spLocks noChangeArrowheads="1"/>
          </p:cNvSpPr>
          <p:nvPr/>
        </p:nvSpPr>
        <p:spPr bwMode="auto">
          <a:xfrm>
            <a:off x="323528" y="1557412"/>
            <a:ext cx="8280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2200" dirty="0">
                <a:solidFill>
                  <a:srgbClr val="A40508"/>
                </a:solidFill>
              </a:rPr>
              <a:t>A new </a:t>
            </a:r>
            <a:r>
              <a:rPr lang="it-IT" sz="2200" dirty="0" err="1" smtClean="0">
                <a:solidFill>
                  <a:srgbClr val="A40508"/>
                </a:solidFill>
              </a:rPr>
              <a:t>concept</a:t>
            </a:r>
            <a:r>
              <a:rPr lang="it-IT" sz="2200" dirty="0" smtClean="0">
                <a:solidFill>
                  <a:srgbClr val="A40508"/>
                </a:solidFill>
              </a:rPr>
              <a:t>, </a:t>
            </a:r>
            <a:r>
              <a:rPr lang="it-IT" sz="2200" dirty="0" err="1" smtClean="0">
                <a:solidFill>
                  <a:srgbClr val="A40508"/>
                </a:solidFill>
              </a:rPr>
              <a:t>good</a:t>
            </a:r>
            <a:r>
              <a:rPr lang="it-IT" sz="2200" dirty="0" smtClean="0">
                <a:solidFill>
                  <a:srgbClr val="A40508"/>
                </a:solidFill>
              </a:rPr>
              <a:t> for </a:t>
            </a:r>
            <a:r>
              <a:rPr lang="it-IT" sz="2200" dirty="0" err="1" smtClean="0">
                <a:solidFill>
                  <a:srgbClr val="A40508"/>
                </a:solidFill>
              </a:rPr>
              <a:t>skewed</a:t>
            </a:r>
            <a:r>
              <a:rPr lang="it-IT" sz="2200" dirty="0" smtClean="0">
                <a:solidFill>
                  <a:srgbClr val="A40508"/>
                </a:solidFill>
              </a:rPr>
              <a:t> </a:t>
            </a:r>
            <a:r>
              <a:rPr lang="it-IT" sz="2200" dirty="0" err="1" smtClean="0">
                <a:solidFill>
                  <a:srgbClr val="A40508"/>
                </a:solidFill>
              </a:rPr>
              <a:t>distr</a:t>
            </a:r>
            <a:endParaRPr lang="it-IT" sz="2200" dirty="0" smtClean="0">
              <a:solidFill>
                <a:srgbClr val="A40508"/>
              </a:solidFill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it-IT" sz="2200" dirty="0" smtClean="0">
                <a:solidFill>
                  <a:srgbClr val="A40508"/>
                </a:solidFill>
              </a:rPr>
              <a:t>	: </a:t>
            </a:r>
            <a:r>
              <a:rPr lang="it-IT" sz="2200" dirty="0" err="1">
                <a:solidFill>
                  <a:srgbClr val="A40508"/>
                </a:solidFill>
              </a:rPr>
              <a:t>Continuers</a:t>
            </a:r>
            <a:r>
              <a:rPr lang="it-IT" sz="2200" dirty="0">
                <a:solidFill>
                  <a:srgbClr val="A40508"/>
                </a:solidFill>
              </a:rPr>
              <a:t> vs </a:t>
            </a:r>
            <a:r>
              <a:rPr lang="it-IT" sz="2200" dirty="0" err="1">
                <a:solidFill>
                  <a:srgbClr val="A40508"/>
                </a:solidFill>
              </a:rPr>
              <a:t>Stoppers</a:t>
            </a:r>
            <a:endParaRPr lang="it-IT" sz="2200" dirty="0">
              <a:solidFill>
                <a:srgbClr val="A40508"/>
              </a:solidFill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b="0" dirty="0" err="1" smtClean="0"/>
              <a:t>Variable</a:t>
            </a:r>
            <a:r>
              <a:rPr lang="it-IT" b="0" dirty="0" smtClean="0"/>
              <a:t>-byte </a:t>
            </a:r>
            <a:r>
              <a:rPr lang="it-IT" b="0" dirty="0" err="1" smtClean="0"/>
              <a:t>is</a:t>
            </a:r>
            <a:r>
              <a:rPr lang="it-IT" b="0" dirty="0" smtClean="0"/>
              <a:t> </a:t>
            </a:r>
            <a:r>
              <a:rPr lang="it-IT" b="0" dirty="0" err="1" smtClean="0"/>
              <a:t>using</a:t>
            </a:r>
            <a:r>
              <a:rPr lang="it-IT" b="0" dirty="0" smtClean="0"/>
              <a:t>: </a:t>
            </a:r>
            <a:r>
              <a:rPr lang="it-IT" b="0" dirty="0" err="1"/>
              <a:t>s</a:t>
            </a:r>
            <a:r>
              <a:rPr lang="it-IT" b="0" dirty="0"/>
              <a:t> = c = 128</a:t>
            </a:r>
            <a:endParaRPr lang="it-IT" dirty="0">
              <a:solidFill>
                <a:srgbClr val="A40508"/>
              </a:solidFill>
            </a:endParaRPr>
          </a:p>
        </p:txBody>
      </p:sp>
      <p:sp>
        <p:nvSpPr>
          <p:cNvPr id="2768901" name="Rectangle 5"/>
          <p:cNvSpPr>
            <a:spLocks noChangeArrowheads="1"/>
          </p:cNvSpPr>
          <p:nvPr/>
        </p:nvSpPr>
        <p:spPr bwMode="auto">
          <a:xfrm>
            <a:off x="323528" y="2996803"/>
            <a:ext cx="82804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2200" dirty="0">
                <a:solidFill>
                  <a:srgbClr val="A40508"/>
                </a:solidFill>
              </a:rPr>
              <a:t>The </a:t>
            </a:r>
            <a:r>
              <a:rPr lang="it-IT" sz="2200" dirty="0" err="1">
                <a:solidFill>
                  <a:srgbClr val="A40508"/>
                </a:solidFill>
              </a:rPr>
              <a:t>main</a:t>
            </a:r>
            <a:r>
              <a:rPr lang="it-IT" sz="2200" dirty="0">
                <a:solidFill>
                  <a:srgbClr val="A40508"/>
                </a:solidFill>
              </a:rPr>
              <a:t> idea </a:t>
            </a:r>
            <a:r>
              <a:rPr lang="it-IT" sz="2200" dirty="0" err="1">
                <a:solidFill>
                  <a:srgbClr val="A40508"/>
                </a:solidFill>
              </a:rPr>
              <a:t>is</a:t>
            </a:r>
            <a:r>
              <a:rPr lang="it-IT" sz="2200" dirty="0">
                <a:solidFill>
                  <a:srgbClr val="A40508"/>
                </a:solidFill>
              </a:rPr>
              <a:t>:</a:t>
            </a:r>
            <a:endParaRPr lang="it-IT" sz="2200" b="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b="0" dirty="0" err="1"/>
              <a:t>s</a:t>
            </a:r>
            <a:r>
              <a:rPr lang="it-IT" b="0" dirty="0"/>
              <a:t> + c = 256 (</a:t>
            </a:r>
            <a:r>
              <a:rPr lang="it-IT" b="0" dirty="0" err="1"/>
              <a:t>we</a:t>
            </a:r>
            <a:r>
              <a:rPr lang="it-IT" b="0" dirty="0"/>
              <a:t> are </a:t>
            </a:r>
            <a:r>
              <a:rPr lang="it-IT" b="0" dirty="0" err="1"/>
              <a:t>playing</a:t>
            </a:r>
            <a:r>
              <a:rPr lang="it-IT" b="0" dirty="0"/>
              <a:t> with 8 bits)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b="0" dirty="0" err="1"/>
              <a:t>Thus</a:t>
            </a:r>
            <a:r>
              <a:rPr lang="it-IT" b="0" dirty="0"/>
              <a:t> </a:t>
            </a:r>
            <a:r>
              <a:rPr lang="it-IT" b="0" dirty="0" err="1"/>
              <a:t>s</a:t>
            </a:r>
            <a:r>
              <a:rPr lang="it-IT" b="0" dirty="0"/>
              <a:t> </a:t>
            </a:r>
            <a:r>
              <a:rPr lang="it-IT" b="0" dirty="0" err="1"/>
              <a:t>items</a:t>
            </a:r>
            <a:r>
              <a:rPr lang="it-IT" b="0" dirty="0"/>
              <a:t> are </a:t>
            </a:r>
            <a:r>
              <a:rPr lang="it-IT" b="0" dirty="0" err="1"/>
              <a:t>encoded</a:t>
            </a:r>
            <a:r>
              <a:rPr lang="it-IT" b="0" dirty="0"/>
              <a:t> with 1 byte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b="0" dirty="0"/>
              <a:t>And </a:t>
            </a:r>
            <a:r>
              <a:rPr lang="it-IT" b="0" dirty="0" err="1"/>
              <a:t>s</a:t>
            </a:r>
            <a:r>
              <a:rPr lang="it-IT" b="0" dirty="0"/>
              <a:t>*c with 2 </a:t>
            </a:r>
            <a:r>
              <a:rPr lang="it-IT" b="0" dirty="0" err="1"/>
              <a:t>bytes</a:t>
            </a:r>
            <a:r>
              <a:rPr lang="it-IT" b="0" dirty="0"/>
              <a:t>, </a:t>
            </a:r>
            <a:r>
              <a:rPr lang="it-IT" b="0" dirty="0" err="1"/>
              <a:t>s</a:t>
            </a:r>
            <a:r>
              <a:rPr lang="it-IT" b="0" dirty="0"/>
              <a:t> * c</a:t>
            </a:r>
            <a:r>
              <a:rPr lang="it-IT" b="0" baseline="30000" dirty="0"/>
              <a:t>2 </a:t>
            </a:r>
            <a:r>
              <a:rPr lang="it-IT" b="0" dirty="0"/>
              <a:t>on 3 </a:t>
            </a:r>
            <a:r>
              <a:rPr lang="it-IT" b="0" dirty="0" err="1"/>
              <a:t>bytes</a:t>
            </a:r>
            <a:r>
              <a:rPr lang="it-IT" b="0" dirty="0"/>
              <a:t>, </a:t>
            </a:r>
            <a:r>
              <a:rPr lang="it-IT" dirty="0" err="1"/>
              <a:t>s</a:t>
            </a:r>
            <a:r>
              <a:rPr lang="it-IT" dirty="0"/>
              <a:t> * </a:t>
            </a:r>
            <a:r>
              <a:rPr lang="it-IT" dirty="0" smtClean="0"/>
              <a:t>c</a:t>
            </a:r>
            <a:r>
              <a:rPr lang="it-IT" baseline="30000" dirty="0" smtClean="0"/>
              <a:t>3 </a:t>
            </a:r>
            <a:r>
              <a:rPr lang="it-IT" dirty="0"/>
              <a:t>on </a:t>
            </a:r>
            <a:r>
              <a:rPr lang="it-IT" dirty="0" smtClean="0"/>
              <a:t>4 </a:t>
            </a:r>
            <a:r>
              <a:rPr lang="it-IT" dirty="0" err="1"/>
              <a:t>bytes</a:t>
            </a:r>
            <a:r>
              <a:rPr lang="it-IT" dirty="0"/>
              <a:t>.</a:t>
            </a:r>
            <a:r>
              <a:rPr lang="it-IT" b="0" dirty="0"/>
              <a:t>..</a:t>
            </a:r>
            <a:endParaRPr lang="it-IT" b="0" baseline="30000" dirty="0"/>
          </a:p>
        </p:txBody>
      </p:sp>
      <p:sp>
        <p:nvSpPr>
          <p:cNvPr id="2768903" name="Rectangle 7"/>
          <p:cNvSpPr>
            <a:spLocks noChangeArrowheads="1"/>
          </p:cNvSpPr>
          <p:nvPr/>
        </p:nvSpPr>
        <p:spPr bwMode="auto">
          <a:xfrm>
            <a:off x="323528" y="4508772"/>
            <a:ext cx="856895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2200" dirty="0">
                <a:solidFill>
                  <a:srgbClr val="A40508"/>
                </a:solidFill>
              </a:rPr>
              <a:t>An </a:t>
            </a:r>
            <a:r>
              <a:rPr lang="it-IT" sz="2200" dirty="0" err="1">
                <a:solidFill>
                  <a:srgbClr val="A40508"/>
                </a:solidFill>
              </a:rPr>
              <a:t>example</a:t>
            </a:r>
            <a:endParaRPr lang="it-IT" sz="2200" b="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b="0" dirty="0"/>
              <a:t>5000 </a:t>
            </a:r>
            <a:r>
              <a:rPr lang="it-IT" b="0" dirty="0" err="1"/>
              <a:t>distinct</a:t>
            </a:r>
            <a:r>
              <a:rPr lang="it-IT" b="0" dirty="0"/>
              <a:t> </a:t>
            </a:r>
            <a:r>
              <a:rPr lang="it-IT" b="0" dirty="0" err="1"/>
              <a:t>words</a:t>
            </a:r>
            <a:endParaRPr lang="it-IT" b="0" dirty="0"/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b="0" dirty="0" err="1" smtClean="0"/>
              <a:t>Var</a:t>
            </a:r>
            <a:r>
              <a:rPr lang="it-IT" b="0" dirty="0" smtClean="0"/>
              <a:t>-byte </a:t>
            </a:r>
            <a:r>
              <a:rPr lang="it-IT" b="0" dirty="0" err="1"/>
              <a:t>encodes</a:t>
            </a:r>
            <a:r>
              <a:rPr lang="it-IT" b="0" dirty="0"/>
              <a:t> 128 + 128</a:t>
            </a:r>
            <a:r>
              <a:rPr lang="it-IT" b="0" baseline="30000" dirty="0"/>
              <a:t>2  </a:t>
            </a:r>
            <a:r>
              <a:rPr lang="it-IT" b="0" dirty="0"/>
              <a:t>= 16512 </a:t>
            </a:r>
            <a:r>
              <a:rPr lang="it-IT" b="0" dirty="0" err="1"/>
              <a:t>words</a:t>
            </a:r>
            <a:r>
              <a:rPr lang="it-IT" b="0" dirty="0"/>
              <a:t> on 2 </a:t>
            </a:r>
            <a:r>
              <a:rPr lang="it-IT" b="0" dirty="0" err="1"/>
              <a:t>bytes</a:t>
            </a:r>
            <a:endParaRPr lang="it-IT" b="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b="0" dirty="0"/>
              <a:t>(230,26)-dense code </a:t>
            </a:r>
            <a:r>
              <a:rPr lang="it-IT" b="0" dirty="0" err="1"/>
              <a:t>encodes</a:t>
            </a:r>
            <a:r>
              <a:rPr lang="it-IT" b="0" dirty="0"/>
              <a:t> 230 + 230*26 = 6210 on 2 </a:t>
            </a:r>
            <a:r>
              <a:rPr lang="it-IT" b="0" dirty="0" err="1"/>
              <a:t>bytes</a:t>
            </a:r>
            <a:r>
              <a:rPr lang="it-IT" b="0" dirty="0"/>
              <a:t>, </a:t>
            </a:r>
            <a:r>
              <a:rPr lang="it-IT" b="0" dirty="0" err="1"/>
              <a:t>hence</a:t>
            </a:r>
            <a:r>
              <a:rPr lang="it-IT" b="0" dirty="0"/>
              <a:t> more on 1 byte and </a:t>
            </a:r>
            <a:r>
              <a:rPr lang="it-IT" b="0" dirty="0" err="1"/>
              <a:t>thus</a:t>
            </a:r>
            <a:r>
              <a:rPr lang="it-IT" b="0" dirty="0"/>
              <a:t> </a:t>
            </a:r>
            <a:r>
              <a:rPr lang="it-IT" b="0" dirty="0" err="1" smtClean="0"/>
              <a:t>better</a:t>
            </a:r>
            <a:r>
              <a:rPr lang="it-IT" b="0" dirty="0" smtClean="0"/>
              <a:t> on </a:t>
            </a:r>
            <a:r>
              <a:rPr lang="it-IT" b="0" dirty="0" err="1"/>
              <a:t>skewed</a:t>
            </a:r>
            <a:r>
              <a:rPr lang="it-IT" b="0" dirty="0"/>
              <a:t>...</a:t>
            </a:r>
          </a:p>
        </p:txBody>
      </p:sp>
      <p:sp>
        <p:nvSpPr>
          <p:cNvPr id="2768904" name="AutoShape 8"/>
          <p:cNvSpPr>
            <a:spLocks noChangeArrowheads="1"/>
          </p:cNvSpPr>
          <p:nvPr/>
        </p:nvSpPr>
        <p:spPr bwMode="auto">
          <a:xfrm rot="-1996154">
            <a:off x="5993965" y="2699233"/>
            <a:ext cx="3024187" cy="5746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It is a prefix-code</a:t>
            </a:r>
          </a:p>
        </p:txBody>
      </p:sp>
    </p:spTree>
    <p:extLst>
      <p:ext uri="{BB962C8B-B14F-4D97-AF65-F5344CB8AC3E}">
        <p14:creationId xmlns="" xmlns:p14="http://schemas.microsoft.com/office/powerpoint/2010/main" val="32794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900" grpId="0"/>
      <p:bldP spid="2768901" grpId="0"/>
      <p:bldP spid="2768903" grpId="0"/>
      <p:bldP spid="276890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18760</TotalTime>
  <Words>4950</Words>
  <Application>Microsoft Office PowerPoint</Application>
  <PresentationFormat>On-screen Show (4:3)</PresentationFormat>
  <Paragraphs>1458</Paragraphs>
  <Slides>64</Slides>
  <Notes>64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Default Design</vt:lpstr>
      <vt:lpstr>Immagine</vt:lpstr>
      <vt:lpstr>Equation</vt:lpstr>
      <vt:lpstr>Equazione</vt:lpstr>
      <vt:lpstr>Prefix Codes</vt:lpstr>
      <vt:lpstr>Data Compression</vt:lpstr>
      <vt:lpstr>From text to integer compression</vt:lpstr>
      <vt:lpstr>g-code for integer encoding</vt:lpstr>
      <vt:lpstr>It is a prefix-free encoding…</vt:lpstr>
      <vt:lpstr>d-code for integer encoding </vt:lpstr>
      <vt:lpstr>Rice code (simplification of Golomb code)</vt:lpstr>
      <vt:lpstr>Variable-byte codes</vt:lpstr>
      <vt:lpstr>(s,c)-dense codes</vt:lpstr>
      <vt:lpstr>PForDelta coding</vt:lpstr>
      <vt:lpstr>Advanced Algorithms  for Massive DataSets</vt:lpstr>
      <vt:lpstr>Huffman Codes</vt:lpstr>
      <vt:lpstr>Running Example</vt:lpstr>
      <vt:lpstr>Entropy (Shannon, 1948)</vt:lpstr>
      <vt:lpstr>Performance: Compression ratio</vt:lpstr>
      <vt:lpstr>Problem with Huffman Coding</vt:lpstr>
      <vt:lpstr>Huffman’s optimality</vt:lpstr>
      <vt:lpstr>Huffman’s optimality</vt:lpstr>
      <vt:lpstr>Model size may be large</vt:lpstr>
      <vt:lpstr>Canonical Huffman</vt:lpstr>
      <vt:lpstr>Canonical Huffman: Main idea..</vt:lpstr>
      <vt:lpstr>Canonical Huffman: Main idea..</vt:lpstr>
      <vt:lpstr>Some comments</vt:lpstr>
      <vt:lpstr>Canonical Huffman: Decoding</vt:lpstr>
      <vt:lpstr>Can we improve Huffman ?</vt:lpstr>
      <vt:lpstr>Data Compression</vt:lpstr>
      <vt:lpstr>Introduction</vt:lpstr>
      <vt:lpstr>Symbol interval</vt:lpstr>
      <vt:lpstr>Sequence interval</vt:lpstr>
      <vt:lpstr>The algorithm</vt:lpstr>
      <vt:lpstr>The algorithm</vt:lpstr>
      <vt:lpstr>Decoding Example</vt:lpstr>
      <vt:lpstr>How do we encode that number?</vt:lpstr>
      <vt:lpstr>How do we encode that number?</vt:lpstr>
      <vt:lpstr>Which number do we encode?</vt:lpstr>
      <vt:lpstr>Bound on code length</vt:lpstr>
      <vt:lpstr>Data Compression</vt:lpstr>
      <vt:lpstr>LZ77</vt:lpstr>
      <vt:lpstr>Example: LZ77 with window</vt:lpstr>
      <vt:lpstr>LZ77 Decoding</vt:lpstr>
      <vt:lpstr>LZ77 Optimizations used by gzip</vt:lpstr>
      <vt:lpstr>LZ77 Optimizations used by gzip</vt:lpstr>
      <vt:lpstr>You find this at: www.gzip.org/zlib/</vt:lpstr>
      <vt:lpstr>LZ78</vt:lpstr>
      <vt:lpstr>LZ78: Coding Example</vt:lpstr>
      <vt:lpstr>LZ78: Decoding Example</vt:lpstr>
      <vt:lpstr>LZW (Lempel-Ziv-Welch)</vt:lpstr>
      <vt:lpstr>LZW: Encoding Example</vt:lpstr>
      <vt:lpstr>LZW: Decoding Example</vt:lpstr>
      <vt:lpstr>LZ78 and LZW issues</vt:lpstr>
      <vt:lpstr>Simple compressors: too simple?</vt:lpstr>
      <vt:lpstr>Move to Front Coding</vt:lpstr>
      <vt:lpstr>Run Length Encoding  (RLE)</vt:lpstr>
      <vt:lpstr>Data Compression</vt:lpstr>
      <vt:lpstr>The big (unconscious) step...</vt:lpstr>
      <vt:lpstr>The Burrows-Wheeler Transform   (1994)</vt:lpstr>
      <vt:lpstr>A famous example</vt:lpstr>
      <vt:lpstr>Compressing L seems promising...</vt:lpstr>
      <vt:lpstr>How to compute the BWT ?</vt:lpstr>
      <vt:lpstr>How to construct SA from T ?</vt:lpstr>
      <vt:lpstr>A useful tool:  L  F mapping</vt:lpstr>
      <vt:lpstr>The BWT is invertible</vt:lpstr>
      <vt:lpstr>An encoding example</vt:lpstr>
      <vt:lpstr>You find this in your Linux distribution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Algorithmics</dc:title>
  <dc:creator>Paolo Ferragina</dc:creator>
  <cp:lastModifiedBy>Paolo Ferragina</cp:lastModifiedBy>
  <cp:revision>1527</cp:revision>
  <cp:lastPrinted>2009-04-22T19:24:48Z</cp:lastPrinted>
  <dcterms:created xsi:type="dcterms:W3CDTF">2002-09-18T16:13:07Z</dcterms:created>
  <dcterms:modified xsi:type="dcterms:W3CDTF">2013-04-22T12:30:37Z</dcterms:modified>
</cp:coreProperties>
</file>