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5" r:id="rId9"/>
    <p:sldId id="291" r:id="rId10"/>
    <p:sldId id="290" r:id="rId11"/>
    <p:sldId id="292" r:id="rId12"/>
    <p:sldId id="293" r:id="rId13"/>
    <p:sldId id="296" r:id="rId14"/>
    <p:sldId id="297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83B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9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42F56-DA49-8745-B0C7-F3684F45BF99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F62F8-7A87-7649-93A9-340513FAAA9F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1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B2736-D042-784F-BAFB-D4726779FC17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524FF-B902-8A4F-9ACB-AF2C96526A6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24FF-B902-8A4F-9ACB-AF2C96526A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2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8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8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7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8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8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3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6022-4CC6-8C46-A7BD-574656B43A8E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Minimal Spanning Trees</a:t>
            </a:r>
            <a:br>
              <a:rPr lang="en-US" dirty="0" smtClean="0">
                <a:latin typeface="Comic Sans MS"/>
                <a:cs typeface="Comic Sans MS"/>
              </a:rPr>
            </a:b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378" y="30099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Chapter 23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7750" y="4508500"/>
            <a:ext cx="72707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omic Sans MS"/>
                <a:cs typeface="Comic Sans MS"/>
              </a:rPr>
              <a:t>Cormen</a:t>
            </a:r>
            <a:r>
              <a:rPr lang="en-US" sz="3200" dirty="0" smtClean="0">
                <a:latin typeface="Comic Sans MS"/>
                <a:cs typeface="Comic Sans MS"/>
              </a:rPr>
              <a:t> </a:t>
            </a:r>
            <a:r>
              <a:rPr lang="en-US" sz="3200" dirty="0" err="1" smtClean="0">
                <a:latin typeface="Comic Sans MS"/>
                <a:cs typeface="Comic Sans MS"/>
              </a:rPr>
              <a:t>Leiserson</a:t>
            </a:r>
            <a:r>
              <a:rPr lang="en-US" sz="3200" dirty="0" smtClean="0">
                <a:latin typeface="Comic Sans MS"/>
                <a:cs typeface="Comic Sans MS"/>
              </a:rPr>
              <a:t> </a:t>
            </a:r>
            <a:r>
              <a:rPr lang="en-US" sz="3200" dirty="0" err="1" smtClean="0">
                <a:latin typeface="Comic Sans MS"/>
                <a:cs typeface="Comic Sans MS"/>
              </a:rPr>
              <a:t>Rivest&amp;Stein</a:t>
            </a:r>
            <a:r>
              <a:rPr lang="en-US" sz="3200" dirty="0" smtClean="0">
                <a:latin typeface="Comic Sans MS"/>
                <a:cs typeface="Comic Sans MS"/>
              </a:rPr>
              <a:t>:</a:t>
            </a:r>
          </a:p>
          <a:p>
            <a:r>
              <a:rPr lang="en-US" sz="3600" dirty="0" smtClean="0">
                <a:latin typeface="Comic Sans MS"/>
                <a:cs typeface="Comic Sans MS"/>
              </a:rPr>
              <a:t>Introduction to Algorithms</a:t>
            </a:r>
            <a:endParaRPr lang="en-US" sz="3600" dirty="0">
              <a:latin typeface="Comic Sans MS"/>
              <a:cs typeface="Comic Sans MS"/>
            </a:endParaRPr>
          </a:p>
          <a:p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40000" y="28257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7122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PRIM algorithm for MST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1249703"/>
            <a:ext cx="8419343" cy="5608297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Starts from an arbitrary vertex r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the root.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The set A forms a single tree at any step.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All vertices not in the spanning tree form a min Heap Q based on the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minimum weight of any edge connecting vertex v and the tree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. Value  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v.key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.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The termination condition is that the heap Q is empty, that means that all vertices have been connected to the MST.</a:t>
            </a:r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81703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PRIM algorithm for MST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1249703"/>
            <a:ext cx="8419343" cy="5608297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268" y="1229216"/>
            <a:ext cx="6422501" cy="51831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76519" y="2452955"/>
            <a:ext cx="3646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parent in the MST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9545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PRIM algorithm for MST</a:t>
            </a:r>
            <a:endParaRPr lang="en-US" sz="4000" dirty="0">
              <a:latin typeface="Comic Sans MS"/>
              <a:cs typeface="Comic Sans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730" y="1065319"/>
            <a:ext cx="8357888" cy="520368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7791586" y="3542753"/>
            <a:ext cx="31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6172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PRIM algorithm for MST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1249703"/>
            <a:ext cx="8419343" cy="5608297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23" y="1043329"/>
            <a:ext cx="8270280" cy="560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037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Loop 6-11 invariant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1249703"/>
            <a:ext cx="8419343" cy="5608297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610" y="1761876"/>
            <a:ext cx="7763821" cy="374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52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Complexity PRIM algorithm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1249703"/>
            <a:ext cx="8419343" cy="5608297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Row 1-5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: Build min heap takes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O(|V|)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while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loop is executed O(V) times and EXTRACT-MIN take O(log V) time hence in 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totla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O(|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V|log|V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|)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for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loop is executed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O(|E|) 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in total and the last operation is a DECREASE-KEY operation O(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log|V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|).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Prims algorithm takes O(|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V|log|V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| + |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E|log|V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|) =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O(|E| 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log|V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|)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the same as 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Kruskal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algortihm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! It can be improved to: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O(|E| + |V| log |V|)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using for Q the data structure Fibonacci Heap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9752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Minimal Spanning Trees</a:t>
            </a:r>
            <a:br>
              <a:rPr lang="en-US" dirty="0" smtClean="0">
                <a:latin typeface="Comic Sans MS"/>
                <a:cs typeface="Comic Sans MS"/>
              </a:rPr>
            </a:b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1618469"/>
            <a:ext cx="8419343" cy="479394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Weighted Graphs   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G(V, E, w)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W: E      R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If w=1 for all edges  BFS is the solution.</a:t>
            </a:r>
          </a:p>
          <a:p>
            <a:pPr algn="l"/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The MST is the way of connecting n  vertices at minimal cost of connections.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Two greedy algorithms :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Kruskal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l"/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                             Prim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331526" y="2458432"/>
            <a:ext cx="512126" cy="2048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3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Minimal Spanning Trees</a:t>
            </a:r>
            <a:br>
              <a:rPr lang="en-US" sz="4000" dirty="0" smtClean="0">
                <a:latin typeface="Comic Sans MS"/>
                <a:cs typeface="Comic Sans MS"/>
              </a:rPr>
            </a:b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983373"/>
            <a:ext cx="8419343" cy="5239531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First a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generic method 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utilized by the two algorithms: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Prior of each iteration, A is a subset of a MST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Determine a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safe edge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u,v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): A U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mic Sans MS"/>
                <a:cs typeface="Comic Sans MS"/>
              </a:rPr>
              <a:t>u,v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) is still a subset of a MST.</a:t>
            </a:r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8891"/>
            <a:ext cx="6852687" cy="245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220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Minimal Spanning Trees</a:t>
            </a:r>
            <a:br>
              <a:rPr lang="en-US" sz="4000" dirty="0" smtClean="0">
                <a:latin typeface="Comic Sans MS"/>
                <a:cs typeface="Comic Sans MS"/>
              </a:rPr>
            </a:b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983373"/>
            <a:ext cx="8419343" cy="5874627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S vertices in MST (black). V-S vertices to be selected. The line is the cut. Light edges crossing the cut are the only edges that can be selected for the MST.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They are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safe!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706" y="1470025"/>
            <a:ext cx="6268416" cy="28479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cxnSp>
        <p:nvCxnSpPr>
          <p:cNvPr id="9" name="Connettore 1 8"/>
          <p:cNvCxnSpPr/>
          <p:nvPr/>
        </p:nvCxnSpPr>
        <p:spPr>
          <a:xfrm>
            <a:off x="5360631" y="1979459"/>
            <a:ext cx="560805" cy="6103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5476091" y="1830999"/>
            <a:ext cx="560805" cy="6103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920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Comic Sans MS"/>
                <a:cs typeface="Comic Sans MS"/>
              </a:rPr>
              <a:t>Kruskal</a:t>
            </a:r>
            <a:r>
              <a:rPr lang="en-US" sz="4000" dirty="0" smtClean="0">
                <a:latin typeface="Comic Sans MS"/>
                <a:cs typeface="Comic Sans MS"/>
              </a:rPr>
              <a:t> Algorithm for MST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983373"/>
            <a:ext cx="8419343" cy="5874627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Uses a disjoint-set data structure to maintain several disjoint sets of elements. FIND-SET(u) returns a representative element of the set containing u.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Disjoint set forest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chapter. 21)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36" y="1470025"/>
            <a:ext cx="7620426" cy="322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81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Comic Sans MS"/>
                <a:cs typeface="Comic Sans MS"/>
              </a:rPr>
              <a:t>Kruskal</a:t>
            </a:r>
            <a:r>
              <a:rPr lang="en-US" sz="4000" dirty="0" smtClean="0">
                <a:latin typeface="Comic Sans MS"/>
                <a:cs typeface="Comic Sans MS"/>
              </a:rPr>
              <a:t> Algorithm for MST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983373"/>
            <a:ext cx="8419343" cy="5874627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0025"/>
            <a:ext cx="4158459" cy="25863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2395" y="1470025"/>
            <a:ext cx="4262283" cy="25863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334" y="4056411"/>
            <a:ext cx="8232866" cy="243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87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Comic Sans MS"/>
                <a:cs typeface="Comic Sans MS"/>
              </a:rPr>
              <a:t>Kruskal</a:t>
            </a:r>
            <a:r>
              <a:rPr lang="en-US" sz="4000" dirty="0" smtClean="0">
                <a:latin typeface="Comic Sans MS"/>
                <a:cs typeface="Comic Sans MS"/>
              </a:rPr>
              <a:t> Algorithm for MST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983373"/>
            <a:ext cx="8419343" cy="5874627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35" y="1470025"/>
            <a:ext cx="8419343" cy="483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26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Comic Sans MS"/>
                <a:cs typeface="Comic Sans MS"/>
              </a:rPr>
              <a:t>Kruskal</a:t>
            </a:r>
            <a:r>
              <a:rPr lang="en-US" sz="4000" dirty="0" smtClean="0">
                <a:latin typeface="Comic Sans MS"/>
                <a:cs typeface="Comic Sans MS"/>
              </a:rPr>
              <a:t> Algorithm for MST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983373"/>
            <a:ext cx="8419343" cy="5874627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70025"/>
            <a:ext cx="7302500" cy="270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0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Comic Sans MS"/>
                <a:cs typeface="Comic Sans MS"/>
              </a:rPr>
              <a:t>Kruskal</a:t>
            </a:r>
            <a:r>
              <a:rPr lang="en-US" sz="4000" dirty="0" smtClean="0">
                <a:latin typeface="Comic Sans MS"/>
                <a:cs typeface="Comic Sans MS"/>
              </a:rPr>
              <a:t> Algorithm complexity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960" y="983373"/>
            <a:ext cx="8419343" cy="5874627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Complexity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depends on how we implement the disjoint-set data structure.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Disjoint set forest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chapter. 21.3)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Sorting of the edges   O(|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E|log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|E|)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Loop 5-8  O(|E|)  FIND-SET and UNION operations on the disjoint set forest.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| V | operations of MAKE-SET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In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total 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the loop takes O((|V| +|E|) </a:t>
            </a:r>
            <a:r>
              <a:rPr lang="en-US" sz="2400" dirty="0" smtClean="0">
                <a:solidFill>
                  <a:schemeClr val="tx1"/>
                </a:solidFill>
                <a:latin typeface="Lucida Grande"/>
                <a:ea typeface="Lucida Grande"/>
                <a:cs typeface="Lucida Grande"/>
              </a:rPr>
              <a:t>α(V))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time ,  </a:t>
            </a:r>
            <a:r>
              <a:rPr lang="en-US" sz="2400" dirty="0" smtClean="0">
                <a:solidFill>
                  <a:schemeClr val="tx1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 is very slowly growing function</a:t>
            </a:r>
            <a:r>
              <a:rPr lang="en-US" sz="2400" dirty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(inverse of Ackermann fun.)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(|V|)=O(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log|V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|) the loop takes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O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(|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E|log|V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|).</a:t>
            </a:r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In total the 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Kruskal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alg. </a:t>
            </a:r>
            <a:r>
              <a:rPr lang="en-US" sz="2400" dirty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takes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O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(|E| 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log|E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|) 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Since |E|&lt;V</a:t>
            </a:r>
            <a:r>
              <a:rPr lang="en-US" sz="2400" baseline="300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,</a:t>
            </a:r>
            <a:r>
              <a:rPr lang="en-US" sz="2400" baseline="30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log|E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|&lt;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O(</a:t>
            </a:r>
            <a:r>
              <a:rPr lang="en-US" sz="2400" dirty="0" err="1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log|V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|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) hence 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Kruskal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takes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</a:t>
            </a:r>
            <a:endParaRPr lang="en-US" sz="2400" dirty="0" smtClean="0">
              <a:solidFill>
                <a:srgbClr val="FF0000"/>
              </a:solidFill>
              <a:latin typeface="Comic Sans MS"/>
              <a:ea typeface="Lucida Grande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(|E| </a:t>
            </a:r>
            <a:r>
              <a:rPr lang="en-US" sz="2400" dirty="0" err="1">
                <a:solidFill>
                  <a:srgbClr val="FF0000"/>
                </a:solidFill>
                <a:latin typeface="Comic Sans MS"/>
                <a:cs typeface="Comic Sans MS"/>
              </a:rPr>
              <a:t>log|V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|) 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2705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2917</TotalTime>
  <Words>650</Words>
  <Application>Microsoft Macintosh PowerPoint</Application>
  <PresentationFormat>Presentazione su schermo (4:3)</PresentationFormat>
  <Paragraphs>119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Office Theme</vt:lpstr>
      <vt:lpstr>Minimal Spanning Trees </vt:lpstr>
      <vt:lpstr>Minimal Spanning Trees </vt:lpstr>
      <vt:lpstr>Minimal Spanning Trees </vt:lpstr>
      <vt:lpstr>Minimal Spanning Trees </vt:lpstr>
      <vt:lpstr>Kruskal Algorithm for MST</vt:lpstr>
      <vt:lpstr>Kruskal Algorithm for MST</vt:lpstr>
      <vt:lpstr>Kruskal Algorithm for MST</vt:lpstr>
      <vt:lpstr>Kruskal Algorithm for MST</vt:lpstr>
      <vt:lpstr>Kruskal Algorithm complexity</vt:lpstr>
      <vt:lpstr>PRIM algorithm for MST</vt:lpstr>
      <vt:lpstr>PRIM algorithm for MST</vt:lpstr>
      <vt:lpstr>PRIM algorithm for MST</vt:lpstr>
      <vt:lpstr>PRIM algorithm for MST</vt:lpstr>
      <vt:lpstr>Loop 6-11 invariant</vt:lpstr>
      <vt:lpstr>Complexity PRIM algorithm</vt:lpstr>
    </vt:vector>
  </TitlesOfParts>
  <Company>Dipartimento di informatica Università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Ranking</dc:title>
  <dc:creator>Linda Pagli</dc:creator>
  <cp:lastModifiedBy>Linda</cp:lastModifiedBy>
  <cp:revision>205</cp:revision>
  <cp:lastPrinted>2017-03-14T10:49:05Z</cp:lastPrinted>
  <dcterms:created xsi:type="dcterms:W3CDTF">2017-01-24T16:57:38Z</dcterms:created>
  <dcterms:modified xsi:type="dcterms:W3CDTF">2019-11-12T09:24:07Z</dcterms:modified>
</cp:coreProperties>
</file>