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59"/>
  </p:notesMasterIdLst>
  <p:sldIdLst>
    <p:sldId id="708" r:id="rId2"/>
    <p:sldId id="781" r:id="rId3"/>
    <p:sldId id="784" r:id="rId4"/>
    <p:sldId id="785" r:id="rId5"/>
    <p:sldId id="786" r:id="rId6"/>
    <p:sldId id="787" r:id="rId7"/>
    <p:sldId id="788" r:id="rId8"/>
    <p:sldId id="714" r:id="rId9"/>
    <p:sldId id="745" r:id="rId10"/>
    <p:sldId id="772" r:id="rId11"/>
    <p:sldId id="778" r:id="rId12"/>
    <p:sldId id="779" r:id="rId13"/>
    <p:sldId id="734" r:id="rId14"/>
    <p:sldId id="711" r:id="rId15"/>
    <p:sldId id="749" r:id="rId16"/>
    <p:sldId id="773" r:id="rId17"/>
    <p:sldId id="774" r:id="rId18"/>
    <p:sldId id="775" r:id="rId19"/>
    <p:sldId id="750" r:id="rId20"/>
    <p:sldId id="753" r:id="rId21"/>
    <p:sldId id="755" r:id="rId22"/>
    <p:sldId id="776" r:id="rId23"/>
    <p:sldId id="789" r:id="rId24"/>
    <p:sldId id="782" r:id="rId25"/>
    <p:sldId id="759" r:id="rId26"/>
    <p:sldId id="754" r:id="rId27"/>
    <p:sldId id="756" r:id="rId28"/>
    <p:sldId id="757" r:id="rId29"/>
    <p:sldId id="758" r:id="rId30"/>
    <p:sldId id="715" r:id="rId31"/>
    <p:sldId id="760" r:id="rId32"/>
    <p:sldId id="761" r:id="rId33"/>
    <p:sldId id="762" r:id="rId34"/>
    <p:sldId id="763" r:id="rId35"/>
    <p:sldId id="764" r:id="rId36"/>
    <p:sldId id="769" r:id="rId37"/>
    <p:sldId id="716" r:id="rId38"/>
    <p:sldId id="717" r:id="rId39"/>
    <p:sldId id="723" r:id="rId40"/>
    <p:sldId id="751" r:id="rId41"/>
    <p:sldId id="752" r:id="rId42"/>
    <p:sldId id="736" r:id="rId43"/>
    <p:sldId id="737" r:id="rId44"/>
    <p:sldId id="738" r:id="rId45"/>
    <p:sldId id="733" r:id="rId46"/>
    <p:sldId id="746" r:id="rId47"/>
    <p:sldId id="747" r:id="rId48"/>
    <p:sldId id="739" r:id="rId49"/>
    <p:sldId id="741" r:id="rId50"/>
    <p:sldId id="771" r:id="rId51"/>
    <p:sldId id="742" r:id="rId52"/>
    <p:sldId id="740" r:id="rId53"/>
    <p:sldId id="780" r:id="rId54"/>
    <p:sldId id="743" r:id="rId55"/>
    <p:sldId id="748" r:id="rId56"/>
    <p:sldId id="777" r:id="rId57"/>
    <p:sldId id="744" r:id="rId58"/>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C2FE"/>
    <a:srgbClr val="CFC2FE"/>
    <a:srgbClr val="E3C2FE"/>
    <a:srgbClr val="FFFFCC"/>
    <a:srgbClr val="EAEAEA"/>
    <a:srgbClr val="000099"/>
    <a:srgbClr val="3333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0367" autoAdjust="0"/>
    <p:restoredTop sz="82343" autoAdjust="0"/>
  </p:normalViewPr>
  <p:slideViewPr>
    <p:cSldViewPr>
      <p:cViewPr varScale="1">
        <p:scale>
          <a:sx n="99" d="100"/>
          <a:sy n="99" d="100"/>
        </p:scale>
        <p:origin x="1344" y="1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8896"/>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smtClean="0">
                <a:latin typeface="Arial" pitchFamily="34" charset="0"/>
              </a:defRPr>
            </a:lvl1pPr>
          </a:lstStyle>
          <a:p>
            <a:pPr>
              <a:defRPr/>
            </a:pPr>
            <a:endParaRPr lang="en-US"/>
          </a:p>
        </p:txBody>
      </p:sp>
      <p:sp>
        <p:nvSpPr>
          <p:cNvPr id="624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pitchFamily="34" charset="0"/>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24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smtClean="0">
                <a:latin typeface="Arial" pitchFamily="34" charset="0"/>
              </a:defRPr>
            </a:lvl1pPr>
          </a:lstStyle>
          <a:p>
            <a:pPr>
              <a:defRPr/>
            </a:pPr>
            <a:endParaRPr lang="en-US"/>
          </a:p>
        </p:txBody>
      </p:sp>
      <p:sp>
        <p:nvSpPr>
          <p:cNvPr id="624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itchFamily="34" charset="0"/>
              </a:defRPr>
            </a:lvl1pPr>
          </a:lstStyle>
          <a:p>
            <a:pPr>
              <a:defRPr/>
            </a:pPr>
            <a:fld id="{3D16734D-2A19-4E74-A0EA-F2D133F8CDAE}" type="slidenum">
              <a:rPr lang="en-US"/>
              <a:pPr>
                <a:defRPr/>
              </a:pPr>
              <a:t>‹#›</a:t>
            </a:fld>
            <a:endParaRPr lang="en-US"/>
          </a:p>
        </p:txBody>
      </p:sp>
    </p:spTree>
    <p:extLst>
      <p:ext uri="{BB962C8B-B14F-4D97-AF65-F5344CB8AC3E}">
        <p14:creationId xmlns:p14="http://schemas.microsoft.com/office/powerpoint/2010/main" val="35521009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133A391-37F9-4D23-BAC3-E19B61F3A98B}" type="slidenum">
              <a:rPr lang="en-US">
                <a:latin typeface="Arial" charset="0"/>
              </a:rPr>
              <a:pPr/>
              <a:t>1</a:t>
            </a:fld>
            <a:endParaRPr lang="en-US">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1047993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447800" cy="6856413"/>
          </a:xfrm>
          <a:prstGeom prst="rect">
            <a:avLst/>
          </a:prstGeom>
          <a:gradFill rotWithShape="0">
            <a:gsLst>
              <a:gs pos="0">
                <a:srgbClr val="33CCCC"/>
              </a:gs>
              <a:gs pos="50000">
                <a:srgbClr val="33CCCC">
                  <a:gamma/>
                  <a:tint val="0"/>
                  <a:invGamma/>
                </a:srgbClr>
              </a:gs>
              <a:gs pos="100000">
                <a:srgbClr val="33CCCC"/>
              </a:gs>
            </a:gsLst>
            <a:lin ang="5400000" scaled="1"/>
          </a:gradFill>
          <a:ln w="9525">
            <a:noFill/>
            <a:miter lim="800000"/>
            <a:headEnd/>
            <a:tailEnd/>
          </a:ln>
          <a:effectLst/>
        </p:spPr>
        <p:txBody>
          <a:bodyPr/>
          <a:lstStyle/>
          <a:p>
            <a:pPr>
              <a:defRPr/>
            </a:pPr>
            <a:endParaRPr lang="en-US"/>
          </a:p>
        </p:txBody>
      </p:sp>
      <p:sp>
        <p:nvSpPr>
          <p:cNvPr id="5" name="Rectangle 3"/>
          <p:cNvSpPr>
            <a:spLocks noChangeArrowheads="1"/>
          </p:cNvSpPr>
          <p:nvPr/>
        </p:nvSpPr>
        <p:spPr bwMode="auto">
          <a:xfrm>
            <a:off x="0" y="1447800"/>
            <a:ext cx="9142413" cy="1752600"/>
          </a:xfrm>
          <a:prstGeom prst="rect">
            <a:avLst/>
          </a:prstGeom>
          <a:gradFill rotWithShape="0">
            <a:gsLst>
              <a:gs pos="0">
                <a:srgbClr val="33CCCC">
                  <a:gamma/>
                  <a:tint val="0"/>
                  <a:invGamma/>
                </a:srgbClr>
              </a:gs>
              <a:gs pos="100000">
                <a:srgbClr val="33CCCC"/>
              </a:gs>
            </a:gsLst>
            <a:lin ang="0" scaled="1"/>
          </a:gradFill>
          <a:ln w="9525">
            <a:noFill/>
            <a:miter lim="800000"/>
            <a:headEnd/>
            <a:tailEnd/>
          </a:ln>
          <a:effectLst/>
        </p:spPr>
        <p:txBody>
          <a:bodyPr/>
          <a:lstStyle/>
          <a:p>
            <a:pPr>
              <a:defRPr/>
            </a:pPr>
            <a:endParaRPr lang="en-US"/>
          </a:p>
        </p:txBody>
      </p:sp>
      <p:sp>
        <p:nvSpPr>
          <p:cNvPr id="6" name="Rectangle 6"/>
          <p:cNvSpPr>
            <a:spLocks noChangeArrowheads="1"/>
          </p:cNvSpPr>
          <p:nvPr/>
        </p:nvSpPr>
        <p:spPr bwMode="auto">
          <a:xfrm>
            <a:off x="0" y="3505200"/>
            <a:ext cx="4724400" cy="152400"/>
          </a:xfrm>
          <a:prstGeom prst="rect">
            <a:avLst/>
          </a:prstGeom>
          <a:solidFill>
            <a:schemeClr val="accent1">
              <a:alpha val="50000"/>
            </a:schemeClr>
          </a:solidFill>
          <a:ln w="9525">
            <a:noFill/>
            <a:miter lim="800000"/>
            <a:headEnd/>
            <a:tailEnd/>
          </a:ln>
          <a:effectLst/>
        </p:spPr>
        <p:txBody>
          <a:bodyPr/>
          <a:lstStyle/>
          <a:p>
            <a:pPr>
              <a:defRPr/>
            </a:pPr>
            <a:endParaRPr lang="en-US"/>
          </a:p>
        </p:txBody>
      </p:sp>
      <p:sp>
        <p:nvSpPr>
          <p:cNvPr id="647172" name="Rectangle 4"/>
          <p:cNvSpPr>
            <a:spLocks noGrp="1" noChangeArrowheads="1"/>
          </p:cNvSpPr>
          <p:nvPr>
            <p:ph type="ctrTitle" sz="quarter"/>
          </p:nvPr>
        </p:nvSpPr>
        <p:spPr>
          <a:xfrm>
            <a:off x="685800" y="1676400"/>
            <a:ext cx="7772400" cy="1371600"/>
          </a:xfrm>
        </p:spPr>
        <p:txBody>
          <a:bodyPr/>
          <a:lstStyle>
            <a:lvl1pPr>
              <a:defRPr/>
            </a:lvl1pPr>
          </a:lstStyle>
          <a:p>
            <a:r>
              <a:rPr lang="en-US"/>
              <a:t>Click to edit Master title style</a:t>
            </a:r>
          </a:p>
        </p:txBody>
      </p:sp>
      <p:sp>
        <p:nvSpPr>
          <p:cNvPr id="647173"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w Cen MT" pitchFamily="34" charset="0"/>
              </a:defRPr>
            </a:lvl1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atin typeface="Calibri" pitchFamily="34" charset="0"/>
              </a:defRPr>
            </a:lvl1pPr>
            <a:lvl2pPr>
              <a:defRPr b="0">
                <a:latin typeface="Calibri" pitchFamily="34" charset="0"/>
              </a:defRPr>
            </a:lvl2pPr>
            <a:lvl3pPr>
              <a:defRPr b="0">
                <a:latin typeface="Calibri" pitchFamily="34" charset="0"/>
              </a:defRPr>
            </a:lvl3pPr>
            <a:lvl4pPr>
              <a:defRPr b="0">
                <a:latin typeface="Calibri" pitchFamily="34" charset="0"/>
              </a:defRPr>
            </a:lvl4pPr>
            <a:lvl5pPr>
              <a:defRPr b="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78321"/>
            <a:ext cx="3810000" cy="5255830"/>
          </a:xfrm>
        </p:spPr>
        <p:txBody>
          <a:bodyPr/>
          <a:lstStyle>
            <a:lvl1pPr>
              <a:defRPr sz="2800" b="0">
                <a:latin typeface="Calibri" pitchFamily="34" charset="0"/>
              </a:defRPr>
            </a:lvl1pPr>
            <a:lvl2pPr>
              <a:defRPr sz="2400" b="0">
                <a:latin typeface="Calibri" pitchFamily="34" charset="0"/>
              </a:defRPr>
            </a:lvl2pPr>
            <a:lvl3pPr>
              <a:defRPr sz="2000" b="0">
                <a:latin typeface="Calibri" pitchFamily="34" charset="0"/>
              </a:defRPr>
            </a:lvl3pPr>
            <a:lvl4pPr>
              <a:defRPr sz="1800" b="0">
                <a:latin typeface="Calibri" pitchFamily="34" charset="0"/>
              </a:defRPr>
            </a:lvl4pPr>
            <a:lvl5pPr>
              <a:defRPr sz="1800" b="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78321"/>
            <a:ext cx="3810000" cy="5255829"/>
          </a:xfrm>
        </p:spPr>
        <p:txBody>
          <a:bodyPr/>
          <a:lstStyle>
            <a:lvl1pPr>
              <a:defRPr sz="2800" b="0">
                <a:latin typeface="Calibri" pitchFamily="34" charset="0"/>
              </a:defRPr>
            </a:lvl1pPr>
            <a:lvl2pPr>
              <a:defRPr sz="2400" b="0">
                <a:latin typeface="Calibri" pitchFamily="34" charset="0"/>
              </a:defRPr>
            </a:lvl2pPr>
            <a:lvl3pPr>
              <a:defRPr sz="2000" b="0">
                <a:latin typeface="Calibri" pitchFamily="34" charset="0"/>
              </a:defRPr>
            </a:lvl3pPr>
            <a:lvl4pPr>
              <a:defRPr sz="1800" b="0">
                <a:latin typeface="Calibri" pitchFamily="34" charset="0"/>
              </a:defRPr>
            </a:lvl4pPr>
            <a:lvl5pPr>
              <a:defRPr sz="1800" b="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6146" name="Rectangle 2"/>
          <p:cNvSpPr>
            <a:spLocks noChangeArrowheads="1"/>
          </p:cNvSpPr>
          <p:nvPr/>
        </p:nvSpPr>
        <p:spPr bwMode="auto">
          <a:xfrm>
            <a:off x="0" y="0"/>
            <a:ext cx="685800" cy="6856413"/>
          </a:xfrm>
          <a:prstGeom prst="rect">
            <a:avLst/>
          </a:prstGeom>
          <a:gradFill rotWithShape="0">
            <a:gsLst>
              <a:gs pos="0">
                <a:srgbClr val="33CCCC">
                  <a:gamma/>
                  <a:tint val="0"/>
                  <a:invGamma/>
                </a:srgbClr>
              </a:gs>
              <a:gs pos="100000">
                <a:srgbClr val="33CCCC"/>
              </a:gs>
            </a:gsLst>
            <a:lin ang="5400000" scaled="1"/>
          </a:gradFill>
          <a:ln w="9525">
            <a:noFill/>
            <a:miter lim="800000"/>
            <a:headEnd/>
            <a:tailEnd/>
          </a:ln>
          <a:effectLst/>
        </p:spPr>
        <p:txBody>
          <a:bodyPr/>
          <a:lstStyle/>
          <a:p>
            <a:pPr>
              <a:defRPr/>
            </a:pPr>
            <a:endParaRPr lang="en-US"/>
          </a:p>
        </p:txBody>
      </p:sp>
      <p:sp>
        <p:nvSpPr>
          <p:cNvPr id="646147" name="Rectangle 3"/>
          <p:cNvSpPr>
            <a:spLocks noChangeArrowheads="1"/>
          </p:cNvSpPr>
          <p:nvPr/>
        </p:nvSpPr>
        <p:spPr bwMode="auto">
          <a:xfrm>
            <a:off x="0" y="1001555"/>
            <a:ext cx="4724400" cy="152400"/>
          </a:xfrm>
          <a:prstGeom prst="rect">
            <a:avLst/>
          </a:prstGeom>
          <a:solidFill>
            <a:schemeClr val="accent1">
              <a:alpha val="50000"/>
            </a:schemeClr>
          </a:solidFill>
          <a:ln w="9525">
            <a:noFill/>
            <a:miter lim="800000"/>
            <a:headEnd/>
            <a:tailEnd/>
          </a:ln>
          <a:effectLst/>
        </p:spPr>
        <p:txBody>
          <a:bodyPr/>
          <a:lstStyle/>
          <a:p>
            <a:pPr>
              <a:defRPr/>
            </a:pPr>
            <a:endParaRPr lang="en-US"/>
          </a:p>
        </p:txBody>
      </p:sp>
      <p:sp>
        <p:nvSpPr>
          <p:cNvPr id="646148" name="Rectangle 4"/>
          <p:cNvSpPr>
            <a:spLocks noChangeArrowheads="1"/>
          </p:cNvSpPr>
          <p:nvPr/>
        </p:nvSpPr>
        <p:spPr bwMode="auto">
          <a:xfrm>
            <a:off x="685800" y="6629400"/>
            <a:ext cx="3505200" cy="227013"/>
          </a:xfrm>
          <a:prstGeom prst="rect">
            <a:avLst/>
          </a:prstGeom>
          <a:gradFill rotWithShape="1">
            <a:gsLst>
              <a:gs pos="0">
                <a:schemeClr val="folHlink">
                  <a:gamma/>
                  <a:shade val="63137"/>
                  <a:invGamma/>
                </a:schemeClr>
              </a:gs>
              <a:gs pos="50000">
                <a:schemeClr val="folHlink"/>
              </a:gs>
              <a:gs pos="100000">
                <a:schemeClr val="folHlink">
                  <a:gamma/>
                  <a:shade val="63137"/>
                  <a:invGamma/>
                </a:schemeClr>
              </a:gs>
            </a:gsLst>
            <a:lin ang="0" scaled="1"/>
          </a:gradFill>
          <a:ln w="9525">
            <a:noFill/>
            <a:miter lim="800000"/>
            <a:headEnd/>
            <a:tailEnd/>
          </a:ln>
          <a:effectLst/>
        </p:spPr>
        <p:txBody>
          <a:bodyPr/>
          <a:lstStyle/>
          <a:p>
            <a:pPr>
              <a:defRPr/>
            </a:pPr>
            <a:endParaRPr lang="en-US"/>
          </a:p>
        </p:txBody>
      </p:sp>
      <p:sp>
        <p:nvSpPr>
          <p:cNvPr id="646149" name="Rectangle 5"/>
          <p:cNvSpPr>
            <a:spLocks noChangeArrowheads="1"/>
          </p:cNvSpPr>
          <p:nvPr/>
        </p:nvSpPr>
        <p:spPr bwMode="auto">
          <a:xfrm>
            <a:off x="763588" y="10955"/>
            <a:ext cx="8380412" cy="762000"/>
          </a:xfrm>
          <a:prstGeom prst="rect">
            <a:avLst/>
          </a:prstGeom>
          <a:gradFill rotWithShape="0">
            <a:gsLst>
              <a:gs pos="0">
                <a:srgbClr val="33CCCC">
                  <a:gamma/>
                  <a:tint val="0"/>
                  <a:invGamma/>
                </a:srgbClr>
              </a:gs>
              <a:gs pos="100000">
                <a:srgbClr val="33CCCC"/>
              </a:gs>
            </a:gsLst>
            <a:lin ang="0" scaled="1"/>
          </a:gradFill>
          <a:ln w="9525">
            <a:noFill/>
            <a:miter lim="800000"/>
            <a:headEnd/>
            <a:tailEnd/>
          </a:ln>
          <a:effectLst/>
        </p:spPr>
        <p:txBody>
          <a:bodyPr/>
          <a:lstStyle/>
          <a:p>
            <a:pPr>
              <a:defRPr/>
            </a:pPr>
            <a:endParaRPr lang="en-US"/>
          </a:p>
        </p:txBody>
      </p:sp>
      <p:sp>
        <p:nvSpPr>
          <p:cNvPr id="646150" name="Rectangle 6"/>
          <p:cNvSpPr>
            <a:spLocks noGrp="1" noChangeArrowheads="1"/>
          </p:cNvSpPr>
          <p:nvPr>
            <p:ph type="title"/>
          </p:nvPr>
        </p:nvSpPr>
        <p:spPr bwMode="auto">
          <a:xfrm>
            <a:off x="674688" y="10955"/>
            <a:ext cx="8469312" cy="762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646151" name="Rectangle 7"/>
          <p:cNvSpPr>
            <a:spLocks noGrp="1" noChangeArrowheads="1"/>
          </p:cNvSpPr>
          <p:nvPr>
            <p:ph type="body" idx="1"/>
          </p:nvPr>
        </p:nvSpPr>
        <p:spPr bwMode="auto">
          <a:xfrm>
            <a:off x="685800" y="1239915"/>
            <a:ext cx="7772400" cy="529423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76" r:id="rId1"/>
    <p:sldLayoutId id="2147483666" r:id="rId2"/>
    <p:sldLayoutId id="2147483668" r:id="rId3"/>
    <p:sldLayoutId id="2147483670" r:id="rId4"/>
    <p:sldLayoutId id="2147483671" r:id="rId5"/>
  </p:sldLayoutIdLst>
  <p:txStyles>
    <p:titleStyle>
      <a:lvl1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w Cen MT Condensed" pitchFamily="34" charset="0"/>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w Cen MT Condensed"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w Cen MT Condensed"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w Cen MT Condensed"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w Cen MT Condensed"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2800" b="0">
          <a:solidFill>
            <a:schemeClr val="tx1"/>
          </a:solidFill>
          <a:effectLst>
            <a:outerShdw blurRad="38100" dist="38100" dir="2700000" algn="tl">
              <a:srgbClr val="C0C0C0"/>
            </a:outerShdw>
          </a:effectLst>
          <a:latin typeface="Calibri" pitchFamily="34" charset="0"/>
          <a:ea typeface="+mn-ea"/>
          <a:cs typeface="+mn-cs"/>
        </a:defRPr>
      </a:lvl1pPr>
      <a:lvl2pPr marL="742950" indent="-285750" algn="l" rtl="0" eaLnBrk="0" fontAlgn="base" hangingPunct="0">
        <a:spcBef>
          <a:spcPct val="20000"/>
        </a:spcBef>
        <a:spcAft>
          <a:spcPct val="0"/>
        </a:spcAft>
        <a:buFont typeface="Wingdings" pitchFamily="2" charset="2"/>
        <a:buChar char="§"/>
        <a:defRPr kumimoji="1" sz="2400" b="0">
          <a:solidFill>
            <a:schemeClr val="tx1"/>
          </a:solidFill>
          <a:latin typeface="Calibri" pitchFamily="34" charset="0"/>
        </a:defRPr>
      </a:lvl2pPr>
      <a:lvl3pPr marL="1143000" indent="-228600" algn="l" rtl="0" eaLnBrk="0" fontAlgn="base" hangingPunct="0">
        <a:spcBef>
          <a:spcPct val="20000"/>
        </a:spcBef>
        <a:spcAft>
          <a:spcPct val="0"/>
        </a:spcAft>
        <a:buClr>
          <a:schemeClr val="accent2"/>
        </a:buClr>
        <a:buChar char="•"/>
        <a:defRPr kumimoji="1" sz="2000" b="0">
          <a:solidFill>
            <a:schemeClr val="tx1"/>
          </a:solidFill>
          <a:latin typeface="Calibri" pitchFamily="34" charset="0"/>
        </a:defRPr>
      </a:lvl3pPr>
      <a:lvl4pPr marL="1600200" indent="-228600" algn="l" rtl="0" eaLnBrk="0" fontAlgn="base" hangingPunct="0">
        <a:spcBef>
          <a:spcPct val="20000"/>
        </a:spcBef>
        <a:spcAft>
          <a:spcPct val="0"/>
        </a:spcAft>
        <a:buChar char="–"/>
        <a:defRPr kumimoji="1" b="0">
          <a:solidFill>
            <a:schemeClr val="tx1"/>
          </a:solidFill>
          <a:latin typeface="Calibri" pitchFamily="34" charset="0"/>
        </a:defRPr>
      </a:lvl4pPr>
      <a:lvl5pPr marL="2057400" indent="-228600" algn="l" rtl="0" eaLnBrk="0" fontAlgn="base" hangingPunct="0">
        <a:spcBef>
          <a:spcPct val="20000"/>
        </a:spcBef>
        <a:spcAft>
          <a:spcPct val="0"/>
        </a:spcAft>
        <a:buClr>
          <a:schemeClr val="accent2"/>
        </a:buClr>
        <a:buChar char="•"/>
        <a:defRPr kumimoji="1" b="0">
          <a:solidFill>
            <a:schemeClr val="tx1"/>
          </a:solidFill>
          <a:latin typeface="Calibri" pitchFamily="34" charset="0"/>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eepmind.com/blog/wavenet-generative-model-raw-audio/"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kTXJCEvCDYk?t=848" TargetMode="External"/><Relationship Id="rId4" Type="http://schemas.openxmlformats.org/officeDocument/2006/relationships/hyperlink" Target="https://upload.wikimedia.org/wikipedia/commons/b/bb/Musopen_-_In_the_Hall_Of_The_Mountain_King.ogg" TargetMode="External"/><Relationship Id="rId1" Type="http://schemas.openxmlformats.org/officeDocument/2006/relationships/slideLayout" Target="../slideLayouts/slideLayout2.xml"/><Relationship Id="rId2" Type="http://schemas.openxmlformats.org/officeDocument/2006/relationships/hyperlink" Target="https://www.youtube.com/watch?v=kTXJCEvCDY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xm8iUjzgPTg" TargetMode="External"/><Relationship Id="rId4" Type="http://schemas.openxmlformats.org/officeDocument/2006/relationships/hyperlink" Target="http://www.youtube.com/watch?v=dr7IxQeXr7g" TargetMode="External"/><Relationship Id="rId5" Type="http://schemas.openxmlformats.org/officeDocument/2006/relationships/hyperlink" Target="http://googleblog.blogspot.com/2011/02/introducing-google-translate-app-for.html" TargetMode="External"/><Relationship Id="rId1" Type="http://schemas.openxmlformats.org/officeDocument/2006/relationships/slideLayout" Target="../slideLayouts/slideLayout2.xml"/><Relationship Id="rId2" Type="http://schemas.openxmlformats.org/officeDocument/2006/relationships/hyperlink" Target="http://www.aaai.org/Magazine/Watson/watson.php"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anl.di.unipi.it/embedding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anl.di.unipi.it/it/" TargetMode="External"/><Relationship Id="rId3" Type="http://schemas.openxmlformats.org/officeDocument/2006/relationships/hyperlink" Target="http://nlp.stanford.edu:8080/corenlp/"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googleresearch.blogspot.com/2015/06/a-multilingual-corpus-of-automatically.html" TargetMode="External"/><Relationship Id="rId4" Type="http://schemas.openxmlformats.org/officeDocument/2006/relationships/hyperlink" Target="http://googleresearch.blogspot.com/2014/11/a-picture-is-worth-thousand-coherent.html" TargetMode="External"/><Relationship Id="rId5" Type="http://schemas.openxmlformats.org/officeDocument/2006/relationships/hyperlink" Target="http://googleresearch.blogspot.com/2014/08/teaching-machines-to-read-between-lines.html" TargetMode="External"/><Relationship Id="rId6" Type="http://schemas.openxmlformats.org/officeDocument/2006/relationships/hyperlink" Target="http://googleresearch.blogspot.com/2014/04/a-billion-words-because-todays-language.html" TargetMode="External"/><Relationship Id="rId7" Type="http://schemas.openxmlformats.org/officeDocument/2006/relationships/hyperlink" Target="http://googleresearch.blogspot.com/2015/11/computer-respond-to-this-email.html" TargetMode="External"/><Relationship Id="rId1" Type="http://schemas.openxmlformats.org/officeDocument/2006/relationships/slideLayout" Target="../slideLayouts/slideLayout2.xml"/><Relationship Id="rId2" Type="http://schemas.openxmlformats.org/officeDocument/2006/relationships/hyperlink" Target="http://googleresearch.blogspot.com/2013/12/free-language-lessons-for-computers.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3.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alphagomovie.co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idawiki.di.unipi.it/doku.php/mds/txa/start"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n.wikipedia.org/wiki/Microforma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4.png"/><Relationship Id="rId1" Type="http://schemas.microsoft.com/office/2007/relationships/media" Target="file:////Users/Attardi/WebStorage/Beppe/Corsi/TextAnalytics/Star%20Trek%20TNG%20-%20Data%20talking%20to%20himself.mp4" TargetMode="External"/><Relationship Id="rId2" Type="http://schemas.openxmlformats.org/officeDocument/2006/relationships/video" Target="file:////Users/Attardi/WebStorage/Beppe/Corsi/TextAnalytics/Star%20Trek%20TNG%20-%20Data%20talking%20to%20himself.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r>
              <a:rPr lang="en-US" sz="4800" dirty="0" smtClean="0">
                <a:effectLst/>
              </a:rPr>
              <a:t>Text Analytics</a:t>
            </a:r>
            <a:endParaRPr lang="en-US" sz="4800" dirty="0" smtClean="0">
              <a:effectLst/>
            </a:endParaRPr>
          </a:p>
        </p:txBody>
      </p:sp>
      <p:sp>
        <p:nvSpPr>
          <p:cNvPr id="642053" name="Rectangle 5"/>
          <p:cNvSpPr>
            <a:spLocks noGrp="1" noChangeArrowheads="1"/>
          </p:cNvSpPr>
          <p:nvPr>
            <p:ph type="subTitle" idx="1"/>
          </p:nvPr>
        </p:nvSpPr>
        <p:spPr/>
        <p:txBody>
          <a:bodyPr/>
          <a:lstStyle/>
          <a:p>
            <a:pPr>
              <a:defRPr/>
            </a:pPr>
            <a:r>
              <a:rPr lang="en-US" dirty="0" smtClean="0"/>
              <a:t>Giuseppe Attardi</a:t>
            </a:r>
          </a:p>
          <a:p>
            <a:pPr>
              <a:defRPr/>
            </a:pPr>
            <a:r>
              <a:rPr lang="en-US" sz="2400" i="1" dirty="0" err="1" smtClean="0">
                <a:latin typeface="+mj-lt"/>
              </a:rPr>
              <a:t>Dipartimento</a:t>
            </a:r>
            <a:r>
              <a:rPr lang="en-US" sz="2400" i="1" dirty="0" smtClean="0">
                <a:latin typeface="+mj-lt"/>
              </a:rPr>
              <a:t> </a:t>
            </a:r>
            <a:r>
              <a:rPr lang="en-US" sz="2400" i="1" dirty="0" err="1" smtClean="0">
                <a:latin typeface="+mj-lt"/>
              </a:rPr>
              <a:t>di</a:t>
            </a:r>
            <a:r>
              <a:rPr lang="en-US" sz="2400" i="1" dirty="0" smtClean="0">
                <a:latin typeface="+mj-lt"/>
              </a:rPr>
              <a:t> </a:t>
            </a:r>
            <a:r>
              <a:rPr lang="en-US" sz="2400" i="1" dirty="0" err="1" smtClean="0">
                <a:latin typeface="+mj-lt"/>
              </a:rPr>
              <a:t>Informatica</a:t>
            </a:r>
            <a:endParaRPr lang="en-US" sz="2400" i="1" dirty="0" smtClean="0">
              <a:latin typeface="+mj-lt"/>
            </a:endParaRPr>
          </a:p>
          <a:p>
            <a:pPr>
              <a:defRPr/>
            </a:pPr>
            <a:r>
              <a:rPr lang="en-US" sz="2400" i="1" dirty="0" err="1" smtClean="0">
                <a:latin typeface="+mj-lt"/>
              </a:rPr>
              <a:t>Università</a:t>
            </a:r>
            <a:r>
              <a:rPr lang="en-US" sz="2400" i="1" dirty="0" smtClean="0">
                <a:latin typeface="+mj-lt"/>
              </a:rPr>
              <a:t> </a:t>
            </a:r>
            <a:r>
              <a:rPr lang="en-US" sz="2400" i="1" dirty="0" err="1" smtClean="0">
                <a:latin typeface="+mj-lt"/>
              </a:rPr>
              <a:t>di</a:t>
            </a:r>
            <a:r>
              <a:rPr lang="en-US" sz="2400" i="1" dirty="0" smtClean="0">
                <a:latin typeface="+mj-lt"/>
              </a:rPr>
              <a:t> Pisa</a:t>
            </a:r>
          </a:p>
        </p:txBody>
      </p:sp>
      <p:grpSp>
        <p:nvGrpSpPr>
          <p:cNvPr id="3076" name="Group 6"/>
          <p:cNvGrpSpPr>
            <a:grpSpLocks/>
          </p:cNvGrpSpPr>
          <p:nvPr/>
        </p:nvGrpSpPr>
        <p:grpSpPr bwMode="auto">
          <a:xfrm>
            <a:off x="7596188" y="115888"/>
            <a:ext cx="1081087" cy="1254125"/>
            <a:chOff x="423" y="2976"/>
            <a:chExt cx="951" cy="1055"/>
          </a:xfrm>
        </p:grpSpPr>
        <p:pic>
          <p:nvPicPr>
            <p:cNvPr id="3077" name="Picture 7" descr="cherubino"/>
            <p:cNvPicPr>
              <a:picLocks noChangeAspect="1" noChangeArrowheads="1"/>
            </p:cNvPicPr>
            <p:nvPr/>
          </p:nvPicPr>
          <p:blipFill>
            <a:blip r:embed="rId3" cstate="print"/>
            <a:srcRect/>
            <a:stretch>
              <a:fillRect/>
            </a:stretch>
          </p:blipFill>
          <p:spPr bwMode="auto">
            <a:xfrm>
              <a:off x="470" y="2976"/>
              <a:ext cx="822" cy="888"/>
            </a:xfrm>
            <a:prstGeom prst="rect">
              <a:avLst/>
            </a:prstGeom>
            <a:noFill/>
            <a:ln w="9525">
              <a:noFill/>
              <a:miter lim="800000"/>
              <a:headEnd/>
              <a:tailEnd/>
            </a:ln>
          </p:spPr>
        </p:pic>
        <p:sp>
          <p:nvSpPr>
            <p:cNvPr id="3078" name="Text Box 8"/>
            <p:cNvSpPr txBox="1">
              <a:spLocks noChangeArrowheads="1"/>
            </p:cNvSpPr>
            <p:nvPr/>
          </p:nvSpPr>
          <p:spPr bwMode="auto">
            <a:xfrm>
              <a:off x="423" y="3839"/>
              <a:ext cx="951" cy="192"/>
            </a:xfrm>
            <a:prstGeom prst="rect">
              <a:avLst/>
            </a:prstGeom>
            <a:noFill/>
            <a:ln w="9525">
              <a:noFill/>
              <a:miter lim="800000"/>
              <a:headEnd/>
              <a:tailEnd/>
            </a:ln>
          </p:spPr>
          <p:txBody>
            <a:bodyPr wrap="none">
              <a:spAutoFit/>
            </a:bodyPr>
            <a:lstStyle/>
            <a:p>
              <a:pPr eaLnBrk="1" hangingPunct="1"/>
              <a:r>
                <a:rPr lang="en-US" sz="900">
                  <a:solidFill>
                    <a:srgbClr val="006699"/>
                  </a:solidFill>
                  <a:latin typeface="Palatino Linotype" pitchFamily="18" charset="0"/>
                </a:rPr>
                <a:t>Università di Pisa</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September 2016</a:t>
            </a:r>
            <a:endParaRPr lang="en-US" dirty="0"/>
          </a:p>
        </p:txBody>
      </p:sp>
      <p:sp>
        <p:nvSpPr>
          <p:cNvPr id="3" name="Content Placeholder 2"/>
          <p:cNvSpPr>
            <a:spLocks noGrp="1"/>
          </p:cNvSpPr>
          <p:nvPr>
            <p:ph idx="1"/>
          </p:nvPr>
        </p:nvSpPr>
        <p:spPr/>
        <p:txBody>
          <a:bodyPr/>
          <a:lstStyle/>
          <a:p>
            <a:r>
              <a:rPr lang="en-US" dirty="0" smtClean="0"/>
              <a:t>DeepMind (an Alphabet company, aka Google) announces</a:t>
            </a:r>
          </a:p>
          <a:p>
            <a:pPr marL="0" indent="0">
              <a:buNone/>
            </a:pPr>
            <a:endParaRPr lang="en-US" dirty="0"/>
          </a:p>
          <a:p>
            <a:pPr marL="0" indent="0">
              <a:buNone/>
            </a:pPr>
            <a:endParaRPr lang="en-US" dirty="0" smtClean="0"/>
          </a:p>
          <a:p>
            <a:pPr marL="0" indent="0" algn="ctr">
              <a:buNone/>
            </a:pPr>
            <a:r>
              <a:rPr lang="en-US" dirty="0" smtClean="0">
                <a:hlinkClick r:id="rId2"/>
              </a:rPr>
              <a:t>WaweNet: A Generative Model for Raw Audio</a:t>
            </a:r>
            <a:endParaRPr lang="en-US" dirty="0" smtClean="0"/>
          </a:p>
          <a:p>
            <a:pPr marL="0" indent="0">
              <a:buNone/>
            </a:pPr>
            <a:r>
              <a:rPr lang="en-US" dirty="0">
                <a:effectLst/>
              </a:rPr>
              <a:t/>
            </a:r>
            <a:br>
              <a:rPr lang="en-US" dirty="0">
                <a:effectLst/>
              </a:rPr>
            </a:b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120831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Bowl Competition</a:t>
            </a:r>
            <a:endParaRPr lang="en-US" dirty="0"/>
          </a:p>
        </p:txBody>
      </p:sp>
      <p:sp>
        <p:nvSpPr>
          <p:cNvPr id="3" name="Content Placeholder 2"/>
          <p:cNvSpPr>
            <a:spLocks noGrp="1"/>
          </p:cNvSpPr>
          <p:nvPr>
            <p:ph idx="1"/>
          </p:nvPr>
        </p:nvSpPr>
        <p:spPr/>
        <p:txBody>
          <a:bodyPr>
            <a:normAutofit/>
          </a:bodyPr>
          <a:lstStyle/>
          <a:p>
            <a:r>
              <a:rPr lang="en-US" dirty="0" err="1" smtClean="0"/>
              <a:t>Iyyer</a:t>
            </a:r>
            <a:r>
              <a:rPr lang="en-US" dirty="0"/>
              <a:t> </a:t>
            </a:r>
            <a:r>
              <a:rPr lang="en-US" dirty="0" smtClean="0"/>
              <a:t>et </a:t>
            </a:r>
            <a:r>
              <a:rPr lang="pt-BR" dirty="0" smtClean="0"/>
              <a:t>al. </a:t>
            </a:r>
            <a:r>
              <a:rPr lang="de-DE" dirty="0" smtClean="0"/>
              <a:t>2014: A </a:t>
            </a:r>
            <a:r>
              <a:rPr lang="de-DE" dirty="0" err="1" smtClean="0"/>
              <a:t>Neural</a:t>
            </a:r>
            <a:r>
              <a:rPr lang="de-DE" dirty="0" smtClean="0"/>
              <a:t> Network </a:t>
            </a:r>
            <a:r>
              <a:rPr lang="de-DE" dirty="0" err="1" smtClean="0"/>
              <a:t>for</a:t>
            </a:r>
            <a:r>
              <a:rPr lang="de-DE" dirty="0"/>
              <a:t> </a:t>
            </a:r>
            <a:r>
              <a:rPr lang="de-DE" dirty="0" err="1" smtClean="0"/>
              <a:t>Factoid</a:t>
            </a:r>
            <a:r>
              <a:rPr lang="de-DE" dirty="0" smtClean="0"/>
              <a:t> </a:t>
            </a:r>
            <a:r>
              <a:rPr lang="de-DE" dirty="0" err="1" smtClean="0"/>
              <a:t>Question</a:t>
            </a:r>
            <a:r>
              <a:rPr lang="de-DE" dirty="0" smtClean="0"/>
              <a:t> </a:t>
            </a:r>
            <a:r>
              <a:rPr lang="de-DE" dirty="0" err="1" smtClean="0"/>
              <a:t>Answering</a:t>
            </a:r>
            <a:r>
              <a:rPr lang="de-DE" dirty="0" smtClean="0"/>
              <a:t> </a:t>
            </a:r>
            <a:r>
              <a:rPr lang="de-DE" dirty="0" err="1" smtClean="0"/>
              <a:t>over</a:t>
            </a:r>
            <a:r>
              <a:rPr lang="de-DE" dirty="0"/>
              <a:t> </a:t>
            </a:r>
            <a:r>
              <a:rPr lang="de-DE" dirty="0" smtClean="0"/>
              <a:t>Paragraphs</a:t>
            </a:r>
            <a:endParaRPr lang="de-DE" dirty="0"/>
          </a:p>
          <a:p>
            <a:r>
              <a:rPr lang="de-DE" dirty="0" smtClean="0"/>
              <a:t>QUESTION</a:t>
            </a:r>
            <a:r>
              <a:rPr lang="de-DE" dirty="0"/>
              <a:t>:</a:t>
            </a:r>
          </a:p>
          <a:p>
            <a:pPr marL="400050" lvl="1" indent="0">
              <a:buNone/>
            </a:pPr>
            <a:r>
              <a:rPr lang="de-DE" dirty="0" smtClean="0"/>
              <a:t>He </a:t>
            </a:r>
            <a:r>
              <a:rPr lang="ru-RU" dirty="0" err="1" smtClean="0"/>
              <a:t>le</a:t>
            </a:r>
            <a:r>
              <a:rPr lang="en-US" dirty="0" err="1" smtClean="0"/>
              <a:t>ft</a:t>
            </a:r>
            <a:r>
              <a:rPr lang="en-US" dirty="0"/>
              <a:t> </a:t>
            </a:r>
            <a:r>
              <a:rPr lang="en-US" dirty="0" smtClean="0"/>
              <a:t>unfinished</a:t>
            </a:r>
            <a:r>
              <a:rPr lang="en-US" dirty="0"/>
              <a:t> </a:t>
            </a:r>
            <a:r>
              <a:rPr lang="en-US" dirty="0" smtClean="0"/>
              <a:t>a</a:t>
            </a:r>
            <a:r>
              <a:rPr lang="en-US" dirty="0"/>
              <a:t> </a:t>
            </a:r>
            <a:r>
              <a:rPr lang="en-US" dirty="0" smtClean="0"/>
              <a:t>novel</a:t>
            </a:r>
            <a:r>
              <a:rPr lang="en-US" dirty="0"/>
              <a:t> </a:t>
            </a:r>
            <a:r>
              <a:rPr lang="en-US" dirty="0" smtClean="0"/>
              <a:t>whose</a:t>
            </a:r>
            <a:r>
              <a:rPr lang="en-US" dirty="0"/>
              <a:t> </a:t>
            </a:r>
            <a:r>
              <a:rPr lang="en-US" dirty="0" smtClean="0"/>
              <a:t>title character</a:t>
            </a:r>
            <a:r>
              <a:rPr lang="en-US" dirty="0"/>
              <a:t> </a:t>
            </a:r>
            <a:r>
              <a:rPr lang="en-US" dirty="0" smtClean="0"/>
              <a:t>forges</a:t>
            </a:r>
            <a:r>
              <a:rPr lang="en-US" dirty="0"/>
              <a:t> </a:t>
            </a:r>
            <a:r>
              <a:rPr lang="en-US" dirty="0" smtClean="0"/>
              <a:t>his</a:t>
            </a:r>
            <a:r>
              <a:rPr lang="en-US" dirty="0"/>
              <a:t> </a:t>
            </a:r>
            <a:r>
              <a:rPr lang="en-US" dirty="0" smtClean="0"/>
              <a:t>father’s</a:t>
            </a:r>
            <a:r>
              <a:rPr lang="en-US" dirty="0"/>
              <a:t> </a:t>
            </a:r>
            <a:r>
              <a:rPr lang="en-US" dirty="0" smtClean="0"/>
              <a:t>signature</a:t>
            </a:r>
            <a:r>
              <a:rPr lang="en-US" dirty="0"/>
              <a:t> </a:t>
            </a:r>
            <a:r>
              <a:rPr lang="en-US" dirty="0" smtClean="0"/>
              <a:t>to</a:t>
            </a:r>
            <a:r>
              <a:rPr lang="en-US" dirty="0"/>
              <a:t> </a:t>
            </a:r>
            <a:r>
              <a:rPr lang="en-US" dirty="0" smtClean="0"/>
              <a:t>get</a:t>
            </a:r>
            <a:r>
              <a:rPr lang="en-US" dirty="0"/>
              <a:t> </a:t>
            </a:r>
            <a:r>
              <a:rPr lang="en-US" dirty="0" smtClean="0"/>
              <a:t>out</a:t>
            </a:r>
            <a:r>
              <a:rPr lang="en-US" dirty="0"/>
              <a:t> </a:t>
            </a:r>
            <a:r>
              <a:rPr lang="en-US" dirty="0" smtClean="0"/>
              <a:t>of</a:t>
            </a:r>
            <a:r>
              <a:rPr lang="en-US" dirty="0"/>
              <a:t> </a:t>
            </a:r>
            <a:r>
              <a:rPr lang="en-US" dirty="0" smtClean="0"/>
              <a:t>school</a:t>
            </a:r>
            <a:r>
              <a:rPr lang="en-US" dirty="0"/>
              <a:t> </a:t>
            </a:r>
            <a:r>
              <a:rPr lang="en-US" dirty="0" smtClean="0"/>
              <a:t>and</a:t>
            </a:r>
            <a:r>
              <a:rPr lang="en-US" dirty="0"/>
              <a:t> </a:t>
            </a:r>
            <a:r>
              <a:rPr lang="en-US" dirty="0" smtClean="0"/>
              <a:t>avoids</a:t>
            </a:r>
            <a:r>
              <a:rPr lang="en-US" dirty="0"/>
              <a:t> </a:t>
            </a:r>
            <a:r>
              <a:rPr lang="en-US" dirty="0" smtClean="0"/>
              <a:t>the</a:t>
            </a:r>
            <a:r>
              <a:rPr lang="en-US" dirty="0"/>
              <a:t> </a:t>
            </a:r>
            <a:r>
              <a:rPr lang="en-US" dirty="0" smtClean="0"/>
              <a:t>draft by</a:t>
            </a:r>
            <a:r>
              <a:rPr lang="en-US" dirty="0"/>
              <a:t> </a:t>
            </a:r>
            <a:r>
              <a:rPr lang="en-US" dirty="0" smtClean="0"/>
              <a:t>feigning</a:t>
            </a:r>
            <a:r>
              <a:rPr lang="en-US" dirty="0"/>
              <a:t> </a:t>
            </a:r>
            <a:r>
              <a:rPr lang="en-US" dirty="0" smtClean="0"/>
              <a:t>desire</a:t>
            </a:r>
            <a:r>
              <a:rPr lang="en-US" dirty="0"/>
              <a:t> </a:t>
            </a:r>
            <a:r>
              <a:rPr lang="en-US" dirty="0" smtClean="0"/>
              <a:t>to</a:t>
            </a:r>
            <a:r>
              <a:rPr lang="en-US" dirty="0"/>
              <a:t> </a:t>
            </a:r>
            <a:r>
              <a:rPr lang="en-US" dirty="0" smtClean="0"/>
              <a:t>join.</a:t>
            </a:r>
          </a:p>
          <a:p>
            <a:pPr marL="400050" lvl="1" indent="0">
              <a:buNone/>
            </a:pPr>
            <a:r>
              <a:rPr lang="en-US" dirty="0" smtClean="0"/>
              <a:t>One of his</a:t>
            </a:r>
            <a:r>
              <a:rPr lang="en-US" dirty="0"/>
              <a:t> </a:t>
            </a:r>
            <a:r>
              <a:rPr lang="en-US" dirty="0" smtClean="0"/>
              <a:t>novels</a:t>
            </a:r>
            <a:r>
              <a:rPr lang="en-US" dirty="0"/>
              <a:t> </a:t>
            </a:r>
            <a:r>
              <a:rPr lang="en-US" dirty="0" smtClean="0"/>
              <a:t>features</a:t>
            </a:r>
            <a:r>
              <a:rPr lang="en-US" dirty="0"/>
              <a:t> </a:t>
            </a:r>
            <a:r>
              <a:rPr lang="en-US" dirty="0" smtClean="0"/>
              <a:t>the</a:t>
            </a:r>
            <a:r>
              <a:rPr lang="en-US" dirty="0"/>
              <a:t> </a:t>
            </a:r>
            <a:r>
              <a:rPr lang="en-US" dirty="0"/>
              <a:t>J</a:t>
            </a:r>
            <a:r>
              <a:rPr lang="en-US" dirty="0" smtClean="0"/>
              <a:t>esuit </a:t>
            </a:r>
            <a:r>
              <a:rPr lang="en-US" dirty="0" err="1" smtClean="0"/>
              <a:t>Naptha</a:t>
            </a:r>
            <a:r>
              <a:rPr lang="en-US" dirty="0"/>
              <a:t> </a:t>
            </a:r>
            <a:r>
              <a:rPr lang="en-US" dirty="0" smtClean="0"/>
              <a:t>and</a:t>
            </a:r>
            <a:r>
              <a:rPr lang="en-US" dirty="0"/>
              <a:t> </a:t>
            </a:r>
            <a:r>
              <a:rPr lang="en-US" dirty="0" smtClean="0"/>
              <a:t>his</a:t>
            </a:r>
            <a:r>
              <a:rPr lang="en-US" dirty="0"/>
              <a:t> </a:t>
            </a:r>
            <a:r>
              <a:rPr lang="en-US" dirty="0" smtClean="0"/>
              <a:t>opponent</a:t>
            </a:r>
            <a:r>
              <a:rPr lang="en-US" dirty="0"/>
              <a:t> </a:t>
            </a:r>
            <a:r>
              <a:rPr lang="en-US" dirty="0" err="1" smtClean="0"/>
              <a:t>Settembrini</a:t>
            </a:r>
            <a:r>
              <a:rPr lang="en-US" dirty="0" smtClean="0"/>
              <a:t>, while</a:t>
            </a:r>
            <a:r>
              <a:rPr lang="en-US" dirty="0"/>
              <a:t> </a:t>
            </a:r>
            <a:r>
              <a:rPr lang="en-US" dirty="0" smtClean="0"/>
              <a:t>his</a:t>
            </a:r>
            <a:r>
              <a:rPr lang="en-US" dirty="0"/>
              <a:t> </a:t>
            </a:r>
            <a:r>
              <a:rPr lang="en-US" dirty="0" smtClean="0"/>
              <a:t>most</a:t>
            </a:r>
            <a:r>
              <a:rPr lang="en-US" dirty="0"/>
              <a:t> </a:t>
            </a:r>
            <a:r>
              <a:rPr lang="en-US" dirty="0" smtClean="0"/>
              <a:t>famous</a:t>
            </a:r>
            <a:r>
              <a:rPr lang="en-US" dirty="0"/>
              <a:t> </a:t>
            </a:r>
            <a:r>
              <a:rPr lang="en-US" dirty="0" smtClean="0"/>
              <a:t>work</a:t>
            </a:r>
            <a:r>
              <a:rPr lang="en-US" dirty="0"/>
              <a:t> </a:t>
            </a:r>
            <a:r>
              <a:rPr lang="en-US" dirty="0" smtClean="0"/>
              <a:t>depicts</a:t>
            </a:r>
            <a:r>
              <a:rPr lang="en-US" dirty="0"/>
              <a:t> </a:t>
            </a:r>
            <a:r>
              <a:rPr lang="en-US" dirty="0" smtClean="0"/>
              <a:t>the</a:t>
            </a:r>
            <a:r>
              <a:rPr lang="en-US" dirty="0"/>
              <a:t> </a:t>
            </a:r>
            <a:r>
              <a:rPr lang="en-US" dirty="0" smtClean="0"/>
              <a:t>aging</a:t>
            </a:r>
            <a:r>
              <a:rPr lang="en-US" dirty="0"/>
              <a:t> </a:t>
            </a:r>
            <a:r>
              <a:rPr lang="en-US" dirty="0" smtClean="0"/>
              <a:t>writer</a:t>
            </a:r>
            <a:r>
              <a:rPr lang="en-US" dirty="0"/>
              <a:t> </a:t>
            </a:r>
            <a:r>
              <a:rPr lang="en-US" dirty="0" smtClean="0"/>
              <a:t>Gustav</a:t>
            </a:r>
            <a:r>
              <a:rPr lang="en-US" dirty="0"/>
              <a:t> </a:t>
            </a:r>
            <a:r>
              <a:rPr lang="en-US" dirty="0" smtClean="0"/>
              <a:t>von</a:t>
            </a:r>
            <a:r>
              <a:rPr lang="en-US" dirty="0"/>
              <a:t> </a:t>
            </a:r>
            <a:r>
              <a:rPr lang="en-US" dirty="0" err="1" smtClean="0"/>
              <a:t>Aschenbach</a:t>
            </a:r>
            <a:r>
              <a:rPr lang="en-US" dirty="0" smtClean="0"/>
              <a:t>.</a:t>
            </a:r>
          </a:p>
          <a:p>
            <a:pPr marL="400050" lvl="1" indent="0">
              <a:buNone/>
            </a:pPr>
            <a:r>
              <a:rPr lang="en-US" dirty="0" smtClean="0"/>
              <a:t>Name this</a:t>
            </a:r>
            <a:r>
              <a:rPr lang="en-US" dirty="0"/>
              <a:t> </a:t>
            </a:r>
            <a:r>
              <a:rPr lang="en-US" dirty="0" smtClean="0"/>
              <a:t>German</a:t>
            </a:r>
            <a:r>
              <a:rPr lang="en-US" dirty="0"/>
              <a:t> </a:t>
            </a:r>
            <a:r>
              <a:rPr lang="en-US" dirty="0" smtClean="0"/>
              <a:t>author</a:t>
            </a:r>
            <a:r>
              <a:rPr lang="en-US" dirty="0"/>
              <a:t> </a:t>
            </a:r>
            <a:r>
              <a:rPr lang="en-US" dirty="0" smtClean="0"/>
              <a:t>of</a:t>
            </a:r>
            <a:r>
              <a:rPr lang="en-US" dirty="0"/>
              <a:t> </a:t>
            </a:r>
            <a:r>
              <a:rPr lang="en-US" dirty="0" smtClean="0"/>
              <a:t>The</a:t>
            </a:r>
            <a:r>
              <a:rPr lang="en-US" dirty="0"/>
              <a:t> </a:t>
            </a:r>
            <a:r>
              <a:rPr lang="en-US" dirty="0" smtClean="0"/>
              <a:t>Magic</a:t>
            </a:r>
            <a:r>
              <a:rPr lang="en-US" dirty="0"/>
              <a:t> </a:t>
            </a:r>
            <a:r>
              <a:rPr lang="en-US" dirty="0" smtClean="0"/>
              <a:t>Mountain</a:t>
            </a:r>
            <a:r>
              <a:rPr lang="en-US" dirty="0"/>
              <a:t> </a:t>
            </a:r>
            <a:r>
              <a:rPr lang="en-US" dirty="0" smtClean="0"/>
              <a:t>and</a:t>
            </a:r>
            <a:r>
              <a:rPr lang="en-US" dirty="0"/>
              <a:t> </a:t>
            </a:r>
            <a:r>
              <a:rPr lang="en-US" dirty="0" smtClean="0"/>
              <a:t>Death</a:t>
            </a:r>
            <a:r>
              <a:rPr lang="en-US" dirty="0"/>
              <a:t> </a:t>
            </a:r>
            <a:r>
              <a:rPr lang="en-US" dirty="0" smtClean="0"/>
              <a:t>in</a:t>
            </a:r>
            <a:r>
              <a:rPr lang="en-US" dirty="0"/>
              <a:t> </a:t>
            </a:r>
            <a:r>
              <a:rPr lang="en-US" dirty="0" smtClean="0"/>
              <a:t>Venice.</a:t>
            </a:r>
          </a:p>
          <a:p>
            <a:r>
              <a:rPr lang="en-US" dirty="0" smtClean="0"/>
              <a:t>ANSWER: Thomas Mann</a:t>
            </a:r>
            <a:endParaRPr lang="en-US" dirty="0"/>
          </a:p>
        </p:txBody>
      </p:sp>
    </p:spTree>
    <p:extLst>
      <p:ext uri="{BB962C8B-B14F-4D97-AF65-F5344CB8AC3E}">
        <p14:creationId xmlns:p14="http://schemas.microsoft.com/office/powerpoint/2010/main" val="326501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QANTA vs Ken Jennings</a:t>
            </a:r>
            <a:endParaRPr lang="en-US" dirty="0"/>
          </a:p>
        </p:txBody>
      </p:sp>
      <p:sp>
        <p:nvSpPr>
          <p:cNvPr id="3" name="Content Placeholder 2"/>
          <p:cNvSpPr>
            <a:spLocks noGrp="1"/>
          </p:cNvSpPr>
          <p:nvPr>
            <p:ph idx="1"/>
          </p:nvPr>
        </p:nvSpPr>
        <p:spPr/>
        <p:txBody>
          <a:bodyPr>
            <a:normAutofit lnSpcReduction="10000"/>
          </a:bodyPr>
          <a:lstStyle/>
          <a:p>
            <a:r>
              <a:rPr lang="en-US" dirty="0" smtClean="0">
                <a:hlinkClick r:id="rId3"/>
              </a:rPr>
              <a:t>QUESTION</a:t>
            </a:r>
            <a:r>
              <a:rPr lang="en-US" dirty="0" smtClean="0"/>
              <a:t>:</a:t>
            </a:r>
          </a:p>
          <a:p>
            <a:pPr marL="457200" lvl="1" indent="0">
              <a:buNone/>
            </a:pPr>
            <a:r>
              <a:rPr lang="en-US" dirty="0" smtClean="0"/>
              <a:t>Along with Evangelista Torricelli, this man is the namesake of a point the minimizes the distances to the vertices of a triangle.</a:t>
            </a:r>
          </a:p>
          <a:p>
            <a:pPr marL="457200" lvl="1" indent="0">
              <a:buNone/>
            </a:pPr>
            <a:r>
              <a:rPr lang="en-US" dirty="0" smtClean="0"/>
              <a:t>He developed a factorization method </a:t>
            </a:r>
            <a:r>
              <a:rPr lang="is-IS" dirty="0" smtClean="0"/>
              <a:t>…</a:t>
            </a:r>
          </a:p>
          <a:p>
            <a:pPr marL="457200" lvl="1" indent="0">
              <a:buNone/>
            </a:pPr>
            <a:r>
              <a:rPr lang="is-IS" dirty="0" smtClean="0"/>
              <a:t>ANSWER: Fermat</a:t>
            </a:r>
          </a:p>
          <a:p>
            <a:pPr marL="514350" indent="-457200"/>
            <a:r>
              <a:rPr lang="is-IS" dirty="0" smtClean="0"/>
              <a:t>QUESTION:</a:t>
            </a:r>
          </a:p>
          <a:p>
            <a:pPr marL="457200" lvl="1" indent="0">
              <a:buNone/>
            </a:pPr>
            <a:r>
              <a:rPr lang="is-IS" dirty="0" smtClean="0"/>
              <a:t>A movie by this director contains several scenes set in the Yoshiwara Nightclub.</a:t>
            </a:r>
          </a:p>
          <a:p>
            <a:pPr marL="457200" lvl="1" indent="0">
              <a:buNone/>
            </a:pPr>
            <a:r>
              <a:rPr lang="is-IS" dirty="0" smtClean="0"/>
              <a:t>In a movie by this director a man is recognized by a blind beggar because he is </a:t>
            </a:r>
            <a:r>
              <a:rPr lang="is-IS" dirty="0" smtClean="0"/>
              <a:t>wistlin </a:t>
            </a:r>
            <a:r>
              <a:rPr lang="is-IS" dirty="0" smtClean="0">
                <a:hlinkClick r:id="rId4"/>
              </a:rPr>
              <a:t>In </a:t>
            </a:r>
            <a:r>
              <a:rPr lang="is-IS" dirty="0" smtClean="0">
                <a:hlinkClick r:id="rId4"/>
              </a:rPr>
              <a:t>the hall of the mountain king</a:t>
            </a:r>
            <a:r>
              <a:rPr lang="is-IS" dirty="0" smtClean="0"/>
              <a:t>.</a:t>
            </a:r>
          </a:p>
          <a:p>
            <a:pPr marL="457200" lvl="1" indent="0">
              <a:buNone/>
            </a:pPr>
            <a:r>
              <a:rPr lang="is-IS" dirty="0" smtClean="0"/>
              <a:t>ANSWER: Fritz Lang</a:t>
            </a:r>
            <a:endParaRPr lang="en-US" dirty="0" smtClean="0"/>
          </a:p>
        </p:txBody>
      </p:sp>
    </p:spTree>
    <p:extLst>
      <p:ext uri="{BB962C8B-B14F-4D97-AF65-F5344CB8AC3E}">
        <p14:creationId xmlns:p14="http://schemas.microsoft.com/office/powerpoint/2010/main" val="4015617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history of NLP: 1950s</a:t>
            </a:r>
            <a:endParaRPr lang="en-US" dirty="0"/>
          </a:p>
        </p:txBody>
      </p:sp>
      <p:sp>
        <p:nvSpPr>
          <p:cNvPr id="3" name="Content Placeholder 2"/>
          <p:cNvSpPr>
            <a:spLocks noGrp="1"/>
          </p:cNvSpPr>
          <p:nvPr>
            <p:ph idx="1"/>
          </p:nvPr>
        </p:nvSpPr>
        <p:spPr/>
        <p:txBody>
          <a:bodyPr>
            <a:normAutofit/>
          </a:bodyPr>
          <a:lstStyle/>
          <a:p>
            <a:r>
              <a:rPr lang="en-US" dirty="0" smtClean="0"/>
              <a:t>Early NLP (Machine Translation) on machines less powerful than pocket calculators</a:t>
            </a:r>
          </a:p>
          <a:p>
            <a:r>
              <a:rPr lang="en-US" dirty="0" smtClean="0"/>
              <a:t>Foundational work on automata, formal languages, probabilities, and information theory</a:t>
            </a:r>
          </a:p>
          <a:p>
            <a:r>
              <a:rPr lang="en-US" dirty="0" smtClean="0"/>
              <a:t>First speech systems (Davis et al., Bell Labs)</a:t>
            </a:r>
          </a:p>
          <a:p>
            <a:r>
              <a:rPr lang="en-US" dirty="0" smtClean="0"/>
              <a:t>MT heavily funded by military – a lot of it was just word substitution programs but there were a few seeds of later successes, e.g., trigrams</a:t>
            </a:r>
          </a:p>
          <a:p>
            <a:r>
              <a:rPr lang="en-US" dirty="0" smtClean="0"/>
              <a:t>Little understanding of natural language syntax, semantics, pragmatics</a:t>
            </a:r>
          </a:p>
          <a:p>
            <a:r>
              <a:rPr lang="en-US" dirty="0" smtClean="0"/>
              <a:t>Problem soon appeared intractable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Recent Breakthroughs</a:t>
            </a:r>
          </a:p>
        </p:txBody>
      </p:sp>
      <p:sp>
        <p:nvSpPr>
          <p:cNvPr id="3" name="Content Placeholder 2"/>
          <p:cNvSpPr>
            <a:spLocks noGrp="1"/>
          </p:cNvSpPr>
          <p:nvPr>
            <p:ph idx="1"/>
          </p:nvPr>
        </p:nvSpPr>
        <p:spPr/>
        <p:txBody>
          <a:bodyPr/>
          <a:lstStyle/>
          <a:p>
            <a:pPr>
              <a:defRPr/>
            </a:pPr>
            <a:r>
              <a:rPr lang="en-US" dirty="0" smtClean="0"/>
              <a:t>Watson at Jeopardy! Quiz:</a:t>
            </a:r>
          </a:p>
          <a:p>
            <a:pPr lvl="1">
              <a:defRPr/>
            </a:pPr>
            <a:r>
              <a:rPr lang="en-US" dirty="0" smtClean="0">
                <a:hlinkClick r:id="rId2"/>
              </a:rPr>
              <a:t>http://www.aaai.org/Magazine/Watson/watson.php</a:t>
            </a:r>
            <a:endParaRPr lang="en-US" dirty="0" smtClean="0"/>
          </a:p>
          <a:p>
            <a:pPr lvl="1">
              <a:defRPr/>
            </a:pPr>
            <a:r>
              <a:rPr lang="en-US" dirty="0" smtClean="0">
                <a:hlinkClick r:id="rId3"/>
              </a:rPr>
              <a:t>Final Game</a:t>
            </a:r>
            <a:endParaRPr lang="en-US" dirty="0" smtClean="0"/>
          </a:p>
          <a:p>
            <a:pPr lvl="1">
              <a:defRPr/>
            </a:pPr>
            <a:r>
              <a:rPr lang="en-US" dirty="0" smtClean="0">
                <a:hlinkClick r:id="rId4"/>
              </a:rPr>
              <a:t>PBS report</a:t>
            </a:r>
            <a:endParaRPr lang="en-US" dirty="0" smtClean="0"/>
          </a:p>
          <a:p>
            <a:pPr>
              <a:defRPr/>
            </a:pPr>
            <a:r>
              <a:rPr lang="en-US" dirty="0" smtClean="0"/>
              <a:t>Google Translate on </a:t>
            </a:r>
            <a:r>
              <a:rPr lang="en-US" dirty="0" err="1" smtClean="0"/>
              <a:t>iPhone</a:t>
            </a:r>
            <a:endParaRPr lang="en-US" dirty="0" smtClean="0"/>
          </a:p>
          <a:p>
            <a:pPr lvl="1">
              <a:defRPr/>
            </a:pPr>
            <a:r>
              <a:rPr lang="en-US" dirty="0" smtClean="0">
                <a:hlinkClick r:id="rId5"/>
              </a:rPr>
              <a:t>http://googleblog.blogspot.com/2011/02/introducing-google-translate-app-for.html</a:t>
            </a:r>
            <a:endParaRPr lang="en-US" dirty="0" smtClean="0"/>
          </a:p>
          <a:p>
            <a:pPr>
              <a:defRPr/>
            </a:pPr>
            <a:r>
              <a:rPr lang="en-US" dirty="0" smtClean="0"/>
              <a:t>Apple SIRI</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Smartest Machine on Earth</a:t>
            </a:r>
            <a:endParaRPr lang="en-US" dirty="0"/>
          </a:p>
        </p:txBody>
      </p:sp>
      <p:sp>
        <p:nvSpPr>
          <p:cNvPr id="3" name="Content Placeholder 2"/>
          <p:cNvSpPr>
            <a:spLocks noGrp="1"/>
          </p:cNvSpPr>
          <p:nvPr>
            <p:ph idx="1"/>
          </p:nvPr>
        </p:nvSpPr>
        <p:spPr/>
        <p:txBody>
          <a:bodyPr/>
          <a:lstStyle/>
          <a:p>
            <a:r>
              <a:rPr lang="en-US" dirty="0" smtClean="0"/>
              <a:t>IBM Watson beats human champions at TV quiz Jeopardy!</a:t>
            </a:r>
          </a:p>
          <a:p>
            <a:r>
              <a:rPr lang="en-US" dirty="0" smtClean="0"/>
              <a:t>State of the art Question Answering system</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Tsunami of Deep Learning</a:t>
            </a:r>
            <a:endParaRPr lang="en-US" dirty="0"/>
          </a:p>
        </p:txBody>
      </p:sp>
      <p:sp>
        <p:nvSpPr>
          <p:cNvPr id="3" name="Content Placeholder 2"/>
          <p:cNvSpPr>
            <a:spLocks noGrp="1"/>
          </p:cNvSpPr>
          <p:nvPr>
            <p:ph idx="1"/>
          </p:nvPr>
        </p:nvSpPr>
        <p:spPr/>
        <p:txBody>
          <a:bodyPr/>
          <a:lstStyle/>
          <a:p>
            <a:r>
              <a:rPr lang="en-US" dirty="0" err="1" smtClean="0"/>
              <a:t>AlphaGo</a:t>
            </a:r>
            <a:r>
              <a:rPr lang="en-US" dirty="0" smtClean="0"/>
              <a:t> beats human champion at Go.</a:t>
            </a:r>
          </a:p>
          <a:p>
            <a:r>
              <a:rPr lang="en-US" dirty="0" err="1" smtClean="0"/>
              <a:t>RankBrain</a:t>
            </a:r>
            <a:r>
              <a:rPr lang="en-US" dirty="0" smtClean="0"/>
              <a:t> is third most important </a:t>
            </a:r>
            <a:r>
              <a:rPr lang="en-US" dirty="0" err="1">
                <a:effectLst/>
              </a:rPr>
              <a:t>important</a:t>
            </a:r>
            <a:r>
              <a:rPr lang="en-US" dirty="0">
                <a:effectLst/>
              </a:rPr>
              <a:t> factor in the ranking algorithm along with links and content </a:t>
            </a:r>
            <a:r>
              <a:rPr lang="en-US" dirty="0" smtClean="0"/>
              <a:t>at Google</a:t>
            </a:r>
          </a:p>
          <a:p>
            <a:r>
              <a:rPr lang="en-US" dirty="0" err="1" smtClean="0"/>
              <a:t>RankBrain</a:t>
            </a:r>
            <a:r>
              <a:rPr lang="en-US" dirty="0" smtClean="0"/>
              <a:t> is given </a:t>
            </a:r>
            <a:r>
              <a:rPr lang="en-US" dirty="0"/>
              <a:t>batches of historical searches and learns to make predictions from </a:t>
            </a:r>
            <a:r>
              <a:rPr lang="en-US" dirty="0" smtClean="0"/>
              <a:t>these</a:t>
            </a:r>
          </a:p>
          <a:p>
            <a:r>
              <a:rPr lang="en-US" dirty="0" smtClean="0"/>
              <a:t>It learns to deal also with queries and words never seen before</a:t>
            </a:r>
          </a:p>
          <a:p>
            <a:r>
              <a:rPr lang="en-US" dirty="0" smtClean="0"/>
              <a:t>Most likely it is using </a:t>
            </a:r>
            <a:r>
              <a:rPr lang="en-US" dirty="0" smtClean="0">
                <a:hlinkClick r:id="rId2"/>
              </a:rPr>
              <a:t>Word Embeddings</a:t>
            </a:r>
            <a:endParaRPr lang="en-US" dirty="0"/>
          </a:p>
        </p:txBody>
      </p:sp>
    </p:spTree>
    <p:extLst>
      <p:ext uri="{BB962C8B-B14F-4D97-AF65-F5344CB8AC3E}">
        <p14:creationId xmlns:p14="http://schemas.microsoft.com/office/powerpoint/2010/main" val="4108636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Dependency Parsing</a:t>
            </a:r>
            <a:endParaRPr lang="en-US" dirty="0"/>
          </a:p>
        </p:txBody>
      </p:sp>
      <p:sp>
        <p:nvSpPr>
          <p:cNvPr id="3" name="Content Placeholder 2"/>
          <p:cNvSpPr>
            <a:spLocks noGrp="1"/>
          </p:cNvSpPr>
          <p:nvPr>
            <p:ph idx="1"/>
          </p:nvPr>
        </p:nvSpPr>
        <p:spPr/>
        <p:txBody>
          <a:bodyPr/>
          <a:lstStyle/>
          <a:p>
            <a:r>
              <a:rPr lang="en-US" dirty="0" err="1" smtClean="0">
                <a:hlinkClick r:id="rId2"/>
              </a:rPr>
              <a:t>DeSR</a:t>
            </a:r>
            <a:r>
              <a:rPr lang="en-US" dirty="0" smtClean="0">
                <a:hlinkClick r:id="rId2"/>
              </a:rPr>
              <a:t> is online</a:t>
            </a:r>
            <a:r>
              <a:rPr lang="en-US" dirty="0" smtClean="0"/>
              <a:t> since 2007</a:t>
            </a:r>
          </a:p>
          <a:p>
            <a:r>
              <a:rPr lang="en-US" dirty="0" smtClean="0">
                <a:hlinkClick r:id="rId3"/>
              </a:rPr>
              <a:t>Stanford Parser</a:t>
            </a:r>
            <a:endParaRPr lang="en-US" dirty="0" smtClean="0"/>
          </a:p>
          <a:p>
            <a:r>
              <a:rPr lang="en-US" dirty="0" smtClean="0"/>
              <a:t>Google </a:t>
            </a:r>
            <a:r>
              <a:rPr lang="en-US" dirty="0" err="1" smtClean="0"/>
              <a:t>Parsey</a:t>
            </a:r>
            <a:r>
              <a:rPr lang="en-US" dirty="0" smtClean="0"/>
              <a:t> </a:t>
            </a:r>
            <a:r>
              <a:rPr lang="en-US" dirty="0" err="1" smtClean="0"/>
              <a:t>McParseFace</a:t>
            </a:r>
            <a:r>
              <a:rPr lang="en-US" dirty="0" smtClean="0"/>
              <a:t> in 2016</a:t>
            </a:r>
            <a:endParaRPr lang="en-US" dirty="0"/>
          </a:p>
        </p:txBody>
      </p:sp>
    </p:spTree>
    <p:extLst>
      <p:ext uri="{BB962C8B-B14F-4D97-AF65-F5344CB8AC3E}">
        <p14:creationId xmlns:p14="http://schemas.microsoft.com/office/powerpoint/2010/main" val="1025818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a:t>
            </a:r>
            <a:endParaRPr lang="en-US" dirty="0"/>
          </a:p>
        </p:txBody>
      </p:sp>
      <p:sp>
        <p:nvSpPr>
          <p:cNvPr id="3" name="Content Placeholder 2"/>
          <p:cNvSpPr>
            <a:spLocks noGrp="1"/>
          </p:cNvSpPr>
          <p:nvPr>
            <p:ph idx="1"/>
          </p:nvPr>
        </p:nvSpPr>
        <p:spPr/>
        <p:txBody>
          <a:bodyPr/>
          <a:lstStyle/>
          <a:p>
            <a:r>
              <a:rPr lang="en-US" dirty="0" smtClean="0">
                <a:effectLst/>
              </a:rPr>
              <a:t>“At </a:t>
            </a:r>
            <a:r>
              <a:rPr lang="en-US" dirty="0">
                <a:effectLst/>
              </a:rPr>
              <a:t>Google, we spend a lot of time thinking about how </a:t>
            </a:r>
            <a:r>
              <a:rPr lang="en-US" dirty="0">
                <a:effectLst/>
                <a:hlinkClick r:id="rId2"/>
              </a:rPr>
              <a:t>computer systems</a:t>
            </a:r>
            <a:r>
              <a:rPr lang="en-US" dirty="0">
                <a:effectLst/>
              </a:rPr>
              <a:t> can </a:t>
            </a:r>
            <a:r>
              <a:rPr lang="en-US" dirty="0">
                <a:effectLst/>
                <a:hlinkClick r:id="rId3"/>
              </a:rPr>
              <a:t>read</a:t>
            </a:r>
            <a:r>
              <a:rPr lang="en-US" dirty="0">
                <a:effectLst/>
              </a:rPr>
              <a:t> and </a:t>
            </a:r>
            <a:r>
              <a:rPr lang="en-US" dirty="0">
                <a:effectLst/>
                <a:hlinkClick r:id="rId4"/>
              </a:rPr>
              <a:t>understand</a:t>
            </a:r>
            <a:r>
              <a:rPr lang="en-US" dirty="0">
                <a:effectLst/>
              </a:rPr>
              <a:t> </a:t>
            </a:r>
            <a:r>
              <a:rPr lang="en-US" dirty="0">
                <a:effectLst/>
                <a:hlinkClick r:id="rId5"/>
              </a:rPr>
              <a:t>human language</a:t>
            </a:r>
            <a:r>
              <a:rPr lang="en-US" dirty="0">
                <a:effectLst/>
              </a:rPr>
              <a:t> in order </a:t>
            </a:r>
            <a:r>
              <a:rPr lang="en-US" dirty="0">
                <a:effectLst/>
                <a:hlinkClick r:id="rId6"/>
              </a:rPr>
              <a:t>to process it</a:t>
            </a:r>
            <a:r>
              <a:rPr lang="en-US" dirty="0">
                <a:effectLst/>
              </a:rPr>
              <a:t> in </a:t>
            </a:r>
            <a:r>
              <a:rPr lang="en-US" dirty="0">
                <a:effectLst/>
                <a:hlinkClick r:id="rId7"/>
              </a:rPr>
              <a:t>intelligent ways</a:t>
            </a:r>
            <a:r>
              <a:rPr lang="en-US" dirty="0" smtClean="0">
                <a:effectLst/>
              </a:rPr>
              <a:t>.”</a:t>
            </a:r>
          </a:p>
          <a:p>
            <a:r>
              <a:rPr lang="en-US" dirty="0" smtClean="0">
                <a:effectLst/>
              </a:rPr>
              <a:t>Parser used to analyze most of text processed</a:t>
            </a:r>
          </a:p>
          <a:p>
            <a:r>
              <a:rPr lang="en-US" dirty="0" smtClean="0">
                <a:effectLst/>
              </a:rPr>
              <a:t>Parser used in Machine Translation</a:t>
            </a:r>
            <a:endParaRPr lang="en-US" dirty="0"/>
          </a:p>
        </p:txBody>
      </p:sp>
    </p:spTree>
    <p:extLst>
      <p:ext uri="{BB962C8B-B14F-4D97-AF65-F5344CB8AC3E}">
        <p14:creationId xmlns:p14="http://schemas.microsoft.com/office/powerpoint/2010/main" val="963736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Apple SIRI</a:t>
            </a:r>
            <a:endParaRPr lang="en-US" dirty="0"/>
          </a:p>
        </p:txBody>
      </p:sp>
      <p:sp>
        <p:nvSpPr>
          <p:cNvPr id="3" name="Content Placeholder 2"/>
          <p:cNvSpPr>
            <a:spLocks noGrp="1"/>
          </p:cNvSpPr>
          <p:nvPr>
            <p:ph idx="1"/>
          </p:nvPr>
        </p:nvSpPr>
        <p:spPr/>
        <p:txBody>
          <a:bodyPr/>
          <a:lstStyle/>
          <a:p>
            <a:r>
              <a:rPr lang="en-US" dirty="0" smtClean="0"/>
              <a:t>ASR (Automated Speech Recognition) integrated in mobile phone</a:t>
            </a:r>
          </a:p>
          <a:p>
            <a:r>
              <a:rPr lang="en-US" dirty="0" smtClean="0"/>
              <a:t>Special signal processing chip for noise reduction</a:t>
            </a:r>
          </a:p>
          <a:p>
            <a:r>
              <a:rPr lang="en-US" dirty="0" smtClean="0"/>
              <a:t>SIRI ASR</a:t>
            </a:r>
          </a:p>
          <a:p>
            <a:r>
              <a:rPr lang="en-US" dirty="0" smtClean="0"/>
              <a:t>Cloud service for analysis</a:t>
            </a:r>
          </a:p>
          <a:p>
            <a:r>
              <a:rPr lang="en-US" dirty="0" smtClean="0"/>
              <a:t>Integration with applications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smtClean="0">
                <a:latin typeface="Tw Cen MT Condensed" panose="020B0606020104020203" pitchFamily="34" charset="0"/>
                <a:ea typeface="ＭＳ Ｐゴシック" pitchFamily="2" charset="-128"/>
              </a:rPr>
              <a:t>Instructors</a:t>
            </a:r>
            <a:endParaRPr lang="en-US" altLang="en-US" dirty="0" smtClean="0">
              <a:latin typeface="Tw Cen MT Condensed" panose="020B0606020104020203" pitchFamily="34" charset="0"/>
              <a:ea typeface="ＭＳ Ｐゴシック" pitchFamily="2" charset="-128"/>
            </a:endParaRPr>
          </a:p>
        </p:txBody>
      </p:sp>
      <p:pic>
        <p:nvPicPr>
          <p:cNvPr id="7171" name="Content Placeholder 4" descr="Beppe07.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68363" y="1698625"/>
            <a:ext cx="1336675" cy="1773238"/>
          </a:xfrm>
        </p:spPr>
      </p:pic>
      <p:sp>
        <p:nvSpPr>
          <p:cNvPr id="8" name="TextBox 7"/>
          <p:cNvSpPr txBox="1">
            <a:spLocks noChangeArrowheads="1"/>
          </p:cNvSpPr>
          <p:nvPr/>
        </p:nvSpPr>
        <p:spPr bwMode="auto">
          <a:xfrm>
            <a:off x="2617788" y="1992313"/>
            <a:ext cx="4735512" cy="1501775"/>
          </a:xfrm>
          <a:prstGeom prst="rect">
            <a:avLst/>
          </a:prstGeom>
          <a:gradFill rotWithShape="1">
            <a:gsLst>
              <a:gs pos="0">
                <a:srgbClr val="E8ECFF"/>
              </a:gs>
              <a:gs pos="64999">
                <a:srgbClr val="CBD4FF"/>
              </a:gs>
              <a:gs pos="100000">
                <a:srgbClr val="B7C4FF"/>
              </a:gs>
            </a:gsLst>
            <a:lin ang="5400000" scaled="1"/>
          </a:gradFill>
          <a:ln w="9525">
            <a:solidFill>
              <a:srgbClr val="A7B2FB"/>
            </a:solidFill>
            <a:miter lim="800000"/>
            <a:headEnd/>
            <a:tailEnd/>
          </a:ln>
          <a:effectLst>
            <a:outerShdw blurRad="40000" dist="20000" dir="5400000" rotWithShape="0">
              <a:srgbClr val="000000">
                <a:alpha val="37999"/>
              </a:srgbClr>
            </a:outerShdw>
          </a:effectLst>
        </p:spPr>
        <p:txBody>
          <a:bodyPr/>
          <a:lstStyle/>
          <a:p>
            <a:pPr>
              <a:defRPr/>
            </a:pPr>
            <a:r>
              <a:rPr lang="en-US" dirty="0">
                <a:solidFill>
                  <a:schemeClr val="dk1"/>
                </a:solidFill>
                <a:latin typeface="+mn-lt"/>
                <a:ea typeface="+mn-ea"/>
              </a:rPr>
              <a:t>Giuseppe Attardi</a:t>
            </a:r>
          </a:p>
          <a:p>
            <a:pPr>
              <a:defRPr/>
            </a:pPr>
            <a:r>
              <a:rPr lang="en-US" dirty="0">
                <a:solidFill>
                  <a:schemeClr val="dk1"/>
                </a:solidFill>
                <a:latin typeface="+mn-lt"/>
                <a:ea typeface="+mn-ea"/>
              </a:rPr>
              <a:t>Office: 292</a:t>
            </a:r>
          </a:p>
          <a:p>
            <a:pPr>
              <a:defRPr/>
            </a:pPr>
            <a:r>
              <a:rPr lang="en-US" dirty="0">
                <a:solidFill>
                  <a:schemeClr val="dk1"/>
                </a:solidFill>
                <a:latin typeface="+mn-lt"/>
              </a:rPr>
              <a:t>m</a:t>
            </a:r>
            <a:r>
              <a:rPr lang="en-US" dirty="0" smtClean="0">
                <a:solidFill>
                  <a:schemeClr val="dk1"/>
                </a:solidFill>
                <a:latin typeface="+mn-lt"/>
                <a:ea typeface="+mn-ea"/>
              </a:rPr>
              <a:t>ail</a:t>
            </a:r>
            <a:r>
              <a:rPr lang="en-US" dirty="0">
                <a:solidFill>
                  <a:schemeClr val="dk1"/>
                </a:solidFill>
                <a:latin typeface="+mn-lt"/>
                <a:ea typeface="+mn-ea"/>
              </a:rPr>
              <a:t>: </a:t>
            </a:r>
            <a:r>
              <a:rPr lang="en-US" dirty="0" err="1" smtClean="0">
                <a:solidFill>
                  <a:schemeClr val="dk1"/>
                </a:solidFill>
                <a:latin typeface="+mn-lt"/>
                <a:ea typeface="+mn-ea"/>
              </a:rPr>
              <a:t>attardi@di.unipi.it</a:t>
            </a:r>
            <a:endParaRPr lang="en-US" dirty="0" smtClean="0">
              <a:solidFill>
                <a:schemeClr val="dk1"/>
              </a:solidFill>
              <a:latin typeface="+mn-lt"/>
              <a:ea typeface="+mn-ea"/>
            </a:endParaRPr>
          </a:p>
          <a:p>
            <a:pPr>
              <a:defRPr/>
            </a:pPr>
            <a:r>
              <a:rPr lang="en-US" dirty="0" smtClean="0">
                <a:solidFill>
                  <a:schemeClr val="dk1"/>
                </a:solidFill>
                <a:latin typeface="+mn-lt"/>
              </a:rPr>
              <a:t>web: </a:t>
            </a:r>
            <a:r>
              <a:rPr lang="en-US" dirty="0" err="1" smtClean="0">
                <a:solidFill>
                  <a:schemeClr val="dk1"/>
                </a:solidFill>
                <a:latin typeface="+mn-lt"/>
              </a:rPr>
              <a:t>www.di.unipi.it</a:t>
            </a:r>
            <a:r>
              <a:rPr lang="en-US" dirty="0" smtClean="0">
                <a:solidFill>
                  <a:schemeClr val="dk1"/>
                </a:solidFill>
                <a:latin typeface="+mn-lt"/>
              </a:rPr>
              <a:t>/~</a:t>
            </a:r>
            <a:r>
              <a:rPr lang="en-US" dirty="0" err="1" smtClean="0">
                <a:solidFill>
                  <a:schemeClr val="dk1"/>
                </a:solidFill>
                <a:latin typeface="+mn-lt"/>
              </a:rPr>
              <a:t>attardi</a:t>
            </a:r>
            <a:endParaRPr lang="en-US" dirty="0">
              <a:solidFill>
                <a:schemeClr val="dk1"/>
              </a:solidFill>
              <a:latin typeface="+mn-lt"/>
              <a:ea typeface="+mn-ea"/>
            </a:endParaRPr>
          </a:p>
        </p:txBody>
      </p:sp>
      <p:sp>
        <p:nvSpPr>
          <p:cNvPr id="5" name="TextBox 4"/>
          <p:cNvSpPr txBox="1">
            <a:spLocks noChangeArrowheads="1"/>
          </p:cNvSpPr>
          <p:nvPr/>
        </p:nvSpPr>
        <p:spPr bwMode="auto">
          <a:xfrm>
            <a:off x="2617788" y="4094163"/>
            <a:ext cx="4735512" cy="1501775"/>
          </a:xfrm>
          <a:prstGeom prst="rect">
            <a:avLst/>
          </a:prstGeom>
          <a:gradFill rotWithShape="1">
            <a:gsLst>
              <a:gs pos="0">
                <a:srgbClr val="E8ECFF"/>
              </a:gs>
              <a:gs pos="64999">
                <a:srgbClr val="CBD4FF"/>
              </a:gs>
              <a:gs pos="100000">
                <a:srgbClr val="B7C4FF"/>
              </a:gs>
            </a:gsLst>
            <a:lin ang="5400000" scaled="1"/>
          </a:gradFill>
          <a:ln w="9525">
            <a:solidFill>
              <a:srgbClr val="A7B2FB"/>
            </a:solidFill>
            <a:miter lim="800000"/>
            <a:headEnd/>
            <a:tailEnd/>
          </a:ln>
          <a:effectLst>
            <a:outerShdw blurRad="40000" dist="20000" dir="5400000" rotWithShape="0">
              <a:srgbClr val="000000">
                <a:alpha val="37999"/>
              </a:srgbClr>
            </a:outerShdw>
          </a:effectLst>
        </p:spPr>
        <p:txBody>
          <a:bodyPr/>
          <a:lstStyle/>
          <a:p>
            <a:pPr>
              <a:defRPr/>
            </a:pPr>
            <a:r>
              <a:rPr lang="en-US" dirty="0" smtClean="0">
                <a:solidFill>
                  <a:schemeClr val="dk1"/>
                </a:solidFill>
                <a:latin typeface="+mn-lt"/>
                <a:ea typeface="+mn-ea"/>
              </a:rPr>
              <a:t>Andrea </a:t>
            </a:r>
            <a:r>
              <a:rPr lang="en-US" dirty="0" err="1" smtClean="0">
                <a:solidFill>
                  <a:schemeClr val="dk1"/>
                </a:solidFill>
                <a:latin typeface="+mn-lt"/>
                <a:ea typeface="+mn-ea"/>
              </a:rPr>
              <a:t>Esuli</a:t>
            </a:r>
            <a:endParaRPr lang="en-US" dirty="0">
              <a:solidFill>
                <a:schemeClr val="dk1"/>
              </a:solidFill>
              <a:latin typeface="+mn-lt"/>
              <a:ea typeface="+mn-ea"/>
            </a:endParaRPr>
          </a:p>
          <a:p>
            <a:pPr>
              <a:defRPr/>
            </a:pPr>
            <a:r>
              <a:rPr lang="en-US" dirty="0">
                <a:solidFill>
                  <a:schemeClr val="dk1"/>
                </a:solidFill>
                <a:latin typeface="+mn-lt"/>
                <a:ea typeface="+mn-ea"/>
              </a:rPr>
              <a:t>Office: </a:t>
            </a:r>
            <a:r>
              <a:rPr lang="en-US" dirty="0" smtClean="0">
                <a:solidFill>
                  <a:schemeClr val="dk1"/>
                </a:solidFill>
                <a:latin typeface="+mn-lt"/>
                <a:ea typeface="+mn-ea"/>
              </a:rPr>
              <a:t>CNR</a:t>
            </a:r>
            <a:endParaRPr lang="en-US" dirty="0">
              <a:solidFill>
                <a:schemeClr val="dk1"/>
              </a:solidFill>
              <a:latin typeface="+mn-lt"/>
              <a:ea typeface="+mn-ea"/>
            </a:endParaRPr>
          </a:p>
          <a:p>
            <a:pPr>
              <a:defRPr/>
            </a:pPr>
            <a:r>
              <a:rPr lang="en-US" dirty="0">
                <a:solidFill>
                  <a:schemeClr val="dk1"/>
                </a:solidFill>
                <a:latin typeface="+mn-lt"/>
              </a:rPr>
              <a:t>m</a:t>
            </a:r>
            <a:r>
              <a:rPr lang="en-US" dirty="0" smtClean="0">
                <a:solidFill>
                  <a:schemeClr val="dk1"/>
                </a:solidFill>
                <a:latin typeface="+mn-lt"/>
                <a:ea typeface="+mn-ea"/>
              </a:rPr>
              <a:t>ail</a:t>
            </a:r>
            <a:r>
              <a:rPr lang="en-US" dirty="0">
                <a:solidFill>
                  <a:schemeClr val="dk1"/>
                </a:solidFill>
                <a:latin typeface="+mn-lt"/>
                <a:ea typeface="+mn-ea"/>
              </a:rPr>
              <a:t>: </a:t>
            </a:r>
            <a:r>
              <a:rPr lang="en-US" dirty="0" err="1" smtClean="0">
                <a:solidFill>
                  <a:schemeClr val="dk1"/>
                </a:solidFill>
                <a:latin typeface="+mn-lt"/>
                <a:ea typeface="+mn-ea"/>
              </a:rPr>
              <a:t>andrea.esuli@isti.cnr.it</a:t>
            </a:r>
            <a:endParaRPr lang="en-US" dirty="0" smtClean="0">
              <a:solidFill>
                <a:schemeClr val="dk1"/>
              </a:solidFill>
              <a:latin typeface="+mn-lt"/>
              <a:ea typeface="+mn-ea"/>
            </a:endParaRPr>
          </a:p>
          <a:p>
            <a:pPr>
              <a:defRPr/>
            </a:pPr>
            <a:r>
              <a:rPr lang="en-US" dirty="0" smtClean="0">
                <a:solidFill>
                  <a:schemeClr val="dk1"/>
                </a:solidFill>
                <a:latin typeface="+mn-lt"/>
              </a:rPr>
              <a:t>web: </a:t>
            </a:r>
            <a:r>
              <a:rPr lang="en-US" dirty="0" err="1" smtClean="0">
                <a:solidFill>
                  <a:schemeClr val="dk1"/>
                </a:solidFill>
                <a:latin typeface="+mn-lt"/>
              </a:rPr>
              <a:t>www.esuli.it</a:t>
            </a:r>
            <a:r>
              <a:rPr lang="en-US" dirty="0" smtClean="0">
                <a:solidFill>
                  <a:schemeClr val="dk1"/>
                </a:solidFill>
                <a:latin typeface="+mn-lt"/>
              </a:rPr>
              <a:t>/</a:t>
            </a:r>
            <a:endParaRPr lang="en-US" dirty="0">
              <a:solidFill>
                <a:schemeClr val="dk1"/>
              </a:solidFill>
              <a:latin typeface="+mn-lt"/>
              <a:ea typeface="+mn-ea"/>
            </a:endParaRPr>
          </a:p>
        </p:txBody>
      </p:sp>
      <p:sp>
        <p:nvSpPr>
          <p:cNvPr id="7174" name="AutoShape 6" descr="data:image/jpeg;base64,/9j/4AAQSkZJRgABAQAAAQABAAD/2wCEAAkGBxQHBhUTEhQWFhUWFx8VGRcYFhsXHhkfJR8XHCAdHh8aKCggGB0mHR8XJjEhJSksLi4vIx80ODMsNygtLiwBCgoKDgwNGg8PGzQkHyU4LTQ3NCw0NDcsLDcsKyw0NTQ3NCw0NCs0LCs0NCw0NCssNCwsKzUsLCs3LDQuKywrK//AABEIAFAAUAMBIgACEQEDEQH/xAAcAAABBAMBAAAAAAAAAAAAAAAGAwQFBwACCAH/xAA4EAABAgQDAwoFAgcAAAAAAAABAgMABAURBhIhMUFRBxMiMmFxgZGhwRRCUrHRFeEjM0NicoLx/8QAGQEAAgMBAAAAAAAAAAAAAAAAAwQAAQIF/8QAHxEAAwACAgIDAAAAAAAAAAAAAAECAxESMSFBBFFx/9oADAMBAAIRAxEAPwCjgI9AhVtPRhZpjMBFbINcsSMhSTNy5XewBtDmWpoEspa9g0A4mEVTam9AbcANn/YrZej1FOQlRBuo7h+/GGkxJlB3iFmXDa99d198JvOl1RUSIhBotGURpDhRBHGECLGNGTyMMZGRCwuGEnU6KKU6X1Un8xKSuCjk1eZ0P1j2Ji5KfgaVqNObdSTZbSSPQ3h+nAzLd8qiNltIy0aTKMxFh402TaIcSsKWU9Enba43b9YZMYFmZkKUUka22evdF149wcJjCT3NqOdsc6iw16OtvEXgcY5RGKdTm8yHFKKEqVlTom/HxgGV1OtDOGYvboD2uTdTLGddzoTbZ3RCVOi/prOVQN1DhB9jvHblOpzBaQP46StKjw0tfgdYBkMVCrTtiC4bXJGqQO/YIxjd90/ATNONLjK8gYB0oUW6knqesTFSpvNVJBSNupF7ajt3RHVqX+HnyCnKSAop4X3Q2nsRc6GpcH0iNSvsEaRkWZOvuTqY+JwVKm1rNhPlpBJAPyOvc7gpAv1FqT3a3g4iFnihmEAE5QmGZpTTiAQNR8t0nUA222iwIFcbyxbDcwkX5u6VD+07D4K+5gOeW52vQz8a1N6fTKp5WCy23LgFIUApATwFxDBOPFow6GyghYTk22FofYvklTcuXH1tjNqkrXv7EpHhtiuVOBtwjOFA6aA29YDEqpWxjNVY7dL2LCaUsFQ2jZEJMPKmHSpRuTvickEBx7LutaGE/RnJNegzp+pIv58DDUr6OfdJeGRu+MtHpFjGydkWZOjOQmYzSEy39LiVeYP4i0o575L8SihTczfXM3ca703/ADF1U7EbNQmlIbWFEISuw1te8WTZNQ2nXkNskLsQdLbb9loZTFQUsdHojjtP4EQkkk1Kptr1yJClX7QQke/lEJsCMWUt6mOq5qXDzd8yAQFFF9bWMU7UX1TM2orTlVmuRa1uy26Om6zMp/WEsq+dorH+qgD90+sVDX8PhWIXL/OrN3CFFSi2h/g8sJpgNT3cjo74IaQ8t95zKDlSLk8ANII5LBrU5iDm0CyUpKvEWg8GGmKRhl8DKnM0cyibW0PvaG8OTxtCHycL5cWCTGCm5ijIcfRnUddljY7Bp2RC1PkxQqWKmlKbXuQemPHeItHDronsLsKt/TA2W1AA9vWMfQEMknYBcwXafYHi10czys0Wl3EX9yJSBZwyXlkEvquOISAQPcxz9Ly63eolR7gTHT+BJQ07CrDatFIQhR3bRf3MBD8WlvQ9xU98JSlkbSLCF8Nt/D0NpNtQgE+NzEdjZ4O0hVj1TYxKhXNUlPHIPtEKK05ZKi5TKtJPsqspPOp7/wCXoew6wvRnm8XPsPt7tHEX6qtDY8RwO+Inlq6VKl1cFqT5p/aK5pldeoLxXLryFxvIru9jt1geTErW/YxgzvH+Fu0OppmeUF1prqNNquRvUSL99tnnBlV2EvSZCwFZUldiLi41B14WineRw3xKvtZvr/kIuKttlVEey9YtlI7z0R943MqFpAclu6dM1ww85M4dacetnWgKNhYai+zdpaGGJ2uep6mwrKFdZWzKkdYnwiQq8+KRKtNDrGzYHkIH63MCpVb4bUobAcdA+Y36KPE/aNbMNH//2Q=="/>
          <p:cNvSpPr>
            <a:spLocks noChangeAspect="1" noChangeArrowheads="1"/>
          </p:cNvSpPr>
          <p:nvPr/>
        </p:nvSpPr>
        <p:spPr bwMode="auto">
          <a:xfrm>
            <a:off x="-3810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charset="2"/>
              <a:buChar char="l"/>
              <a:defRPr kumimoji="1" sz="3200" b="1">
                <a:solidFill>
                  <a:schemeClr val="tx1"/>
                </a:solidFill>
                <a:latin typeface="Arial" charset="0"/>
                <a:ea typeface="ＭＳ Ｐゴシック" charset="-128"/>
              </a:defRPr>
            </a:lvl1pPr>
            <a:lvl2pPr marL="742950" indent="-285750">
              <a:spcBef>
                <a:spcPct val="20000"/>
              </a:spcBef>
              <a:buChar char="–"/>
              <a:defRPr kumimoji="1" sz="2800" b="1">
                <a:solidFill>
                  <a:schemeClr val="tx1"/>
                </a:solidFill>
                <a:latin typeface="Arial" charset="0"/>
                <a:ea typeface="ＭＳ Ｐゴシック" charset="-128"/>
              </a:defRPr>
            </a:lvl2pPr>
            <a:lvl3pPr marL="1143000" indent="-228600">
              <a:spcBef>
                <a:spcPct val="20000"/>
              </a:spcBef>
              <a:buClr>
                <a:schemeClr val="accent2"/>
              </a:buClr>
              <a:buChar char="•"/>
              <a:defRPr kumimoji="1" sz="2400" b="1">
                <a:solidFill>
                  <a:schemeClr val="tx1"/>
                </a:solidFill>
                <a:latin typeface="Arial" charset="0"/>
                <a:ea typeface="ＭＳ Ｐゴシック" charset="-128"/>
              </a:defRPr>
            </a:lvl3pPr>
            <a:lvl4pPr marL="1600200" indent="-228600">
              <a:spcBef>
                <a:spcPct val="20000"/>
              </a:spcBef>
              <a:buChar char="–"/>
              <a:defRPr kumimoji="1" sz="2000" b="1">
                <a:solidFill>
                  <a:schemeClr val="tx1"/>
                </a:solidFill>
                <a:latin typeface="Arial" charset="0"/>
                <a:ea typeface="ＭＳ Ｐゴシック" charset="-128"/>
              </a:defRPr>
            </a:lvl4pPr>
            <a:lvl5pPr marL="2057400" indent="-228600">
              <a:spcBef>
                <a:spcPct val="20000"/>
              </a:spcBef>
              <a:buClr>
                <a:schemeClr val="accent2"/>
              </a:buClr>
              <a:buChar char="•"/>
              <a:defRPr kumimoji="1" sz="20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ea typeface="ＭＳ Ｐゴシック" charset="-128"/>
              </a:defRPr>
            </a:lvl9pPr>
          </a:lstStyle>
          <a:p>
            <a:pPr>
              <a:spcBef>
                <a:spcPct val="0"/>
              </a:spcBef>
              <a:buClrTx/>
              <a:buSzTx/>
              <a:buFontTx/>
              <a:buNone/>
            </a:pPr>
            <a:endParaRPr kumimoji="0" lang="en-US" altLang="en-US" sz="2400" b="0">
              <a:latin typeface="Times New Roman" charset="0"/>
            </a:endParaRPr>
          </a:p>
        </p:txBody>
      </p:sp>
      <p:pic>
        <p:nvPicPr>
          <p:cNvPr id="3" name="Picture 2"/>
          <p:cNvPicPr>
            <a:picLocks noChangeAspect="1"/>
          </p:cNvPicPr>
          <p:nvPr/>
        </p:nvPicPr>
        <p:blipFill rotWithShape="1">
          <a:blip r:embed="rId3"/>
          <a:srcRect t="1047" b="19147"/>
          <a:stretch/>
        </p:blipFill>
        <p:spPr>
          <a:xfrm>
            <a:off x="868362" y="4055758"/>
            <a:ext cx="1336675" cy="1600732"/>
          </a:xfrm>
          <a:prstGeom prst="rect">
            <a:avLst/>
          </a:prstGeom>
        </p:spPr>
      </p:pic>
    </p:spTree>
    <p:extLst>
      <p:ext uri="{BB962C8B-B14F-4D97-AF65-F5344CB8AC3E}">
        <p14:creationId xmlns:p14="http://schemas.microsoft.com/office/powerpoint/2010/main" val="18756086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Voice Actions</a:t>
            </a:r>
            <a:endParaRPr lang="en-US" dirty="0"/>
          </a:p>
        </p:txBody>
      </p:sp>
      <p:sp>
        <p:nvSpPr>
          <p:cNvPr id="3" name="Content Placeholder 2"/>
          <p:cNvSpPr>
            <a:spLocks noGrp="1"/>
          </p:cNvSpPr>
          <p:nvPr>
            <p:ph idx="1"/>
          </p:nvPr>
        </p:nvSpPr>
        <p:spPr/>
        <p:txBody>
          <a:bodyPr>
            <a:normAutofit lnSpcReduction="10000"/>
          </a:bodyPr>
          <a:lstStyle/>
          <a:p>
            <a:r>
              <a:rPr lang="en-US" dirty="0" smtClean="0"/>
              <a:t>Google: what is the population of Rome?</a:t>
            </a:r>
          </a:p>
          <a:p>
            <a:r>
              <a:rPr lang="en-US" dirty="0" smtClean="0"/>
              <a:t>Google: how tall is Berlusconi</a:t>
            </a:r>
          </a:p>
          <a:p>
            <a:r>
              <a:rPr lang="en-US" dirty="0" smtClean="0"/>
              <a:t>How old is Lady Gaga</a:t>
            </a:r>
          </a:p>
          <a:p>
            <a:r>
              <a:rPr lang="en-US" dirty="0" smtClean="0"/>
              <a:t>Who is the CEO of </a:t>
            </a:r>
            <a:r>
              <a:rPr lang="en-US" dirty="0" err="1" smtClean="0"/>
              <a:t>Tiscali</a:t>
            </a:r>
            <a:endParaRPr lang="en-US" dirty="0" smtClean="0"/>
          </a:p>
          <a:p>
            <a:r>
              <a:rPr lang="en-US" dirty="0" smtClean="0"/>
              <a:t>Who won the Champions League</a:t>
            </a:r>
          </a:p>
          <a:p>
            <a:r>
              <a:rPr lang="en-US" dirty="0" smtClean="0"/>
              <a:t>Send text to </a:t>
            </a:r>
            <a:r>
              <a:rPr lang="en-US" dirty="0" err="1" smtClean="0"/>
              <a:t>Gervasi</a:t>
            </a:r>
            <a:r>
              <a:rPr lang="en-US" dirty="0" smtClean="0"/>
              <a:t> Please lend me your tablet</a:t>
            </a:r>
          </a:p>
          <a:p>
            <a:r>
              <a:rPr lang="en-US" dirty="0" smtClean="0"/>
              <a:t>Navigate to Palazzo </a:t>
            </a:r>
            <a:r>
              <a:rPr lang="en-US" dirty="0" err="1" smtClean="0"/>
              <a:t>Pitti</a:t>
            </a:r>
            <a:r>
              <a:rPr lang="en-US" dirty="0" smtClean="0"/>
              <a:t> in Florence</a:t>
            </a:r>
          </a:p>
          <a:p>
            <a:r>
              <a:rPr lang="en-US" dirty="0" smtClean="0"/>
              <a:t>Call Antonio </a:t>
            </a:r>
            <a:r>
              <a:rPr lang="en-US" dirty="0" err="1" smtClean="0"/>
              <a:t>Cisternino</a:t>
            </a:r>
            <a:endParaRPr lang="en-US" dirty="0" smtClean="0"/>
          </a:p>
          <a:p>
            <a:r>
              <a:rPr lang="en-US" dirty="0" smtClean="0"/>
              <a:t>Map of Pisa</a:t>
            </a:r>
          </a:p>
          <a:p>
            <a:r>
              <a:rPr lang="en-US" dirty="0" smtClean="0"/>
              <a:t>Note to self publish course slides</a:t>
            </a:r>
          </a:p>
          <a:p>
            <a:r>
              <a:rPr lang="en-US" dirty="0" smtClean="0"/>
              <a:t>Listen to Dylan</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Technological Breakthrough</a:t>
            </a:r>
            <a:endParaRPr lang="en-US" dirty="0"/>
          </a:p>
        </p:txBody>
      </p:sp>
      <p:sp>
        <p:nvSpPr>
          <p:cNvPr id="3" name="Content Placeholder 2"/>
          <p:cNvSpPr>
            <a:spLocks noGrp="1"/>
          </p:cNvSpPr>
          <p:nvPr>
            <p:ph idx="1"/>
          </p:nvPr>
        </p:nvSpPr>
        <p:spPr/>
        <p:txBody>
          <a:bodyPr/>
          <a:lstStyle/>
          <a:p>
            <a:r>
              <a:rPr lang="en-US" dirty="0" smtClean="0"/>
              <a:t>Machine learning</a:t>
            </a:r>
          </a:p>
          <a:p>
            <a:r>
              <a:rPr lang="en-US" dirty="0" smtClean="0"/>
              <a:t>Huge amount of data</a:t>
            </a:r>
          </a:p>
          <a:p>
            <a:r>
              <a:rPr lang="en-US" dirty="0" smtClean="0"/>
              <a:t>Large processing capabilities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&amp; Deep Learning</a:t>
            </a:r>
            <a:endParaRPr lang="en-US" dirty="0"/>
          </a:p>
        </p:txBody>
      </p:sp>
      <p:sp>
        <p:nvSpPr>
          <p:cNvPr id="3" name="Content Placeholder 2"/>
          <p:cNvSpPr>
            <a:spLocks noGrp="1"/>
          </p:cNvSpPr>
          <p:nvPr>
            <p:ph idx="1"/>
          </p:nvPr>
        </p:nvSpPr>
        <p:spPr>
          <a:xfrm>
            <a:off x="685800" y="1698625"/>
            <a:ext cx="4039820" cy="4835525"/>
          </a:xfrm>
        </p:spPr>
        <p:txBody>
          <a:bodyPr/>
          <a:lstStyle/>
          <a:p>
            <a:r>
              <a:rPr lang="en-US" dirty="0" smtClean="0"/>
              <a:t>Requires high speed computing</a:t>
            </a:r>
          </a:p>
          <a:p>
            <a:r>
              <a:rPr lang="en-US" dirty="0" smtClean="0"/>
              <a:t>Typical using GPUs</a:t>
            </a:r>
          </a:p>
          <a:p>
            <a:pPr lvl="1"/>
            <a:r>
              <a:rPr lang="en-US" dirty="0" err="1" smtClean="0"/>
              <a:t>Eg</a:t>
            </a:r>
            <a:r>
              <a:rPr lang="en-US" dirty="0" smtClean="0"/>
              <a:t>. </a:t>
            </a:r>
            <a:r>
              <a:rPr lang="en-US" dirty="0"/>
              <a:t>N</a:t>
            </a:r>
            <a:r>
              <a:rPr lang="en-US" dirty="0" smtClean="0"/>
              <a:t>VIDIA </a:t>
            </a:r>
            <a:r>
              <a:rPr lang="en-US" dirty="0" smtClean="0"/>
              <a:t>TESLA</a:t>
            </a:r>
          </a:p>
          <a:p>
            <a:r>
              <a:rPr lang="en-US" dirty="0" smtClean="0"/>
              <a:t>Google custom chip TPU</a:t>
            </a:r>
          </a:p>
          <a:p>
            <a:r>
              <a:rPr lang="en-US" dirty="0" smtClean="0"/>
              <a:t>10x more power per watt</a:t>
            </a:r>
          </a:p>
          <a:p>
            <a:r>
              <a:rPr lang="en-US" dirty="0" smtClean="0"/>
              <a:t>Half precision floats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7716" y="1892800"/>
            <a:ext cx="4806284" cy="3697835"/>
          </a:xfrm>
          <a:prstGeom prst="rect">
            <a:avLst/>
          </a:prstGeom>
        </p:spPr>
      </p:pic>
    </p:spTree>
    <p:extLst>
      <p:ext uri="{BB962C8B-B14F-4D97-AF65-F5344CB8AC3E}">
        <p14:creationId xmlns:p14="http://schemas.microsoft.com/office/powerpoint/2010/main" val="3588456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AlphaGo</a:t>
            </a:r>
            <a:endParaRPr lang="en-US" dirty="0"/>
          </a:p>
        </p:txBody>
      </p:sp>
      <p:sp>
        <p:nvSpPr>
          <p:cNvPr id="3" name="Content Placeholder 2"/>
          <p:cNvSpPr>
            <a:spLocks noGrp="1"/>
          </p:cNvSpPr>
          <p:nvPr>
            <p:ph idx="1"/>
          </p:nvPr>
        </p:nvSpPr>
        <p:spPr/>
        <p:txBody>
          <a:bodyPr/>
          <a:lstStyle/>
          <a:p>
            <a:r>
              <a:rPr lang="en-US" dirty="0" smtClean="0"/>
              <a:t>Exploiting Deep Learning </a:t>
            </a:r>
            <a:r>
              <a:rPr lang="en-US" smtClean="0"/>
              <a:t>and Reinforcement </a:t>
            </a:r>
            <a:r>
              <a:rPr lang="en-US" dirty="0" smtClean="0"/>
              <a:t>Learning, running on TPU equipped machines, the program </a:t>
            </a:r>
            <a:r>
              <a:rPr lang="en-US" dirty="0" err="1" smtClean="0"/>
              <a:t>AlphaGo</a:t>
            </a:r>
            <a:r>
              <a:rPr lang="en-US" dirty="0" smtClean="0"/>
              <a:t> by DeepMind has beaten the world champion at the game of Go, on March 9, 2016.</a:t>
            </a:r>
          </a:p>
          <a:p>
            <a:r>
              <a:rPr lang="en-US" dirty="0" smtClean="0"/>
              <a:t>The story has been </a:t>
            </a:r>
            <a:r>
              <a:rPr lang="en-US" dirty="0" smtClean="0">
                <a:hlinkClick r:id="rId2"/>
              </a:rPr>
              <a:t>told in a movie</a:t>
            </a:r>
            <a:r>
              <a:rPr lang="en-US" dirty="0" smtClean="0"/>
              <a:t>. </a:t>
            </a:r>
            <a:endParaRPr lang="en-US" dirty="0"/>
          </a:p>
        </p:txBody>
      </p:sp>
    </p:spTree>
    <p:extLst>
      <p:ext uri="{BB962C8B-B14F-4D97-AF65-F5344CB8AC3E}">
        <p14:creationId xmlns:p14="http://schemas.microsoft.com/office/powerpoint/2010/main" val="1370938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Science &amp; Artificial Intelligence</a:t>
            </a:r>
            <a:endParaRPr lang="en-US" dirty="0"/>
          </a:p>
        </p:txBody>
      </p:sp>
      <p:sp>
        <p:nvSpPr>
          <p:cNvPr id="3" name="Content Placeholder 2"/>
          <p:cNvSpPr>
            <a:spLocks noGrp="1"/>
          </p:cNvSpPr>
          <p:nvPr>
            <p:ph idx="1"/>
          </p:nvPr>
        </p:nvSpPr>
        <p:spPr/>
        <p:txBody>
          <a:bodyPr/>
          <a:lstStyle/>
          <a:p>
            <a:r>
              <a:rPr lang="en-US" dirty="0" smtClean="0"/>
              <a:t>Both use Big Data</a:t>
            </a:r>
          </a:p>
          <a:p>
            <a:r>
              <a:rPr lang="en-US" dirty="0" smtClean="0"/>
              <a:t>Different kind and different use</a:t>
            </a:r>
          </a:p>
          <a:p>
            <a:r>
              <a:rPr lang="en-US" dirty="0"/>
              <a:t>Statistical Analysis of Big </a:t>
            </a:r>
            <a:r>
              <a:rPr lang="en-US" dirty="0"/>
              <a:t>Data </a:t>
            </a:r>
            <a:r>
              <a:rPr lang="en-US" dirty="0"/>
              <a:t>use raw data and extract correlations or statistical indicators</a:t>
            </a:r>
          </a:p>
          <a:p>
            <a:r>
              <a:rPr lang="en-US" dirty="0"/>
              <a:t>AI needs annotated data by humans, from which to learn behaviors to perform similar tasks in other </a:t>
            </a:r>
            <a:r>
              <a:rPr lang="en-US" dirty="0" smtClean="0"/>
              <a:t>situations</a:t>
            </a:r>
            <a:endParaRPr lang="en-US" dirty="0"/>
          </a:p>
          <a:p>
            <a:r>
              <a:rPr lang="en-US" dirty="0" smtClean="0"/>
              <a:t>Man in the loop in data used for ML </a:t>
            </a:r>
            <a:r>
              <a:rPr lang="en-US" dirty="0"/>
              <a:t>in </a:t>
            </a:r>
            <a:r>
              <a:rPr lang="en-US" dirty="0" smtClean="0"/>
              <a:t>AI:</a:t>
            </a:r>
          </a:p>
          <a:p>
            <a:pPr lvl="1"/>
            <a:r>
              <a:rPr lang="en-US" dirty="0" smtClean="0"/>
              <a:t>data produced by humans and annotated by humans, enter the learning cycle of human behaviors</a:t>
            </a:r>
            <a:endParaRPr lang="en-US" dirty="0"/>
          </a:p>
        </p:txBody>
      </p:sp>
    </p:spTree>
    <p:extLst>
      <p:ext uri="{BB962C8B-B14F-4D97-AF65-F5344CB8AC3E}">
        <p14:creationId xmlns:p14="http://schemas.microsoft.com/office/powerpoint/2010/main" val="3870427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Unreasonable Effectiveness of Data</a:t>
            </a:r>
            <a:endParaRPr lang="en-US" dirty="0"/>
          </a:p>
        </p:txBody>
      </p:sp>
      <p:sp>
        <p:nvSpPr>
          <p:cNvPr id="3" name="Content Placeholder 2"/>
          <p:cNvSpPr>
            <a:spLocks noGrp="1"/>
          </p:cNvSpPr>
          <p:nvPr>
            <p:ph idx="1"/>
          </p:nvPr>
        </p:nvSpPr>
        <p:spPr/>
        <p:txBody>
          <a:bodyPr/>
          <a:lstStyle/>
          <a:p>
            <a:r>
              <a:rPr lang="en-US" dirty="0" smtClean="0"/>
              <a:t>Halevy, </a:t>
            </a:r>
            <a:r>
              <a:rPr lang="en-US" dirty="0" err="1" smtClean="0"/>
              <a:t>Norvig</a:t>
            </a:r>
            <a:r>
              <a:rPr lang="en-US" dirty="0" smtClean="0"/>
              <a:t>, and Pereira argue that we should stop acting as if our goal is to author extremely elegant theories, and instead embrace complexity and make use of the best ally we have: the unreasonable effectiveness of data.</a:t>
            </a:r>
          </a:p>
          <a:p>
            <a:r>
              <a:rPr lang="en-US" dirty="0" smtClean="0"/>
              <a:t>A simpler technique on more data beat a more sophisticated technique on less data.</a:t>
            </a:r>
          </a:p>
          <a:p>
            <a:r>
              <a:rPr lang="en-US" dirty="0" smtClean="0"/>
              <a:t>Language in the wild, just like human behavior in general, is messy.</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690" y="0"/>
            <a:ext cx="8489310" cy="779055"/>
          </a:xfrm>
        </p:spPr>
        <p:txBody>
          <a:bodyPr/>
          <a:lstStyle/>
          <a:p>
            <a:r>
              <a:rPr lang="en-US" dirty="0" smtClean="0"/>
              <a:t>Scientific Dispute: is it science?</a:t>
            </a:r>
            <a:endParaRPr lang="en-US" dirty="0"/>
          </a:p>
        </p:txBody>
      </p:sp>
      <p:pic>
        <p:nvPicPr>
          <p:cNvPr id="1026" name="Picture 2" descr="https://encrypted-tbn2.gstatic.com/images?q=tbn:ANd9GcRSKVAgAoqCd4HyzcQK2CSt05EongN17SHx5he8M5R445Xh-kOAqQ"/>
          <p:cNvPicPr>
            <a:picLocks noGrp="1" noChangeAspect="1" noChangeArrowheads="1"/>
          </p:cNvPicPr>
          <p:nvPr>
            <p:ph idx="1"/>
          </p:nvPr>
        </p:nvPicPr>
        <p:blipFill>
          <a:blip r:embed="rId2" cstate="print"/>
          <a:srcRect/>
          <a:stretch>
            <a:fillRect/>
          </a:stretch>
        </p:blipFill>
        <p:spPr bwMode="auto">
          <a:xfrm>
            <a:off x="923525" y="1777585"/>
            <a:ext cx="1752600" cy="2333625"/>
          </a:xfrm>
          <a:prstGeom prst="rect">
            <a:avLst/>
          </a:prstGeom>
          <a:noFill/>
        </p:spPr>
      </p:pic>
      <p:pic>
        <p:nvPicPr>
          <p:cNvPr id="1028" name="Picture 4" descr="https://encrypted-tbn0.gstatic.com/images?q=tbn:ANd9GcTA2Z4zNGReA_5L3gXjMdcmyWKX3UbKzl-XAMKiJ0Z-83E9adgD"/>
          <p:cNvPicPr>
            <a:picLocks noChangeAspect="1" noChangeArrowheads="1"/>
          </p:cNvPicPr>
          <p:nvPr/>
        </p:nvPicPr>
        <p:blipFill>
          <a:blip r:embed="rId3" cstate="print"/>
          <a:srcRect/>
          <a:stretch>
            <a:fillRect/>
          </a:stretch>
        </p:blipFill>
        <p:spPr bwMode="auto">
          <a:xfrm>
            <a:off x="885120" y="4273910"/>
            <a:ext cx="2143125" cy="2143125"/>
          </a:xfrm>
          <a:prstGeom prst="rect">
            <a:avLst/>
          </a:prstGeom>
          <a:noFill/>
        </p:spPr>
      </p:pic>
      <p:sp>
        <p:nvSpPr>
          <p:cNvPr id="6" name="TextBox 5"/>
          <p:cNvSpPr txBox="1"/>
          <p:nvPr/>
        </p:nvSpPr>
        <p:spPr>
          <a:xfrm>
            <a:off x="3688685" y="2468876"/>
            <a:ext cx="4723815" cy="461665"/>
          </a:xfrm>
          <a:prstGeom prst="rect">
            <a:avLst/>
          </a:prstGeom>
          <a:noFill/>
        </p:spPr>
        <p:txBody>
          <a:bodyPr wrap="square" rtlCol="0">
            <a:spAutoFit/>
          </a:bodyPr>
          <a:lstStyle/>
          <a:p>
            <a:r>
              <a:rPr lang="en-US" dirty="0" smtClean="0">
                <a:latin typeface="Calibri" pitchFamily="34" charset="0"/>
              </a:rPr>
              <a:t>Prof. Noam Chomsky, Linguist, MIT</a:t>
            </a:r>
            <a:endParaRPr lang="en-US" dirty="0">
              <a:latin typeface="Calibri" pitchFamily="34" charset="0"/>
            </a:endParaRPr>
          </a:p>
        </p:txBody>
      </p:sp>
      <p:sp>
        <p:nvSpPr>
          <p:cNvPr id="8" name="TextBox 7"/>
          <p:cNvSpPr txBox="1"/>
          <p:nvPr/>
        </p:nvSpPr>
        <p:spPr>
          <a:xfrm>
            <a:off x="3573470" y="4849987"/>
            <a:ext cx="5415105" cy="461665"/>
          </a:xfrm>
          <a:prstGeom prst="rect">
            <a:avLst/>
          </a:prstGeom>
          <a:noFill/>
        </p:spPr>
        <p:txBody>
          <a:bodyPr wrap="square" rtlCol="0">
            <a:spAutoFit/>
          </a:bodyPr>
          <a:lstStyle/>
          <a:p>
            <a:r>
              <a:rPr lang="en-US" dirty="0" smtClean="0">
                <a:latin typeface="Calibri" pitchFamily="34" charset="0"/>
              </a:rPr>
              <a:t>Peter </a:t>
            </a:r>
            <a:r>
              <a:rPr lang="en-US" dirty="0" err="1" smtClean="0">
                <a:latin typeface="Calibri" pitchFamily="34" charset="0"/>
              </a:rPr>
              <a:t>Norvig</a:t>
            </a:r>
            <a:r>
              <a:rPr lang="en-US" dirty="0" smtClean="0">
                <a:latin typeface="Calibri" pitchFamily="34" charset="0"/>
              </a:rPr>
              <a:t>, Director of research, Google</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Chomsky</a:t>
            </a:r>
            <a:endParaRPr lang="en-US" dirty="0"/>
          </a:p>
        </p:txBody>
      </p:sp>
      <p:sp>
        <p:nvSpPr>
          <p:cNvPr id="3" name="Content Placeholder 2"/>
          <p:cNvSpPr>
            <a:spLocks noGrp="1"/>
          </p:cNvSpPr>
          <p:nvPr>
            <p:ph idx="1"/>
          </p:nvPr>
        </p:nvSpPr>
        <p:spPr/>
        <p:txBody>
          <a:bodyPr/>
          <a:lstStyle/>
          <a:p>
            <a:pPr algn="ctr">
              <a:buNone/>
            </a:pPr>
            <a:r>
              <a:rPr lang="en-US" dirty="0" smtClean="0"/>
              <a:t>It's true there's been a lot of work on trying to apply statistical models to various linguistic problems. I think there have been some successes, but a lot of failures. There is a notion of success ... which I think is novel in the history of science. It interprets success as approximating unanalyzed data.</a:t>
            </a:r>
          </a:p>
          <a:p>
            <a:pPr>
              <a:buNone/>
            </a:pPr>
            <a:endParaRPr lang="en-US" dirty="0" smtClean="0"/>
          </a:p>
          <a:p>
            <a:pPr>
              <a:buNone/>
            </a:pPr>
            <a:r>
              <a:rPr lang="en-US" dirty="0" smtClean="0"/>
              <a:t>http://norvig.com/chomsky.html</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Norvig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 agree that engineering success is not the goal or the measure of science. But I observe that science and engineering develop together, and that engineering success shows that something is working right, and so is evidence (but not proof) of a scientifically successful model.</a:t>
            </a:r>
          </a:p>
          <a:p>
            <a:r>
              <a:rPr lang="en-US" dirty="0" smtClean="0"/>
              <a:t>Science is a combination of gathering facts and making theories; neither can progress on its own. I think Chomsky is wrong to push the needle so far towards theory over facts; in the history of science, the laborious accumulation of facts is the dominant mode, not a novelty. The science of understanding language is no different than other sciences in this respect.</a:t>
            </a:r>
          </a:p>
          <a:p>
            <a:r>
              <a:rPr lang="en-US" dirty="0" smtClean="0"/>
              <a:t>I agree that it can be difficult to make sense of a model containing billions of parameters. Certainly a human can't understand such a model by inspecting the values of each parameter individually. But one can gain insight by examining the </a:t>
            </a:r>
            <a:r>
              <a:rPr lang="en-US" i="1" dirty="0" smtClean="0"/>
              <a:t>properties</a:t>
            </a:r>
            <a:r>
              <a:rPr lang="en-US" dirty="0" smtClean="0"/>
              <a:t> of the model—where it succeeds and fails, how well it learns as a function of data, etc.</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Norvig</a:t>
            </a:r>
            <a:r>
              <a:rPr lang="en-US" dirty="0" smtClean="0"/>
              <a:t> (2)</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Einstein said to make everything as simple as possible, but no simpler. Many phenomena in science are stochastic, and the simplest model of them is a probabilistic model; I believe language is such a phenomenon and therefore that probabilistic models are our best tool for representing facts about language, for algorithmically processing language, and for understanding how humans process language. </a:t>
            </a:r>
          </a:p>
          <a:p>
            <a:r>
              <a:rPr lang="en-US" dirty="0" smtClean="0"/>
              <a:t>I agree with Chomsky that it is undeniable that humans have some innate capability to learn natural language, but we don't know enough about that capability to rule out probabilistic language representations, nor statistical learning. I think it is much more likely that human language learning involves something like probabilistic and statistical inference, but we just don't know yet.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Info</a:t>
            </a:r>
            <a:endParaRPr lang="en-US" dirty="0"/>
          </a:p>
        </p:txBody>
      </p:sp>
      <p:sp>
        <p:nvSpPr>
          <p:cNvPr id="3" name="Content Placeholder 2"/>
          <p:cNvSpPr>
            <a:spLocks noGrp="1"/>
          </p:cNvSpPr>
          <p:nvPr>
            <p:ph idx="1"/>
          </p:nvPr>
        </p:nvSpPr>
        <p:spPr/>
        <p:txBody>
          <a:bodyPr/>
          <a:lstStyle/>
          <a:p>
            <a:r>
              <a:rPr lang="en-US" dirty="0" smtClean="0"/>
              <a:t>Course Page:</a:t>
            </a:r>
          </a:p>
          <a:p>
            <a:pPr lvl="1"/>
            <a:r>
              <a:rPr lang="en-US" dirty="0" smtClean="0">
                <a:hlinkClick r:id="rId2"/>
              </a:rPr>
              <a:t>http</a:t>
            </a:r>
            <a:r>
              <a:rPr lang="en-US" dirty="0">
                <a:hlinkClick r:id="rId2"/>
              </a:rPr>
              <a:t>://</a:t>
            </a:r>
            <a:r>
              <a:rPr lang="en-US" dirty="0" smtClean="0">
                <a:hlinkClick r:id="rId2"/>
              </a:rPr>
              <a:t>didawiki.di.unipi.it/doku.php/mds/txa/start</a:t>
            </a:r>
            <a:endParaRPr lang="en-US" dirty="0" smtClean="0"/>
          </a:p>
          <a:p>
            <a:r>
              <a:rPr lang="en-US" dirty="0" smtClean="0"/>
              <a:t>Hours:</a:t>
            </a:r>
          </a:p>
          <a:p>
            <a:pPr lvl="1"/>
            <a:r>
              <a:rPr lang="en-US" dirty="0" smtClean="0"/>
              <a:t>Monday 11-13, Room N1</a:t>
            </a:r>
          </a:p>
          <a:p>
            <a:pPr lvl="1"/>
            <a:r>
              <a:rPr lang="en-US" dirty="0" smtClean="0"/>
              <a:t>Tuesday 9-11, Room N1</a:t>
            </a:r>
            <a:endParaRPr lang="en-US" dirty="0"/>
          </a:p>
        </p:txBody>
      </p:sp>
    </p:spTree>
    <p:extLst>
      <p:ext uri="{BB962C8B-B14F-4D97-AF65-F5344CB8AC3E}">
        <p14:creationId xmlns:p14="http://schemas.microsoft.com/office/powerpoint/2010/main" val="7448393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284" y="0"/>
            <a:ext cx="8527715" cy="779055"/>
          </a:xfrm>
        </p:spPr>
        <p:txBody>
          <a:bodyPr/>
          <a:lstStyle/>
          <a:p>
            <a:pPr>
              <a:defRPr/>
            </a:pPr>
            <a:r>
              <a:rPr lang="en-US" dirty="0" smtClean="0"/>
              <a:t>Linguistic Analysis</a:t>
            </a:r>
            <a:endParaRPr lang="en-US" dirty="0"/>
          </a:p>
        </p:txBody>
      </p:sp>
      <p:sp>
        <p:nvSpPr>
          <p:cNvPr id="9219" name="Content Placeholder 2"/>
          <p:cNvSpPr>
            <a:spLocks noGrp="1"/>
          </p:cNvSpPr>
          <p:nvPr>
            <p:ph idx="1"/>
          </p:nvPr>
        </p:nvSpPr>
        <p:spPr>
          <a:xfrm>
            <a:off x="731500" y="1785938"/>
            <a:ext cx="7955300" cy="4714875"/>
          </a:xfrm>
        </p:spPr>
        <p:txBody>
          <a:bodyPr/>
          <a:lstStyle/>
          <a:p>
            <a:r>
              <a:rPr lang="en-US" dirty="0" smtClean="0"/>
              <a:t>Two reasons:</a:t>
            </a:r>
          </a:p>
          <a:p>
            <a:pPr lvl="1"/>
            <a:r>
              <a:rPr lang="en-US" dirty="0" smtClean="0"/>
              <a:t>Exploiting digital knowledge</a:t>
            </a:r>
          </a:p>
          <a:p>
            <a:pPr lvl="1"/>
            <a:r>
              <a:rPr lang="en-US" dirty="0" smtClean="0"/>
              <a:t>Communicating with computer assistants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en-US" dirty="0" smtClean="0"/>
              <a:t>Why to study human language?</a:t>
            </a:r>
            <a:endParaRPr lang="en-US" dirty="0"/>
          </a:p>
        </p:txBody>
      </p:sp>
      <p:sp>
        <p:nvSpPr>
          <p:cNvPr id="5" name="Subtitle 4"/>
          <p:cNvSpPr>
            <a:spLocks noGrp="1"/>
          </p:cNvSpPr>
          <p:nvPr>
            <p:ph type="subTitle" sz="quarter" idx="1"/>
          </p:nvPr>
        </p:nvSpPr>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3"/>
          <p:cNvSpPr txBox="1">
            <a:spLocks/>
          </p:cNvSpPr>
          <p:nvPr/>
        </p:nvSpPr>
        <p:spPr bwMode="auto">
          <a:xfrm>
            <a:off x="714375" y="1928813"/>
            <a:ext cx="7772400" cy="1828800"/>
          </a:xfrm>
          <a:prstGeom prst="rect">
            <a:avLst/>
          </a:prstGeom>
          <a:solidFill>
            <a:schemeClr val="accent1">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2075" tIns="46038" rIns="92075" bIns="46038" numCol="1" anchor="ctr"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sz="4000" b="0"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Tw Cen MT Condensed" pitchFamily="34" charset="0"/>
                <a:ea typeface="+mj-ea"/>
                <a:cs typeface="+mj-cs"/>
              </a:rPr>
              <a:t>AI is fascinating since it is the only discipline where the mind is used to study itself</a:t>
            </a:r>
            <a:endParaRPr kumimoji="1" lang="en-US" sz="4000" b="0" i="0" u="none" strike="noStrike" kern="0" cap="none" spc="0" normalizeH="0" baseline="0" noProof="0" dirty="0">
              <a:ln>
                <a:noFill/>
              </a:ln>
              <a:solidFill>
                <a:schemeClr val="tx2"/>
              </a:solidFill>
              <a:effectLst>
                <a:outerShdw blurRad="38100" dist="38100" dir="2700000" algn="tl">
                  <a:srgbClr val="C0C0C0"/>
                </a:outerShdw>
              </a:effectLst>
              <a:uLnTx/>
              <a:uFillTx/>
              <a:latin typeface="Tw Cen MT Condensed" pitchFamily="34" charset="0"/>
              <a:ea typeface="+mj-ea"/>
              <a:cs typeface="+mj-cs"/>
            </a:endParaRPr>
          </a:p>
        </p:txBody>
      </p:sp>
      <p:sp>
        <p:nvSpPr>
          <p:cNvPr id="5" name="Subtitle 4"/>
          <p:cNvSpPr txBox="1">
            <a:spLocks/>
          </p:cNvSpPr>
          <p:nvPr/>
        </p:nvSpPr>
        <p:spPr bwMode="auto">
          <a:xfrm>
            <a:off x="714375" y="3929063"/>
            <a:ext cx="7772400" cy="9144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marR="0" lvl="0" indent="-342900" algn="r" defTabSz="914400" rtl="0" eaLnBrk="0" fontAlgn="base" latinLnBrk="0" hangingPunct="0">
              <a:lnSpc>
                <a:spcPct val="100000"/>
              </a:lnSpc>
              <a:spcBef>
                <a:spcPct val="20000"/>
              </a:spcBef>
              <a:spcAft>
                <a:spcPct val="0"/>
              </a:spcAft>
              <a:buClr>
                <a:schemeClr val="accent2"/>
              </a:buClr>
              <a:buSzPct val="80000"/>
              <a:tabLst/>
              <a:defRPr/>
            </a:pPr>
            <a:r>
              <a:rPr kumimoji="1" lang="en-US" sz="28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Calibri" pitchFamily="34" charset="0"/>
                <a:ea typeface="+mn-ea"/>
                <a:cs typeface="+mn-cs"/>
              </a:rPr>
              <a:t>Luigi </a:t>
            </a:r>
            <a:r>
              <a:rPr kumimoji="1" lang="en-US" sz="2800" b="0" i="0" u="none" strike="noStrike" kern="0" cap="none" spc="0" normalizeH="0" baseline="0" noProof="0" dirty="0" err="1" smtClean="0">
                <a:ln>
                  <a:noFill/>
                </a:ln>
                <a:solidFill>
                  <a:schemeClr val="tx1"/>
                </a:solidFill>
                <a:effectLst>
                  <a:outerShdw blurRad="38100" dist="38100" dir="2700000" algn="tl">
                    <a:srgbClr val="C0C0C0"/>
                  </a:outerShdw>
                </a:effectLst>
                <a:uLnTx/>
                <a:uFillTx/>
                <a:latin typeface="Calibri" pitchFamily="34" charset="0"/>
                <a:ea typeface="+mn-ea"/>
                <a:cs typeface="+mn-cs"/>
              </a:rPr>
              <a:t>Stringa</a:t>
            </a:r>
            <a:r>
              <a:rPr kumimoji="1" lang="en-US" sz="28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Calibri" pitchFamily="34" charset="0"/>
                <a:ea typeface="+mn-ea"/>
                <a:cs typeface="+mn-cs"/>
              </a:rPr>
              <a:t>, director FBK</a:t>
            </a:r>
            <a:endParaRPr kumimoji="1" lang="en-US" sz="2800" b="0" i="0" u="none" strike="noStrike" kern="0" cap="none" spc="0" normalizeH="0" baseline="0" noProof="0" dirty="0">
              <a:ln>
                <a:noFill/>
              </a:ln>
              <a:solidFill>
                <a:schemeClr val="tx1"/>
              </a:solidFill>
              <a:effectLst>
                <a:outerShdw blurRad="38100" dist="38100" dir="2700000" algn="tl">
                  <a:srgbClr val="C0C0C0"/>
                </a:outerShdw>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p:txBody>
          <a:bodyPr/>
          <a:lstStyle/>
          <a:p>
            <a:r>
              <a:rPr lang="en-US"/>
              <a:t>Language and Intelligence</a:t>
            </a:r>
          </a:p>
        </p:txBody>
      </p:sp>
      <p:sp>
        <p:nvSpPr>
          <p:cNvPr id="482307" name="Rectangle 3"/>
          <p:cNvSpPr>
            <a:spLocks noGrp="1" noChangeArrowheads="1"/>
          </p:cNvSpPr>
          <p:nvPr>
            <p:ph type="body" idx="1"/>
          </p:nvPr>
        </p:nvSpPr>
        <p:spPr/>
        <p:txBody>
          <a:bodyPr/>
          <a:lstStyle/>
          <a:p>
            <a:pPr>
              <a:buFont typeface="Wingdings" pitchFamily="2" charset="2"/>
              <a:buNone/>
            </a:pPr>
            <a:r>
              <a:rPr lang="en-US" sz="2800" dirty="0"/>
              <a:t>“Understanding cannot be measured by external behavior; it is an internal metric of how the brain remembers things and uses its memories to make predictions”.</a:t>
            </a:r>
          </a:p>
          <a:p>
            <a:pPr>
              <a:buFont typeface="Wingdings" pitchFamily="2" charset="2"/>
              <a:buNone/>
            </a:pPr>
            <a:endParaRPr lang="en-US" sz="2800" dirty="0"/>
          </a:p>
          <a:p>
            <a:pPr>
              <a:buFont typeface="Wingdings" pitchFamily="2" charset="2"/>
              <a:buNone/>
            </a:pPr>
            <a:r>
              <a:rPr lang="en-US" sz="2800" dirty="0"/>
              <a:t>“The difference between the intelligence of humans and other mammals is that we have language”.</a:t>
            </a:r>
          </a:p>
          <a:p>
            <a:pPr>
              <a:buFont typeface="Wingdings" pitchFamily="2" charset="2"/>
              <a:buNone/>
            </a:pPr>
            <a:endParaRPr lang="en-US" sz="2800" dirty="0"/>
          </a:p>
          <a:p>
            <a:pPr lvl="1">
              <a:buFontTx/>
              <a:buNone/>
            </a:pPr>
            <a:r>
              <a:rPr lang="en-US" sz="2400" dirty="0"/>
              <a:t>		Jeff Hawkins, “On Intelligence”, 2004</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lstStyle/>
          <a:p>
            <a:r>
              <a:rPr lang="en-US" sz="4000"/>
              <a:t>Hawkins’ Memory-Prediction framework</a:t>
            </a:r>
          </a:p>
        </p:txBody>
      </p:sp>
      <p:sp>
        <p:nvSpPr>
          <p:cNvPr id="483331" name="Rectangle 3"/>
          <p:cNvSpPr>
            <a:spLocks noGrp="1" noChangeArrowheads="1"/>
          </p:cNvSpPr>
          <p:nvPr>
            <p:ph type="body" idx="1"/>
          </p:nvPr>
        </p:nvSpPr>
        <p:spPr/>
        <p:txBody>
          <a:bodyPr/>
          <a:lstStyle/>
          <a:p>
            <a:r>
              <a:rPr lang="en-US"/>
              <a:t>The brain uses vast amounts of memory to create a model of the world. Everything you know and have learned is stored in this model. The brain uses this memory-based model to make continuous predictions of future events. It is the ability to make predictions about the future that is the crux of intelligence.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p:txBody>
          <a:bodyPr/>
          <a:lstStyle/>
          <a:p>
            <a:r>
              <a:rPr lang="en-US"/>
              <a:t>More …</a:t>
            </a:r>
          </a:p>
        </p:txBody>
      </p:sp>
      <p:sp>
        <p:nvSpPr>
          <p:cNvPr id="484355" name="Rectangle 3"/>
          <p:cNvSpPr>
            <a:spLocks noGrp="1" noChangeArrowheads="1"/>
          </p:cNvSpPr>
          <p:nvPr>
            <p:ph type="body" idx="1"/>
          </p:nvPr>
        </p:nvSpPr>
        <p:spPr/>
        <p:txBody>
          <a:bodyPr/>
          <a:lstStyle/>
          <a:p>
            <a:pPr>
              <a:lnSpc>
                <a:spcPct val="90000"/>
              </a:lnSpc>
              <a:buFont typeface="Wingdings" pitchFamily="2" charset="2"/>
              <a:buNone/>
            </a:pPr>
            <a:r>
              <a:rPr lang="en-US" sz="2800"/>
              <a:t>“Spoken and written words are just patterns in the world…</a:t>
            </a:r>
          </a:p>
          <a:p>
            <a:pPr>
              <a:lnSpc>
                <a:spcPct val="90000"/>
              </a:lnSpc>
              <a:buFont typeface="Wingdings" pitchFamily="2" charset="2"/>
              <a:buNone/>
            </a:pPr>
            <a:r>
              <a:rPr lang="en-US" sz="2800"/>
              <a:t>The syntax and semantics of language are not different from the hierarchical structure of everyday objects.</a:t>
            </a:r>
          </a:p>
          <a:p>
            <a:pPr>
              <a:lnSpc>
                <a:spcPct val="90000"/>
              </a:lnSpc>
              <a:buFont typeface="Wingdings" pitchFamily="2" charset="2"/>
              <a:buNone/>
            </a:pPr>
            <a:r>
              <a:rPr lang="en-US" sz="2800"/>
              <a:t>We associate spoken words with our memory of their physical and semantic counterparts.</a:t>
            </a:r>
          </a:p>
          <a:p>
            <a:pPr>
              <a:lnSpc>
                <a:spcPct val="90000"/>
              </a:lnSpc>
              <a:buFont typeface="Wingdings" pitchFamily="2" charset="2"/>
              <a:buNone/>
            </a:pPr>
            <a:r>
              <a:rPr lang="en-US" sz="2800"/>
              <a:t>Through language one human can invoke memories and create next justapositions of mental objects in another human.”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Thirty Million Words</a:t>
            </a:r>
            <a:endParaRPr lang="en-US" dirty="0"/>
          </a:p>
        </p:txBody>
      </p:sp>
      <p:sp>
        <p:nvSpPr>
          <p:cNvPr id="3" name="Content Placeholder 2"/>
          <p:cNvSpPr>
            <a:spLocks noGrp="1"/>
          </p:cNvSpPr>
          <p:nvPr>
            <p:ph idx="1"/>
          </p:nvPr>
        </p:nvSpPr>
        <p:spPr/>
        <p:txBody>
          <a:bodyPr/>
          <a:lstStyle/>
          <a:p>
            <a:r>
              <a:rPr lang="en-US" dirty="0" smtClean="0"/>
              <a:t>The number of words a child hears in early life will determine their academic success and IQ in later life.</a:t>
            </a:r>
          </a:p>
          <a:p>
            <a:r>
              <a:rPr lang="en-US" dirty="0" smtClean="0"/>
              <a:t>Researchers </a:t>
            </a:r>
            <a:r>
              <a:rPr lang="en-US" dirty="0"/>
              <a:t>Betty Hart and Todd </a:t>
            </a:r>
            <a:r>
              <a:rPr lang="en-US" dirty="0" err="1"/>
              <a:t>Risley</a:t>
            </a:r>
            <a:r>
              <a:rPr lang="en-US" dirty="0"/>
              <a:t> (1995) found that </a:t>
            </a:r>
            <a:r>
              <a:rPr lang="en-US" dirty="0" smtClean="0"/>
              <a:t>children from professional families heard </a:t>
            </a:r>
            <a:r>
              <a:rPr lang="en-US" dirty="0"/>
              <a:t>thirty million </a:t>
            </a:r>
            <a:r>
              <a:rPr lang="en-US" dirty="0" smtClean="0"/>
              <a:t>more words in their first 3 years</a:t>
            </a:r>
          </a:p>
          <a:p>
            <a:r>
              <a:rPr lang="en-US" dirty="0" smtClean="0"/>
              <a:t>http</a:t>
            </a:r>
            <a:r>
              <a:rPr lang="en-US" dirty="0"/>
              <a:t>://www.youtube.com/watch?v=qLoEUEDqagQ</a:t>
            </a:r>
          </a:p>
        </p:txBody>
      </p:sp>
    </p:spTree>
    <p:extLst>
      <p:ext uri="{BB962C8B-B14F-4D97-AF65-F5344CB8AC3E}">
        <p14:creationId xmlns:p14="http://schemas.microsoft.com/office/powerpoint/2010/main" val="13393672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1194" y="1547155"/>
            <a:ext cx="6965895" cy="1574605"/>
          </a:xfrm>
        </p:spPr>
        <p:txBody>
          <a:bodyPr/>
          <a:lstStyle/>
          <a:p>
            <a:pPr>
              <a:defRPr/>
            </a:pPr>
            <a:r>
              <a:rPr lang="en-US" dirty="0" smtClean="0"/>
              <a:t>Exploiting Knowledge</a:t>
            </a:r>
            <a:endParaRPr lang="en-US" dirty="0"/>
          </a:p>
        </p:txBody>
      </p:sp>
      <p:sp>
        <p:nvSpPr>
          <p:cNvPr id="4" name="Subtitle 3"/>
          <p:cNvSpPr>
            <a:spLocks noGrp="1"/>
          </p:cNvSpPr>
          <p:nvPr>
            <p:ph type="subTitle" sz="quarter" idx="1"/>
          </p:nvPr>
        </p:nvSpPr>
        <p:spPr/>
        <p:txBody>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798" y="9102"/>
            <a:ext cx="8454202" cy="769953"/>
          </a:xfrm>
        </p:spPr>
        <p:txBody>
          <a:bodyPr/>
          <a:lstStyle/>
          <a:p>
            <a:pPr>
              <a:defRPr/>
            </a:pPr>
            <a:r>
              <a:rPr lang="en-US" i="1" dirty="0" smtClean="0"/>
              <a:t>Knowledge is Power</a:t>
            </a:r>
            <a:r>
              <a:rPr lang="en-US" dirty="0" smtClean="0"/>
              <a:t> </a:t>
            </a:r>
            <a:endParaRPr lang="en-US" dirty="0"/>
          </a:p>
        </p:txBody>
      </p:sp>
      <p:sp>
        <p:nvSpPr>
          <p:cNvPr id="11267" name="Content Placeholder 2"/>
          <p:cNvSpPr>
            <a:spLocks noGrp="1"/>
          </p:cNvSpPr>
          <p:nvPr>
            <p:ph idx="1"/>
          </p:nvPr>
        </p:nvSpPr>
        <p:spPr>
          <a:xfrm>
            <a:off x="689798" y="1547156"/>
            <a:ext cx="8183562" cy="4953658"/>
          </a:xfrm>
        </p:spPr>
        <p:txBody>
          <a:bodyPr/>
          <a:lstStyle/>
          <a:p>
            <a:r>
              <a:rPr lang="en-US" dirty="0" smtClean="0"/>
              <a:t>But only if you know how to acquire it …</a:t>
            </a:r>
          </a:p>
          <a:p>
            <a:pPr algn="r">
              <a:buFont typeface="Wingdings 2" pitchFamily="18" charset="2"/>
              <a:buNone/>
            </a:pPr>
            <a:r>
              <a:rPr lang="en-US" i="1" dirty="0" smtClean="0"/>
              <a:t>The Economist</a:t>
            </a:r>
            <a:r>
              <a:rPr lang="en-US" dirty="0" smtClean="0"/>
              <a:t>, May 8, 2003</a:t>
            </a:r>
          </a:p>
          <a:p>
            <a:r>
              <a:rPr lang="en-US" dirty="0" smtClean="0"/>
              <a:t>Knowledge </a:t>
            </a:r>
            <a:r>
              <a:rPr lang="en-US" dirty="0" smtClean="0"/>
              <a:t>Extraction</a:t>
            </a:r>
            <a:endParaRPr lang="en-US" dirty="0" smtClean="0"/>
          </a:p>
          <a:p>
            <a:r>
              <a:rPr lang="en-US" dirty="0" smtClean="0"/>
              <a:t>Requires</a:t>
            </a:r>
          </a:p>
          <a:p>
            <a:pPr lvl="1"/>
            <a:r>
              <a:rPr lang="en-US" dirty="0" smtClean="0"/>
              <a:t>Repositories of knowledge</a:t>
            </a:r>
          </a:p>
          <a:p>
            <a:pPr lvl="1"/>
            <a:r>
              <a:rPr lang="en-US" dirty="0" smtClean="0"/>
              <a:t>Mechanism for using knowledge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184" y="0"/>
            <a:ext cx="8457816" cy="779055"/>
          </a:xfrm>
        </p:spPr>
        <p:txBody>
          <a:bodyPr/>
          <a:lstStyle/>
          <a:p>
            <a:pPr>
              <a:defRPr/>
            </a:pPr>
            <a:r>
              <a:rPr lang="en-US" dirty="0" smtClean="0"/>
              <a:t>Linguistic Applications</a:t>
            </a:r>
            <a:endParaRPr lang="en-US" dirty="0"/>
          </a:p>
        </p:txBody>
      </p:sp>
      <p:sp>
        <p:nvSpPr>
          <p:cNvPr id="17411" name="Content Placeholder 2"/>
          <p:cNvSpPr>
            <a:spLocks noGrp="1"/>
          </p:cNvSpPr>
          <p:nvPr>
            <p:ph idx="1"/>
          </p:nvPr>
        </p:nvSpPr>
        <p:spPr>
          <a:xfrm>
            <a:off x="689798" y="1785938"/>
            <a:ext cx="8183562" cy="4714875"/>
          </a:xfrm>
        </p:spPr>
        <p:txBody>
          <a:bodyPr/>
          <a:lstStyle/>
          <a:p>
            <a:r>
              <a:rPr lang="en-US" dirty="0" smtClean="0"/>
              <a:t>So far self referential: from language to language</a:t>
            </a:r>
          </a:p>
          <a:p>
            <a:pPr lvl="1"/>
            <a:r>
              <a:rPr lang="en-US" dirty="0" smtClean="0"/>
              <a:t>Classification</a:t>
            </a:r>
          </a:p>
          <a:p>
            <a:pPr lvl="1"/>
            <a:r>
              <a:rPr lang="en-US" dirty="0" smtClean="0"/>
              <a:t>Extraction</a:t>
            </a:r>
          </a:p>
          <a:p>
            <a:pPr lvl="1"/>
            <a:r>
              <a:rPr lang="en-US" dirty="0" smtClean="0"/>
              <a:t>Summarization</a:t>
            </a:r>
          </a:p>
          <a:p>
            <a:r>
              <a:rPr lang="en-US" dirty="0" smtClean="0"/>
              <a:t>More challenging:</a:t>
            </a:r>
          </a:p>
          <a:p>
            <a:pPr lvl="1"/>
            <a:r>
              <a:rPr lang="en-US" dirty="0" smtClean="0"/>
              <a:t>Derive conclusion</a:t>
            </a:r>
          </a:p>
          <a:p>
            <a:pPr lvl="1"/>
            <a:r>
              <a:rPr lang="en-US" dirty="0" smtClean="0"/>
              <a:t>Perform actions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a:t>
            </a:r>
            <a:endParaRPr lang="en-US" dirty="0"/>
          </a:p>
        </p:txBody>
      </p:sp>
      <p:sp>
        <p:nvSpPr>
          <p:cNvPr id="3" name="Content Placeholder 2"/>
          <p:cNvSpPr>
            <a:spLocks noGrp="1"/>
          </p:cNvSpPr>
          <p:nvPr>
            <p:ph idx="1"/>
          </p:nvPr>
        </p:nvSpPr>
        <p:spPr/>
        <p:txBody>
          <a:bodyPr/>
          <a:lstStyle/>
          <a:p>
            <a:r>
              <a:rPr lang="en-US" dirty="0" smtClean="0"/>
              <a:t>Project</a:t>
            </a:r>
            <a:endParaRPr lang="en-US" dirty="0" smtClean="0"/>
          </a:p>
        </p:txBody>
      </p:sp>
    </p:spTree>
    <p:extLst>
      <p:ext uri="{BB962C8B-B14F-4D97-AF65-F5344CB8AC3E}">
        <p14:creationId xmlns:p14="http://schemas.microsoft.com/office/powerpoint/2010/main" val="16868901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dirty="0" smtClean="0"/>
              <a:t>Natural </a:t>
            </a:r>
            <a:r>
              <a:rPr lang="en-US" dirty="0"/>
              <a:t>Language Understanding </a:t>
            </a:r>
            <a:r>
              <a:rPr lang="en-US" dirty="0" smtClean="0"/>
              <a:t>is difficult </a:t>
            </a:r>
            <a:endParaRPr lang="en-US" dirty="0"/>
          </a:p>
        </p:txBody>
      </p:sp>
      <p:sp>
        <p:nvSpPr>
          <p:cNvPr id="204803" name="Rectangle 3"/>
          <p:cNvSpPr>
            <a:spLocks noGrp="1" noChangeArrowheads="1"/>
          </p:cNvSpPr>
          <p:nvPr>
            <p:ph type="body" idx="1"/>
          </p:nvPr>
        </p:nvSpPr>
        <p:spPr/>
        <p:txBody>
          <a:bodyPr/>
          <a:lstStyle/>
          <a:p>
            <a:r>
              <a:rPr lang="en-US" dirty="0"/>
              <a:t>The hidden structure of language is highly ambiguous</a:t>
            </a:r>
          </a:p>
          <a:p>
            <a:r>
              <a:rPr lang="en-US" dirty="0"/>
              <a:t>Structures for: </a:t>
            </a:r>
            <a:r>
              <a:rPr lang="en-US" i="1" dirty="0"/>
              <a:t>Fed raises interest rates 0.5% in effort to control inflation </a:t>
            </a:r>
            <a:r>
              <a:rPr lang="en-US" dirty="0"/>
              <a:t> </a:t>
            </a:r>
            <a:r>
              <a:rPr lang="en-US" sz="1800" dirty="0"/>
              <a:t>(</a:t>
            </a:r>
            <a:r>
              <a:rPr lang="en-US" sz="1800" i="1" dirty="0"/>
              <a:t>NYT</a:t>
            </a:r>
            <a:r>
              <a:rPr lang="en-US" sz="1800" dirty="0"/>
              <a:t> headline 5/17/00)</a:t>
            </a:r>
          </a:p>
          <a:p>
            <a:endParaRPr lang="en-US" sz="1800" dirty="0"/>
          </a:p>
        </p:txBody>
      </p:sp>
      <p:pic>
        <p:nvPicPr>
          <p:cNvPr id="204805" name="Picture 5"/>
          <p:cNvPicPr>
            <a:picLocks noChangeAspect="1" noChangeArrowheads="1"/>
          </p:cNvPicPr>
          <p:nvPr/>
        </p:nvPicPr>
        <p:blipFill>
          <a:blip r:embed="rId2" cstate="print"/>
          <a:srcRect l="8240" t="26732" r="17360" b="17867"/>
          <a:stretch>
            <a:fillRect/>
          </a:stretch>
        </p:blipFill>
        <p:spPr bwMode="auto">
          <a:xfrm>
            <a:off x="1752600" y="3581400"/>
            <a:ext cx="5334000" cy="2963863"/>
          </a:xfrm>
          <a:prstGeom prst="rect">
            <a:avLst/>
          </a:prstGeom>
          <a:noFill/>
          <a:ln w="9525">
            <a:noFill/>
            <a:miter lim="800000"/>
            <a:headEnd/>
            <a:tailEnd/>
          </a:ln>
          <a:effectLst/>
        </p:spPr>
      </p:pic>
      <p:sp>
        <p:nvSpPr>
          <p:cNvPr id="5" name="TextBox 4"/>
          <p:cNvSpPr txBox="1"/>
          <p:nvPr/>
        </p:nvSpPr>
        <p:spPr>
          <a:xfrm>
            <a:off x="2229295" y="6600824"/>
            <a:ext cx="1652119" cy="246221"/>
          </a:xfrm>
          <a:prstGeom prst="rect">
            <a:avLst/>
          </a:prstGeom>
          <a:noFill/>
        </p:spPr>
        <p:txBody>
          <a:bodyPr wrap="none" lIns="0" tIns="0" rIns="0" bIns="0" rtlCol="0">
            <a:spAutoFit/>
          </a:bodyPr>
          <a:lstStyle/>
          <a:p>
            <a:r>
              <a:rPr lang="en-US" sz="1600" dirty="0" smtClean="0">
                <a:latin typeface="Tw Cen MT" pitchFamily="34" charset="0"/>
              </a:rPr>
              <a:t>Slide by C. Manning</a:t>
            </a:r>
            <a:endParaRPr lang="en-US" sz="1600" dirty="0">
              <a:latin typeface="Tw Cen MT"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en-US"/>
              <a:t>Where are the ambiguities?</a:t>
            </a:r>
          </a:p>
        </p:txBody>
      </p:sp>
      <p:pic>
        <p:nvPicPr>
          <p:cNvPr id="205827" name="Picture 3"/>
          <p:cNvPicPr>
            <a:picLocks noChangeAspect="1" noChangeArrowheads="1"/>
          </p:cNvPicPr>
          <p:nvPr/>
        </p:nvPicPr>
        <p:blipFill>
          <a:blip r:embed="rId2" cstate="print"/>
          <a:srcRect l="3922" t="23517" r="2333" b="4759"/>
          <a:stretch>
            <a:fillRect/>
          </a:stretch>
        </p:blipFill>
        <p:spPr bwMode="auto">
          <a:xfrm>
            <a:off x="416380" y="1662370"/>
            <a:ext cx="8610600" cy="4743450"/>
          </a:xfrm>
          <a:prstGeom prst="rect">
            <a:avLst/>
          </a:prstGeom>
          <a:noFill/>
          <a:ln w="9525">
            <a:noFill/>
            <a:miter lim="800000"/>
            <a:headEnd/>
            <a:tailEnd/>
          </a:ln>
          <a:effectLst/>
        </p:spPr>
      </p:pic>
      <p:sp>
        <p:nvSpPr>
          <p:cNvPr id="4" name="TextBox 3"/>
          <p:cNvSpPr txBox="1"/>
          <p:nvPr/>
        </p:nvSpPr>
        <p:spPr>
          <a:xfrm>
            <a:off x="1806840" y="6611779"/>
            <a:ext cx="1652119" cy="246221"/>
          </a:xfrm>
          <a:prstGeom prst="rect">
            <a:avLst/>
          </a:prstGeom>
          <a:noFill/>
        </p:spPr>
        <p:txBody>
          <a:bodyPr wrap="none" lIns="0" tIns="0" rIns="0" bIns="0" rtlCol="0">
            <a:spAutoFit/>
          </a:bodyPr>
          <a:lstStyle/>
          <a:p>
            <a:r>
              <a:rPr lang="en-US" sz="1600" dirty="0" smtClean="0">
                <a:latin typeface="Tw Cen MT" pitchFamily="34" charset="0"/>
              </a:rPr>
              <a:t>Slide by C. Manning</a:t>
            </a:r>
            <a:endParaRPr lang="en-US" sz="1600" dirty="0">
              <a:latin typeface="Tw Cen MT"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Newspaper Headlines</a:t>
            </a:r>
            <a:endParaRPr lang="en-US" dirty="0"/>
          </a:p>
        </p:txBody>
      </p:sp>
      <p:sp>
        <p:nvSpPr>
          <p:cNvPr id="3" name="Content Placeholder 2"/>
          <p:cNvSpPr>
            <a:spLocks noGrp="1"/>
          </p:cNvSpPr>
          <p:nvPr>
            <p:ph idx="1"/>
          </p:nvPr>
        </p:nvSpPr>
        <p:spPr/>
        <p:txBody>
          <a:bodyPr>
            <a:normAutofit/>
          </a:bodyPr>
          <a:lstStyle/>
          <a:p>
            <a:r>
              <a:rPr lang="en-US" dirty="0" smtClean="0"/>
              <a:t>Minister Accused Of Having 8 Wives In Jail</a:t>
            </a:r>
          </a:p>
          <a:p>
            <a:r>
              <a:rPr lang="en-US" dirty="0" smtClean="0"/>
              <a:t>Juvenile Court to Try Shooting Defendant</a:t>
            </a:r>
          </a:p>
          <a:p>
            <a:r>
              <a:rPr lang="en-US" dirty="0" smtClean="0"/>
              <a:t>Teacher Strikes Idle Kids</a:t>
            </a:r>
          </a:p>
          <a:p>
            <a:r>
              <a:rPr lang="en-US" dirty="0" smtClean="0"/>
              <a:t>China to Orbit Human on Oct. 15</a:t>
            </a:r>
          </a:p>
          <a:p>
            <a:r>
              <a:rPr lang="en-US" dirty="0" smtClean="0"/>
              <a:t>Local High School Dropouts Cut in Half</a:t>
            </a:r>
          </a:p>
          <a:p>
            <a:r>
              <a:rPr lang="en-US" dirty="0" smtClean="0"/>
              <a:t>Red Tape Holds Up New Bridges</a:t>
            </a:r>
          </a:p>
          <a:p>
            <a:r>
              <a:rPr lang="en-US" dirty="0" smtClean="0"/>
              <a:t>Clinton Wins on Budget, but More Lies Ahead</a:t>
            </a:r>
          </a:p>
          <a:p>
            <a:r>
              <a:rPr lang="en-US" dirty="0" smtClean="0"/>
              <a:t>Hospitals Are Sued by 7 Foot Doctors</a:t>
            </a:r>
          </a:p>
          <a:p>
            <a:r>
              <a:rPr lang="en-US" dirty="0" smtClean="0"/>
              <a:t>Police: Crack Found in Man's Buttocks</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Resolution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U: Where is The Green Hornet playing in Mountain View?</a:t>
            </a:r>
          </a:p>
          <a:p>
            <a:pPr>
              <a:buNone/>
            </a:pPr>
            <a:r>
              <a:rPr lang="en-US" dirty="0" smtClean="0"/>
              <a:t>S: The Green Hornet is playing at the Century 16 theater.</a:t>
            </a:r>
          </a:p>
          <a:p>
            <a:pPr>
              <a:buNone/>
            </a:pPr>
            <a:r>
              <a:rPr lang="en-US" dirty="0" smtClean="0"/>
              <a:t>U: When is it playing there?</a:t>
            </a:r>
          </a:p>
          <a:p>
            <a:pPr>
              <a:buNone/>
            </a:pPr>
            <a:r>
              <a:rPr lang="en-US" dirty="0" smtClean="0"/>
              <a:t>S: It’s playing at 2pm, 5pm, and 8pm.</a:t>
            </a:r>
          </a:p>
          <a:p>
            <a:pPr>
              <a:buNone/>
            </a:pPr>
            <a:r>
              <a:rPr lang="en-US" dirty="0" smtClean="0"/>
              <a:t>U: I’d like 1 adult and 2 children for the first show.</a:t>
            </a:r>
            <a:br>
              <a:rPr lang="en-US" dirty="0" smtClean="0"/>
            </a:br>
            <a:r>
              <a:rPr lang="en-US" dirty="0" smtClean="0"/>
              <a:t>How much would that cost?</a:t>
            </a:r>
          </a:p>
          <a:p>
            <a:pPr>
              <a:buNone/>
            </a:pPr>
            <a:endParaRPr lang="en-US" dirty="0" smtClean="0"/>
          </a:p>
          <a:p>
            <a:r>
              <a:rPr lang="en-US" dirty="0" smtClean="0"/>
              <a:t>Knowledge sources:</a:t>
            </a:r>
          </a:p>
          <a:p>
            <a:pPr lvl="1"/>
            <a:r>
              <a:rPr lang="en-US" dirty="0" smtClean="0"/>
              <a:t>Domain knowledge</a:t>
            </a:r>
          </a:p>
          <a:p>
            <a:pPr lvl="1"/>
            <a:r>
              <a:rPr lang="en-US" dirty="0" smtClean="0"/>
              <a:t>Discourse knowledge</a:t>
            </a:r>
          </a:p>
          <a:p>
            <a:pPr lvl="1"/>
            <a:r>
              <a:rPr lang="en-US" dirty="0" smtClean="0"/>
              <a:t>World knowledge</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NLP hard</a:t>
            </a:r>
            <a:endParaRPr lang="en-US" dirty="0"/>
          </a:p>
        </p:txBody>
      </p:sp>
      <p:sp>
        <p:nvSpPr>
          <p:cNvPr id="3" name="Content Placeholder 2"/>
          <p:cNvSpPr>
            <a:spLocks noGrp="1"/>
          </p:cNvSpPr>
          <p:nvPr>
            <p:ph idx="1"/>
          </p:nvPr>
        </p:nvSpPr>
        <p:spPr/>
        <p:txBody>
          <a:bodyPr>
            <a:normAutofit/>
          </a:bodyPr>
          <a:lstStyle/>
          <a:p>
            <a:r>
              <a:rPr lang="en-US" dirty="0" smtClean="0"/>
              <a:t>Natural language is:</a:t>
            </a:r>
          </a:p>
          <a:p>
            <a:pPr lvl="1"/>
            <a:r>
              <a:rPr lang="en-US" dirty="0" smtClean="0"/>
              <a:t>highly ambiguous at all levels</a:t>
            </a:r>
          </a:p>
          <a:p>
            <a:pPr lvl="1"/>
            <a:r>
              <a:rPr lang="en-US" dirty="0" smtClean="0"/>
              <a:t>complex and subtle use of context to convey meaning</a:t>
            </a:r>
          </a:p>
          <a:p>
            <a:pPr lvl="1"/>
            <a:r>
              <a:rPr lang="en-US" dirty="0" smtClean="0"/>
              <a:t>fuzzy?, probabilistic</a:t>
            </a:r>
          </a:p>
          <a:p>
            <a:pPr lvl="1"/>
            <a:r>
              <a:rPr lang="en-US" dirty="0" smtClean="0"/>
              <a:t>involves reasoning about the world</a:t>
            </a:r>
          </a:p>
          <a:p>
            <a:pPr lvl="1"/>
            <a:r>
              <a:rPr lang="en-US" dirty="0" smtClean="0"/>
              <a:t>a key part of people interacting with other people (a social system):</a:t>
            </a:r>
          </a:p>
          <a:p>
            <a:pPr lvl="2"/>
            <a:r>
              <a:rPr lang="en-US" dirty="0" smtClean="0"/>
              <a:t>persuading, insulting and amusing them</a:t>
            </a:r>
          </a:p>
          <a:p>
            <a:r>
              <a:rPr lang="en-US" dirty="0" smtClean="0"/>
              <a:t>But NLP can also be surprisingly easy sometimes:</a:t>
            </a:r>
          </a:p>
          <a:p>
            <a:pPr lvl="1"/>
            <a:r>
              <a:rPr lang="en-US" dirty="0" smtClean="0"/>
              <a:t>rough text features can often do half the job</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Hidden Structure of Language</a:t>
            </a:r>
            <a:endParaRPr lang="en-US" dirty="0"/>
          </a:p>
        </p:txBody>
      </p:sp>
      <p:sp>
        <p:nvSpPr>
          <p:cNvPr id="3" name="Content Placeholder 2"/>
          <p:cNvSpPr>
            <a:spLocks noGrp="1"/>
          </p:cNvSpPr>
          <p:nvPr>
            <p:ph idx="1"/>
          </p:nvPr>
        </p:nvSpPr>
        <p:spPr/>
        <p:txBody>
          <a:bodyPr>
            <a:normAutofit/>
          </a:bodyPr>
          <a:lstStyle/>
          <a:p>
            <a:r>
              <a:rPr lang="en-US" dirty="0" smtClean="0"/>
              <a:t>Going beneath the surface…</a:t>
            </a:r>
          </a:p>
          <a:p>
            <a:pPr lvl="1"/>
            <a:r>
              <a:rPr lang="en-US" dirty="0" smtClean="0"/>
              <a:t>Not just string processing</a:t>
            </a:r>
          </a:p>
          <a:p>
            <a:pPr lvl="1"/>
            <a:r>
              <a:rPr lang="en-US" dirty="0" smtClean="0"/>
              <a:t>Not just keyword matching in a search engine</a:t>
            </a:r>
          </a:p>
          <a:p>
            <a:pPr lvl="2"/>
            <a:r>
              <a:rPr lang="en-US" dirty="0" smtClean="0"/>
              <a:t>Search Google on “tennis racquet” and “tennis racquets” or “laptop” and “notebook” and the results are quite different …</a:t>
            </a:r>
            <a:br>
              <a:rPr lang="en-US" dirty="0" smtClean="0"/>
            </a:br>
            <a:r>
              <a:rPr lang="en-US" dirty="0" smtClean="0"/>
              <a:t>though these days Google does lots of subtle stuff beyond keyword matching itself</a:t>
            </a:r>
          </a:p>
          <a:p>
            <a:pPr lvl="1"/>
            <a:r>
              <a:rPr lang="en-US" dirty="0" smtClean="0"/>
              <a:t>Not just converting a sound stream to a string of words</a:t>
            </a:r>
          </a:p>
          <a:p>
            <a:pPr lvl="2"/>
            <a:r>
              <a:rPr lang="en-US" dirty="0" smtClean="0"/>
              <a:t>Like Nuance/IBM/Dragon/Philips speech recognition</a:t>
            </a:r>
          </a:p>
          <a:p>
            <a:r>
              <a:rPr lang="en-US" dirty="0" smtClean="0"/>
              <a:t>To recover and manipulate at least </a:t>
            </a:r>
            <a:r>
              <a:rPr lang="en-US" i="1" dirty="0" smtClean="0"/>
              <a:t>some </a:t>
            </a:r>
            <a:r>
              <a:rPr lang="en-US" dirty="0" smtClean="0"/>
              <a:t>aspects of language structure and meaning</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About the Course</a:t>
            </a:r>
          </a:p>
        </p:txBody>
      </p:sp>
      <p:sp>
        <p:nvSpPr>
          <p:cNvPr id="3" name="Content Placeholder 2"/>
          <p:cNvSpPr>
            <a:spLocks noGrp="1"/>
          </p:cNvSpPr>
          <p:nvPr>
            <p:ph idx="1"/>
          </p:nvPr>
        </p:nvSpPr>
        <p:spPr/>
        <p:txBody>
          <a:bodyPr>
            <a:normAutofit lnSpcReduction="10000"/>
          </a:bodyPr>
          <a:lstStyle/>
          <a:p>
            <a:pPr>
              <a:defRPr/>
            </a:pPr>
            <a:r>
              <a:rPr lang="en-US" dirty="0"/>
              <a:t>Assumes some skills…</a:t>
            </a:r>
          </a:p>
          <a:p>
            <a:pPr lvl="1">
              <a:defRPr/>
            </a:pPr>
            <a:r>
              <a:rPr lang="en-US" dirty="0"/>
              <a:t>basic linear algebra, probability, and statistics</a:t>
            </a:r>
          </a:p>
          <a:p>
            <a:pPr lvl="1">
              <a:defRPr/>
            </a:pPr>
            <a:r>
              <a:rPr lang="en-US" dirty="0"/>
              <a:t>decent programming skills</a:t>
            </a:r>
          </a:p>
          <a:p>
            <a:pPr lvl="1">
              <a:defRPr/>
            </a:pPr>
            <a:r>
              <a:rPr lang="en-US" dirty="0"/>
              <a:t>willingness to learn missing knowledge</a:t>
            </a:r>
          </a:p>
          <a:p>
            <a:pPr>
              <a:defRPr/>
            </a:pPr>
            <a:r>
              <a:rPr lang="en-US" dirty="0"/>
              <a:t>Teaches key theory and methods for Statistical NLP</a:t>
            </a:r>
            <a:endParaRPr lang="fr-FR" dirty="0"/>
          </a:p>
          <a:p>
            <a:pPr lvl="1">
              <a:defRPr/>
            </a:pPr>
            <a:r>
              <a:rPr lang="en-US" dirty="0"/>
              <a:t>Useful for building practical, robust systems capable of interpreting human language</a:t>
            </a:r>
          </a:p>
          <a:p>
            <a:pPr>
              <a:defRPr/>
            </a:pPr>
            <a:r>
              <a:rPr lang="en-US" dirty="0"/>
              <a:t>Experimental approach:</a:t>
            </a:r>
          </a:p>
          <a:p>
            <a:pPr lvl="1">
              <a:defRPr/>
            </a:pPr>
            <a:r>
              <a:rPr lang="en-US" dirty="0"/>
              <a:t>Lots of problem-based learning</a:t>
            </a:r>
          </a:p>
          <a:p>
            <a:pPr lvl="1">
              <a:defRPr/>
            </a:pPr>
            <a:r>
              <a:rPr lang="en-US" dirty="0"/>
              <a:t>Often practical issues are as important as theoretical niceties</a:t>
            </a:r>
          </a:p>
          <a:p>
            <a:pPr>
              <a:defRPr/>
            </a:pPr>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Experimental Approach</a:t>
            </a:r>
          </a:p>
        </p:txBody>
      </p:sp>
      <p:sp>
        <p:nvSpPr>
          <p:cNvPr id="3" name="Content Placeholder 2"/>
          <p:cNvSpPr>
            <a:spLocks noGrp="1"/>
          </p:cNvSpPr>
          <p:nvPr>
            <p:ph idx="1"/>
          </p:nvPr>
        </p:nvSpPr>
        <p:spPr/>
        <p:txBody>
          <a:bodyPr/>
          <a:lstStyle/>
          <a:p>
            <a:pPr marL="514350" indent="-514350">
              <a:buFont typeface="+mj-lt"/>
              <a:buAutoNum type="arabicPeriod"/>
              <a:defRPr/>
            </a:pPr>
            <a:r>
              <a:rPr lang="en-US" dirty="0" smtClean="0"/>
              <a:t>Formulate Hypothesis</a:t>
            </a:r>
          </a:p>
          <a:p>
            <a:pPr marL="514350" indent="-514350">
              <a:buFont typeface="+mj-lt"/>
              <a:buAutoNum type="arabicPeriod"/>
              <a:defRPr/>
            </a:pPr>
            <a:r>
              <a:rPr lang="en-US" dirty="0" smtClean="0"/>
              <a:t>Implement Technique</a:t>
            </a:r>
          </a:p>
          <a:p>
            <a:pPr marL="514350" indent="-514350">
              <a:buFont typeface="+mj-lt"/>
              <a:buAutoNum type="arabicPeriod"/>
              <a:defRPr/>
            </a:pPr>
            <a:r>
              <a:rPr lang="en-US" dirty="0" smtClean="0"/>
              <a:t>Train and Test</a:t>
            </a:r>
          </a:p>
          <a:p>
            <a:pPr marL="514350" indent="-514350">
              <a:buFont typeface="+mj-lt"/>
              <a:buAutoNum type="arabicPeriod"/>
              <a:defRPr/>
            </a:pPr>
            <a:r>
              <a:rPr lang="en-US" dirty="0" smtClean="0"/>
              <a:t>Apply Evaluation Metric</a:t>
            </a:r>
          </a:p>
          <a:p>
            <a:pPr marL="514350" indent="-514350">
              <a:buFont typeface="+mj-lt"/>
              <a:buAutoNum type="arabicPeriod"/>
              <a:defRPr/>
            </a:pPr>
            <a:r>
              <a:rPr lang="en-US" dirty="0" smtClean="0"/>
              <a:t>If not improved:</a:t>
            </a:r>
          </a:p>
          <a:p>
            <a:pPr marL="914400" lvl="1" indent="-514350">
              <a:buFont typeface="+mj-lt"/>
              <a:buAutoNum type="arabicPeriod"/>
              <a:defRPr/>
            </a:pPr>
            <a:r>
              <a:rPr lang="en-US" dirty="0" smtClean="0"/>
              <a:t>Perform error analysis</a:t>
            </a:r>
          </a:p>
          <a:p>
            <a:pPr marL="914400" lvl="1" indent="-514350">
              <a:buFont typeface="+mj-lt"/>
              <a:buAutoNum type="arabicPeriod"/>
              <a:defRPr/>
            </a:pPr>
            <a:r>
              <a:rPr lang="en-US" dirty="0" smtClean="0"/>
              <a:t>Revise Hypothesis</a:t>
            </a:r>
          </a:p>
          <a:p>
            <a:pPr marL="514350" indent="-514350">
              <a:buFont typeface="+mj-lt"/>
              <a:buAutoNum type="arabicPeriod"/>
              <a:defRPr/>
            </a:pPr>
            <a:r>
              <a:rPr lang="en-US" dirty="0" smtClean="0"/>
              <a:t>Repeat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a:t>
            </a:r>
            <a:endParaRPr lang="en-US" dirty="0"/>
          </a:p>
        </p:txBody>
      </p:sp>
      <p:sp>
        <p:nvSpPr>
          <p:cNvPr id="3" name="Content Placeholder 2"/>
          <p:cNvSpPr>
            <a:spLocks noGrp="1"/>
          </p:cNvSpPr>
          <p:nvPr>
            <p:ph idx="1"/>
          </p:nvPr>
        </p:nvSpPr>
        <p:spPr/>
        <p:txBody>
          <a:bodyPr>
            <a:normAutofit/>
          </a:bodyPr>
          <a:lstStyle/>
          <a:p>
            <a:pPr>
              <a:spcBef>
                <a:spcPts val="0"/>
              </a:spcBef>
            </a:pPr>
            <a:r>
              <a:rPr lang="en-US" sz="2400" dirty="0" smtClean="0"/>
              <a:t>Introduction</a:t>
            </a:r>
          </a:p>
          <a:p>
            <a:pPr lvl="1">
              <a:spcBef>
                <a:spcPts val="0"/>
              </a:spcBef>
            </a:pPr>
            <a:r>
              <a:rPr lang="en-US" sz="2000" dirty="0" smtClean="0"/>
              <a:t>History</a:t>
            </a:r>
          </a:p>
          <a:p>
            <a:pPr lvl="1">
              <a:spcBef>
                <a:spcPts val="0"/>
              </a:spcBef>
            </a:pPr>
            <a:r>
              <a:rPr lang="en-US" sz="2000" dirty="0" smtClean="0"/>
              <a:t>Present and Future</a:t>
            </a:r>
          </a:p>
          <a:p>
            <a:pPr lvl="1">
              <a:spcBef>
                <a:spcPts val="0"/>
              </a:spcBef>
            </a:pPr>
            <a:r>
              <a:rPr lang="en-US" sz="2000" dirty="0" smtClean="0"/>
              <a:t>NLP and the Web</a:t>
            </a:r>
          </a:p>
          <a:p>
            <a:pPr>
              <a:spcBef>
                <a:spcPts val="0"/>
              </a:spcBef>
            </a:pPr>
            <a:r>
              <a:rPr lang="en-US" sz="2400" dirty="0" smtClean="0"/>
              <a:t>Mathematical Background</a:t>
            </a:r>
          </a:p>
          <a:p>
            <a:pPr lvl="1">
              <a:spcBef>
                <a:spcPts val="0"/>
              </a:spcBef>
            </a:pPr>
            <a:r>
              <a:rPr lang="en-US" sz="2000" dirty="0" smtClean="0"/>
              <a:t>Probability and Statistics</a:t>
            </a:r>
          </a:p>
          <a:p>
            <a:pPr lvl="1">
              <a:spcBef>
                <a:spcPts val="0"/>
              </a:spcBef>
            </a:pPr>
            <a:r>
              <a:rPr lang="en-US" sz="2000" dirty="0" smtClean="0"/>
              <a:t>Language Model</a:t>
            </a:r>
          </a:p>
          <a:p>
            <a:pPr lvl="1">
              <a:spcBef>
                <a:spcPts val="0"/>
              </a:spcBef>
            </a:pPr>
            <a:r>
              <a:rPr lang="en-US" sz="2000" dirty="0" smtClean="0"/>
              <a:t>Hidden Markov Model</a:t>
            </a:r>
          </a:p>
          <a:p>
            <a:pPr lvl="1">
              <a:spcBef>
                <a:spcPts val="0"/>
              </a:spcBef>
            </a:pPr>
            <a:r>
              <a:rPr lang="en-US" sz="2000" dirty="0" smtClean="0"/>
              <a:t>Viterbi </a:t>
            </a:r>
            <a:r>
              <a:rPr lang="en-US" sz="2000" dirty="0" smtClean="0"/>
              <a:t>Algorithm</a:t>
            </a:r>
            <a:endParaRPr lang="en-US" sz="2000" dirty="0" smtClean="0"/>
          </a:p>
          <a:p>
            <a:pPr>
              <a:spcBef>
                <a:spcPts val="0"/>
              </a:spcBef>
            </a:pPr>
            <a:r>
              <a:rPr lang="en-US" sz="2400" dirty="0" smtClean="0"/>
              <a:t>Linguistic Essentials</a:t>
            </a:r>
          </a:p>
          <a:p>
            <a:pPr lvl="1">
              <a:spcBef>
                <a:spcPts val="0"/>
              </a:spcBef>
            </a:pPr>
            <a:r>
              <a:rPr lang="en-US" sz="2000" dirty="0" smtClean="0"/>
              <a:t>Part of Speech and Morphology</a:t>
            </a:r>
          </a:p>
          <a:p>
            <a:pPr lvl="1">
              <a:spcBef>
                <a:spcPts val="0"/>
              </a:spcBef>
            </a:pPr>
            <a:r>
              <a:rPr lang="en-US" sz="2000" dirty="0" smtClean="0"/>
              <a:t>Phrase structure</a:t>
            </a:r>
          </a:p>
          <a:p>
            <a:pPr lvl="1">
              <a:spcBef>
                <a:spcPts val="0"/>
              </a:spcBef>
            </a:pPr>
            <a:r>
              <a:rPr lang="en-US" sz="2000" dirty="0" smtClean="0"/>
              <a:t>Collocations</a:t>
            </a:r>
          </a:p>
          <a:p>
            <a:pPr lvl="1">
              <a:spcBef>
                <a:spcPts val="0"/>
              </a:spcBef>
            </a:pPr>
            <a:r>
              <a:rPr lang="en-US" sz="2000" dirty="0" smtClean="0"/>
              <a:t>n-gram Models</a:t>
            </a:r>
          </a:p>
          <a:p>
            <a:pPr lvl="1">
              <a:spcBef>
                <a:spcPts val="0"/>
              </a:spcBef>
            </a:pPr>
            <a:r>
              <a:rPr lang="en-US" sz="2000" dirty="0" smtClean="0"/>
              <a:t>Word Sense Disambiguation</a:t>
            </a:r>
          </a:p>
          <a:p>
            <a:pPr lvl="1">
              <a:spcBef>
                <a:spcPts val="0"/>
              </a:spcBef>
            </a:pPr>
            <a:r>
              <a:rPr lang="en-US" sz="2000" dirty="0" smtClean="0"/>
              <a:t>Word Embeddings</a:t>
            </a:r>
            <a:endParaRPr lang="en-US" dirty="0" smtClean="0"/>
          </a:p>
          <a:p>
            <a:pPr>
              <a:spcBef>
                <a:spcPts val="0"/>
              </a:spcBef>
            </a:pPr>
            <a:endParaRPr lang="en-US" sz="2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dirty="0"/>
              <a:t>Preprocessing</a:t>
            </a:r>
          </a:p>
          <a:p>
            <a:pPr lvl="1">
              <a:spcBef>
                <a:spcPts val="0"/>
              </a:spcBef>
            </a:pPr>
            <a:r>
              <a:rPr lang="en-US" dirty="0"/>
              <a:t>Encoding</a:t>
            </a:r>
          </a:p>
          <a:p>
            <a:pPr lvl="1">
              <a:spcBef>
                <a:spcPts val="0"/>
              </a:spcBef>
            </a:pPr>
            <a:r>
              <a:rPr lang="en-US" dirty="0"/>
              <a:t>Regular Expressions</a:t>
            </a:r>
          </a:p>
          <a:p>
            <a:pPr lvl="1">
              <a:spcBef>
                <a:spcPts val="0"/>
              </a:spcBef>
            </a:pPr>
            <a:r>
              <a:rPr lang="en-US" dirty="0"/>
              <a:t>Segmentation</a:t>
            </a:r>
          </a:p>
          <a:p>
            <a:pPr lvl="1">
              <a:spcBef>
                <a:spcPts val="0"/>
              </a:spcBef>
            </a:pPr>
            <a:r>
              <a:rPr lang="en-US" dirty="0"/>
              <a:t>Tokenization</a:t>
            </a:r>
          </a:p>
          <a:p>
            <a:pPr lvl="1">
              <a:spcBef>
                <a:spcPts val="0"/>
              </a:spcBef>
            </a:pPr>
            <a:r>
              <a:rPr lang="en-US" dirty="0"/>
              <a:t>Normalization</a:t>
            </a:r>
          </a:p>
          <a:p>
            <a:r>
              <a:rPr lang="en-US" dirty="0" smtClean="0"/>
              <a:t>NLTK</a:t>
            </a:r>
          </a:p>
          <a:p>
            <a:pPr lvl="1"/>
            <a:r>
              <a:rPr lang="en-US" dirty="0" smtClean="0"/>
              <a:t>Introduction to Python</a:t>
            </a:r>
          </a:p>
          <a:p>
            <a:pPr lvl="1"/>
            <a:r>
              <a:rPr lang="en-US" dirty="0" smtClean="0"/>
              <a:t>Overview of NLTK libraries</a:t>
            </a:r>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Analytics</a:t>
            </a:r>
            <a:endParaRPr lang="en-US" dirty="0"/>
          </a:p>
        </p:txBody>
      </p:sp>
      <p:sp>
        <p:nvSpPr>
          <p:cNvPr id="3" name="Content Placeholder 2"/>
          <p:cNvSpPr>
            <a:spLocks noGrp="1"/>
          </p:cNvSpPr>
          <p:nvPr>
            <p:ph idx="1"/>
          </p:nvPr>
        </p:nvSpPr>
        <p:spPr/>
        <p:txBody>
          <a:bodyPr>
            <a:normAutofit fontScale="92500" lnSpcReduction="10000"/>
          </a:bodyPr>
          <a:lstStyle/>
          <a:p>
            <a:r>
              <a:rPr lang="en-US" dirty="0">
                <a:effectLst/>
              </a:rPr>
              <a:t>N</a:t>
            </a:r>
            <a:r>
              <a:rPr lang="en-US" dirty="0" smtClean="0">
                <a:effectLst/>
              </a:rPr>
              <a:t>eed </a:t>
            </a:r>
            <a:r>
              <a:rPr lang="en-US" dirty="0">
                <a:effectLst/>
              </a:rPr>
              <a:t>to analyze large amounts of text to discover useful </a:t>
            </a:r>
            <a:r>
              <a:rPr lang="en-US" dirty="0" smtClean="0">
                <a:effectLst/>
              </a:rPr>
              <a:t>information</a:t>
            </a:r>
          </a:p>
          <a:p>
            <a:r>
              <a:rPr lang="en-US" dirty="0" smtClean="0">
                <a:effectLst/>
              </a:rPr>
              <a:t>Examples:</a:t>
            </a:r>
          </a:p>
          <a:p>
            <a:pPr lvl="1"/>
            <a:r>
              <a:rPr lang="en-US" dirty="0" smtClean="0">
                <a:effectLst/>
              </a:rPr>
              <a:t>monitoring </a:t>
            </a:r>
            <a:r>
              <a:rPr lang="en-US" dirty="0">
                <a:effectLst/>
              </a:rPr>
              <a:t>how the public discusses </a:t>
            </a:r>
            <a:r>
              <a:rPr lang="en-US" dirty="0" smtClean="0">
                <a:effectLst/>
              </a:rPr>
              <a:t>a product </a:t>
            </a:r>
            <a:r>
              <a:rPr lang="en-US" dirty="0">
                <a:effectLst/>
              </a:rPr>
              <a:t>in social </a:t>
            </a:r>
            <a:r>
              <a:rPr lang="en-US" dirty="0" smtClean="0">
                <a:effectLst/>
              </a:rPr>
              <a:t>media</a:t>
            </a:r>
          </a:p>
          <a:p>
            <a:pPr lvl="1"/>
            <a:r>
              <a:rPr lang="en-US" dirty="0" smtClean="0"/>
              <a:t>Anti-terrorism intelligence</a:t>
            </a:r>
            <a:endParaRPr lang="en-US" dirty="0" smtClean="0">
              <a:effectLst/>
            </a:endParaRPr>
          </a:p>
          <a:p>
            <a:r>
              <a:rPr lang="en-US" dirty="0" smtClean="0">
                <a:effectLst/>
              </a:rPr>
              <a:t>This </a:t>
            </a:r>
            <a:r>
              <a:rPr lang="en-US" dirty="0">
                <a:effectLst/>
              </a:rPr>
              <a:t>course provides students with an understanding of common and emerging methods of organizing, summarizing, and analyzing large collections of unstructured and lightly-structured text ('text analytics</a:t>
            </a:r>
            <a:r>
              <a:rPr lang="en-US" dirty="0" smtClean="0">
                <a:effectLst/>
              </a:rPr>
              <a:t>')</a:t>
            </a:r>
          </a:p>
          <a:p>
            <a:r>
              <a:rPr lang="en-US" dirty="0">
                <a:effectLst/>
              </a:rPr>
              <a:t>F</a:t>
            </a:r>
            <a:r>
              <a:rPr lang="en-US" dirty="0" smtClean="0">
                <a:effectLst/>
              </a:rPr>
              <a:t>ocus on </a:t>
            </a:r>
            <a:r>
              <a:rPr lang="en-US" dirty="0">
                <a:effectLst/>
              </a:rPr>
              <a:t>algorithms and </a:t>
            </a:r>
            <a:r>
              <a:rPr lang="en-US" dirty="0" smtClean="0">
                <a:effectLst/>
              </a:rPr>
              <a:t>techniques</a:t>
            </a:r>
          </a:p>
          <a:p>
            <a:r>
              <a:rPr lang="en-US" dirty="0">
                <a:effectLst/>
              </a:rPr>
              <a:t>I</a:t>
            </a:r>
            <a:r>
              <a:rPr lang="en-US" dirty="0" smtClean="0">
                <a:effectLst/>
              </a:rPr>
              <a:t>ntroduction </a:t>
            </a:r>
            <a:r>
              <a:rPr lang="en-US" dirty="0">
                <a:effectLst/>
              </a:rPr>
              <a:t>to open-source software tools </a:t>
            </a:r>
            <a:endParaRPr lang="en-US" dirty="0"/>
          </a:p>
        </p:txBody>
      </p:sp>
    </p:spTree>
    <p:extLst>
      <p:ext uri="{BB962C8B-B14F-4D97-AF65-F5344CB8AC3E}">
        <p14:creationId xmlns:p14="http://schemas.microsoft.com/office/powerpoint/2010/main" val="4833072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Classification</a:t>
            </a:r>
          </a:p>
          <a:p>
            <a:pPr lvl="1"/>
            <a:r>
              <a:rPr lang="en-US" dirty="0"/>
              <a:t>Machine Learning</a:t>
            </a:r>
          </a:p>
          <a:p>
            <a:pPr lvl="1"/>
            <a:r>
              <a:rPr lang="en-US" dirty="0"/>
              <a:t>Statistical classifiers</a:t>
            </a:r>
          </a:p>
          <a:p>
            <a:pPr lvl="2"/>
            <a:r>
              <a:rPr lang="en-US" dirty="0" err="1"/>
              <a:t>Bayesan</a:t>
            </a:r>
            <a:r>
              <a:rPr lang="en-US" dirty="0"/>
              <a:t> Network</a:t>
            </a:r>
          </a:p>
          <a:p>
            <a:pPr lvl="2"/>
            <a:r>
              <a:rPr lang="en-US" dirty="0"/>
              <a:t>Perceptron</a:t>
            </a:r>
          </a:p>
          <a:p>
            <a:pPr lvl="2"/>
            <a:r>
              <a:rPr lang="en-US" dirty="0"/>
              <a:t>Maximum Entropy</a:t>
            </a:r>
          </a:p>
          <a:p>
            <a:pPr lvl="2"/>
            <a:r>
              <a:rPr lang="en-US" dirty="0"/>
              <a:t>Support Vector Machines</a:t>
            </a:r>
          </a:p>
          <a:p>
            <a:pPr lvl="2"/>
            <a:r>
              <a:rPr lang="en-US" dirty="0"/>
              <a:t>Hidden Variable Models</a:t>
            </a:r>
          </a:p>
          <a:p>
            <a:r>
              <a:rPr lang="en-US" dirty="0"/>
              <a:t>Clustering</a:t>
            </a:r>
          </a:p>
          <a:p>
            <a:pPr lvl="1"/>
            <a:r>
              <a:rPr lang="en-US" dirty="0"/>
              <a:t>K-means</a:t>
            </a:r>
          </a:p>
          <a:p>
            <a:pPr lvl="1"/>
            <a:r>
              <a:rPr lang="en-US" dirty="0"/>
              <a:t>Factored </a:t>
            </a:r>
            <a:r>
              <a:rPr lang="en-US" dirty="0" smtClean="0"/>
              <a:t>Models</a:t>
            </a:r>
            <a:endParaRPr lang="en-US" dirty="0"/>
          </a:p>
        </p:txBody>
      </p:sp>
    </p:spTree>
    <p:extLst>
      <p:ext uri="{BB962C8B-B14F-4D97-AF65-F5344CB8AC3E}">
        <p14:creationId xmlns:p14="http://schemas.microsoft.com/office/powerpoint/2010/main" val="5250740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Tagging</a:t>
            </a:r>
          </a:p>
          <a:p>
            <a:pPr lvl="1"/>
            <a:r>
              <a:rPr lang="en-US" dirty="0" smtClean="0"/>
              <a:t>Part of Speech</a:t>
            </a:r>
          </a:p>
          <a:p>
            <a:pPr lvl="1"/>
            <a:r>
              <a:rPr lang="en-US" dirty="0" smtClean="0"/>
              <a:t>Named Entity</a:t>
            </a:r>
          </a:p>
          <a:p>
            <a:r>
              <a:rPr lang="en-US" dirty="0" smtClean="0"/>
              <a:t>Sentence Structure</a:t>
            </a:r>
          </a:p>
          <a:p>
            <a:pPr lvl="1"/>
            <a:r>
              <a:rPr lang="en-US" dirty="0" smtClean="0"/>
              <a:t>Constituency Parsing</a:t>
            </a:r>
          </a:p>
          <a:p>
            <a:pPr lvl="1"/>
            <a:r>
              <a:rPr lang="en-US" dirty="0" smtClean="0"/>
              <a:t>Dependency Parsing</a:t>
            </a:r>
          </a:p>
          <a:p>
            <a:r>
              <a:rPr lang="en-US" dirty="0" smtClean="0"/>
              <a:t>Semantic Analysis</a:t>
            </a:r>
          </a:p>
          <a:p>
            <a:pPr lvl="1"/>
            <a:r>
              <a:rPr lang="en-US" dirty="0" smtClean="0"/>
              <a:t>Semantic Role Labeling</a:t>
            </a:r>
          </a:p>
          <a:p>
            <a:pPr lvl="1"/>
            <a:r>
              <a:rPr lang="en-US" dirty="0" err="1" smtClean="0"/>
              <a:t>Coreference</a:t>
            </a:r>
            <a:r>
              <a:rPr lang="en-US" dirty="0" smtClean="0"/>
              <a:t> resolution</a:t>
            </a:r>
          </a:p>
          <a:p>
            <a:r>
              <a:rPr lang="en-US" dirty="0" smtClean="0"/>
              <a:t>Statistical Machine Translation</a:t>
            </a:r>
          </a:p>
          <a:p>
            <a:pPr lvl="1"/>
            <a:r>
              <a:rPr lang="en-US" dirty="0" smtClean="0"/>
              <a:t>Phrase-Based </a:t>
            </a:r>
            <a:r>
              <a:rPr lang="en-US" dirty="0" smtClean="0"/>
              <a:t>Models</a:t>
            </a:r>
          </a:p>
          <a:p>
            <a:pPr lvl="1"/>
            <a:r>
              <a:rPr lang="en-US" dirty="0" smtClean="0"/>
              <a:t>Neural Network Models</a:t>
            </a:r>
            <a:endParaRPr lang="en-US" dirty="0" smtClean="0"/>
          </a:p>
          <a:p>
            <a:pPr lvl="1"/>
            <a:r>
              <a:rPr lang="en-US" dirty="0" smtClean="0"/>
              <a:t>Evaluation metrics</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Deep Learning</a:t>
            </a:r>
          </a:p>
          <a:p>
            <a:r>
              <a:rPr lang="en-US" dirty="0" smtClean="0"/>
              <a:t>Libraries</a:t>
            </a:r>
            <a:endParaRPr lang="en-US" dirty="0"/>
          </a:p>
          <a:p>
            <a:pPr lvl="1"/>
            <a:r>
              <a:rPr lang="en-US" dirty="0"/>
              <a:t>NLTK</a:t>
            </a:r>
          </a:p>
          <a:p>
            <a:pPr lvl="1"/>
            <a:r>
              <a:rPr lang="en-US" dirty="0" err="1"/>
              <a:t>Theano</a:t>
            </a:r>
            <a:r>
              <a:rPr lang="en-US" dirty="0"/>
              <a:t>/</a:t>
            </a:r>
            <a:r>
              <a:rPr lang="en-US" dirty="0" err="1"/>
              <a:t>Keras</a:t>
            </a:r>
            <a:endParaRPr lang="en-US" dirty="0"/>
          </a:p>
          <a:p>
            <a:pPr lvl="1"/>
            <a:r>
              <a:rPr lang="en-US" dirty="0" err="1"/>
              <a:t>Tensorflow</a:t>
            </a:r>
            <a:endParaRPr lang="en-US" dirty="0"/>
          </a:p>
          <a:p>
            <a:r>
              <a:rPr lang="en-US" dirty="0" smtClean="0"/>
              <a:t>Applications</a:t>
            </a:r>
          </a:p>
          <a:p>
            <a:pPr lvl="1"/>
            <a:r>
              <a:rPr lang="en-US" dirty="0"/>
              <a:t>Opinion Mining</a:t>
            </a:r>
          </a:p>
          <a:p>
            <a:pPr lvl="1"/>
            <a:r>
              <a:rPr lang="en-US" dirty="0"/>
              <a:t>Entity Linking</a:t>
            </a:r>
          </a:p>
          <a:p>
            <a:pPr lvl="1"/>
            <a:r>
              <a:rPr lang="en-US" dirty="0"/>
              <a:t>Semantic Search</a:t>
            </a:r>
          </a:p>
          <a:p>
            <a:pPr lvl="1"/>
            <a:r>
              <a:rPr lang="en-US" dirty="0"/>
              <a:t>Question Answering</a:t>
            </a:r>
          </a:p>
          <a:p>
            <a:pPr lvl="1"/>
            <a:r>
              <a:rPr lang="en-US" dirty="0"/>
              <a:t>Language </a:t>
            </a:r>
            <a:r>
              <a:rPr lang="en-US" dirty="0" smtClean="0"/>
              <a:t>Inference </a:t>
            </a:r>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effectLst/>
              </a:rPr>
              <a:t>Opinion Mining</a:t>
            </a:r>
          </a:p>
          <a:p>
            <a:pPr lvl="1"/>
            <a:r>
              <a:rPr lang="en-US" dirty="0" smtClean="0">
                <a:effectLst/>
              </a:rPr>
              <a:t>Introduction </a:t>
            </a:r>
            <a:r>
              <a:rPr lang="en-US" dirty="0">
                <a:effectLst/>
              </a:rPr>
              <a:t>to sentiment </a:t>
            </a:r>
            <a:r>
              <a:rPr lang="en-US" dirty="0" smtClean="0">
                <a:effectLst/>
              </a:rPr>
              <a:t>analysis</a:t>
            </a:r>
            <a:endParaRPr lang="en-US" dirty="0">
              <a:effectLst/>
            </a:endParaRPr>
          </a:p>
          <a:p>
            <a:pPr lvl="1"/>
            <a:r>
              <a:rPr lang="en-US" dirty="0">
                <a:effectLst/>
              </a:rPr>
              <a:t>Sentiment </a:t>
            </a:r>
            <a:r>
              <a:rPr lang="en-US" dirty="0" smtClean="0">
                <a:effectLst/>
              </a:rPr>
              <a:t>classification</a:t>
            </a:r>
            <a:endParaRPr lang="en-US" dirty="0">
              <a:effectLst/>
            </a:endParaRPr>
          </a:p>
          <a:p>
            <a:pPr lvl="1"/>
            <a:r>
              <a:rPr lang="en-US" dirty="0">
                <a:effectLst/>
              </a:rPr>
              <a:t>Lexical resources for sentiment </a:t>
            </a:r>
            <a:r>
              <a:rPr lang="en-US" dirty="0" smtClean="0">
                <a:effectLst/>
              </a:rPr>
              <a:t>analysis</a:t>
            </a:r>
            <a:endParaRPr lang="en-US" dirty="0">
              <a:effectLst/>
            </a:endParaRPr>
          </a:p>
          <a:p>
            <a:r>
              <a:rPr lang="en-US" dirty="0">
                <a:effectLst/>
              </a:rPr>
              <a:t>Neural Language Models (Word2Vec, Doc2Vec</a:t>
            </a:r>
            <a:r>
              <a:rPr lang="en-US" dirty="0" smtClean="0">
                <a:effectLst/>
              </a:rPr>
              <a:t>)</a:t>
            </a:r>
            <a:endParaRPr lang="en-US" dirty="0">
              <a:effectLst/>
            </a:endParaRPr>
          </a:p>
          <a:p>
            <a:r>
              <a:rPr lang="en-US" dirty="0">
                <a:effectLst/>
              </a:rPr>
              <a:t>Ordinal </a:t>
            </a:r>
            <a:r>
              <a:rPr lang="en-US" dirty="0" smtClean="0">
                <a:effectLst/>
              </a:rPr>
              <a:t>regression</a:t>
            </a:r>
            <a:endParaRPr lang="en-US" dirty="0">
              <a:effectLst/>
            </a:endParaRPr>
          </a:p>
          <a:p>
            <a:r>
              <a:rPr lang="en-US" dirty="0">
                <a:effectLst/>
              </a:rPr>
              <a:t>Opinion </a:t>
            </a:r>
            <a:r>
              <a:rPr lang="en-US" dirty="0" smtClean="0">
                <a:effectLst/>
              </a:rPr>
              <a:t>extraction</a:t>
            </a:r>
            <a:endParaRPr lang="en-US" dirty="0">
              <a:effectLst/>
            </a:endParaRPr>
          </a:p>
          <a:p>
            <a:r>
              <a:rPr lang="en-US" dirty="0">
                <a:effectLst/>
              </a:rPr>
              <a:t>Data </a:t>
            </a:r>
            <a:r>
              <a:rPr lang="en-US" dirty="0" smtClean="0">
                <a:effectLst/>
              </a:rPr>
              <a:t>collection</a:t>
            </a:r>
            <a:endParaRPr lang="en-US" dirty="0">
              <a:effectLst/>
            </a:endParaRPr>
          </a:p>
          <a:p>
            <a:r>
              <a:rPr lang="en-US" dirty="0" smtClean="0">
                <a:effectLst/>
              </a:rPr>
              <a:t>Quantification</a:t>
            </a:r>
            <a:endParaRPr lang="en-US" dirty="0">
              <a:effectLst/>
            </a:endParaRPr>
          </a:p>
          <a:p>
            <a:r>
              <a:rPr lang="en-US" dirty="0">
                <a:effectLst/>
              </a:rPr>
              <a:t>Spam: mail spam, scams, phishing, web &amp; social network spam, review </a:t>
            </a:r>
            <a:r>
              <a:rPr lang="en-US" dirty="0" smtClean="0">
                <a:effectLst/>
              </a:rPr>
              <a:t>spam</a:t>
            </a:r>
            <a:endParaRPr lang="en-US" dirty="0">
              <a:effectLst/>
            </a:endParaRPr>
          </a:p>
          <a:p>
            <a:r>
              <a:rPr lang="en-US" dirty="0">
                <a:effectLst/>
              </a:rPr>
              <a:t>Cross-media </a:t>
            </a:r>
            <a:r>
              <a:rPr lang="en-US" dirty="0" smtClean="0">
                <a:effectLst/>
              </a:rPr>
              <a:t>retrieval</a:t>
            </a:r>
            <a:endParaRPr lang="en-US" dirty="0">
              <a:effectLst/>
            </a:endParaRPr>
          </a:p>
        </p:txBody>
      </p:sp>
    </p:spTree>
    <p:extLst>
      <p:ext uri="{BB962C8B-B14F-4D97-AF65-F5344CB8AC3E}">
        <p14:creationId xmlns:p14="http://schemas.microsoft.com/office/powerpoint/2010/main" val="5845420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a:t>
            </a:r>
            <a:endParaRPr lang="en-US" dirty="0"/>
          </a:p>
        </p:txBody>
      </p:sp>
      <p:sp>
        <p:nvSpPr>
          <p:cNvPr id="3" name="Content Placeholder 2"/>
          <p:cNvSpPr>
            <a:spLocks noGrp="1"/>
          </p:cNvSpPr>
          <p:nvPr>
            <p:ph idx="1"/>
          </p:nvPr>
        </p:nvSpPr>
        <p:spPr/>
        <p:txBody>
          <a:bodyPr/>
          <a:lstStyle/>
          <a:p>
            <a:r>
              <a:rPr lang="en-US" dirty="0" smtClean="0"/>
              <a:t>Project</a:t>
            </a:r>
          </a:p>
          <a:p>
            <a:r>
              <a:rPr lang="en-US" dirty="0" smtClean="0"/>
              <a:t>Seminar</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Year Projects</a:t>
            </a:r>
            <a:endParaRPr lang="en-US" dirty="0"/>
          </a:p>
        </p:txBody>
      </p:sp>
      <p:sp>
        <p:nvSpPr>
          <p:cNvPr id="3" name="Content Placeholder 2"/>
          <p:cNvSpPr>
            <a:spLocks noGrp="1"/>
          </p:cNvSpPr>
          <p:nvPr>
            <p:ph idx="1"/>
          </p:nvPr>
        </p:nvSpPr>
        <p:spPr/>
        <p:txBody>
          <a:bodyPr>
            <a:normAutofit/>
          </a:bodyPr>
          <a:lstStyle/>
          <a:p>
            <a:r>
              <a:rPr lang="en-US" dirty="0" smtClean="0"/>
              <a:t>Participation to </a:t>
            </a:r>
            <a:r>
              <a:rPr lang="en-US" dirty="0" err="1" smtClean="0"/>
              <a:t>Evalita</a:t>
            </a:r>
            <a:r>
              <a:rPr lang="en-US" dirty="0" smtClean="0"/>
              <a:t> 2011</a:t>
            </a:r>
          </a:p>
          <a:p>
            <a:pPr lvl="1"/>
            <a:r>
              <a:rPr lang="en-US" dirty="0" smtClean="0"/>
              <a:t>Task POS + Lemmatization: 1</a:t>
            </a:r>
            <a:r>
              <a:rPr lang="en-US" baseline="30000" dirty="0" smtClean="0"/>
              <a:t>st</a:t>
            </a:r>
            <a:r>
              <a:rPr lang="en-US" dirty="0" smtClean="0"/>
              <a:t> position</a:t>
            </a:r>
          </a:p>
          <a:p>
            <a:pPr lvl="1"/>
            <a:r>
              <a:rPr lang="en-US" dirty="0" smtClean="0"/>
              <a:t>Task Domain Adaptation: 1</a:t>
            </a:r>
            <a:r>
              <a:rPr lang="en-US" baseline="30000" dirty="0" smtClean="0"/>
              <a:t>st</a:t>
            </a:r>
            <a:r>
              <a:rPr lang="en-US" dirty="0" smtClean="0"/>
              <a:t> position</a:t>
            </a:r>
          </a:p>
          <a:p>
            <a:pPr lvl="1"/>
            <a:r>
              <a:rPr lang="en-US" dirty="0" smtClean="0"/>
              <a:t>Task </a:t>
            </a:r>
            <a:r>
              <a:rPr lang="en-US" dirty="0" err="1" smtClean="0"/>
              <a:t>SuperSense</a:t>
            </a:r>
            <a:r>
              <a:rPr lang="en-US" dirty="0" smtClean="0"/>
              <a:t>: 1</a:t>
            </a:r>
            <a:r>
              <a:rPr lang="en-US" baseline="30000" dirty="0" smtClean="0"/>
              <a:t>st</a:t>
            </a:r>
            <a:r>
              <a:rPr lang="en-US" dirty="0" smtClean="0"/>
              <a:t> position</a:t>
            </a:r>
          </a:p>
          <a:p>
            <a:pPr lvl="1"/>
            <a:r>
              <a:rPr lang="en-US" dirty="0" smtClean="0"/>
              <a:t>Task Dependency Parsing: 2</a:t>
            </a:r>
            <a:r>
              <a:rPr lang="en-US" baseline="30000" dirty="0" smtClean="0"/>
              <a:t>nd</a:t>
            </a:r>
            <a:r>
              <a:rPr lang="en-US" dirty="0" smtClean="0"/>
              <a:t> position</a:t>
            </a:r>
          </a:p>
          <a:p>
            <a:pPr lvl="1"/>
            <a:r>
              <a:rPr lang="en-US" dirty="0" smtClean="0"/>
              <a:t>Task NER: 3</a:t>
            </a:r>
            <a:r>
              <a:rPr lang="en-US" baseline="30000" dirty="0" smtClean="0"/>
              <a:t>rd</a:t>
            </a:r>
            <a:r>
              <a:rPr lang="en-US" dirty="0" smtClean="0"/>
              <a:t> position</a:t>
            </a:r>
          </a:p>
          <a:p>
            <a:r>
              <a:rPr lang="en-US" dirty="0" err="1" smtClean="0"/>
              <a:t>SemEval</a:t>
            </a:r>
            <a:r>
              <a:rPr lang="en-US" dirty="0" smtClean="0"/>
              <a:t> 2012 </a:t>
            </a:r>
          </a:p>
          <a:p>
            <a:pPr lvl="1"/>
            <a:r>
              <a:rPr lang="en-US" dirty="0" smtClean="0"/>
              <a:t>Sentiment Analysis on tweets</a:t>
            </a:r>
          </a:p>
          <a:p>
            <a:r>
              <a:rPr lang="en-US" dirty="0"/>
              <a:t>Participation to </a:t>
            </a:r>
            <a:r>
              <a:rPr lang="en-US" dirty="0" err="1"/>
              <a:t>Evalita</a:t>
            </a:r>
            <a:r>
              <a:rPr lang="en-US" dirty="0"/>
              <a:t> </a:t>
            </a:r>
            <a:r>
              <a:rPr lang="en-US" dirty="0" smtClean="0"/>
              <a:t>2014</a:t>
            </a:r>
          </a:p>
          <a:p>
            <a:pPr lvl="1"/>
            <a:r>
              <a:rPr lang="en-US" dirty="0" smtClean="0"/>
              <a:t>Sentiment Analysis on tweets</a:t>
            </a:r>
          </a:p>
          <a:p>
            <a:r>
              <a:rPr lang="en-US" dirty="0" smtClean="0"/>
              <a:t>Disaster Reports in Tweets</a:t>
            </a:r>
          </a:p>
          <a:p>
            <a:pPr lvl="1"/>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a:t>
            </a:r>
            <a:r>
              <a:rPr lang="en-US" smtClean="0"/>
              <a:t>Year Projects</a:t>
            </a:r>
            <a:endParaRPr lang="en-US"/>
          </a:p>
        </p:txBody>
      </p:sp>
      <p:sp>
        <p:nvSpPr>
          <p:cNvPr id="3" name="Content Placeholder 2"/>
          <p:cNvSpPr>
            <a:spLocks noGrp="1"/>
          </p:cNvSpPr>
          <p:nvPr>
            <p:ph idx="1"/>
          </p:nvPr>
        </p:nvSpPr>
        <p:spPr/>
        <p:txBody>
          <a:bodyPr/>
          <a:lstStyle/>
          <a:p>
            <a:r>
              <a:rPr lang="en-US" dirty="0"/>
              <a:t>Participation to </a:t>
            </a:r>
            <a:r>
              <a:rPr lang="en-US" dirty="0" err="1"/>
              <a:t>Evalita</a:t>
            </a:r>
            <a:r>
              <a:rPr lang="en-US" dirty="0"/>
              <a:t> </a:t>
            </a:r>
            <a:r>
              <a:rPr lang="en-US" dirty="0" smtClean="0"/>
              <a:t>2016</a:t>
            </a:r>
            <a:endParaRPr lang="en-US" dirty="0"/>
          </a:p>
          <a:p>
            <a:pPr lvl="1"/>
            <a:r>
              <a:rPr lang="en-US" dirty="0"/>
              <a:t>Task POS </a:t>
            </a:r>
            <a:r>
              <a:rPr lang="en-US" dirty="0" smtClean="0"/>
              <a:t>on Tweets:</a:t>
            </a:r>
            <a:endParaRPr lang="en-US" dirty="0"/>
          </a:p>
          <a:p>
            <a:pPr lvl="1"/>
            <a:r>
              <a:rPr lang="en-US" dirty="0"/>
              <a:t>Task </a:t>
            </a:r>
            <a:r>
              <a:rPr lang="en-US" dirty="0" err="1" smtClean="0"/>
              <a:t>Sentipolc</a:t>
            </a:r>
            <a:r>
              <a:rPr lang="en-US" dirty="0" smtClean="0"/>
              <a:t> on Twitter: </a:t>
            </a:r>
            <a:r>
              <a:rPr lang="en-US" dirty="0"/>
              <a:t>1</a:t>
            </a:r>
            <a:r>
              <a:rPr lang="en-US" baseline="30000" dirty="0"/>
              <a:t>st</a:t>
            </a:r>
            <a:r>
              <a:rPr lang="en-US" dirty="0"/>
              <a:t> position</a:t>
            </a:r>
          </a:p>
          <a:p>
            <a:pPr lvl="1"/>
            <a:r>
              <a:rPr lang="en-US" dirty="0"/>
              <a:t>Task </a:t>
            </a:r>
            <a:r>
              <a:rPr lang="en-US" dirty="0" smtClean="0"/>
              <a:t>Named Entity Linking:</a:t>
            </a:r>
            <a:endParaRPr lang="en-US" dirty="0"/>
          </a:p>
        </p:txBody>
      </p:sp>
    </p:spTree>
    <p:extLst>
      <p:ext uri="{BB962C8B-B14F-4D97-AF65-F5344CB8AC3E}">
        <p14:creationId xmlns:p14="http://schemas.microsoft.com/office/powerpoint/2010/main" val="27850855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Books</a:t>
            </a:r>
            <a:endParaRPr lang="en-US" dirty="0"/>
          </a:p>
        </p:txBody>
      </p:sp>
      <p:sp>
        <p:nvSpPr>
          <p:cNvPr id="3" name="Content Placeholder 2"/>
          <p:cNvSpPr>
            <a:spLocks noGrp="1"/>
          </p:cNvSpPr>
          <p:nvPr>
            <p:ph idx="1"/>
          </p:nvPr>
        </p:nvSpPr>
        <p:spPr/>
        <p:txBody>
          <a:bodyPr>
            <a:normAutofit fontScale="92500"/>
          </a:bodyPr>
          <a:lstStyle/>
          <a:p>
            <a:r>
              <a:rPr lang="en-US" dirty="0" smtClean="0"/>
              <a:t>C. Manning, H. </a:t>
            </a:r>
            <a:r>
              <a:rPr lang="en-US" dirty="0" err="1" smtClean="0"/>
              <a:t>Schutze</a:t>
            </a:r>
            <a:r>
              <a:rPr lang="en-US" dirty="0" smtClean="0"/>
              <a:t>. Foundations of Statistical Natural Language Processing. MIT Press, 2000.</a:t>
            </a:r>
          </a:p>
          <a:p>
            <a:r>
              <a:rPr lang="en-US" dirty="0" smtClean="0"/>
              <a:t>D. </a:t>
            </a:r>
            <a:r>
              <a:rPr lang="en-US" dirty="0" err="1" smtClean="0"/>
              <a:t>Jurafsky</a:t>
            </a:r>
            <a:r>
              <a:rPr lang="en-US" dirty="0" smtClean="0"/>
              <a:t>, J.H. Martin, Speech and Language Processing. 2nd edition, Prentice-Hall, 2008.</a:t>
            </a:r>
          </a:p>
          <a:p>
            <a:r>
              <a:rPr lang="en-US" dirty="0" smtClean="0"/>
              <a:t>S. </a:t>
            </a:r>
            <a:r>
              <a:rPr lang="en-US" dirty="0" err="1" smtClean="0"/>
              <a:t>Kubler</a:t>
            </a:r>
            <a:r>
              <a:rPr lang="en-US" dirty="0" smtClean="0"/>
              <a:t>, R. McDonald, J. </a:t>
            </a:r>
            <a:r>
              <a:rPr lang="en-US" dirty="0" err="1" smtClean="0"/>
              <a:t>Nivre</a:t>
            </a:r>
            <a:r>
              <a:rPr lang="en-US" dirty="0" smtClean="0"/>
              <a:t>. Dependency Parsing. 2010.</a:t>
            </a:r>
          </a:p>
          <a:p>
            <a:r>
              <a:rPr lang="en-US" dirty="0" smtClean="0"/>
              <a:t>P. Koehn. Statistical Machine Translation. Cambridge University Press, 2010.</a:t>
            </a:r>
          </a:p>
          <a:p>
            <a:r>
              <a:rPr lang="en-US" dirty="0" smtClean="0"/>
              <a:t>S. Bird, E. Klein, E. </a:t>
            </a:r>
            <a:r>
              <a:rPr lang="en-US" dirty="0" err="1" smtClean="0"/>
              <a:t>Loper</a:t>
            </a:r>
            <a:r>
              <a:rPr lang="en-US" dirty="0" smtClean="0"/>
              <a:t>. Natural Language Processing with Python.</a:t>
            </a:r>
          </a:p>
          <a:p>
            <a:r>
              <a:rPr lang="en-US" dirty="0" smtClean="0"/>
              <a:t>I. </a:t>
            </a:r>
            <a:r>
              <a:rPr lang="en-US" dirty="0" err="1" smtClean="0"/>
              <a:t>Goodfellow</a:t>
            </a:r>
            <a:r>
              <a:rPr lang="en-US" dirty="0" smtClean="0"/>
              <a:t>, </a:t>
            </a:r>
            <a:r>
              <a:rPr lang="en-US" dirty="0" err="1" smtClean="0"/>
              <a:t>Yoshua</a:t>
            </a:r>
            <a:r>
              <a:rPr lang="en-US" dirty="0" smtClean="0"/>
              <a:t> </a:t>
            </a:r>
            <a:r>
              <a:rPr lang="en-US" dirty="0" err="1"/>
              <a:t>Bengio</a:t>
            </a:r>
            <a:r>
              <a:rPr lang="en-US" dirty="0"/>
              <a:t> and </a:t>
            </a:r>
            <a:r>
              <a:rPr lang="en-US" dirty="0" smtClean="0"/>
              <a:t>A. </a:t>
            </a:r>
            <a:r>
              <a:rPr lang="en-US" dirty="0" err="1" smtClean="0"/>
              <a:t>Courville</a:t>
            </a:r>
            <a:r>
              <a:rPr lang="en-US" dirty="0" smtClean="0"/>
              <a:t>, Deep Learning, http</a:t>
            </a:r>
            <a:r>
              <a:rPr lang="en-US" dirty="0"/>
              <a:t>://</a:t>
            </a:r>
            <a:r>
              <a:rPr lang="en-US" dirty="0" smtClean="0"/>
              <a:t>www.deeplearningbook.org, 2016.</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Mining</a:t>
            </a:r>
            <a:endParaRPr lang="en-US" dirty="0"/>
          </a:p>
        </p:txBody>
      </p:sp>
      <p:sp>
        <p:nvSpPr>
          <p:cNvPr id="3" name="Content Placeholder 2"/>
          <p:cNvSpPr>
            <a:spLocks noGrp="1"/>
          </p:cNvSpPr>
          <p:nvPr>
            <p:ph idx="1"/>
          </p:nvPr>
        </p:nvSpPr>
        <p:spPr/>
        <p:txBody>
          <a:bodyPr/>
          <a:lstStyle/>
          <a:p>
            <a:r>
              <a:rPr lang="en-US" dirty="0">
                <a:effectLst/>
              </a:rPr>
              <a:t>T</a:t>
            </a:r>
            <a:r>
              <a:rPr lang="en-US" dirty="0" smtClean="0">
                <a:effectLst/>
              </a:rPr>
              <a:t>he </a:t>
            </a:r>
            <a:r>
              <a:rPr lang="en-US" dirty="0">
                <a:effectLst/>
              </a:rPr>
              <a:t>process of deriving </a:t>
            </a:r>
            <a:r>
              <a:rPr lang="en-US" dirty="0" smtClean="0">
                <a:effectLst/>
              </a:rPr>
              <a:t>high-quality</a:t>
            </a:r>
            <a:r>
              <a:rPr lang="en-US" dirty="0">
                <a:effectLst/>
              </a:rPr>
              <a:t> </a:t>
            </a:r>
            <a:r>
              <a:rPr lang="en-US" dirty="0">
                <a:effectLst/>
              </a:rPr>
              <a:t>information from </a:t>
            </a:r>
            <a:r>
              <a:rPr lang="en-US" dirty="0">
                <a:effectLst/>
              </a:rPr>
              <a:t>text</a:t>
            </a:r>
            <a:endParaRPr lang="en-US" dirty="0">
              <a:effectLst/>
            </a:endParaRPr>
          </a:p>
          <a:p>
            <a:r>
              <a:rPr lang="en-US" dirty="0">
                <a:effectLst/>
              </a:rPr>
              <a:t>High-quality </a:t>
            </a:r>
            <a:r>
              <a:rPr lang="en-US" dirty="0">
                <a:effectLst/>
              </a:rPr>
              <a:t>information is typically derived through the devising of patterns and trends through means such as statistical pattern </a:t>
            </a:r>
            <a:r>
              <a:rPr lang="en-US" dirty="0" smtClean="0">
                <a:effectLst/>
              </a:rPr>
              <a:t>learning</a:t>
            </a:r>
          </a:p>
          <a:p>
            <a:r>
              <a:rPr lang="en-US" dirty="0" smtClean="0">
                <a:effectLst/>
              </a:rPr>
              <a:t>aims </a:t>
            </a:r>
            <a:r>
              <a:rPr lang="en-US" dirty="0">
                <a:effectLst/>
              </a:rPr>
              <a:t>to turn text into data for analysis, via application of natural language </a:t>
            </a:r>
            <a:r>
              <a:rPr lang="en-US" dirty="0" smtClean="0">
                <a:effectLst/>
              </a:rPr>
              <a:t>processing</a:t>
            </a:r>
            <a:r>
              <a:rPr lang="en-US" dirty="0">
                <a:effectLst/>
              </a:rPr>
              <a:t> (NLP) and analytical methods.</a:t>
            </a:r>
          </a:p>
        </p:txBody>
      </p:sp>
    </p:spTree>
    <p:extLst>
      <p:ext uri="{BB962C8B-B14F-4D97-AF65-F5344CB8AC3E}">
        <p14:creationId xmlns:p14="http://schemas.microsoft.com/office/powerpoint/2010/main" val="616609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Structured vs Unstructured Data</a:t>
            </a:r>
            <a:endParaRPr lang="en-US" dirty="0"/>
          </a:p>
        </p:txBody>
      </p:sp>
      <p:sp>
        <p:nvSpPr>
          <p:cNvPr id="3" name="Content Placeholder 2"/>
          <p:cNvSpPr>
            <a:spLocks noGrp="1"/>
          </p:cNvSpPr>
          <p:nvPr>
            <p:ph idx="1"/>
          </p:nvPr>
        </p:nvSpPr>
        <p:spPr/>
        <p:txBody>
          <a:bodyPr>
            <a:normAutofit lnSpcReduction="10000"/>
          </a:bodyPr>
          <a:lstStyle/>
          <a:p>
            <a:r>
              <a:rPr lang="en-US" dirty="0" smtClean="0">
                <a:effectLst/>
              </a:rPr>
              <a:t>85 </a:t>
            </a:r>
            <a:r>
              <a:rPr lang="en-US" dirty="0">
                <a:effectLst/>
              </a:rPr>
              <a:t>percent of business-relevant information originates in unstructured form, primarily </a:t>
            </a:r>
            <a:r>
              <a:rPr lang="en-US" dirty="0" smtClean="0">
                <a:effectLst/>
              </a:rPr>
              <a:t>text, according to </a:t>
            </a:r>
            <a:r>
              <a:rPr lang="en-US" dirty="0" err="1" smtClean="0">
                <a:effectLst/>
              </a:rPr>
              <a:t>Anant</a:t>
            </a:r>
            <a:r>
              <a:rPr lang="en-US" dirty="0" smtClean="0">
                <a:effectLst/>
              </a:rPr>
              <a:t> </a:t>
            </a:r>
            <a:r>
              <a:rPr lang="en-US" dirty="0" err="1">
                <a:effectLst/>
              </a:rPr>
              <a:t>Jhingran</a:t>
            </a:r>
            <a:r>
              <a:rPr lang="en-US" dirty="0">
                <a:effectLst/>
              </a:rPr>
              <a:t> of IBM </a:t>
            </a:r>
            <a:r>
              <a:rPr lang="en-US" dirty="0" smtClean="0">
                <a:effectLst/>
              </a:rPr>
              <a:t>Research.</a:t>
            </a:r>
          </a:p>
          <a:p>
            <a:r>
              <a:rPr lang="en-US" dirty="0" smtClean="0">
                <a:effectLst/>
              </a:rPr>
              <a:t>Information is mostly communicated by reading </a:t>
            </a:r>
            <a:r>
              <a:rPr lang="en-US" dirty="0">
                <a:effectLst/>
              </a:rPr>
              <a:t>or writing e-mails, reports, or articles and the like, in conversations, or </a:t>
            </a:r>
            <a:r>
              <a:rPr lang="en-US" dirty="0" smtClean="0">
                <a:effectLst/>
              </a:rPr>
              <a:t>by listening/watching media</a:t>
            </a:r>
          </a:p>
          <a:p>
            <a:r>
              <a:rPr lang="en-US" dirty="0" smtClean="0">
                <a:effectLst/>
              </a:rPr>
              <a:t>Attempts to turn text into structured (HTML) or </a:t>
            </a:r>
            <a:r>
              <a:rPr lang="en-US" dirty="0" smtClean="0">
                <a:effectLst/>
                <a:hlinkClick r:id="rId2"/>
              </a:rPr>
              <a:t>microformat </a:t>
            </a:r>
            <a:r>
              <a:rPr lang="en-US" dirty="0" smtClean="0">
                <a:effectLst/>
              </a:rPr>
              <a:t>only scratch the surface</a:t>
            </a:r>
          </a:p>
          <a:p>
            <a:r>
              <a:rPr lang="en-US" dirty="0" smtClean="0">
                <a:effectLst/>
              </a:rPr>
              <a:t>Problems:</a:t>
            </a:r>
          </a:p>
          <a:p>
            <a:pPr lvl="1"/>
            <a:r>
              <a:rPr lang="en-US" dirty="0" smtClean="0"/>
              <a:t>Requires universal agreed ontologies</a:t>
            </a:r>
          </a:p>
          <a:p>
            <a:pPr lvl="1"/>
            <a:r>
              <a:rPr lang="en-US" dirty="0" smtClean="0">
                <a:effectLst/>
              </a:rPr>
              <a:t>Additional effort</a:t>
            </a:r>
          </a:p>
          <a:p>
            <a:r>
              <a:rPr lang="en-US" dirty="0" smtClean="0">
                <a:effectLst/>
              </a:rPr>
              <a:t>Entity linking attempts to provide a bridge</a:t>
            </a:r>
            <a:endParaRPr lang="en-US" dirty="0"/>
          </a:p>
        </p:txBody>
      </p:sp>
    </p:spTree>
    <p:extLst>
      <p:ext uri="{BB962C8B-B14F-4D97-AF65-F5344CB8AC3E}">
        <p14:creationId xmlns:p14="http://schemas.microsoft.com/office/powerpoint/2010/main" val="1547338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NLP</a:t>
            </a:r>
            <a:endParaRPr lang="en-US" dirty="0"/>
          </a:p>
        </p:txBody>
      </p:sp>
      <p:sp>
        <p:nvSpPr>
          <p:cNvPr id="3" name="Content Placeholder 2"/>
          <p:cNvSpPr>
            <a:spLocks noGrp="1"/>
          </p:cNvSpPr>
          <p:nvPr>
            <p:ph idx="1"/>
          </p:nvPr>
        </p:nvSpPr>
        <p:spPr/>
        <p:txBody>
          <a:bodyPr>
            <a:normAutofit/>
          </a:bodyPr>
          <a:lstStyle/>
          <a:p>
            <a:r>
              <a:rPr lang="en-US" dirty="0" smtClean="0"/>
              <a:t>Computers would be a lot more useful if they could handle our email, do our library research, chat to us …</a:t>
            </a:r>
          </a:p>
          <a:p>
            <a:r>
              <a:rPr lang="en-US" dirty="0" smtClean="0"/>
              <a:t>But they are fazed by natural languages</a:t>
            </a:r>
          </a:p>
          <a:p>
            <a:pPr lvl="1"/>
            <a:r>
              <a:rPr lang="en-US" dirty="0" smtClean="0"/>
              <a:t>Or at least their programmers are … most people just avoid the problem and get into XML, or menus and drop boxes, or …</a:t>
            </a:r>
          </a:p>
          <a:p>
            <a:r>
              <a:rPr lang="en-US" dirty="0" smtClean="0"/>
              <a:t>Big challenge</a:t>
            </a:r>
          </a:p>
          <a:p>
            <a:pPr lvl="1"/>
            <a:r>
              <a:rPr lang="en-US" dirty="0" smtClean="0"/>
              <a:t>How can we teach language to computers?</a:t>
            </a:r>
          </a:p>
          <a:p>
            <a:pPr lvl="1"/>
            <a:r>
              <a:rPr lang="en-US" dirty="0" smtClean="0"/>
              <a:t>Or help them learn it as kids do?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 Science Fiction</a:t>
            </a:r>
            <a:endParaRPr lang="en-US" dirty="0"/>
          </a:p>
        </p:txBody>
      </p:sp>
      <p:sp>
        <p:nvSpPr>
          <p:cNvPr id="3" name="Content Placeholder 2"/>
          <p:cNvSpPr>
            <a:spLocks noGrp="1"/>
          </p:cNvSpPr>
          <p:nvPr>
            <p:ph idx="1"/>
          </p:nvPr>
        </p:nvSpPr>
        <p:spPr>
          <a:xfrm>
            <a:off x="674688" y="1316725"/>
            <a:ext cx="7772400" cy="1576755"/>
          </a:xfrm>
        </p:spPr>
        <p:txBody>
          <a:bodyPr/>
          <a:lstStyle/>
          <a:p>
            <a:r>
              <a:rPr lang="en-US" dirty="0" smtClean="0"/>
              <a:t>Star Trek</a:t>
            </a:r>
          </a:p>
          <a:p>
            <a:pPr lvl="1"/>
            <a:r>
              <a:rPr lang="en-US" dirty="0" smtClean="0"/>
              <a:t>universal translator: Babel Fish</a:t>
            </a:r>
          </a:p>
          <a:p>
            <a:pPr lvl="1"/>
            <a:r>
              <a:rPr lang="en-US" dirty="0" smtClean="0"/>
              <a:t>Language Interaction</a:t>
            </a:r>
          </a:p>
          <a:p>
            <a:pPr lvl="1"/>
            <a:endParaRPr lang="en-US" dirty="0"/>
          </a:p>
        </p:txBody>
      </p:sp>
      <p:pic>
        <p:nvPicPr>
          <p:cNvPr id="4" name="data_talks_to_computer-short.avi">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cstate="print"/>
          <a:stretch>
            <a:fillRect/>
          </a:stretch>
        </p:blipFill>
        <p:spPr>
          <a:xfrm>
            <a:off x="1653220" y="2694014"/>
            <a:ext cx="5598375" cy="3768981"/>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theme/theme1.xml><?xml version="1.0" encoding="utf-8"?>
<a:theme xmlns:a="http://schemas.openxmlformats.org/drawingml/2006/main" name="1_AIIA00">
  <a:themeElements>
    <a:clrScheme name="1_AIIA00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fontScheme name="1_AIIA00">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AIIA00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1_AIIA00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AIIA00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PragmaticWeb</Template>
  <TotalTime>12164</TotalTime>
  <Words>2529</Words>
  <Application>Microsoft Macintosh PowerPoint</Application>
  <PresentationFormat>On-screen Show (4:3)</PresentationFormat>
  <Paragraphs>368</Paragraphs>
  <Slides>57</Slides>
  <Notes>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Calibri</vt:lpstr>
      <vt:lpstr>ＭＳ Ｐゴシック</vt:lpstr>
      <vt:lpstr>Palatino Linotype</vt:lpstr>
      <vt:lpstr>Times New Roman</vt:lpstr>
      <vt:lpstr>Tw Cen MT</vt:lpstr>
      <vt:lpstr>Tw Cen MT Condensed</vt:lpstr>
      <vt:lpstr>Wingdings</vt:lpstr>
      <vt:lpstr>Wingdings 2</vt:lpstr>
      <vt:lpstr>Arial</vt:lpstr>
      <vt:lpstr>1_AIIA00</vt:lpstr>
      <vt:lpstr>Text Analytics</vt:lpstr>
      <vt:lpstr>Instructors</vt:lpstr>
      <vt:lpstr>Course Info</vt:lpstr>
      <vt:lpstr>Exam</vt:lpstr>
      <vt:lpstr>Text Analytics</vt:lpstr>
      <vt:lpstr>Text Mining</vt:lpstr>
      <vt:lpstr>Structured vs Unstructured Data</vt:lpstr>
      <vt:lpstr>NLP</vt:lpstr>
      <vt:lpstr>NL: Science Fiction</vt:lpstr>
      <vt:lpstr>September 2016</vt:lpstr>
      <vt:lpstr>Quiz Bowl Competition</vt:lpstr>
      <vt:lpstr>QANTA vs Ken Jennings</vt:lpstr>
      <vt:lpstr>Early history of NLP: 1950s</vt:lpstr>
      <vt:lpstr>Recent Breakthroughs</vt:lpstr>
      <vt:lpstr>Smartest Machine on Earth</vt:lpstr>
      <vt:lpstr>Tsunami of Deep Learning</vt:lpstr>
      <vt:lpstr>Dependency Parsing</vt:lpstr>
      <vt:lpstr>Google</vt:lpstr>
      <vt:lpstr>Apple SIRI</vt:lpstr>
      <vt:lpstr>Google Voice Actions</vt:lpstr>
      <vt:lpstr>Technological Breakthrough</vt:lpstr>
      <vt:lpstr>Big Data &amp; Deep Learning</vt:lpstr>
      <vt:lpstr>AlphaGo</vt:lpstr>
      <vt:lpstr>Big Data Science &amp; Artificial Intelligence</vt:lpstr>
      <vt:lpstr>Unreasonable Effectiveness of Data</vt:lpstr>
      <vt:lpstr>Scientific Dispute: is it science?</vt:lpstr>
      <vt:lpstr>Chomsky</vt:lpstr>
      <vt:lpstr>Norvig</vt:lpstr>
      <vt:lpstr>Norvig (2)</vt:lpstr>
      <vt:lpstr>Linguistic Analysis</vt:lpstr>
      <vt:lpstr>Why to study human language?</vt:lpstr>
      <vt:lpstr>PowerPoint Presentation</vt:lpstr>
      <vt:lpstr>Language and Intelligence</vt:lpstr>
      <vt:lpstr>Hawkins’ Memory-Prediction framework</vt:lpstr>
      <vt:lpstr>More …</vt:lpstr>
      <vt:lpstr>Thirty Million Words</vt:lpstr>
      <vt:lpstr>Exploiting Knowledge</vt:lpstr>
      <vt:lpstr>Knowledge is Power </vt:lpstr>
      <vt:lpstr>Linguistic Applications</vt:lpstr>
      <vt:lpstr>Natural Language Understanding is difficult </vt:lpstr>
      <vt:lpstr>Where are the ambiguities?</vt:lpstr>
      <vt:lpstr>Newspaper Headlines</vt:lpstr>
      <vt:lpstr>Reference Resolution</vt:lpstr>
      <vt:lpstr>NLP hard</vt:lpstr>
      <vt:lpstr>Hidden Structure of Language</vt:lpstr>
      <vt:lpstr>About the Course</vt:lpstr>
      <vt:lpstr>Experimental Approach</vt:lpstr>
      <vt:lpstr>Program</vt:lpstr>
      <vt:lpstr>PowerPoint Presentation</vt:lpstr>
      <vt:lpstr>PowerPoint Presentation</vt:lpstr>
      <vt:lpstr>PowerPoint Presentation</vt:lpstr>
      <vt:lpstr>PowerPoint Presentation</vt:lpstr>
      <vt:lpstr>PowerPoint Presentation</vt:lpstr>
      <vt:lpstr>Exam</vt:lpstr>
      <vt:lpstr>Previous Year Projects</vt:lpstr>
      <vt:lpstr>Last Year Projects</vt:lpstr>
      <vt:lpstr>Books</vt:lpstr>
    </vt:vector>
  </TitlesOfParts>
  <Company>Università di Pisa</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Categorization</dc:title>
  <dc:creator>Giuseppe Attardi</dc:creator>
  <cp:lastModifiedBy>GIUSEPPE ATTARDI</cp:lastModifiedBy>
  <cp:revision>800</cp:revision>
  <dcterms:created xsi:type="dcterms:W3CDTF">2004-04-23T19:18:16Z</dcterms:created>
  <dcterms:modified xsi:type="dcterms:W3CDTF">2017-09-20T12:44:41Z</dcterms:modified>
</cp:coreProperties>
</file>