
<file path=[Content_Types].xml><?xml version="1.0" encoding="utf-8"?>
<Types xmlns="http://schemas.openxmlformats.org/package/2006/content-types">
  <Default Extension="xml" ContentType="application/xml"/>
  <Default Extension="bin" ContentType="application/vnd.openxmlformats-officedocument.oleObject"/>
  <Default Extension="jpeg" ContentType="image/jpeg"/>
  <Default Extension="jpg" ContentType="image/jpeg"/>
  <Default Extension="emf" ContentType="image/x-emf"/>
  <Default Extension="tiff" ContentType="image/tiff"/>
  <Default Extension="rels" ContentType="application/vnd.openxmlformats-package.relationships+xml"/>
  <Default Extension="vml" ContentType="application/vnd.openxmlformats-officedocument.vmlDrawing"/>
  <Default Extension="png" ContentType="image/png"/>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1" r:id="rId1"/>
  </p:sldMasterIdLst>
  <p:notesMasterIdLst>
    <p:notesMasterId r:id="rId71"/>
  </p:notesMasterIdLst>
  <p:handoutMasterIdLst>
    <p:handoutMasterId r:id="rId72"/>
  </p:handoutMasterIdLst>
  <p:sldIdLst>
    <p:sldId id="856" r:id="rId2"/>
    <p:sldId id="770" r:id="rId3"/>
    <p:sldId id="421" r:id="rId4"/>
    <p:sldId id="950" r:id="rId5"/>
    <p:sldId id="951" r:id="rId6"/>
    <p:sldId id="952" r:id="rId7"/>
    <p:sldId id="953" r:id="rId8"/>
    <p:sldId id="293" r:id="rId9"/>
    <p:sldId id="866" r:id="rId10"/>
    <p:sldId id="451" r:id="rId11"/>
    <p:sldId id="836" r:id="rId12"/>
    <p:sldId id="954" r:id="rId13"/>
    <p:sldId id="955" r:id="rId14"/>
    <p:sldId id="931" r:id="rId15"/>
    <p:sldId id="956" r:id="rId16"/>
    <p:sldId id="868" r:id="rId17"/>
    <p:sldId id="869" r:id="rId18"/>
    <p:sldId id="957" r:id="rId19"/>
    <p:sldId id="867" r:id="rId20"/>
    <p:sldId id="870" r:id="rId21"/>
    <p:sldId id="932" r:id="rId22"/>
    <p:sldId id="857" r:id="rId23"/>
    <p:sldId id="938" r:id="rId24"/>
    <p:sldId id="858" r:id="rId25"/>
    <p:sldId id="427" r:id="rId26"/>
    <p:sldId id="860" r:id="rId27"/>
    <p:sldId id="861" r:id="rId28"/>
    <p:sldId id="441" r:id="rId29"/>
    <p:sldId id="442" r:id="rId30"/>
    <p:sldId id="473" r:id="rId31"/>
    <p:sldId id="446" r:id="rId32"/>
    <p:sldId id="500" r:id="rId33"/>
    <p:sldId id="501" r:id="rId34"/>
    <p:sldId id="502" r:id="rId35"/>
    <p:sldId id="447" r:id="rId36"/>
    <p:sldId id="448" r:id="rId37"/>
    <p:sldId id="392" r:id="rId38"/>
    <p:sldId id="933" r:id="rId39"/>
    <p:sldId id="940" r:id="rId40"/>
    <p:sldId id="941" r:id="rId41"/>
    <p:sldId id="942" r:id="rId42"/>
    <p:sldId id="934" r:id="rId43"/>
    <p:sldId id="930" r:id="rId44"/>
    <p:sldId id="862" r:id="rId45"/>
    <p:sldId id="863" r:id="rId46"/>
    <p:sldId id="324" r:id="rId47"/>
    <p:sldId id="875" r:id="rId48"/>
    <p:sldId id="876" r:id="rId49"/>
    <p:sldId id="943" r:id="rId50"/>
    <p:sldId id="944" r:id="rId51"/>
    <p:sldId id="945" r:id="rId52"/>
    <p:sldId id="946" r:id="rId53"/>
    <p:sldId id="948" r:id="rId54"/>
    <p:sldId id="877" r:id="rId55"/>
    <p:sldId id="947" r:id="rId56"/>
    <p:sldId id="958" r:id="rId57"/>
    <p:sldId id="959" r:id="rId58"/>
    <p:sldId id="960" r:id="rId59"/>
    <p:sldId id="961" r:id="rId60"/>
    <p:sldId id="871" r:id="rId61"/>
    <p:sldId id="872" r:id="rId62"/>
    <p:sldId id="873" r:id="rId63"/>
    <p:sldId id="874" r:id="rId64"/>
    <p:sldId id="834" r:id="rId65"/>
    <p:sldId id="352" r:id="rId66"/>
    <p:sldId id="937" r:id="rId67"/>
    <p:sldId id="846" r:id="rId68"/>
    <p:sldId id="903" r:id="rId69"/>
    <p:sldId id="939" r:id="rId70"/>
  </p:sldIdLst>
  <p:sldSz cx="9144000" cy="6858000" type="screen4x3"/>
  <p:notesSz cx="6845300" cy="9398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mn-cs"/>
      </a:defRPr>
    </a:lvl5pPr>
    <a:lvl6pPr marL="2286000" algn="l" defTabSz="457200" rtl="0" eaLnBrk="1" latinLnBrk="0" hangingPunct="1">
      <a:defRPr sz="2400" kern="1200">
        <a:solidFill>
          <a:schemeClr val="tx1"/>
        </a:solidFill>
        <a:latin typeface="Arial" charset="0"/>
        <a:ea typeface="ＭＳ Ｐゴシック" charset="0"/>
        <a:cs typeface="+mn-cs"/>
      </a:defRPr>
    </a:lvl6pPr>
    <a:lvl7pPr marL="2743200" algn="l" defTabSz="457200" rtl="0" eaLnBrk="1" latinLnBrk="0" hangingPunct="1">
      <a:defRPr sz="2400" kern="1200">
        <a:solidFill>
          <a:schemeClr val="tx1"/>
        </a:solidFill>
        <a:latin typeface="Arial" charset="0"/>
        <a:ea typeface="ＭＳ Ｐゴシック" charset="0"/>
        <a:cs typeface="+mn-cs"/>
      </a:defRPr>
    </a:lvl7pPr>
    <a:lvl8pPr marL="3200400" algn="l" defTabSz="457200" rtl="0" eaLnBrk="1" latinLnBrk="0" hangingPunct="1">
      <a:defRPr sz="2400" kern="1200">
        <a:solidFill>
          <a:schemeClr val="tx1"/>
        </a:solidFill>
        <a:latin typeface="Arial" charset="0"/>
        <a:ea typeface="ＭＳ Ｐゴシック" charset="0"/>
        <a:cs typeface="+mn-cs"/>
      </a:defRPr>
    </a:lvl8pPr>
    <a:lvl9pPr marL="3657600" algn="l" defTabSz="457200" rtl="0" eaLnBrk="1" latinLnBrk="0" hangingPunct="1">
      <a:defRPr sz="24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000"/>
    <a:srgbClr val="CCFFFF"/>
    <a:srgbClr val="F4F3EB"/>
    <a:srgbClr val="F0EEEB"/>
    <a:srgbClr val="A40508"/>
    <a:srgbClr val="A50021"/>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94" d="100"/>
          <a:sy n="94" d="100"/>
        </p:scale>
        <p:origin x="736" y="19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80" d="100"/>
        <a:sy n="80" d="100"/>
      </p:scale>
      <p:origin x="0" y="10672"/>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notesMaster" Target="notesMasters/notesMaster1.xml"/><Relationship Id="rId72" Type="http://schemas.openxmlformats.org/officeDocument/2006/relationships/handoutMaster" Target="handoutMasters/handoutMaster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presProps" Target="presProps.xml"/><Relationship Id="rId74" Type="http://schemas.openxmlformats.org/officeDocument/2006/relationships/viewProps" Target="viewProps.xml"/><Relationship Id="rId75" Type="http://schemas.openxmlformats.org/officeDocument/2006/relationships/theme" Target="theme/theme1.xml"/><Relationship Id="rId76"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_rels/viewProps.xml.rels><?xml version="1.0" encoding="UTF-8" standalone="yes"?>
<Relationships xmlns="http://schemas.openxmlformats.org/package/2006/relationships"><Relationship Id="rId1" Type="http://schemas.openxmlformats.org/officeDocument/2006/relationships/slide" Target="slides/slide4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1.wmf"/><Relationship Id="rId2" Type="http://schemas.openxmlformats.org/officeDocument/2006/relationships/image" Target="../media/image32.wmf"/><Relationship Id="rId3" Type="http://schemas.openxmlformats.org/officeDocument/2006/relationships/image" Target="../media/image3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4.wmf"/><Relationship Id="rId2" Type="http://schemas.openxmlformats.org/officeDocument/2006/relationships/image" Target="../media/image3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6.wmf"/><Relationship Id="rId2" Type="http://schemas.openxmlformats.org/officeDocument/2006/relationships/image" Target="../media/image3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3.wmf"/><Relationship Id="rId4" Type="http://schemas.openxmlformats.org/officeDocument/2006/relationships/image" Target="../media/image44.wmf"/><Relationship Id="rId1" Type="http://schemas.openxmlformats.org/officeDocument/2006/relationships/image" Target="../media/image41.emf"/><Relationship Id="rId2" Type="http://schemas.openxmlformats.org/officeDocument/2006/relationships/image" Target="../media/image4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5.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6.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9.emf"/><Relationship Id="rId2" Type="http://schemas.openxmlformats.org/officeDocument/2006/relationships/image" Target="../media/image50.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4" Type="http://schemas.openxmlformats.org/officeDocument/2006/relationships/image" Target="../media/image14.wmf"/><Relationship Id="rId5" Type="http://schemas.openxmlformats.org/officeDocument/2006/relationships/image" Target="../media/image15.wmf"/><Relationship Id="rId6" Type="http://schemas.openxmlformats.org/officeDocument/2006/relationships/image" Target="../media/image16.wmf"/><Relationship Id="rId1" Type="http://schemas.openxmlformats.org/officeDocument/2006/relationships/image" Target="../media/image11.wmf"/><Relationship Id="rId2" Type="http://schemas.openxmlformats.org/officeDocument/2006/relationships/image" Target="../media/image1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56.wmf"/><Relationship Id="rId2" Type="http://schemas.openxmlformats.org/officeDocument/2006/relationships/image" Target="../media/image57.wmf"/><Relationship Id="rId3" Type="http://schemas.openxmlformats.org/officeDocument/2006/relationships/image" Target="../media/image5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emf"/><Relationship Id="rId2" Type="http://schemas.openxmlformats.org/officeDocument/2006/relationships/image" Target="../media/image1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0.wmf"/><Relationship Id="rId2" Type="http://schemas.openxmlformats.org/officeDocument/2006/relationships/image" Target="../media/image21.wmf"/><Relationship Id="rId3"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4" Type="http://schemas.openxmlformats.org/officeDocument/2006/relationships/image" Target="../media/image26.wmf"/><Relationship Id="rId1" Type="http://schemas.openxmlformats.org/officeDocument/2006/relationships/image" Target="../media/image23.wmf"/><Relationship Id="rId2"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9.wmf"/><Relationship Id="rId2" Type="http://schemas.openxmlformats.org/officeDocument/2006/relationships/image" Target="../media/image3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67038"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ahoma" charset="0"/>
                <a:ea typeface="+mn-ea"/>
              </a:defRPr>
            </a:lvl1pPr>
          </a:lstStyle>
          <a:p>
            <a:pPr>
              <a:defRPr/>
            </a:pPr>
            <a:endParaRPr lang="en-US"/>
          </a:p>
        </p:txBody>
      </p:sp>
      <p:sp>
        <p:nvSpPr>
          <p:cNvPr id="97283" name="Rectangle 3"/>
          <p:cNvSpPr>
            <a:spLocks noGrp="1" noChangeArrowheads="1"/>
          </p:cNvSpPr>
          <p:nvPr>
            <p:ph type="dt" sz="quarter" idx="1"/>
          </p:nvPr>
        </p:nvSpPr>
        <p:spPr bwMode="auto">
          <a:xfrm>
            <a:off x="3878263" y="0"/>
            <a:ext cx="2967037"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ahoma" charset="0"/>
                <a:ea typeface="+mn-ea"/>
              </a:defRPr>
            </a:lvl1pPr>
          </a:lstStyle>
          <a:p>
            <a:pPr>
              <a:defRPr/>
            </a:pPr>
            <a:endParaRPr lang="en-US"/>
          </a:p>
        </p:txBody>
      </p:sp>
      <p:sp>
        <p:nvSpPr>
          <p:cNvPr id="97284" name="Rectangle 4"/>
          <p:cNvSpPr>
            <a:spLocks noGrp="1" noChangeArrowheads="1"/>
          </p:cNvSpPr>
          <p:nvPr>
            <p:ph type="ftr" sz="quarter" idx="2"/>
          </p:nvPr>
        </p:nvSpPr>
        <p:spPr bwMode="auto">
          <a:xfrm>
            <a:off x="0" y="8928100"/>
            <a:ext cx="2967038"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ahoma" charset="0"/>
                <a:ea typeface="+mn-ea"/>
              </a:defRPr>
            </a:lvl1pPr>
          </a:lstStyle>
          <a:p>
            <a:pPr>
              <a:defRPr/>
            </a:pPr>
            <a:endParaRPr lang="en-US"/>
          </a:p>
        </p:txBody>
      </p:sp>
      <p:sp>
        <p:nvSpPr>
          <p:cNvPr id="97285" name="Rectangle 5"/>
          <p:cNvSpPr>
            <a:spLocks noGrp="1" noChangeArrowheads="1"/>
          </p:cNvSpPr>
          <p:nvPr>
            <p:ph type="sldNum" sz="quarter" idx="3"/>
          </p:nvPr>
        </p:nvSpPr>
        <p:spPr bwMode="auto">
          <a:xfrm>
            <a:off x="3878263" y="8928100"/>
            <a:ext cx="2967037"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ahoma" charset="0"/>
              </a:defRPr>
            </a:lvl1pPr>
          </a:lstStyle>
          <a:p>
            <a:fld id="{A78E5726-A79F-E441-AD59-272C0AEE377E}" type="slidenum">
              <a:rPr lang="en-US"/>
              <a:pPr/>
              <a:t>‹#›</a:t>
            </a:fld>
            <a:endParaRPr lang="en-US"/>
          </a:p>
        </p:txBody>
      </p:sp>
    </p:spTree>
    <p:extLst>
      <p:ext uri="{BB962C8B-B14F-4D97-AF65-F5344CB8AC3E}">
        <p14:creationId xmlns:p14="http://schemas.microsoft.com/office/powerpoint/2010/main" val="2743231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967038"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defRPr>
            </a:lvl1pPr>
          </a:lstStyle>
          <a:p>
            <a:pPr>
              <a:defRPr/>
            </a:pPr>
            <a:endParaRPr lang="en-US"/>
          </a:p>
        </p:txBody>
      </p:sp>
      <p:sp>
        <p:nvSpPr>
          <p:cNvPr id="101379" name="Rectangle 3"/>
          <p:cNvSpPr>
            <a:spLocks noGrp="1" noChangeArrowheads="1"/>
          </p:cNvSpPr>
          <p:nvPr>
            <p:ph type="dt" idx="1"/>
          </p:nvPr>
        </p:nvSpPr>
        <p:spPr bwMode="auto">
          <a:xfrm>
            <a:off x="3878263" y="0"/>
            <a:ext cx="2967037"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073150" y="704850"/>
            <a:ext cx="4699000" cy="352425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01381" name="Rectangle 5"/>
          <p:cNvSpPr>
            <a:spLocks noGrp="1" noChangeArrowheads="1"/>
          </p:cNvSpPr>
          <p:nvPr>
            <p:ph type="body" sz="quarter" idx="3"/>
          </p:nvPr>
        </p:nvSpPr>
        <p:spPr bwMode="auto">
          <a:xfrm>
            <a:off x="912813" y="4464050"/>
            <a:ext cx="5019675" cy="4229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1382" name="Rectangle 6"/>
          <p:cNvSpPr>
            <a:spLocks noGrp="1" noChangeArrowheads="1"/>
          </p:cNvSpPr>
          <p:nvPr>
            <p:ph type="ftr" sz="quarter" idx="4"/>
          </p:nvPr>
        </p:nvSpPr>
        <p:spPr bwMode="auto">
          <a:xfrm>
            <a:off x="0" y="8928100"/>
            <a:ext cx="2967038"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defRPr>
            </a:lvl1pPr>
          </a:lstStyle>
          <a:p>
            <a:pPr>
              <a:defRPr/>
            </a:pPr>
            <a:endParaRPr lang="en-US"/>
          </a:p>
        </p:txBody>
      </p:sp>
      <p:sp>
        <p:nvSpPr>
          <p:cNvPr id="101383" name="Rectangle 7"/>
          <p:cNvSpPr>
            <a:spLocks noGrp="1" noChangeArrowheads="1"/>
          </p:cNvSpPr>
          <p:nvPr>
            <p:ph type="sldNum" sz="quarter" idx="5"/>
          </p:nvPr>
        </p:nvSpPr>
        <p:spPr bwMode="auto">
          <a:xfrm>
            <a:off x="3878263" y="8928100"/>
            <a:ext cx="2967037"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B441BED9-A31C-F84D-BCFE-E432042F6EDA}" type="slidenum">
              <a:rPr lang="en-US"/>
              <a:pPr/>
              <a:t>‹#›</a:t>
            </a:fld>
            <a:endParaRPr lang="en-US"/>
          </a:p>
        </p:txBody>
      </p:sp>
    </p:spTree>
    <p:extLst>
      <p:ext uri="{BB962C8B-B14F-4D97-AF65-F5344CB8AC3E}">
        <p14:creationId xmlns:p14="http://schemas.microsoft.com/office/powerpoint/2010/main" val="10697823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charset="-128"/>
        <a:cs typeface="ＭＳ Ｐゴシック"/>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charset="-128"/>
        <a:cs typeface="ＭＳ Ｐゴシック"/>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charset="-128"/>
        <a:cs typeface="ＭＳ Ｐゴシック"/>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cs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687AC7AF-E295-B640-B45D-30E3BF36C689}" type="slidenum">
              <a:rPr kumimoji="0" lang="en-US"/>
              <a:pPr/>
              <a:t>1</a:t>
            </a:fld>
            <a:endParaRPr kumimoji="0" 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cs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D4E4324D-86F9-7D4C-B636-C84CD3602358}" type="slidenum">
              <a:rPr kumimoji="0" lang="en-US"/>
              <a:pPr/>
              <a:t>63</a:t>
            </a:fld>
            <a:endParaRPr kumimoji="0"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#1: Saigon. Grey, Anthony</a:t>
            </a:r>
          </a:p>
          <a:p>
            <a:r>
              <a:rPr lang="en-US" dirty="0" smtClean="0"/>
              <a:t>#2: </a:t>
            </a:r>
            <a:r>
              <a:rPr lang="en-US" baseline="0" dirty="0" smtClean="0"/>
              <a:t> </a:t>
            </a:r>
            <a:r>
              <a:rPr lang="en-US" dirty="0" smtClean="0"/>
              <a:t>Jerusalem the Golden. Drabble, Margaret</a:t>
            </a:r>
          </a:p>
          <a:p>
            <a:r>
              <a:rPr lang="en-US" dirty="0" smtClean="0"/>
              <a:t>From </a:t>
            </a:r>
            <a:r>
              <a:rPr lang="en-US" dirty="0" err="1" smtClean="0"/>
              <a:t>shlomo</a:t>
            </a:r>
            <a:r>
              <a:rPr lang="en-US" baseline="0" dirty="0" smtClean="0"/>
              <a:t> </a:t>
            </a:r>
            <a:r>
              <a:rPr lang="en-US" baseline="0" dirty="0" err="1" smtClean="0"/>
              <a:t>argamon</a:t>
            </a:r>
            <a:endParaRPr lang="en-US" dirty="0"/>
          </a:p>
        </p:txBody>
      </p:sp>
      <p:sp>
        <p:nvSpPr>
          <p:cNvPr id="4" name="Slide Number Placeholder 3"/>
          <p:cNvSpPr>
            <a:spLocks noGrp="1"/>
          </p:cNvSpPr>
          <p:nvPr>
            <p:ph type="sldNum" sz="quarter" idx="10"/>
          </p:nvPr>
        </p:nvSpPr>
        <p:spPr/>
        <p:txBody>
          <a:bodyPr/>
          <a:lstStyle/>
          <a:p>
            <a:fld id="{3EB9031F-EB71-7642-8F3C-6FDC1408CB92}" type="slidenum">
              <a:rPr lang="en-US" smtClean="0"/>
              <a:pPr/>
              <a:t>5</a:t>
            </a:fld>
            <a:endParaRPr lang="en-US"/>
          </a:p>
        </p:txBody>
      </p:sp>
    </p:spTree>
    <p:extLst>
      <p:ext uri="{BB962C8B-B14F-4D97-AF65-F5344CB8AC3E}">
        <p14:creationId xmlns:p14="http://schemas.microsoft.com/office/powerpoint/2010/main" val="4000279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cs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E52237CD-E9AE-7342-8F31-98B1868E9CBB}" type="slidenum">
              <a:rPr kumimoji="0" lang="en-US"/>
              <a:pPr/>
              <a:t>10</a:t>
            </a:fld>
            <a:endParaRPr kumimoji="0" lang="en-US"/>
          </a:p>
        </p:txBody>
      </p:sp>
      <p:sp>
        <p:nvSpPr>
          <p:cNvPr id="16387" name="Rectangle 2"/>
          <p:cNvSpPr>
            <a:spLocks noGrp="1" noRot="1" noChangeAspect="1" noChangeArrowheads="1" noTextEdit="1"/>
          </p:cNvSpPr>
          <p:nvPr>
            <p:ph type="sldImg"/>
          </p:nvPr>
        </p:nvSpPr>
        <p:spPr>
          <a:solidFill>
            <a:srgbClr val="FFFFFF"/>
          </a:solidFill>
          <a:ln/>
        </p:spPr>
      </p:sp>
      <p:sp>
        <p:nvSpPr>
          <p:cNvPr id="16388" name="Rectangle 3"/>
          <p:cNvSpPr>
            <a:spLocks noGrp="1" noChangeArrowheads="1"/>
          </p:cNvSpPr>
          <p:nvPr>
            <p:ph type="body" idx="1"/>
          </p:nvPr>
        </p:nvSpPr>
        <p:spPr>
          <a:xfrm>
            <a:off x="912813" y="4464050"/>
            <a:ext cx="5707062" cy="4229100"/>
          </a:xfrm>
          <a:solidFill>
            <a:srgbClr val="FFFFFF"/>
          </a:solidFill>
          <a:ln>
            <a:solidFill>
              <a:srgbClr val="000000"/>
            </a:solidFill>
          </a:ln>
          <a:extLst>
            <a:ext uri="{FAA26D3D-D897-4be2-8F04-BA451C77F1D7}">
              <ma14:placeholderFlag xmlns:ma14="http://schemas.microsoft.com/office/mac/drawingml/2011/main" val="1"/>
            </a:ext>
          </a:extLst>
        </p:spPr>
        <p:txBody>
          <a:bodyPr lIns="91337" tIns="45668" rIns="91337" bIns="45668"/>
          <a:lstStyle/>
          <a:p>
            <a:endParaRPr lang="en-US">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cs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F9A55CDA-0335-2742-B446-1095BB15C31C}" type="slidenum">
              <a:rPr kumimoji="0" lang="en-US"/>
              <a:pPr/>
              <a:t>11</a:t>
            </a:fld>
            <a:endParaRPr kumimoji="0"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1041FE78-3ECD-CD47-AF85-D701825482C7}" type="slidenum">
              <a:rPr lang="en-US"/>
              <a:pPr/>
              <a:t>13</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145151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cs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FE52760E-CF35-3B43-A823-C76789575902}" type="slidenum">
              <a:rPr kumimoji="0" lang="en-US"/>
              <a:pPr/>
              <a:t>22</a:t>
            </a:fld>
            <a:endParaRPr kumimoji="0" lang="en-US"/>
          </a:p>
        </p:txBody>
      </p:sp>
      <p:sp>
        <p:nvSpPr>
          <p:cNvPr id="28675" name="Rectangle 2"/>
          <p:cNvSpPr>
            <a:spLocks noGrp="1" noRot="1" noChangeAspect="1" noChangeArrowheads="1" noTextEdit="1"/>
          </p:cNvSpPr>
          <p:nvPr>
            <p:ph type="sldImg"/>
          </p:nvPr>
        </p:nvSpPr>
        <p:spPr>
          <a:solidFill>
            <a:srgbClr val="FFFFFF"/>
          </a:solidFill>
          <a:ln/>
        </p:spPr>
      </p:sp>
      <p:sp>
        <p:nvSpPr>
          <p:cNvPr id="286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cs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7559B162-E430-FD4D-B889-B228624A9110}" type="slidenum">
              <a:rPr kumimoji="0" lang="en-US">
                <a:latin typeface="Times New Roman" charset="0"/>
              </a:rPr>
              <a:pPr/>
              <a:t>23</a:t>
            </a:fld>
            <a:endParaRPr kumimoji="0" lang="en-US">
              <a:latin typeface="Times New Roman" charset="0"/>
            </a:endParaRPr>
          </a:p>
        </p:txBody>
      </p:sp>
      <p:sp>
        <p:nvSpPr>
          <p:cNvPr id="30723" name="Rectangle 2"/>
          <p:cNvSpPr>
            <a:spLocks noGrp="1" noRot="1" noChangeAspect="1" noChangeArrowheads="1" noTextEdit="1"/>
          </p:cNvSpPr>
          <p:nvPr>
            <p:ph type="sldImg"/>
          </p:nvPr>
        </p:nvSpPr>
        <p:spPr>
          <a:solidFill>
            <a:srgbClr val="FFFFFF"/>
          </a:solidFill>
          <a:ln/>
        </p:spPr>
      </p:sp>
      <p:sp>
        <p:nvSpPr>
          <p:cNvPr id="3072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cs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BCC71A0C-2722-2948-ACA6-C788A9D5D9F9}" type="slidenum">
              <a:rPr kumimoji="0" lang="en-US"/>
              <a:pPr/>
              <a:t>24</a:t>
            </a:fld>
            <a:endParaRPr kumimoji="0" lang="en-US"/>
          </a:p>
        </p:txBody>
      </p:sp>
      <p:sp>
        <p:nvSpPr>
          <p:cNvPr id="32771" name="Rectangle 2"/>
          <p:cNvSpPr>
            <a:spLocks noGrp="1" noRot="1" noChangeAspect="1" noChangeArrowheads="1" noTextEdit="1"/>
          </p:cNvSpPr>
          <p:nvPr>
            <p:ph type="sldImg"/>
          </p:nvPr>
        </p:nvSpPr>
        <p:spPr>
          <a:solidFill>
            <a:srgbClr val="FFFFFF"/>
          </a:solidFill>
          <a:ln/>
        </p:spPr>
      </p:sp>
      <p:sp>
        <p:nvSpPr>
          <p:cNvPr id="32772" name="Rectangle 3"/>
          <p:cNvSpPr>
            <a:spLocks noGrp="1" noChangeArrowheads="1"/>
          </p:cNvSpPr>
          <p:nvPr>
            <p:ph type="body" idx="1"/>
          </p:nvPr>
        </p:nvSpPr>
        <p:spPr>
          <a:xfrm>
            <a:off x="684213" y="4464050"/>
            <a:ext cx="5476875" cy="4229100"/>
          </a:xfrm>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1200">
                <a:solidFill>
                  <a:schemeClr val="tx1"/>
                </a:solidFill>
                <a:latin typeface="Arial" charset="0"/>
                <a:ea typeface="ＭＳ Ｐゴシック" charset="0"/>
                <a:cs typeface="ＭＳ Ｐゴシック" charset="0"/>
              </a:defRPr>
            </a:lvl1pPr>
            <a:lvl2pPr marL="742950" indent="-285750">
              <a:defRPr kumimoji="1" sz="1200">
                <a:solidFill>
                  <a:schemeClr val="tx1"/>
                </a:solidFill>
                <a:latin typeface="Arial" charset="0"/>
                <a:ea typeface="ＭＳ Ｐゴシック" charset="0"/>
              </a:defRPr>
            </a:lvl2pPr>
            <a:lvl3pPr marL="1143000" indent="-228600">
              <a:defRPr kumimoji="1" sz="1200">
                <a:solidFill>
                  <a:schemeClr val="tx1"/>
                </a:solidFill>
                <a:latin typeface="Arial" charset="0"/>
                <a:ea typeface="ＭＳ Ｐゴシック" charset="0"/>
              </a:defRPr>
            </a:lvl3pPr>
            <a:lvl4pPr marL="1600200" indent="-228600">
              <a:defRPr kumimoji="1" sz="1200">
                <a:solidFill>
                  <a:schemeClr val="tx1"/>
                </a:solidFill>
                <a:latin typeface="Arial" charset="0"/>
                <a:ea typeface="ＭＳ Ｐゴシック" charset="0"/>
              </a:defRPr>
            </a:lvl4pPr>
            <a:lvl5pPr marL="2057400" indent="-228600">
              <a:defRPr kumimoji="1" sz="1200">
                <a:solidFill>
                  <a:schemeClr val="tx1"/>
                </a:solidFill>
                <a:latin typeface="Arial" charset="0"/>
                <a:ea typeface="ＭＳ Ｐゴシック" charset="0"/>
              </a:defRPr>
            </a:lvl5pPr>
            <a:lvl6pPr marL="2514600" indent="-228600" eaLnBrk="0" fontAlgn="base" hangingPunct="0">
              <a:spcBef>
                <a:spcPct val="30000"/>
              </a:spcBef>
              <a:spcAft>
                <a:spcPct val="0"/>
              </a:spcAft>
              <a:defRPr kumimoji="1" sz="1200">
                <a:solidFill>
                  <a:schemeClr val="tx1"/>
                </a:solidFill>
                <a:latin typeface="Arial" charset="0"/>
                <a:ea typeface="ＭＳ Ｐゴシック" charset="0"/>
              </a:defRPr>
            </a:lvl6pPr>
            <a:lvl7pPr marL="2971800" indent="-228600" eaLnBrk="0" fontAlgn="base" hangingPunct="0">
              <a:spcBef>
                <a:spcPct val="30000"/>
              </a:spcBef>
              <a:spcAft>
                <a:spcPct val="0"/>
              </a:spcAft>
              <a:defRPr kumimoji="1" sz="1200">
                <a:solidFill>
                  <a:schemeClr val="tx1"/>
                </a:solidFill>
                <a:latin typeface="Arial" charset="0"/>
                <a:ea typeface="ＭＳ Ｐゴシック" charset="0"/>
              </a:defRPr>
            </a:lvl7pPr>
            <a:lvl8pPr marL="3429000" indent="-228600" eaLnBrk="0" fontAlgn="base" hangingPunct="0">
              <a:spcBef>
                <a:spcPct val="30000"/>
              </a:spcBef>
              <a:spcAft>
                <a:spcPct val="0"/>
              </a:spcAft>
              <a:defRPr kumimoji="1" sz="1200">
                <a:solidFill>
                  <a:schemeClr val="tx1"/>
                </a:solidFill>
                <a:latin typeface="Arial" charset="0"/>
                <a:ea typeface="ＭＳ Ｐゴシック" charset="0"/>
              </a:defRPr>
            </a:lvl8pPr>
            <a:lvl9pPr marL="3886200" indent="-228600" eaLnBrk="0" fontAlgn="base" hangingPunct="0">
              <a:spcBef>
                <a:spcPct val="30000"/>
              </a:spcBef>
              <a:spcAft>
                <a:spcPct val="0"/>
              </a:spcAft>
              <a:defRPr kumimoji="1" sz="1200">
                <a:solidFill>
                  <a:schemeClr val="tx1"/>
                </a:solidFill>
                <a:latin typeface="Arial" charset="0"/>
                <a:ea typeface="ＭＳ Ｐゴシック" charset="0"/>
              </a:defRPr>
            </a:lvl9pPr>
          </a:lstStyle>
          <a:p>
            <a:fld id="{FDD1CAC6-B5CE-8B48-B241-E52A187CFC4B}" type="slidenum">
              <a:rPr kumimoji="0" lang="en-US"/>
              <a:pPr/>
              <a:t>38</a:t>
            </a:fld>
            <a:endParaRPr kumimoji="0"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447800" cy="6856413"/>
          </a:xfrm>
          <a:prstGeom prst="rect">
            <a:avLst/>
          </a:prstGeom>
          <a:gradFill rotWithShape="0">
            <a:gsLst>
              <a:gs pos="0">
                <a:srgbClr val="33CCCC"/>
              </a:gs>
              <a:gs pos="50000">
                <a:srgbClr val="FFFFFF"/>
              </a:gs>
              <a:gs pos="100000">
                <a:srgbClr val="33CCCC"/>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smtClean="0">
              <a:latin typeface="Times New Roman" panose="02020603050405020304" pitchFamily="18" charset="0"/>
              <a:ea typeface="+mn-ea"/>
            </a:endParaRPr>
          </a:p>
        </p:txBody>
      </p:sp>
      <p:sp>
        <p:nvSpPr>
          <p:cNvPr id="5" name="Rectangle 3"/>
          <p:cNvSpPr>
            <a:spLocks noChangeArrowheads="1"/>
          </p:cNvSpPr>
          <p:nvPr/>
        </p:nvSpPr>
        <p:spPr bwMode="auto">
          <a:xfrm>
            <a:off x="0" y="1447800"/>
            <a:ext cx="9142413" cy="1752600"/>
          </a:xfrm>
          <a:prstGeom prst="rect">
            <a:avLst/>
          </a:prstGeom>
          <a:gradFill rotWithShape="0">
            <a:gsLst>
              <a:gs pos="0">
                <a:srgbClr val="FFFFFF"/>
              </a:gs>
              <a:gs pos="100000">
                <a:srgbClr val="33CCCC"/>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smtClean="0">
              <a:latin typeface="Times New Roman" panose="02020603050405020304" pitchFamily="18" charset="0"/>
              <a:ea typeface="+mn-ea"/>
            </a:endParaRPr>
          </a:p>
        </p:txBody>
      </p:sp>
      <p:sp>
        <p:nvSpPr>
          <p:cNvPr id="6" name="Rectangle 6"/>
          <p:cNvSpPr>
            <a:spLocks noChangeArrowheads="1"/>
          </p:cNvSpPr>
          <p:nvPr/>
        </p:nvSpPr>
        <p:spPr bwMode="auto">
          <a:xfrm>
            <a:off x="0" y="3505200"/>
            <a:ext cx="4724400" cy="152400"/>
          </a:xfrm>
          <a:prstGeom prst="rect">
            <a:avLst/>
          </a:prstGeom>
          <a:solidFill>
            <a:schemeClr val="accent1">
              <a:alpha val="50195"/>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smtClean="0">
              <a:latin typeface="Times New Roman" panose="02020603050405020304" pitchFamily="18" charset="0"/>
              <a:ea typeface="+mn-ea"/>
            </a:endParaRPr>
          </a:p>
        </p:txBody>
      </p:sp>
      <p:sp>
        <p:nvSpPr>
          <p:cNvPr id="647172" name="Rectangle 4"/>
          <p:cNvSpPr>
            <a:spLocks noGrp="1" noChangeArrowheads="1"/>
          </p:cNvSpPr>
          <p:nvPr>
            <p:ph type="ctrTitle" sz="quarter"/>
          </p:nvPr>
        </p:nvSpPr>
        <p:spPr>
          <a:xfrm>
            <a:off x="685800" y="1676400"/>
            <a:ext cx="7772400" cy="1371600"/>
          </a:xfrm>
        </p:spPr>
        <p:txBody>
          <a:bodyPr/>
          <a:lstStyle>
            <a:lvl1pPr>
              <a:defRPr/>
            </a:lvl1pPr>
          </a:lstStyle>
          <a:p>
            <a:r>
              <a:rPr lang="en-US" smtClean="0"/>
              <a:t>Click to edit Master title style</a:t>
            </a:r>
            <a:endParaRPr lang="en-US"/>
          </a:p>
        </p:txBody>
      </p:sp>
      <p:sp>
        <p:nvSpPr>
          <p:cNvPr id="647173"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b="0">
                <a:latin typeface="Tw Cen MT" pitchFamily="34" charset="0"/>
              </a:defRPr>
            </a:lvl1pPr>
          </a:lstStyle>
          <a:p>
            <a:r>
              <a:rPr lang="en-US" smtClean="0"/>
              <a:t>Click to edit Master subtitle style</a:t>
            </a:r>
            <a:endParaRPr lang="en-US"/>
          </a:p>
        </p:txBody>
      </p:sp>
    </p:spTree>
    <p:extLst>
      <p:ext uri="{BB962C8B-B14F-4D97-AF65-F5344CB8AC3E}">
        <p14:creationId xmlns:p14="http://schemas.microsoft.com/office/powerpoint/2010/main" val="1455478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74688" y="249238"/>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698625"/>
            <a:ext cx="7772400" cy="4835525"/>
          </a:xfrm>
        </p:spPr>
        <p:txBody>
          <a:bodyPr/>
          <a:lstStyle>
            <a:lvl1pPr>
              <a:defRPr b="0">
                <a:latin typeface="Tw Cen MT" pitchFamily="34" charset="0"/>
              </a:defRPr>
            </a:lvl1pPr>
          </a:lstStyle>
          <a:p>
            <a:pPr lvl="0"/>
            <a:r>
              <a:rPr lang="en-US" noProof="0" smtClean="0"/>
              <a:t>Click icon to add table</a:t>
            </a:r>
          </a:p>
        </p:txBody>
      </p:sp>
    </p:spTree>
    <p:extLst>
      <p:ext uri="{BB962C8B-B14F-4D97-AF65-F5344CB8AC3E}">
        <p14:creationId xmlns:p14="http://schemas.microsoft.com/office/powerpoint/2010/main" val="3738634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4688" y="249238"/>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98625"/>
            <a:ext cx="3810000" cy="4835525"/>
          </a:xfrm>
        </p:spPr>
        <p:txBody>
          <a:bodyPr/>
          <a:lstStyle>
            <a:lvl1pPr>
              <a:defRPr b="0">
                <a:latin typeface="Tw Cen MT" pitchFamily="34" charset="0"/>
              </a:defRPr>
            </a:lvl1pPr>
            <a:lvl2pPr>
              <a:defRPr b="0">
                <a:latin typeface="Tw Cen MT" pitchFamily="34" charset="0"/>
              </a:defRPr>
            </a:lvl2pPr>
            <a:lvl3pPr>
              <a:defRPr b="0">
                <a:latin typeface="Tw Cen MT" pitchFamily="34" charset="0"/>
              </a:defRPr>
            </a:lvl3pPr>
            <a:lvl4pPr>
              <a:defRPr b="0">
                <a:latin typeface="Tw Cen MT" pitchFamily="34" charset="0"/>
              </a:defRPr>
            </a:lvl4pPr>
            <a:lvl5pPr>
              <a:defRPr b="0">
                <a:latin typeface="Tw Cen MT"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98625"/>
            <a:ext cx="3810000" cy="4835525"/>
          </a:xfrm>
        </p:spPr>
        <p:txBody>
          <a:bodyPr/>
          <a:lstStyle>
            <a:lvl1pPr>
              <a:defRPr b="0">
                <a:latin typeface="Tw Cen MT" pitchFamily="34" charset="0"/>
              </a:defRPr>
            </a:lvl1pPr>
            <a:lvl2pPr>
              <a:defRPr b="0">
                <a:latin typeface="Tw Cen MT" pitchFamily="34" charset="0"/>
              </a:defRPr>
            </a:lvl2pPr>
            <a:lvl3pPr>
              <a:defRPr b="0">
                <a:latin typeface="Tw Cen MT" pitchFamily="34" charset="0"/>
              </a:defRPr>
            </a:lvl3pPr>
            <a:lvl4pPr>
              <a:defRPr b="0">
                <a:latin typeface="Tw Cen MT" pitchFamily="34" charset="0"/>
              </a:defRPr>
            </a:lvl4pPr>
            <a:lvl5pPr>
              <a:defRPr b="0">
                <a:latin typeface="Tw Cen MT"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8723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77200" cy="990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7772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4267200"/>
            <a:ext cx="7772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0" y="6553200"/>
            <a:ext cx="1219200" cy="304800"/>
          </a:xfrm>
          <a:prstGeom prst="rect">
            <a:avLst/>
          </a:prstGeom>
        </p:spPr>
        <p:txBody>
          <a:bodyPr/>
          <a:lstStyle>
            <a:lvl1pPr eaLnBrk="1" hangingPunct="1">
              <a:defRPr>
                <a:latin typeface="Arial" charset="0"/>
                <a:ea typeface="+mn-ea"/>
              </a:defRPr>
            </a:lvl1pPr>
          </a:lstStyle>
          <a:p>
            <a:pPr>
              <a:defRPr/>
            </a:pPr>
            <a:endParaRPr lang="en-US"/>
          </a:p>
        </p:txBody>
      </p:sp>
      <p:sp>
        <p:nvSpPr>
          <p:cNvPr id="6" name="Footer Placeholder 5"/>
          <p:cNvSpPr>
            <a:spLocks noGrp="1" noChangeArrowheads="1"/>
          </p:cNvSpPr>
          <p:nvPr>
            <p:ph type="ftr" sz="quarter" idx="11"/>
          </p:nvPr>
        </p:nvSpPr>
        <p:spPr>
          <a:xfrm>
            <a:off x="1219200" y="6553200"/>
            <a:ext cx="7467600" cy="304800"/>
          </a:xfrm>
          <a:prstGeom prst="rect">
            <a:avLst/>
          </a:prstGeom>
        </p:spPr>
        <p:txBody>
          <a:bodyPr/>
          <a:lstStyle>
            <a:lvl1pPr eaLnBrk="1" hangingPunct="1">
              <a:defRPr>
                <a:latin typeface="Arial" charset="0"/>
                <a:ea typeface="+mn-ea"/>
              </a:defRPr>
            </a:lvl1pPr>
          </a:lstStyle>
          <a:p>
            <a:pPr>
              <a:defRPr/>
            </a:pPr>
            <a:endParaRPr lang="en-US"/>
          </a:p>
        </p:txBody>
      </p:sp>
      <p:sp>
        <p:nvSpPr>
          <p:cNvPr id="7" name="Slide Number Placeholder 6"/>
          <p:cNvSpPr>
            <a:spLocks noGrp="1" noChangeArrowheads="1"/>
          </p:cNvSpPr>
          <p:nvPr>
            <p:ph type="sldNum" sz="quarter" idx="12"/>
          </p:nvPr>
        </p:nvSpPr>
        <p:spPr>
          <a:xfrm>
            <a:off x="8686800" y="6553200"/>
            <a:ext cx="457200" cy="3048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A6CF83E5-D6DF-F541-BE87-6B54D01BFE7D}" type="slidenum">
              <a:rPr lang="en-US"/>
              <a:pPr/>
              <a:t>‹#›</a:t>
            </a:fld>
            <a:endParaRPr lang="en-US"/>
          </a:p>
        </p:txBody>
      </p:sp>
    </p:spTree>
    <p:extLst>
      <p:ext uri="{BB962C8B-B14F-4D97-AF65-F5344CB8AC3E}">
        <p14:creationId xmlns:p14="http://schemas.microsoft.com/office/powerpoint/2010/main" val="165894342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5334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828800"/>
            <a:ext cx="4038600" cy="2074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828800"/>
            <a:ext cx="4038600" cy="2074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4056063"/>
            <a:ext cx="4038600" cy="20748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056063"/>
            <a:ext cx="4038600" cy="20748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248400"/>
            <a:ext cx="1676400" cy="457200"/>
          </a:xfrm>
          <a:prstGeom prst="rect">
            <a:avLst/>
          </a:prstGeom>
        </p:spPr>
        <p:txBody>
          <a:bodyPr/>
          <a:lstStyle>
            <a:lvl1pPr eaLnBrk="1" hangingPunct="1">
              <a:defRPr>
                <a:latin typeface="Arial" charset="0"/>
                <a:ea typeface="+mn-ea"/>
              </a:defRPr>
            </a:lvl1pPr>
          </a:lstStyle>
          <a:p>
            <a:pPr>
              <a:defRPr/>
            </a:pPr>
            <a:endParaRPr lang="en-US" altLang="zh-TW"/>
          </a:p>
        </p:txBody>
      </p:sp>
      <p:sp>
        <p:nvSpPr>
          <p:cNvPr id="8" name="Footer Placeholder 7"/>
          <p:cNvSpPr>
            <a:spLocks noGrp="1"/>
          </p:cNvSpPr>
          <p:nvPr>
            <p:ph type="ftr" sz="quarter" idx="11"/>
          </p:nvPr>
        </p:nvSpPr>
        <p:spPr>
          <a:xfrm>
            <a:off x="3124200" y="6248400"/>
            <a:ext cx="2895600" cy="457200"/>
          </a:xfrm>
          <a:prstGeom prst="rect">
            <a:avLst/>
          </a:prstGeom>
        </p:spPr>
        <p:txBody>
          <a:bodyPr/>
          <a:lstStyle>
            <a:lvl1pPr eaLnBrk="1" hangingPunct="1">
              <a:defRPr>
                <a:latin typeface="Arial" charset="0"/>
                <a:ea typeface="+mn-ea"/>
              </a:defRPr>
            </a:lvl1pPr>
          </a:lstStyle>
          <a:p>
            <a:pPr>
              <a:defRPr/>
            </a:pPr>
            <a:endParaRPr lang="en-US" altLang="zh-TW"/>
          </a:p>
        </p:txBody>
      </p:sp>
      <p:sp>
        <p:nvSpPr>
          <p:cNvPr id="9" name="Slide Number Placeholder 8"/>
          <p:cNvSpPr>
            <a:spLocks noGrp="1"/>
          </p:cNvSpPr>
          <p:nvPr>
            <p:ph type="sldNum" sz="quarter" idx="12"/>
          </p:nvPr>
        </p:nvSpPr>
        <p:spPr>
          <a:xfrm>
            <a:off x="67818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PMingLiU" charset="0"/>
                <a:cs typeface="PMingLiU" charset="0"/>
              </a:defRPr>
            </a:lvl1pPr>
          </a:lstStyle>
          <a:p>
            <a:fld id="{E1D82894-B302-8349-BD78-A5F604067B45}" type="slidenum">
              <a:rPr lang="en-US" altLang="zh-TW"/>
              <a:pPr/>
              <a:t>‹#›</a:t>
            </a:fld>
            <a:endParaRPr lang="en-US" altLang="zh-TW"/>
          </a:p>
        </p:txBody>
      </p:sp>
    </p:spTree>
    <p:extLst>
      <p:ext uri="{BB962C8B-B14F-4D97-AF65-F5344CB8AC3E}">
        <p14:creationId xmlns:p14="http://schemas.microsoft.com/office/powerpoint/2010/main" val="1960487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06400" y="53975"/>
            <a:ext cx="7772400" cy="1143000"/>
          </a:xfrm>
        </p:spPr>
        <p:txBody>
          <a:bodyPr/>
          <a:lstStyle/>
          <a:p>
            <a:r>
              <a:rPr lang="en-US"/>
              <a:t>Click to edit Master title style</a:t>
            </a:r>
          </a:p>
        </p:txBody>
      </p:sp>
      <p:sp>
        <p:nvSpPr>
          <p:cNvPr id="3" name="Chart Placeholder 2"/>
          <p:cNvSpPr>
            <a:spLocks noGrp="1"/>
          </p:cNvSpPr>
          <p:nvPr>
            <p:ph type="chart" sz="half" idx="1"/>
          </p:nvPr>
        </p:nvSpPr>
        <p:spPr>
          <a:xfrm>
            <a:off x="457200" y="1676400"/>
            <a:ext cx="4013200" cy="4648200"/>
          </a:xfrm>
        </p:spPr>
        <p:txBody>
          <a:bodyPr/>
          <a:lstStyle/>
          <a:p>
            <a:pPr lvl="0"/>
            <a:endParaRPr lang="en-US" noProof="0" smtClean="0"/>
          </a:p>
        </p:txBody>
      </p:sp>
      <p:sp>
        <p:nvSpPr>
          <p:cNvPr id="4" name="Text Placeholder 3"/>
          <p:cNvSpPr>
            <a:spLocks noGrp="1"/>
          </p:cNvSpPr>
          <p:nvPr>
            <p:ph type="body" sz="half" idx="2"/>
          </p:nvPr>
        </p:nvSpPr>
        <p:spPr>
          <a:xfrm>
            <a:off x="4622800" y="1676400"/>
            <a:ext cx="401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533400" y="6477000"/>
            <a:ext cx="2895600" cy="457200"/>
          </a:xfrm>
          <a:prstGeom prst="rect">
            <a:avLst/>
          </a:prstGeom>
        </p:spPr>
        <p:txBody>
          <a:bodyPr/>
          <a:lstStyle>
            <a:lvl1pPr eaLnBrk="1" hangingPunct="1">
              <a:defRPr>
                <a:latin typeface="Arial" charset="0"/>
                <a:ea typeface="+mn-ea"/>
              </a:defRPr>
            </a:lvl1pPr>
          </a:lstStyle>
          <a:p>
            <a:pPr>
              <a:defRPr/>
            </a:pPr>
            <a:r>
              <a:rPr lang="en-US"/>
              <a:t>600.465 - Intro to NLP - J. Eisner</a:t>
            </a:r>
          </a:p>
        </p:txBody>
      </p:sp>
      <p:sp>
        <p:nvSpPr>
          <p:cNvPr id="6" name="Slide Number Placeholder 5"/>
          <p:cNvSpPr>
            <a:spLocks noGrp="1"/>
          </p:cNvSpPr>
          <p:nvPr>
            <p:ph type="sldNum" sz="quarter" idx="11"/>
          </p:nvPr>
        </p:nvSpPr>
        <p:spPr>
          <a:xfrm>
            <a:off x="6731000" y="6477000"/>
            <a:ext cx="19050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142C1BDF-36A2-214E-A5A2-153CB6F4B266}" type="slidenum">
              <a:rPr lang="en-US"/>
              <a:pPr/>
              <a:t>‹#›</a:t>
            </a:fld>
            <a:endParaRPr lang="en-US"/>
          </a:p>
        </p:txBody>
      </p:sp>
      <p:sp>
        <p:nvSpPr>
          <p:cNvPr id="7" name="Date Placeholder 6"/>
          <p:cNvSpPr>
            <a:spLocks noGrp="1"/>
          </p:cNvSpPr>
          <p:nvPr>
            <p:ph type="dt" sz="half" idx="12"/>
          </p:nvPr>
        </p:nvSpPr>
        <p:spPr>
          <a:xfrm>
            <a:off x="4191000" y="6477000"/>
            <a:ext cx="1905000" cy="457200"/>
          </a:xfrm>
          <a:prstGeom prst="rect">
            <a:avLst/>
          </a:prstGeom>
        </p:spPr>
        <p:txBody>
          <a:bodyPr/>
          <a:lstStyle>
            <a:lvl1pPr eaLnBrk="1" hangingPunct="1">
              <a:defRPr>
                <a:latin typeface="Arial" charset="0"/>
                <a:ea typeface="+mn-ea"/>
              </a:defRPr>
            </a:lvl1pPr>
          </a:lstStyle>
          <a:p>
            <a:pPr>
              <a:defRPr/>
            </a:pPr>
            <a:endParaRPr lang="en-US"/>
          </a:p>
        </p:txBody>
      </p:sp>
    </p:spTree>
    <p:extLst>
      <p:ext uri="{BB962C8B-B14F-4D97-AF65-F5344CB8AC3E}">
        <p14:creationId xmlns:p14="http://schemas.microsoft.com/office/powerpoint/2010/main" val="3215528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b="0"/>
            </a:lvl1pPr>
            <a:lvl2pPr>
              <a:defRPr b="0"/>
            </a:lvl2pPr>
            <a:lvl3pPr>
              <a:defRPr b="0"/>
            </a:lvl3pPr>
            <a:lvl4pPr>
              <a:defRPr b="0"/>
            </a:lvl4pPr>
            <a:lvl5pPr>
              <a:defRPr b="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50574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08340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98625"/>
            <a:ext cx="3810000" cy="4835525"/>
          </a:xfrm>
        </p:spPr>
        <p:txBody>
          <a:bodyPr/>
          <a:lstStyle>
            <a:lvl1pPr>
              <a:defRPr sz="2800" b="0">
                <a:latin typeface="Tw Cen MT" pitchFamily="34" charset="0"/>
              </a:defRPr>
            </a:lvl1pPr>
            <a:lvl2pPr>
              <a:defRPr sz="2400" b="0">
                <a:latin typeface="Tw Cen MT" pitchFamily="34" charset="0"/>
              </a:defRPr>
            </a:lvl2pPr>
            <a:lvl3pPr>
              <a:defRPr sz="2000" b="0">
                <a:latin typeface="Tw Cen MT" pitchFamily="34" charset="0"/>
              </a:defRPr>
            </a:lvl3pPr>
            <a:lvl4pPr>
              <a:defRPr sz="1800" b="0">
                <a:latin typeface="Tw Cen MT" pitchFamily="34" charset="0"/>
              </a:defRPr>
            </a:lvl4pPr>
            <a:lvl5pPr>
              <a:defRPr sz="1800" b="0">
                <a:latin typeface="Tw Cen MT"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98625"/>
            <a:ext cx="3810000" cy="4835525"/>
          </a:xfrm>
        </p:spPr>
        <p:txBody>
          <a:bodyPr/>
          <a:lstStyle>
            <a:lvl1pPr>
              <a:defRPr sz="2800" b="0">
                <a:latin typeface="Tw Cen MT" pitchFamily="34" charset="0"/>
              </a:defRPr>
            </a:lvl1pPr>
            <a:lvl2pPr>
              <a:defRPr sz="2400" b="0">
                <a:latin typeface="Tw Cen MT" pitchFamily="34" charset="0"/>
              </a:defRPr>
            </a:lvl2pPr>
            <a:lvl3pPr>
              <a:defRPr sz="2000" b="0">
                <a:latin typeface="Tw Cen MT" pitchFamily="34" charset="0"/>
              </a:defRPr>
            </a:lvl3pPr>
            <a:lvl4pPr>
              <a:defRPr sz="1800" b="0">
                <a:latin typeface="Tw Cen MT" pitchFamily="34" charset="0"/>
              </a:defRPr>
            </a:lvl4pPr>
            <a:lvl5pPr>
              <a:defRPr sz="1800" b="0">
                <a:latin typeface="Tw Cen MT"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20012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Tw Cen M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Tw Cen MT" pitchFamily="34" charset="0"/>
              </a:defRPr>
            </a:lvl1pPr>
            <a:lvl2pPr>
              <a:defRPr sz="2000">
                <a:latin typeface="Tw Cen MT" pitchFamily="34" charset="0"/>
              </a:defRPr>
            </a:lvl2pPr>
            <a:lvl3pPr>
              <a:defRPr sz="1800">
                <a:latin typeface="Tw Cen MT" pitchFamily="34" charset="0"/>
              </a:defRPr>
            </a:lvl3pPr>
            <a:lvl4pPr>
              <a:defRPr sz="1600">
                <a:latin typeface="Tw Cen MT" pitchFamily="34" charset="0"/>
              </a:defRPr>
            </a:lvl4pPr>
            <a:lvl5pPr>
              <a:defRPr sz="1600">
                <a:latin typeface="Tw Cen MT"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Tw Cen M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Tw Cen MT" pitchFamily="34" charset="0"/>
              </a:defRPr>
            </a:lvl1pPr>
            <a:lvl2pPr>
              <a:defRPr sz="2000">
                <a:latin typeface="Tw Cen MT" pitchFamily="34" charset="0"/>
              </a:defRPr>
            </a:lvl2pPr>
            <a:lvl3pPr>
              <a:defRPr sz="1800">
                <a:latin typeface="Tw Cen MT" pitchFamily="34" charset="0"/>
              </a:defRPr>
            </a:lvl3pPr>
            <a:lvl4pPr>
              <a:defRPr sz="1600">
                <a:latin typeface="Tw Cen MT" pitchFamily="34" charset="0"/>
              </a:defRPr>
            </a:lvl4pPr>
            <a:lvl5pPr>
              <a:defRPr sz="1600">
                <a:latin typeface="Tw Cen MT"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4799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28197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053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5" name="Rounded Rectangle 4"/>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0">
                <a:latin typeface="Tw Cen MT" pitchFamily="34" charset="0"/>
              </a:defRPr>
            </a:lvl1pPr>
            <a:lvl2pPr>
              <a:defRPr sz="2800" b="0">
                <a:latin typeface="Tw Cen MT" pitchFamily="34" charset="0"/>
              </a:defRPr>
            </a:lvl2pPr>
            <a:lvl3pPr>
              <a:defRPr sz="2400" b="0">
                <a:latin typeface="Tw Cen MT" pitchFamily="34" charset="0"/>
              </a:defRPr>
            </a:lvl3pPr>
            <a:lvl4pPr>
              <a:defRPr sz="2000" b="0">
                <a:latin typeface="Tw Cen MT" pitchFamily="34" charset="0"/>
              </a:defRPr>
            </a:lvl4pPr>
            <a:lvl5pPr>
              <a:defRPr sz="2000" b="0">
                <a:latin typeface="Tw Cen MT"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76957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884341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685800" cy="6856413"/>
          </a:xfrm>
          <a:prstGeom prst="rect">
            <a:avLst/>
          </a:prstGeom>
          <a:gradFill rotWithShape="0">
            <a:gsLst>
              <a:gs pos="0">
                <a:srgbClr val="FFFFFF"/>
              </a:gs>
              <a:gs pos="100000">
                <a:srgbClr val="33CCCC"/>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smtClean="0">
              <a:latin typeface="Times New Roman" panose="02020603050405020304" pitchFamily="18" charset="0"/>
              <a:ea typeface="+mn-ea"/>
            </a:endParaRPr>
          </a:p>
        </p:txBody>
      </p:sp>
      <p:sp>
        <p:nvSpPr>
          <p:cNvPr id="1027" name="Rectangle 3"/>
          <p:cNvSpPr>
            <a:spLocks noChangeArrowheads="1"/>
          </p:cNvSpPr>
          <p:nvPr/>
        </p:nvSpPr>
        <p:spPr bwMode="auto">
          <a:xfrm>
            <a:off x="0" y="990600"/>
            <a:ext cx="4724400" cy="152400"/>
          </a:xfrm>
          <a:prstGeom prst="rect">
            <a:avLst/>
          </a:prstGeom>
          <a:solidFill>
            <a:schemeClr val="accent1">
              <a:alpha val="50195"/>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smtClean="0">
              <a:latin typeface="Times New Roman" panose="02020603050405020304" pitchFamily="18" charset="0"/>
              <a:ea typeface="+mn-ea"/>
            </a:endParaRPr>
          </a:p>
        </p:txBody>
      </p:sp>
      <p:sp>
        <p:nvSpPr>
          <p:cNvPr id="646148" name="Rectangle 4"/>
          <p:cNvSpPr>
            <a:spLocks noChangeArrowheads="1"/>
          </p:cNvSpPr>
          <p:nvPr/>
        </p:nvSpPr>
        <p:spPr bwMode="auto">
          <a:xfrm>
            <a:off x="685800" y="6629400"/>
            <a:ext cx="3505200" cy="227013"/>
          </a:xfrm>
          <a:prstGeom prst="rect">
            <a:avLst/>
          </a:prstGeom>
          <a:gradFill rotWithShape="1">
            <a:gsLst>
              <a:gs pos="0">
                <a:schemeClr val="folHlink">
                  <a:gamma/>
                  <a:shade val="63137"/>
                  <a:invGamma/>
                </a:schemeClr>
              </a:gs>
              <a:gs pos="50000">
                <a:schemeClr val="folHlink"/>
              </a:gs>
              <a:gs pos="100000">
                <a:schemeClr val="folHlink">
                  <a:gamma/>
                  <a:shade val="63137"/>
                  <a:invGamma/>
                </a:schemeClr>
              </a:gs>
            </a:gsLst>
            <a:lin ang="0" scaled="1"/>
          </a:gradFill>
          <a:ln w="9525">
            <a:noFill/>
            <a:miter lim="800000"/>
            <a:headEnd/>
            <a:tailEnd/>
          </a:ln>
          <a:effectLst/>
        </p:spPr>
        <p:txBody>
          <a:bodyPr/>
          <a:lstStyle/>
          <a:p>
            <a:pPr eaLnBrk="1" hangingPunct="1">
              <a:defRPr/>
            </a:pPr>
            <a:endParaRPr lang="en-US">
              <a:latin typeface="Times New Roman" charset="0"/>
              <a:ea typeface="+mn-ea"/>
            </a:endParaRPr>
          </a:p>
        </p:txBody>
      </p:sp>
      <p:sp>
        <p:nvSpPr>
          <p:cNvPr id="1029" name="Rectangle 5"/>
          <p:cNvSpPr>
            <a:spLocks noChangeArrowheads="1"/>
          </p:cNvSpPr>
          <p:nvPr/>
        </p:nvSpPr>
        <p:spPr bwMode="auto">
          <a:xfrm>
            <a:off x="763588" y="0"/>
            <a:ext cx="8380412" cy="762000"/>
          </a:xfrm>
          <a:prstGeom prst="rect">
            <a:avLst/>
          </a:prstGeom>
          <a:gradFill rotWithShape="0">
            <a:gsLst>
              <a:gs pos="0">
                <a:srgbClr val="FFFFFF"/>
              </a:gs>
              <a:gs pos="100000">
                <a:srgbClr val="33CCCC"/>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smtClean="0">
              <a:latin typeface="Times New Roman" panose="02020603050405020304" pitchFamily="18" charset="0"/>
              <a:ea typeface="+mn-ea"/>
            </a:endParaRPr>
          </a:p>
        </p:txBody>
      </p:sp>
      <p:sp>
        <p:nvSpPr>
          <p:cNvPr id="646150" name="Rectangle 6"/>
          <p:cNvSpPr>
            <a:spLocks noGrp="1" noChangeArrowheads="1"/>
          </p:cNvSpPr>
          <p:nvPr>
            <p:ph type="title"/>
          </p:nvPr>
        </p:nvSpPr>
        <p:spPr bwMode="auto">
          <a:xfrm>
            <a:off x="674688" y="0"/>
            <a:ext cx="8469312" cy="838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646151" name="Rectangle 7"/>
          <p:cNvSpPr>
            <a:spLocks noGrp="1" noChangeArrowheads="1"/>
          </p:cNvSpPr>
          <p:nvPr>
            <p:ph type="body" idx="1"/>
          </p:nvPr>
        </p:nvSpPr>
        <p:spPr bwMode="auto">
          <a:xfrm>
            <a:off x="685800" y="1295401"/>
            <a:ext cx="7772400" cy="52387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974" r:id="rId1"/>
    <p:sldLayoutId id="2147483965" r:id="rId2"/>
    <p:sldLayoutId id="2147483966" r:id="rId3"/>
    <p:sldLayoutId id="2147483967" r:id="rId4"/>
    <p:sldLayoutId id="2147483968" r:id="rId5"/>
    <p:sldLayoutId id="2147483969" r:id="rId6"/>
    <p:sldLayoutId id="2147483970" r:id="rId7"/>
    <p:sldLayoutId id="2147483975" r:id="rId8"/>
    <p:sldLayoutId id="2147483971" r:id="rId9"/>
    <p:sldLayoutId id="2147483972" r:id="rId10"/>
    <p:sldLayoutId id="2147483973" r:id="rId11"/>
    <p:sldLayoutId id="2147483976" r:id="rId12"/>
    <p:sldLayoutId id="2147483977" r:id="rId13"/>
    <p:sldLayoutId id="2147483978" r:id="rId14"/>
  </p:sldLayoutIdLst>
  <p:txStyles>
    <p:titleStyle>
      <a:lvl1pPr algn="l"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w Cen MT Condensed" pitchFamily="34" charset="0"/>
          <a:ea typeface="ＭＳ Ｐゴシック" charset="0"/>
          <a:cs typeface="+mj-cs"/>
        </a:defRPr>
      </a:lvl1pPr>
      <a:lvl2pPr algn="l"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w Cen MT Condensed" pitchFamily="34" charset="0"/>
          <a:ea typeface="ＭＳ Ｐゴシック" charset="0"/>
        </a:defRPr>
      </a:lvl2pPr>
      <a:lvl3pPr algn="l"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w Cen MT Condensed" pitchFamily="34" charset="0"/>
          <a:ea typeface="ＭＳ Ｐゴシック" charset="0"/>
        </a:defRPr>
      </a:lvl3pPr>
      <a:lvl4pPr algn="l"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w Cen MT Condensed" pitchFamily="34" charset="0"/>
          <a:ea typeface="ＭＳ Ｐゴシック" charset="0"/>
        </a:defRPr>
      </a:lvl4pPr>
      <a:lvl5pPr algn="l"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w Cen MT Condensed" pitchFamily="34" charset="0"/>
          <a:ea typeface="ＭＳ Ｐゴシック" charset="0"/>
        </a:defRPr>
      </a:lvl5pPr>
      <a:lvl6pPr marL="4572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itchFamily="18" charset="0"/>
        </a:defRPr>
      </a:lvl6pPr>
      <a:lvl7pPr marL="9144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itchFamily="18" charset="0"/>
        </a:defRPr>
      </a:lvl7pPr>
      <a:lvl8pPr marL="13716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itchFamily="18" charset="0"/>
        </a:defRPr>
      </a:lvl8pPr>
      <a:lvl9pPr marL="1828800" algn="l"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80000"/>
        <a:buFont typeface="Wingdings" charset="0"/>
        <a:buChar char="l"/>
        <a:defRPr kumimoji="1" sz="2800" b="1">
          <a:solidFill>
            <a:schemeClr val="tx1"/>
          </a:solidFill>
          <a:effectLst>
            <a:outerShdw blurRad="38100" dist="38100" dir="2700000" algn="tl">
              <a:srgbClr val="C0C0C0"/>
            </a:outerShdw>
          </a:effectLst>
          <a:latin typeface="+mn-lt"/>
          <a:ea typeface="ＭＳ Ｐゴシック" charset="0"/>
          <a:cs typeface="+mn-cs"/>
        </a:defRPr>
      </a:lvl1pPr>
      <a:lvl2pPr marL="742950" indent="-285750" algn="l" rtl="0" eaLnBrk="0" fontAlgn="base" hangingPunct="0">
        <a:spcBef>
          <a:spcPct val="20000"/>
        </a:spcBef>
        <a:spcAft>
          <a:spcPct val="0"/>
        </a:spcAft>
        <a:buFont typeface="Wingdings" charset="0"/>
        <a:buChar char="§"/>
        <a:defRPr kumimoji="1" sz="2400" b="1">
          <a:solidFill>
            <a:schemeClr val="tx1"/>
          </a:solidFill>
          <a:latin typeface="+mn-lt"/>
          <a:ea typeface="ＭＳ Ｐゴシック" charset="0"/>
        </a:defRPr>
      </a:lvl2pPr>
      <a:lvl3pPr marL="1143000" indent="-228600" algn="l" rtl="0" eaLnBrk="0" fontAlgn="base" hangingPunct="0">
        <a:spcBef>
          <a:spcPct val="20000"/>
        </a:spcBef>
        <a:spcAft>
          <a:spcPct val="0"/>
        </a:spcAft>
        <a:buClr>
          <a:schemeClr val="accent2"/>
        </a:buClr>
        <a:buChar char="•"/>
        <a:defRPr kumimoji="1" sz="2000" b="1">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kumimoji="1" b="1">
          <a:solidFill>
            <a:schemeClr val="tx1"/>
          </a:solidFill>
          <a:latin typeface="+mn-lt"/>
          <a:ea typeface="ＭＳ Ｐゴシック" charset="0"/>
        </a:defRPr>
      </a:lvl4pPr>
      <a:lvl5pPr marL="2057400" indent="-228600" algn="l" rtl="0" eaLnBrk="0" fontAlgn="base" hangingPunct="0">
        <a:spcBef>
          <a:spcPct val="20000"/>
        </a:spcBef>
        <a:spcAft>
          <a:spcPct val="0"/>
        </a:spcAft>
        <a:buClr>
          <a:schemeClr val="accent2"/>
        </a:buClr>
        <a:buChar char="•"/>
        <a:defRPr kumimoji="1" b="1">
          <a:solidFill>
            <a:schemeClr val="tx1"/>
          </a:solidFill>
          <a:latin typeface="+mn-lt"/>
          <a:ea typeface="ＭＳ Ｐゴシック" charset="0"/>
        </a:defRPr>
      </a:lvl5pPr>
      <a:lvl6pPr marL="2514600" indent="-228600" algn="l" rtl="0" eaLnBrk="1" fontAlgn="base" hangingPunct="1">
        <a:spcBef>
          <a:spcPct val="20000"/>
        </a:spcBef>
        <a:spcAft>
          <a:spcPct val="0"/>
        </a:spcAft>
        <a:buClr>
          <a:schemeClr val="accent2"/>
        </a:buClr>
        <a:buChar char="•"/>
        <a:defRPr kumimoji="1" sz="2000" b="1">
          <a:solidFill>
            <a:schemeClr val="tx1"/>
          </a:solidFill>
          <a:latin typeface="+mn-lt"/>
        </a:defRPr>
      </a:lvl6pPr>
      <a:lvl7pPr marL="2971800" indent="-228600" algn="l" rtl="0" eaLnBrk="1" fontAlgn="base" hangingPunct="1">
        <a:spcBef>
          <a:spcPct val="20000"/>
        </a:spcBef>
        <a:spcAft>
          <a:spcPct val="0"/>
        </a:spcAft>
        <a:buClr>
          <a:schemeClr val="accent2"/>
        </a:buClr>
        <a:buChar char="•"/>
        <a:defRPr kumimoji="1" sz="2000" b="1">
          <a:solidFill>
            <a:schemeClr val="tx1"/>
          </a:solidFill>
          <a:latin typeface="+mn-lt"/>
        </a:defRPr>
      </a:lvl7pPr>
      <a:lvl8pPr marL="3429000" indent="-228600" algn="l" rtl="0" eaLnBrk="1" fontAlgn="base" hangingPunct="1">
        <a:spcBef>
          <a:spcPct val="20000"/>
        </a:spcBef>
        <a:spcAft>
          <a:spcPct val="0"/>
        </a:spcAft>
        <a:buClr>
          <a:schemeClr val="accent2"/>
        </a:buClr>
        <a:buChar char="•"/>
        <a:defRPr kumimoji="1" sz="2000" b="1">
          <a:solidFill>
            <a:schemeClr val="tx1"/>
          </a:solidFill>
          <a:latin typeface="+mn-lt"/>
        </a:defRPr>
      </a:lvl8pPr>
      <a:lvl9pPr marL="3886200" indent="-228600" algn="l" rtl="0" eaLnBrk="1" fontAlgn="base" hangingPunct="1">
        <a:spcBef>
          <a:spcPct val="20000"/>
        </a:spcBef>
        <a:spcAft>
          <a:spcPct val="0"/>
        </a:spcAft>
        <a:buClr>
          <a:schemeClr val="accent2"/>
        </a:buClr>
        <a:buChar char="•"/>
        <a:defRPr kumimoji="1"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1.bin"/><Relationship Id="rId5" Type="http://schemas.openxmlformats.org/officeDocument/2006/relationships/image" Target="../media/image9.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24.xml.rels><?xml version="1.0" encoding="UTF-8" standalone="yes"?>
<Relationships xmlns="http://schemas.openxmlformats.org/package/2006/relationships"><Relationship Id="rId11" Type="http://schemas.openxmlformats.org/officeDocument/2006/relationships/image" Target="../media/image14.wmf"/><Relationship Id="rId12" Type="http://schemas.openxmlformats.org/officeDocument/2006/relationships/oleObject" Target="../embeddings/oleObject6.bin"/><Relationship Id="rId13" Type="http://schemas.openxmlformats.org/officeDocument/2006/relationships/image" Target="../media/image15.wmf"/><Relationship Id="rId14" Type="http://schemas.openxmlformats.org/officeDocument/2006/relationships/oleObject" Target="../embeddings/oleObject7.bin"/><Relationship Id="rId15" Type="http://schemas.openxmlformats.org/officeDocument/2006/relationships/image" Target="../media/image16.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notesSlide" Target="../notesSlides/notesSlide8.xml"/><Relationship Id="rId4" Type="http://schemas.openxmlformats.org/officeDocument/2006/relationships/oleObject" Target="../embeddings/oleObject2.bin"/><Relationship Id="rId5" Type="http://schemas.openxmlformats.org/officeDocument/2006/relationships/image" Target="../media/image11.wmf"/><Relationship Id="rId6" Type="http://schemas.openxmlformats.org/officeDocument/2006/relationships/oleObject" Target="../embeddings/oleObject3.bin"/><Relationship Id="rId7" Type="http://schemas.openxmlformats.org/officeDocument/2006/relationships/image" Target="../media/image12.wmf"/><Relationship Id="rId8" Type="http://schemas.openxmlformats.org/officeDocument/2006/relationships/oleObject" Target="../embeddings/oleObject4.bin"/><Relationship Id="rId9" Type="http://schemas.openxmlformats.org/officeDocument/2006/relationships/image" Target="../media/image13.wmf"/><Relationship Id="rId10" Type="http://schemas.openxmlformats.org/officeDocument/2006/relationships/oleObject" Target="../embeddings/oleObject5.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7.emf"/><Relationship Id="rId5" Type="http://schemas.openxmlformats.org/officeDocument/2006/relationships/oleObject" Target="../embeddings/oleObject9.bin"/><Relationship Id="rId6" Type="http://schemas.openxmlformats.org/officeDocument/2006/relationships/image" Target="../media/image18.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0.bin"/><Relationship Id="rId4" Type="http://schemas.openxmlformats.org/officeDocument/2006/relationships/image" Target="../media/image19.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image" Target="../media/image20.wmf"/><Relationship Id="rId5" Type="http://schemas.openxmlformats.org/officeDocument/2006/relationships/oleObject" Target="../embeddings/oleObject12.bin"/><Relationship Id="rId6" Type="http://schemas.openxmlformats.org/officeDocument/2006/relationships/image" Target="../media/image21.wmf"/><Relationship Id="rId7" Type="http://schemas.openxmlformats.org/officeDocument/2006/relationships/oleObject" Target="../embeddings/oleObject13.bin"/><Relationship Id="rId8" Type="http://schemas.openxmlformats.org/officeDocument/2006/relationships/image" Target="../media/image22.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image" Target="../media/image23.wmf"/><Relationship Id="rId5" Type="http://schemas.openxmlformats.org/officeDocument/2006/relationships/oleObject" Target="../embeddings/oleObject15.bin"/><Relationship Id="rId6" Type="http://schemas.openxmlformats.org/officeDocument/2006/relationships/image" Target="../media/image24.wmf"/><Relationship Id="rId7" Type="http://schemas.openxmlformats.org/officeDocument/2006/relationships/oleObject" Target="../embeddings/oleObject16.bin"/><Relationship Id="rId8" Type="http://schemas.openxmlformats.org/officeDocument/2006/relationships/image" Target="../media/image25.wmf"/><Relationship Id="rId9" Type="http://schemas.openxmlformats.org/officeDocument/2006/relationships/oleObject" Target="../embeddings/oleObject17.bin"/><Relationship Id="rId10" Type="http://schemas.openxmlformats.org/officeDocument/2006/relationships/image" Target="../media/image26.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8.bin"/><Relationship Id="rId4" Type="http://schemas.openxmlformats.org/officeDocument/2006/relationships/image" Target="../media/image27.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9.bin"/><Relationship Id="rId4" Type="http://schemas.openxmlformats.org/officeDocument/2006/relationships/image" Target="../media/image28.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image" Target="../media/image29.wmf"/><Relationship Id="rId5" Type="http://schemas.openxmlformats.org/officeDocument/2006/relationships/oleObject" Target="../embeddings/oleObject21.bin"/><Relationship Id="rId6" Type="http://schemas.openxmlformats.org/officeDocument/2006/relationships/image" Target="../media/image30.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2.bin"/><Relationship Id="rId4" Type="http://schemas.openxmlformats.org/officeDocument/2006/relationships/image" Target="../media/image31.wmf"/><Relationship Id="rId5" Type="http://schemas.openxmlformats.org/officeDocument/2006/relationships/oleObject" Target="../embeddings/oleObject23.bin"/><Relationship Id="rId6" Type="http://schemas.openxmlformats.org/officeDocument/2006/relationships/image" Target="../media/image32.wmf"/><Relationship Id="rId7" Type="http://schemas.openxmlformats.org/officeDocument/2006/relationships/oleObject" Target="../embeddings/oleObject24.bin"/><Relationship Id="rId8" Type="http://schemas.openxmlformats.org/officeDocument/2006/relationships/image" Target="../media/image33.wmf"/><Relationship Id="rId1" Type="http://schemas.openxmlformats.org/officeDocument/2006/relationships/vmlDrawing" Target="../drawings/vmlDrawing10.vml"/><Relationship Id="rId2"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5.bin"/><Relationship Id="rId4" Type="http://schemas.openxmlformats.org/officeDocument/2006/relationships/image" Target="../media/image34.wmf"/><Relationship Id="rId5" Type="http://schemas.openxmlformats.org/officeDocument/2006/relationships/oleObject" Target="../embeddings/oleObject26.bin"/><Relationship Id="rId6" Type="http://schemas.openxmlformats.org/officeDocument/2006/relationships/image" Target="../media/image35.wmf"/><Relationship Id="rId1" Type="http://schemas.openxmlformats.org/officeDocument/2006/relationships/vmlDrawing" Target="../drawings/vmlDrawing11.vml"/><Relationship Id="rId2"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image" Target="../media/image36.wmf"/><Relationship Id="rId5" Type="http://schemas.openxmlformats.org/officeDocument/2006/relationships/oleObject" Target="../embeddings/oleObject28.bin"/><Relationship Id="rId6" Type="http://schemas.openxmlformats.org/officeDocument/2006/relationships/image" Target="../media/image37.w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9.bin"/><Relationship Id="rId4" Type="http://schemas.openxmlformats.org/officeDocument/2006/relationships/image" Target="../media/image38.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0.bin"/><Relationship Id="rId4" Type="http://schemas.openxmlformats.org/officeDocument/2006/relationships/image" Target="../media/image39.w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oleObject" Target="../embeddings/oleObject31.bin"/><Relationship Id="rId5" Type="http://schemas.openxmlformats.org/officeDocument/2006/relationships/image" Target="../media/image40.wmf"/><Relationship Id="rId1" Type="http://schemas.openxmlformats.org/officeDocument/2006/relationships/vmlDrawing" Target="../drawings/vmlDrawing15.vml"/><Relationship Id="rId2"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4"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32.bin"/><Relationship Id="rId4" Type="http://schemas.openxmlformats.org/officeDocument/2006/relationships/image" Target="../media/image41.emf"/><Relationship Id="rId5" Type="http://schemas.openxmlformats.org/officeDocument/2006/relationships/oleObject" Target="../embeddings/oleObject33.bin"/><Relationship Id="rId6" Type="http://schemas.openxmlformats.org/officeDocument/2006/relationships/image" Target="../media/image42.wmf"/><Relationship Id="rId7" Type="http://schemas.openxmlformats.org/officeDocument/2006/relationships/oleObject" Target="../embeddings/oleObject34.bin"/><Relationship Id="rId8" Type="http://schemas.openxmlformats.org/officeDocument/2006/relationships/image" Target="../media/image43.wmf"/><Relationship Id="rId9" Type="http://schemas.openxmlformats.org/officeDocument/2006/relationships/oleObject" Target="../embeddings/oleObject35.bin"/><Relationship Id="rId10" Type="http://schemas.openxmlformats.org/officeDocument/2006/relationships/image" Target="../media/image44.wmf"/><Relationship Id="rId1" Type="http://schemas.openxmlformats.org/officeDocument/2006/relationships/vmlDrawing" Target="../drawings/vmlDrawing16.vml"/><Relationship Id="rId2"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36.bin"/><Relationship Id="rId4" Type="http://schemas.openxmlformats.org/officeDocument/2006/relationships/image" Target="../media/image45.emf"/><Relationship Id="rId1" Type="http://schemas.openxmlformats.org/officeDocument/2006/relationships/vmlDrawing" Target="../drawings/vmlDrawing17.vml"/><Relationship Id="rId2"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37.bin"/><Relationship Id="rId4" Type="http://schemas.openxmlformats.org/officeDocument/2006/relationships/image" Target="../media/image46.emf"/><Relationship Id="rId1" Type="http://schemas.openxmlformats.org/officeDocument/2006/relationships/vmlDrawing" Target="../drawings/vmlDrawing18.vml"/><Relationship Id="rId2"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7.png"/><Relationship Id="rId3" Type="http://schemas.openxmlformats.org/officeDocument/2006/relationships/image" Target="../media/image48.png"/></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38.bin"/><Relationship Id="rId4" Type="http://schemas.openxmlformats.org/officeDocument/2006/relationships/image" Target="../media/image49.emf"/><Relationship Id="rId5" Type="http://schemas.openxmlformats.org/officeDocument/2006/relationships/oleObject" Target="../embeddings/oleObject39.bin"/><Relationship Id="rId6" Type="http://schemas.openxmlformats.org/officeDocument/2006/relationships/image" Target="../media/image50.emf"/><Relationship Id="rId1" Type="http://schemas.openxmlformats.org/officeDocument/2006/relationships/vmlDrawing" Target="../drawings/vmlDrawing19.vml"/><Relationship Id="rId2"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1.jpe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2.jpe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3.jpeg"/><Relationship Id="rId3" Type="http://schemas.openxmlformats.org/officeDocument/2006/relationships/image" Target="../media/image54.jpe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5.jpe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pamassassin.apache.org/tests_3_3_x.html" TargetMode="Externa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40.bin"/><Relationship Id="rId4" Type="http://schemas.openxmlformats.org/officeDocument/2006/relationships/image" Target="../media/image56.wmf"/><Relationship Id="rId5" Type="http://schemas.openxmlformats.org/officeDocument/2006/relationships/oleObject" Target="../embeddings/oleObject41.bin"/><Relationship Id="rId6" Type="http://schemas.openxmlformats.org/officeDocument/2006/relationships/image" Target="../media/image57.wmf"/><Relationship Id="rId7" Type="http://schemas.openxmlformats.org/officeDocument/2006/relationships/oleObject" Target="../embeddings/oleObject42.bin"/><Relationship Id="rId8" Type="http://schemas.openxmlformats.org/officeDocument/2006/relationships/image" Target="../media/image58.wmf"/><Relationship Id="rId1" Type="http://schemas.openxmlformats.org/officeDocument/2006/relationships/vmlDrawing" Target="../drawings/vmlDrawing20.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tif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ctrTitle" sz="quarter"/>
          </p:nvPr>
        </p:nvSpPr>
        <p:spPr>
          <a:xfrm>
            <a:off x="990600" y="1676400"/>
            <a:ext cx="8077200" cy="1143000"/>
          </a:xfrm>
        </p:spPr>
        <p:txBody>
          <a:bodyPr/>
          <a:lstStyle/>
          <a:p>
            <a:pPr eaLnBrk="1" hangingPunct="1">
              <a:defRPr/>
            </a:pPr>
            <a:r>
              <a:rPr lang="en-US" sz="6600" dirty="0" smtClean="0">
                <a:ea typeface="+mj-ea"/>
              </a:rPr>
              <a:t>Text Classification</a:t>
            </a:r>
            <a:endParaRPr sz="6600" dirty="0">
              <a:ea typeface="+mj-ea"/>
            </a:endParaRPr>
          </a:p>
        </p:txBody>
      </p:sp>
      <p:sp>
        <p:nvSpPr>
          <p:cNvPr id="19458" name="Rectangle 3"/>
          <p:cNvSpPr>
            <a:spLocks noGrp="1" noChangeArrowheads="1"/>
          </p:cNvSpPr>
          <p:nvPr>
            <p:ph type="subTitle" sz="quarter" idx="1"/>
          </p:nvPr>
        </p:nvSpPr>
        <p:spPr>
          <a:xfrm>
            <a:off x="1600200" y="3657600"/>
            <a:ext cx="6400800" cy="1752600"/>
          </a:xfrm>
        </p:spPr>
        <p:txBody>
          <a:bodyPr/>
          <a:lstStyle/>
          <a:p>
            <a:pPr eaLnBrk="1" hangingPunct="1">
              <a:buFont typeface="Wingdings" charset="0"/>
              <a:buNone/>
            </a:pPr>
            <a:endParaRPr lang="en-US">
              <a:solidFill>
                <a:srgbClr val="A50021"/>
              </a:solidFill>
              <a:effectLst>
                <a:outerShdw blurRad="38100" dist="38100" dir="2700000" algn="tl">
                  <a:srgbClr val="DDDDDD"/>
                </a:outerShdw>
              </a:effectLst>
              <a:latin typeface="Calibri" charset="0"/>
            </a:endParaRPr>
          </a:p>
          <a:p>
            <a:pPr eaLnBrk="1" hangingPunct="1">
              <a:buFont typeface="Wingdings" charset="0"/>
              <a:buNone/>
            </a:pPr>
            <a:r>
              <a:rPr lang="en-US">
                <a:effectLst>
                  <a:outerShdw blurRad="38100" dist="38100" dir="2700000" algn="tl">
                    <a:srgbClr val="DDDDDD"/>
                  </a:outerShdw>
                </a:effectLst>
                <a:latin typeface="Calibri" charset="0"/>
              </a:rPr>
              <a:t>The Naïve Bayes algorithm</a:t>
            </a:r>
          </a:p>
          <a:p>
            <a:pPr eaLnBrk="1" hangingPunct="1">
              <a:buFont typeface="Wingdings" charset="0"/>
              <a:buNone/>
            </a:pPr>
            <a:endParaRPr lang="en-US">
              <a:effectLst>
                <a:outerShdw blurRad="38100" dist="38100" dir="2700000" algn="tl">
                  <a:srgbClr val="DDDDDD"/>
                </a:outerShdw>
              </a:effectLst>
              <a:latin typeface="Calibri" charset="0"/>
            </a:endParaRPr>
          </a:p>
          <a:p>
            <a:pPr eaLnBrk="1" hangingPunct="1">
              <a:buFont typeface="Wingdings" charset="0"/>
              <a:buNone/>
            </a:pPr>
            <a:endParaRPr lang="en-US">
              <a:effectLst>
                <a:outerShdw blurRad="38100" dist="38100" dir="2700000" algn="tl">
                  <a:srgbClr val="DDDDDD"/>
                </a:outerShdw>
              </a:effectLst>
              <a:latin typeface="Calibri" charset="0"/>
            </a:endParaRPr>
          </a:p>
          <a:p>
            <a:pPr eaLnBrk="1" hangingPunct="1">
              <a:buFont typeface="Wingdings" charset="0"/>
              <a:buNone/>
            </a:pPr>
            <a:endParaRPr lang="en-US">
              <a:effectLst>
                <a:outerShdw blurRad="38100" dist="38100" dir="2700000" algn="tl">
                  <a:srgbClr val="DDDDDD"/>
                </a:outerShdw>
              </a:effectLst>
              <a:latin typeface="Calibri" charset="0"/>
            </a:endParaRPr>
          </a:p>
        </p:txBody>
      </p:sp>
      <p:sp>
        <p:nvSpPr>
          <p:cNvPr id="9220" name="Rectangle 5"/>
          <p:cNvSpPr>
            <a:spLocks noChangeArrowheads="1"/>
          </p:cNvSpPr>
          <p:nvPr/>
        </p:nvSpPr>
        <p:spPr bwMode="auto">
          <a:xfrm>
            <a:off x="1447800" y="5715000"/>
            <a:ext cx="76200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eaLnBrk="1" hangingPunct="1"/>
            <a:r>
              <a:rPr lang="en-US" sz="2000"/>
              <a:t>IP notice: most slides from: </a:t>
            </a:r>
            <a:r>
              <a:rPr lang="en-US" sz="2000" b="1"/>
              <a:t>Chris Manning</a:t>
            </a:r>
            <a:r>
              <a:rPr lang="en-US" sz="2000"/>
              <a:t>, plus some from William Cohen, Chien Chin Chen, Jason Eisner, David Yarowsky, Dan Jurafsky, P. Nakov, Marti Hearst, Barbara Rosario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6599238" y="3309938"/>
            <a:ext cx="1416050" cy="404812"/>
          </a:xfrm>
          <a:prstGeom prst="rect">
            <a:avLst/>
          </a:prstGeom>
          <a:noFill/>
          <a:ln w="38100">
            <a:solidFill>
              <a:srgbClr val="FF9999"/>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Multimedia</a:t>
            </a:r>
          </a:p>
        </p:txBody>
      </p:sp>
      <p:sp>
        <p:nvSpPr>
          <p:cNvPr id="15363" name="Text Box 3"/>
          <p:cNvSpPr txBox="1">
            <a:spLocks noChangeArrowheads="1"/>
          </p:cNvSpPr>
          <p:nvPr/>
        </p:nvSpPr>
        <p:spPr bwMode="auto">
          <a:xfrm>
            <a:off x="8124825" y="3309938"/>
            <a:ext cx="652463" cy="404812"/>
          </a:xfrm>
          <a:prstGeom prst="rect">
            <a:avLst/>
          </a:prstGeom>
          <a:noFill/>
          <a:ln w="38100">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GUI</a:t>
            </a:r>
          </a:p>
        </p:txBody>
      </p:sp>
      <p:sp>
        <p:nvSpPr>
          <p:cNvPr id="15364" name="Text Box 4"/>
          <p:cNvSpPr txBox="1">
            <a:spLocks noChangeArrowheads="1"/>
          </p:cNvSpPr>
          <p:nvPr/>
        </p:nvSpPr>
        <p:spPr bwMode="auto">
          <a:xfrm>
            <a:off x="5227638" y="3309938"/>
            <a:ext cx="1263650" cy="404812"/>
          </a:xfrm>
          <a:prstGeom prst="rect">
            <a:avLst/>
          </a:prstGeom>
          <a:noFill/>
          <a:ln w="381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Garb.Coll.</a:t>
            </a:r>
          </a:p>
        </p:txBody>
      </p:sp>
      <p:sp>
        <p:nvSpPr>
          <p:cNvPr id="15365" name="Text Box 5"/>
          <p:cNvSpPr txBox="1">
            <a:spLocks noChangeArrowheads="1"/>
          </p:cNvSpPr>
          <p:nvPr/>
        </p:nvSpPr>
        <p:spPr bwMode="auto">
          <a:xfrm>
            <a:off x="3878263" y="3309938"/>
            <a:ext cx="1241425" cy="404812"/>
          </a:xfrm>
          <a:prstGeom prst="rect">
            <a:avLst/>
          </a:prstGeom>
          <a:noFill/>
          <a:ln w="38100">
            <a:solidFill>
              <a:schemeClr val="accent2"/>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Semantics</a:t>
            </a:r>
          </a:p>
        </p:txBody>
      </p:sp>
      <p:sp>
        <p:nvSpPr>
          <p:cNvPr id="15366" name="Text Box 6"/>
          <p:cNvSpPr txBox="1">
            <a:spLocks noChangeArrowheads="1"/>
          </p:cNvSpPr>
          <p:nvPr/>
        </p:nvSpPr>
        <p:spPr bwMode="auto">
          <a:xfrm>
            <a:off x="1606550" y="3314700"/>
            <a:ext cx="577850" cy="404813"/>
          </a:xfrm>
          <a:prstGeom prst="rect">
            <a:avLst/>
          </a:prstGeom>
          <a:noFill/>
          <a:ln w="38100">
            <a:solidFill>
              <a:schemeClr val="bg2"/>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ML</a:t>
            </a:r>
          </a:p>
        </p:txBody>
      </p:sp>
      <p:sp>
        <p:nvSpPr>
          <p:cNvPr id="15367" name="Text Box 7"/>
          <p:cNvSpPr txBox="1">
            <a:spLocks noChangeArrowheads="1"/>
          </p:cNvSpPr>
          <p:nvPr/>
        </p:nvSpPr>
        <p:spPr bwMode="auto">
          <a:xfrm>
            <a:off x="2613025" y="3309938"/>
            <a:ext cx="1135063" cy="404812"/>
          </a:xfrm>
          <a:prstGeom prst="rect">
            <a:avLst/>
          </a:prstGeom>
          <a:noFill/>
          <a:ln w="38100">
            <a:solidFill>
              <a:schemeClr val="accent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Planning</a:t>
            </a:r>
          </a:p>
        </p:txBody>
      </p:sp>
      <p:sp>
        <p:nvSpPr>
          <p:cNvPr id="15368" name="Text Box 8"/>
          <p:cNvSpPr txBox="1">
            <a:spLocks noChangeArrowheads="1"/>
          </p:cNvSpPr>
          <p:nvPr/>
        </p:nvSpPr>
        <p:spPr bwMode="auto">
          <a:xfrm>
            <a:off x="2667000" y="3865563"/>
            <a:ext cx="1285875" cy="146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u="sng">
                <a:latin typeface="Palatino" charset="0"/>
              </a:rPr>
              <a:t>planning</a:t>
            </a:r>
            <a:endParaRPr kumimoji="0" lang="en-US" sz="1800" b="0">
              <a:latin typeface="Palatino" charset="0"/>
            </a:endParaRPr>
          </a:p>
          <a:p>
            <a:r>
              <a:rPr kumimoji="0" lang="en-US" sz="1800" b="0">
                <a:latin typeface="Palatino" charset="0"/>
              </a:rPr>
              <a:t>temporal</a:t>
            </a:r>
          </a:p>
          <a:p>
            <a:r>
              <a:rPr kumimoji="0" lang="en-US" sz="1800" b="0">
                <a:latin typeface="Palatino" charset="0"/>
              </a:rPr>
              <a:t>reasoning</a:t>
            </a:r>
          </a:p>
          <a:p>
            <a:r>
              <a:rPr kumimoji="0" lang="en-US" sz="1800" b="0">
                <a:latin typeface="Palatino" charset="0"/>
              </a:rPr>
              <a:t>plan</a:t>
            </a:r>
          </a:p>
          <a:p>
            <a:r>
              <a:rPr kumimoji="0" lang="en-US" sz="1800" b="0" u="sng">
                <a:latin typeface="Palatino" charset="0"/>
              </a:rPr>
              <a:t>language</a:t>
            </a:r>
            <a:r>
              <a:rPr kumimoji="0" lang="en-US" sz="1800" b="0">
                <a:latin typeface="Palatino" charset="0"/>
              </a:rPr>
              <a:t>...</a:t>
            </a:r>
          </a:p>
        </p:txBody>
      </p:sp>
      <p:sp>
        <p:nvSpPr>
          <p:cNvPr id="15369" name="Text Box 9"/>
          <p:cNvSpPr txBox="1">
            <a:spLocks noChangeArrowheads="1"/>
          </p:cNvSpPr>
          <p:nvPr/>
        </p:nvSpPr>
        <p:spPr bwMode="auto">
          <a:xfrm>
            <a:off x="3886200" y="3865563"/>
            <a:ext cx="1600200"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programming</a:t>
            </a:r>
            <a:endParaRPr kumimoji="0" lang="en-US" sz="1800" b="0" u="sng">
              <a:latin typeface="Palatino" charset="0"/>
            </a:endParaRPr>
          </a:p>
          <a:p>
            <a:r>
              <a:rPr kumimoji="0" lang="en-US" sz="1800" b="0">
                <a:latin typeface="Palatino" charset="0"/>
              </a:rPr>
              <a:t>semantics</a:t>
            </a:r>
          </a:p>
          <a:p>
            <a:r>
              <a:rPr kumimoji="0" lang="en-US" sz="1800" b="0" u="sng">
                <a:latin typeface="Palatino" charset="0"/>
              </a:rPr>
              <a:t>language</a:t>
            </a:r>
            <a:endParaRPr kumimoji="0" lang="en-US" sz="1800" b="0">
              <a:latin typeface="Palatino" charset="0"/>
            </a:endParaRPr>
          </a:p>
          <a:p>
            <a:r>
              <a:rPr kumimoji="0" lang="en-US" sz="1800" b="0" u="sng">
                <a:latin typeface="Palatino" charset="0"/>
              </a:rPr>
              <a:t>proof</a:t>
            </a:r>
            <a:r>
              <a:rPr kumimoji="0" lang="en-US" sz="1800" b="0">
                <a:latin typeface="Palatino" charset="0"/>
              </a:rPr>
              <a:t>...</a:t>
            </a:r>
          </a:p>
        </p:txBody>
      </p:sp>
      <p:sp>
        <p:nvSpPr>
          <p:cNvPr id="15370" name="Text Box 10"/>
          <p:cNvSpPr txBox="1">
            <a:spLocks noChangeArrowheads="1"/>
          </p:cNvSpPr>
          <p:nvPr/>
        </p:nvSpPr>
        <p:spPr bwMode="auto">
          <a:xfrm>
            <a:off x="1173163" y="3865563"/>
            <a:ext cx="1606550" cy="146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learning</a:t>
            </a:r>
          </a:p>
          <a:p>
            <a:r>
              <a:rPr kumimoji="0" lang="en-US" sz="1800" b="0" u="sng">
                <a:latin typeface="Palatino" charset="0"/>
              </a:rPr>
              <a:t>intelligence</a:t>
            </a:r>
            <a:endParaRPr kumimoji="0" lang="en-US" sz="1800" b="0">
              <a:latin typeface="Palatino" charset="0"/>
            </a:endParaRPr>
          </a:p>
          <a:p>
            <a:r>
              <a:rPr kumimoji="0" lang="en-US" sz="1800" b="0">
                <a:latin typeface="Palatino" charset="0"/>
              </a:rPr>
              <a:t>algorithm</a:t>
            </a:r>
          </a:p>
          <a:p>
            <a:r>
              <a:rPr kumimoji="0" lang="en-US" sz="1800" b="0">
                <a:latin typeface="Palatino" charset="0"/>
              </a:rPr>
              <a:t>reinforcement</a:t>
            </a:r>
          </a:p>
          <a:p>
            <a:r>
              <a:rPr kumimoji="0" lang="en-US" sz="1800" b="0">
                <a:latin typeface="Palatino" charset="0"/>
              </a:rPr>
              <a:t>network...</a:t>
            </a:r>
          </a:p>
        </p:txBody>
      </p:sp>
      <p:sp>
        <p:nvSpPr>
          <p:cNvPr id="15371" name="Text Box 11"/>
          <p:cNvSpPr txBox="1">
            <a:spLocks noChangeArrowheads="1"/>
          </p:cNvSpPr>
          <p:nvPr/>
        </p:nvSpPr>
        <p:spPr bwMode="auto">
          <a:xfrm>
            <a:off x="5372100" y="3865563"/>
            <a:ext cx="1485900" cy="146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garbage</a:t>
            </a:r>
          </a:p>
          <a:p>
            <a:r>
              <a:rPr kumimoji="0" lang="en-US" sz="1800" b="0">
                <a:latin typeface="Palatino" charset="0"/>
              </a:rPr>
              <a:t>collection</a:t>
            </a:r>
          </a:p>
          <a:p>
            <a:r>
              <a:rPr kumimoji="0" lang="en-US" sz="1800" b="0">
                <a:latin typeface="Palatino" charset="0"/>
              </a:rPr>
              <a:t>memory</a:t>
            </a:r>
          </a:p>
          <a:p>
            <a:r>
              <a:rPr kumimoji="0" lang="en-US" sz="1800" b="0">
                <a:latin typeface="Palatino" charset="0"/>
              </a:rPr>
              <a:t>optimization</a:t>
            </a:r>
          </a:p>
          <a:p>
            <a:r>
              <a:rPr kumimoji="0" lang="en-US" sz="1800" b="0">
                <a:latin typeface="Palatino" charset="0"/>
              </a:rPr>
              <a:t>region...</a:t>
            </a:r>
          </a:p>
        </p:txBody>
      </p:sp>
      <p:sp>
        <p:nvSpPr>
          <p:cNvPr id="15372" name="AutoShape 12"/>
          <p:cNvSpPr>
            <a:spLocks noChangeArrowheads="1"/>
          </p:cNvSpPr>
          <p:nvPr/>
        </p:nvSpPr>
        <p:spPr bwMode="auto">
          <a:xfrm>
            <a:off x="6019800" y="1509713"/>
            <a:ext cx="304800" cy="457200"/>
          </a:xfrm>
          <a:prstGeom prst="foldedCorner">
            <a:avLst>
              <a:gd name="adj" fmla="val 28644"/>
            </a:avLst>
          </a:prstGeom>
          <a:solidFill>
            <a:srgbClr val="B2B2B2"/>
          </a:solidFill>
          <a:ln w="9525">
            <a:solidFill>
              <a:schemeClr val="tx1"/>
            </a:solidFill>
            <a:round/>
            <a:headEnd/>
            <a:tailEnd/>
          </a:ln>
        </p:spPr>
        <p:txBody>
          <a:bodyPr wrap="none" anchor="ctr"/>
          <a:lstStyle/>
          <a:p>
            <a:pPr eaLnBrk="1" hangingPunct="1"/>
            <a:endParaRPr lang="en-US"/>
          </a:p>
        </p:txBody>
      </p:sp>
      <p:sp>
        <p:nvSpPr>
          <p:cNvPr id="15373" name="Text Box 13"/>
          <p:cNvSpPr txBox="1">
            <a:spLocks noChangeArrowheads="1"/>
          </p:cNvSpPr>
          <p:nvPr/>
        </p:nvSpPr>
        <p:spPr bwMode="auto">
          <a:xfrm>
            <a:off x="6400800" y="1455738"/>
            <a:ext cx="1417638"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600" b="0">
                <a:latin typeface="Palatino" charset="0"/>
              </a:rPr>
              <a:t>“planning</a:t>
            </a:r>
          </a:p>
          <a:p>
            <a:r>
              <a:rPr kumimoji="0" lang="en-US" sz="1600" b="0">
                <a:latin typeface="Palatino" charset="0"/>
              </a:rPr>
              <a:t>  language</a:t>
            </a:r>
          </a:p>
          <a:p>
            <a:r>
              <a:rPr kumimoji="0" lang="en-US" sz="1600" b="0">
                <a:latin typeface="Palatino" charset="0"/>
              </a:rPr>
              <a:t>  proof</a:t>
            </a:r>
          </a:p>
          <a:p>
            <a:r>
              <a:rPr kumimoji="0" lang="en-US" sz="1600" b="0">
                <a:latin typeface="Palatino" charset="0"/>
              </a:rPr>
              <a:t>  intelligence”</a:t>
            </a:r>
          </a:p>
        </p:txBody>
      </p:sp>
      <p:sp>
        <p:nvSpPr>
          <p:cNvPr id="15374" name="Text Box 14"/>
          <p:cNvSpPr txBox="1">
            <a:spLocks noChangeArrowheads="1"/>
          </p:cNvSpPr>
          <p:nvPr/>
        </p:nvSpPr>
        <p:spPr bwMode="auto">
          <a:xfrm>
            <a:off x="0" y="3857625"/>
            <a:ext cx="106045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i="1">
                <a:latin typeface="Palatino" charset="0"/>
              </a:rPr>
              <a:t>Training</a:t>
            </a:r>
          </a:p>
          <a:p>
            <a:r>
              <a:rPr kumimoji="0" lang="en-US" sz="1800" i="1">
                <a:latin typeface="Palatino" charset="0"/>
              </a:rPr>
              <a:t>Data:</a:t>
            </a:r>
          </a:p>
        </p:txBody>
      </p:sp>
      <p:cxnSp>
        <p:nvCxnSpPr>
          <p:cNvPr id="15375" name="AutoShape 15"/>
          <p:cNvCxnSpPr>
            <a:cxnSpLocks noChangeShapeType="1"/>
            <a:stCxn id="15372" idx="1"/>
            <a:endCxn id="15367" idx="0"/>
          </p:cNvCxnSpPr>
          <p:nvPr/>
        </p:nvCxnSpPr>
        <p:spPr bwMode="auto">
          <a:xfrm rot="10800000" flipV="1">
            <a:off x="3181350" y="1738313"/>
            <a:ext cx="2838450" cy="1552575"/>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15376" name="Text Box 16"/>
          <p:cNvSpPr txBox="1">
            <a:spLocks noChangeArrowheads="1"/>
          </p:cNvSpPr>
          <p:nvPr/>
        </p:nvSpPr>
        <p:spPr bwMode="auto">
          <a:xfrm>
            <a:off x="0" y="1706563"/>
            <a:ext cx="762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i="1">
                <a:latin typeface="Palatino" charset="0"/>
              </a:rPr>
              <a:t>Test</a:t>
            </a:r>
          </a:p>
          <a:p>
            <a:r>
              <a:rPr kumimoji="0" lang="en-US" sz="1800" i="1">
                <a:latin typeface="Palatino" charset="0"/>
              </a:rPr>
              <a:t>Data:</a:t>
            </a:r>
          </a:p>
        </p:txBody>
      </p:sp>
      <p:sp>
        <p:nvSpPr>
          <p:cNvPr id="15377" name="Text Box 17"/>
          <p:cNvSpPr txBox="1">
            <a:spLocks noChangeArrowheads="1"/>
          </p:cNvSpPr>
          <p:nvPr/>
        </p:nvSpPr>
        <p:spPr bwMode="auto">
          <a:xfrm>
            <a:off x="0" y="3019425"/>
            <a:ext cx="1008063"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i="1">
                <a:latin typeface="Palatino" charset="0"/>
              </a:rPr>
              <a:t>Classes:</a:t>
            </a:r>
          </a:p>
        </p:txBody>
      </p:sp>
      <p:sp>
        <p:nvSpPr>
          <p:cNvPr id="15378" name="Text Box 18"/>
          <p:cNvSpPr txBox="1">
            <a:spLocks noChangeArrowheads="1"/>
          </p:cNvSpPr>
          <p:nvPr/>
        </p:nvSpPr>
        <p:spPr bwMode="auto">
          <a:xfrm>
            <a:off x="2322513" y="2728913"/>
            <a:ext cx="592137"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(AI)</a:t>
            </a:r>
          </a:p>
        </p:txBody>
      </p:sp>
      <p:sp>
        <p:nvSpPr>
          <p:cNvPr id="25619" name="Rectangle 34"/>
          <p:cNvSpPr>
            <a:spLocks noGrp="1" noChangeArrowheads="1"/>
          </p:cNvSpPr>
          <p:nvPr>
            <p:ph type="title"/>
          </p:nvPr>
        </p:nvSpPr>
        <p:spPr/>
        <p:txBody>
          <a:bodyPr/>
          <a:lstStyle/>
          <a:p>
            <a:pPr eaLnBrk="1" hangingPunct="1"/>
            <a:r>
              <a:rPr lang="en-US">
                <a:effectLst>
                  <a:outerShdw blurRad="38100" dist="38100" dir="2700000" algn="tl">
                    <a:srgbClr val="DDDDDD"/>
                  </a:outerShdw>
                </a:effectLst>
                <a:latin typeface="Tw Cen MT Condensed" charset="0"/>
              </a:rPr>
              <a:t>Document Classification</a:t>
            </a:r>
          </a:p>
        </p:txBody>
      </p:sp>
      <p:sp>
        <p:nvSpPr>
          <p:cNvPr id="15380" name="Footer Placeholder 4"/>
          <p:cNvSpPr>
            <a:spLocks noGrp="1"/>
          </p:cNvSpPr>
          <p:nvPr>
            <p:ph type="ftr" sz="quarter" idx="4294967295"/>
          </p:nvPr>
        </p:nvSpPr>
        <p:spPr bwMode="auto">
          <a:xfrm>
            <a:off x="1241425" y="6553200"/>
            <a:ext cx="27432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r" eaLnBrk="1" hangingPunct="1"/>
            <a:r>
              <a:rPr kumimoji="0" lang="en-US" sz="1800" b="0">
                <a:latin typeface="Tw Cen MT" charset="0"/>
              </a:rPr>
              <a:t>Slide from Chris Manning</a:t>
            </a:r>
          </a:p>
        </p:txBody>
      </p:sp>
      <p:sp>
        <p:nvSpPr>
          <p:cNvPr id="15381" name="Text Box 20"/>
          <p:cNvSpPr txBox="1">
            <a:spLocks noChangeArrowheads="1"/>
          </p:cNvSpPr>
          <p:nvPr/>
        </p:nvSpPr>
        <p:spPr bwMode="auto">
          <a:xfrm>
            <a:off x="4343400" y="2728913"/>
            <a:ext cx="17526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(Programming)</a:t>
            </a:r>
          </a:p>
        </p:txBody>
      </p:sp>
      <p:sp>
        <p:nvSpPr>
          <p:cNvPr id="15382" name="Text Box 21"/>
          <p:cNvSpPr txBox="1">
            <a:spLocks noChangeArrowheads="1"/>
          </p:cNvSpPr>
          <p:nvPr/>
        </p:nvSpPr>
        <p:spPr bwMode="auto">
          <a:xfrm>
            <a:off x="7351713" y="2728913"/>
            <a:ext cx="766762"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(HCI)</a:t>
            </a:r>
          </a:p>
        </p:txBody>
      </p:sp>
      <p:cxnSp>
        <p:nvCxnSpPr>
          <p:cNvPr id="15383" name="AutoShape 22"/>
          <p:cNvCxnSpPr>
            <a:cxnSpLocks noChangeShapeType="1"/>
            <a:endCxn id="15378" idx="0"/>
          </p:cNvCxnSpPr>
          <p:nvPr/>
        </p:nvCxnSpPr>
        <p:spPr bwMode="auto">
          <a:xfrm flipH="1">
            <a:off x="2619375" y="2133600"/>
            <a:ext cx="2105025" cy="595313"/>
          </a:xfrm>
          <a:prstGeom prst="straightConnector1">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cxnSp>
      <p:cxnSp>
        <p:nvCxnSpPr>
          <p:cNvPr id="15384" name="AutoShape 23"/>
          <p:cNvCxnSpPr>
            <a:cxnSpLocks noChangeShapeType="1"/>
            <a:endCxn id="15381" idx="0"/>
          </p:cNvCxnSpPr>
          <p:nvPr/>
        </p:nvCxnSpPr>
        <p:spPr bwMode="auto">
          <a:xfrm>
            <a:off x="4724400" y="2133600"/>
            <a:ext cx="495300" cy="595313"/>
          </a:xfrm>
          <a:prstGeom prst="straightConnector1">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cxnSp>
      <p:cxnSp>
        <p:nvCxnSpPr>
          <p:cNvPr id="15385" name="AutoShape 24"/>
          <p:cNvCxnSpPr>
            <a:cxnSpLocks noChangeShapeType="1"/>
            <a:endCxn id="15382" idx="0"/>
          </p:cNvCxnSpPr>
          <p:nvPr/>
        </p:nvCxnSpPr>
        <p:spPr bwMode="auto">
          <a:xfrm>
            <a:off x="4724400" y="2133600"/>
            <a:ext cx="3011488" cy="595313"/>
          </a:xfrm>
          <a:prstGeom prst="straightConnector1">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cxnSp>
      <p:cxnSp>
        <p:nvCxnSpPr>
          <p:cNvPr id="15386" name="AutoShape 25"/>
          <p:cNvCxnSpPr>
            <a:cxnSpLocks noChangeShapeType="1"/>
            <a:stCxn id="15378" idx="2"/>
            <a:endCxn id="15367" idx="0"/>
          </p:cNvCxnSpPr>
          <p:nvPr/>
        </p:nvCxnSpPr>
        <p:spPr bwMode="auto">
          <a:xfrm>
            <a:off x="2619375" y="3095625"/>
            <a:ext cx="561975" cy="195263"/>
          </a:xfrm>
          <a:prstGeom prst="straightConnector1">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cxnSp>
      <p:cxnSp>
        <p:nvCxnSpPr>
          <p:cNvPr id="15387" name="AutoShape 26"/>
          <p:cNvCxnSpPr>
            <a:cxnSpLocks noChangeShapeType="1"/>
            <a:stCxn id="15381" idx="2"/>
            <a:endCxn id="15365" idx="0"/>
          </p:cNvCxnSpPr>
          <p:nvPr/>
        </p:nvCxnSpPr>
        <p:spPr bwMode="auto">
          <a:xfrm flipH="1">
            <a:off x="4498975" y="3095625"/>
            <a:ext cx="720725" cy="195263"/>
          </a:xfrm>
          <a:prstGeom prst="straightConnector1">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cxnSp>
      <p:cxnSp>
        <p:nvCxnSpPr>
          <p:cNvPr id="15388" name="AutoShape 27"/>
          <p:cNvCxnSpPr>
            <a:cxnSpLocks noChangeShapeType="1"/>
            <a:stCxn id="15381" idx="2"/>
            <a:endCxn id="15364" idx="0"/>
          </p:cNvCxnSpPr>
          <p:nvPr/>
        </p:nvCxnSpPr>
        <p:spPr bwMode="auto">
          <a:xfrm>
            <a:off x="5219700" y="3095625"/>
            <a:ext cx="639763" cy="195263"/>
          </a:xfrm>
          <a:prstGeom prst="straightConnector1">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cxnSp>
      <p:cxnSp>
        <p:nvCxnSpPr>
          <p:cNvPr id="15389" name="AutoShape 28"/>
          <p:cNvCxnSpPr>
            <a:cxnSpLocks noChangeShapeType="1"/>
            <a:stCxn id="15382" idx="2"/>
            <a:endCxn id="15362" idx="0"/>
          </p:cNvCxnSpPr>
          <p:nvPr/>
        </p:nvCxnSpPr>
        <p:spPr bwMode="auto">
          <a:xfrm flipH="1">
            <a:off x="7307263" y="3095625"/>
            <a:ext cx="428625" cy="195263"/>
          </a:xfrm>
          <a:prstGeom prst="straightConnector1">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cxnSp>
      <p:cxnSp>
        <p:nvCxnSpPr>
          <p:cNvPr id="15390" name="AutoShape 29"/>
          <p:cNvCxnSpPr>
            <a:cxnSpLocks noChangeShapeType="1"/>
            <a:stCxn id="15382" idx="2"/>
            <a:endCxn id="15363" idx="0"/>
          </p:cNvCxnSpPr>
          <p:nvPr/>
        </p:nvCxnSpPr>
        <p:spPr bwMode="auto">
          <a:xfrm>
            <a:off x="7735888" y="3095625"/>
            <a:ext cx="715962" cy="195263"/>
          </a:xfrm>
          <a:prstGeom prst="straightConnector1">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cxnSp>
      <p:cxnSp>
        <p:nvCxnSpPr>
          <p:cNvPr id="15391" name="AutoShape 30"/>
          <p:cNvCxnSpPr>
            <a:cxnSpLocks noChangeShapeType="1"/>
            <a:stCxn id="15378" idx="2"/>
            <a:endCxn id="15366" idx="0"/>
          </p:cNvCxnSpPr>
          <p:nvPr/>
        </p:nvCxnSpPr>
        <p:spPr bwMode="auto">
          <a:xfrm flipH="1">
            <a:off x="1895475" y="3095625"/>
            <a:ext cx="723900" cy="200025"/>
          </a:xfrm>
          <a:prstGeom prst="straightConnector1">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cxnSp>
      <p:sp>
        <p:nvSpPr>
          <p:cNvPr id="15392" name="Text Box 31"/>
          <p:cNvSpPr txBox="1">
            <a:spLocks noChangeArrowheads="1"/>
          </p:cNvSpPr>
          <p:nvPr/>
        </p:nvSpPr>
        <p:spPr bwMode="auto">
          <a:xfrm>
            <a:off x="6743700" y="3868738"/>
            <a:ext cx="3556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a:t>
            </a:r>
          </a:p>
        </p:txBody>
      </p:sp>
      <p:sp>
        <p:nvSpPr>
          <p:cNvPr id="15393" name="Text Box 32"/>
          <p:cNvSpPr txBox="1">
            <a:spLocks noChangeArrowheads="1"/>
          </p:cNvSpPr>
          <p:nvPr/>
        </p:nvSpPr>
        <p:spPr bwMode="auto">
          <a:xfrm>
            <a:off x="8178800" y="3886200"/>
            <a:ext cx="3556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Palatino" charset="0"/>
              </a:rPr>
              <a: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normAutofit/>
          </a:bodyPr>
          <a:lstStyle/>
          <a:p>
            <a:pPr eaLnBrk="1" hangingPunct="1"/>
            <a:r>
              <a:rPr lang="en-US" dirty="0">
                <a:effectLst>
                  <a:outerShdw blurRad="38100" dist="38100" dir="2700000" algn="tl">
                    <a:srgbClr val="DDDDDD"/>
                  </a:outerShdw>
                </a:effectLst>
                <a:latin typeface="Tw Cen MT Condensed" charset="0"/>
              </a:rPr>
              <a:t>Classification Methods</a:t>
            </a:r>
            <a:r>
              <a:rPr lang="en-US" dirty="0" smtClean="0">
                <a:effectLst>
                  <a:outerShdw blurRad="38100" dist="38100" dir="2700000" algn="tl">
                    <a:srgbClr val="DDDDDD"/>
                  </a:outerShdw>
                </a:effectLst>
                <a:latin typeface="Tw Cen MT Condensed" charset="0"/>
              </a:rPr>
              <a:t>: </a:t>
            </a:r>
            <a:r>
              <a:rPr lang="en-US" dirty="0">
                <a:effectLst>
                  <a:outerShdw blurRad="38100" dist="38100" dir="2700000" algn="tl">
                    <a:srgbClr val="DDDDDD"/>
                  </a:outerShdw>
                </a:effectLst>
                <a:latin typeface="Tw Cen MT Condensed" charset="0"/>
              </a:rPr>
              <a:t>Hand-coded rules</a:t>
            </a:r>
          </a:p>
        </p:txBody>
      </p:sp>
      <p:sp>
        <p:nvSpPr>
          <p:cNvPr id="27651" name="Rectangle 5"/>
          <p:cNvSpPr>
            <a:spLocks noGrp="1" noChangeArrowheads="1"/>
          </p:cNvSpPr>
          <p:nvPr>
            <p:ph idx="1"/>
          </p:nvPr>
        </p:nvSpPr>
        <p:spPr/>
        <p:txBody>
          <a:bodyPr/>
          <a:lstStyle/>
          <a:p>
            <a:pPr eaLnBrk="1" hangingPunct="1"/>
            <a:r>
              <a:rPr lang="en-US" sz="3200" dirty="0">
                <a:effectLst>
                  <a:outerShdw blurRad="38100" dist="38100" dir="2700000" algn="tl">
                    <a:srgbClr val="DDDDDD"/>
                  </a:outerShdw>
                </a:effectLst>
                <a:latin typeface="Calibri" charset="0"/>
              </a:rPr>
              <a:t>Some spam/email filters, etc. </a:t>
            </a:r>
          </a:p>
          <a:p>
            <a:pPr eaLnBrk="1" hangingPunct="1"/>
            <a:r>
              <a:rPr lang="en-US" sz="3200" dirty="0">
                <a:effectLst>
                  <a:outerShdw blurRad="38100" dist="38100" dir="2700000" algn="tl">
                    <a:srgbClr val="DDDDDD"/>
                  </a:outerShdw>
                </a:effectLst>
                <a:latin typeface="Calibri" charset="0"/>
              </a:rPr>
              <a:t>E.g., assign category if document contains a given </a:t>
            </a:r>
            <a:r>
              <a:rPr lang="en-US" sz="3200" dirty="0" err="1">
                <a:effectLst>
                  <a:outerShdw blurRad="38100" dist="38100" dir="2700000" algn="tl">
                    <a:srgbClr val="DDDDDD"/>
                  </a:outerShdw>
                </a:effectLst>
                <a:latin typeface="Calibri" charset="0"/>
              </a:rPr>
              <a:t>boolean</a:t>
            </a:r>
            <a:r>
              <a:rPr lang="en-US" sz="3200" dirty="0">
                <a:effectLst>
                  <a:outerShdw blurRad="38100" dist="38100" dir="2700000" algn="tl">
                    <a:srgbClr val="DDDDDD"/>
                  </a:outerShdw>
                </a:effectLst>
                <a:latin typeface="Calibri" charset="0"/>
              </a:rPr>
              <a:t> combination of </a:t>
            </a:r>
            <a:r>
              <a:rPr lang="en-US" sz="3200" dirty="0" smtClean="0">
                <a:effectLst>
                  <a:outerShdw blurRad="38100" dist="38100" dir="2700000" algn="tl">
                    <a:srgbClr val="DDDDDD"/>
                  </a:outerShdw>
                </a:effectLst>
                <a:latin typeface="Calibri" charset="0"/>
              </a:rPr>
              <a:t>words</a:t>
            </a:r>
          </a:p>
          <a:p>
            <a:pPr marL="742950" lvl="2" indent="-342900" eaLnBrk="1" hangingPunct="1">
              <a:buSzPct val="80000"/>
              <a:buFont typeface="Wingdings" charset="0"/>
              <a:buChar char="l"/>
            </a:pPr>
            <a:r>
              <a:rPr lang="en-US" dirty="0">
                <a:latin typeface="Calibri" charset="0"/>
              </a:rPr>
              <a:t>spam: black-list-address OR (“dollars” </a:t>
            </a:r>
            <a:r>
              <a:rPr lang="en-US" dirty="0" smtClean="0">
                <a:latin typeface="Calibri" charset="0"/>
              </a:rPr>
              <a:t>AND “</a:t>
            </a:r>
            <a:r>
              <a:rPr lang="en-US" dirty="0">
                <a:latin typeface="Calibri" charset="0"/>
              </a:rPr>
              <a:t>have been selected”</a:t>
            </a:r>
            <a:r>
              <a:rPr lang="en-US" dirty="0" smtClean="0">
                <a:latin typeface="Calibri" charset="0"/>
              </a:rPr>
              <a:t>)</a:t>
            </a:r>
            <a:endParaRPr lang="en-US" sz="2800" dirty="0">
              <a:effectLst>
                <a:outerShdw blurRad="38100" dist="38100" dir="2700000" algn="tl">
                  <a:srgbClr val="DDDDDD"/>
                </a:outerShdw>
              </a:effectLst>
              <a:latin typeface="Calibri" charset="0"/>
            </a:endParaRPr>
          </a:p>
          <a:p>
            <a:pPr eaLnBrk="1" hangingPunct="1"/>
            <a:r>
              <a:rPr lang="en-US" sz="3200" dirty="0">
                <a:effectLst>
                  <a:outerShdw blurRad="38100" dist="38100" dir="2700000" algn="tl">
                    <a:srgbClr val="DDDDDD"/>
                  </a:outerShdw>
                </a:effectLst>
                <a:latin typeface="Calibri" charset="0"/>
              </a:rPr>
              <a:t>Accuracy is often very </a:t>
            </a:r>
            <a:r>
              <a:rPr lang="en-US" sz="3200" dirty="0" smtClean="0">
                <a:effectLst>
                  <a:outerShdw blurRad="38100" dist="38100" dir="2700000" algn="tl">
                    <a:srgbClr val="DDDDDD"/>
                  </a:outerShdw>
                </a:effectLst>
                <a:latin typeface="Calibri" charset="0"/>
              </a:rPr>
              <a:t>high</a:t>
            </a:r>
          </a:p>
          <a:p>
            <a:pPr lvl="1" eaLnBrk="1" hangingPunct="1"/>
            <a:r>
              <a:rPr lang="en-US" dirty="0" smtClean="0">
                <a:effectLst>
                  <a:outerShdw blurRad="38100" dist="38100" dir="2700000" algn="tl">
                    <a:srgbClr val="DDDDDD"/>
                  </a:outerShdw>
                </a:effectLst>
                <a:latin typeface="Calibri" charset="0"/>
              </a:rPr>
              <a:t>if </a:t>
            </a:r>
            <a:r>
              <a:rPr lang="en-US" dirty="0">
                <a:effectLst>
                  <a:outerShdw blurRad="38100" dist="38100" dir="2700000" algn="tl">
                    <a:srgbClr val="DDDDDD"/>
                  </a:outerShdw>
                </a:effectLst>
                <a:latin typeface="Calibri" charset="0"/>
              </a:rPr>
              <a:t>a rule has been carefully refined over time by a subject expert</a:t>
            </a:r>
          </a:p>
          <a:p>
            <a:pPr eaLnBrk="1" hangingPunct="1"/>
            <a:r>
              <a:rPr lang="en-US" sz="3200" dirty="0">
                <a:effectLst>
                  <a:outerShdw blurRad="38100" dist="38100" dir="2700000" algn="tl">
                    <a:srgbClr val="DDDDDD"/>
                  </a:outerShdw>
                </a:effectLst>
                <a:latin typeface="Calibri" charset="0"/>
              </a:rPr>
              <a:t>Building and maintaining these rules is expensive</a:t>
            </a:r>
          </a:p>
        </p:txBody>
      </p:sp>
      <p:sp>
        <p:nvSpPr>
          <p:cNvPr id="17412" name="Footer Placeholder 4"/>
          <p:cNvSpPr>
            <a:spLocks noGrp="1"/>
          </p:cNvSpPr>
          <p:nvPr>
            <p:ph type="ftr" sz="quarter" idx="4294967295"/>
          </p:nvPr>
        </p:nvSpPr>
        <p:spPr bwMode="auto">
          <a:xfrm>
            <a:off x="1219200" y="6511925"/>
            <a:ext cx="25908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r" eaLnBrk="1" hangingPunct="1"/>
            <a:r>
              <a:rPr kumimoji="0" lang="en-US" sz="1800" b="0">
                <a:latin typeface="Tw Cen MT" charset="0"/>
              </a:rPr>
              <a:t>Slide from Chris Manning</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458200" cy="762000"/>
          </a:xfrm>
        </p:spPr>
        <p:txBody>
          <a:bodyPr/>
          <a:lstStyle/>
          <a:p>
            <a:r>
              <a:rPr lang="en-US" sz="4000"/>
              <a:t>Classification </a:t>
            </a:r>
            <a:r>
              <a:rPr lang="en-US" sz="4000" smtClean="0"/>
              <a:t>Methods: Supervised </a:t>
            </a:r>
            <a:r>
              <a:rPr lang="en-US" sz="4000" dirty="0"/>
              <a:t>Machine Learning</a:t>
            </a:r>
          </a:p>
        </p:txBody>
      </p:sp>
      <p:sp>
        <p:nvSpPr>
          <p:cNvPr id="3" name="Content Placeholder 2"/>
          <p:cNvSpPr>
            <a:spLocks noGrp="1"/>
          </p:cNvSpPr>
          <p:nvPr>
            <p:ph idx="1"/>
          </p:nvPr>
        </p:nvSpPr>
        <p:spPr/>
        <p:txBody>
          <a:bodyPr/>
          <a:lstStyle/>
          <a:p>
            <a:r>
              <a:rPr lang="en-US" sz="2800" i="1" dirty="0">
                <a:latin typeface="Calibri" charset="0"/>
              </a:rPr>
              <a:t>Input: </a:t>
            </a:r>
            <a:endParaRPr lang="en-US" sz="2800" i="1" dirty="0" smtClean="0">
              <a:latin typeface="Calibri" charset="0"/>
            </a:endParaRPr>
          </a:p>
          <a:p>
            <a:pPr lvl="1"/>
            <a:r>
              <a:rPr lang="en-US" sz="2400" dirty="0">
                <a:latin typeface="Calibri" charset="0"/>
              </a:rPr>
              <a:t>a document </a:t>
            </a:r>
            <a:r>
              <a:rPr lang="en-US" sz="2400" i="1" dirty="0">
                <a:solidFill>
                  <a:srgbClr val="FF0000"/>
                </a:solidFill>
                <a:latin typeface="Calibri" charset="0"/>
              </a:rPr>
              <a:t>d</a:t>
            </a:r>
          </a:p>
          <a:p>
            <a:pPr lvl="1"/>
            <a:r>
              <a:rPr lang="en-US" sz="2400" i="1" dirty="0">
                <a:latin typeface="Calibri" charset="0"/>
              </a:rPr>
              <a:t> </a:t>
            </a:r>
            <a:r>
              <a:rPr lang="en-US" sz="2400" dirty="0">
                <a:latin typeface="Calibri" charset="0"/>
                <a:ea typeface="ＭＳ Ｐゴシック" charset="0"/>
              </a:rPr>
              <a:t>a fixed set of classes  </a:t>
            </a:r>
            <a:r>
              <a:rPr lang="en-US" sz="2400" i="1" dirty="0">
                <a:solidFill>
                  <a:srgbClr val="FF0000"/>
                </a:solidFill>
                <a:latin typeface="Calibri" charset="0"/>
                <a:ea typeface="ＭＳ Ｐゴシック" charset="0"/>
              </a:rPr>
              <a:t>C </a:t>
            </a:r>
            <a:r>
              <a:rPr lang="en-US" sz="2400" dirty="0">
                <a:solidFill>
                  <a:srgbClr val="FF0000"/>
                </a:solidFill>
                <a:latin typeface="Calibri" charset="0"/>
                <a:ea typeface="ＭＳ Ｐゴシック" charset="0"/>
              </a:rPr>
              <a:t>=</a:t>
            </a:r>
            <a:r>
              <a:rPr lang="en-US" sz="2400" i="1" dirty="0">
                <a:solidFill>
                  <a:srgbClr val="FF0000"/>
                </a:solidFill>
                <a:latin typeface="Calibri" charset="0"/>
                <a:ea typeface="ＭＳ Ｐゴシック" charset="0"/>
              </a:rPr>
              <a:t> </a:t>
            </a:r>
            <a:r>
              <a:rPr lang="en-US" sz="2400" dirty="0">
                <a:solidFill>
                  <a:srgbClr val="FF0000"/>
                </a:solidFill>
                <a:latin typeface="Calibri" charset="0"/>
                <a:ea typeface="ＭＳ Ｐゴシック" charset="0"/>
                <a:sym typeface="Symbol" charset="0"/>
              </a:rPr>
              <a:t>{</a:t>
            </a:r>
            <a:r>
              <a:rPr lang="en-US" sz="2400" i="1" dirty="0">
                <a:solidFill>
                  <a:srgbClr val="FF0000"/>
                </a:solidFill>
                <a:latin typeface="Calibri" charset="0"/>
                <a:ea typeface="ＭＳ Ｐゴシック" charset="0"/>
                <a:sym typeface="Symbol" charset="0"/>
              </a:rPr>
              <a:t>c</a:t>
            </a:r>
            <a:r>
              <a:rPr lang="en-US" sz="2400" baseline="-25000" dirty="0">
                <a:solidFill>
                  <a:srgbClr val="FF0000"/>
                </a:solidFill>
                <a:latin typeface="Calibri" charset="0"/>
                <a:ea typeface="ＭＳ Ｐゴシック" charset="0"/>
                <a:sym typeface="Symbol" charset="0"/>
              </a:rPr>
              <a:t>1</a:t>
            </a:r>
            <a:r>
              <a:rPr lang="en-US" sz="2400" dirty="0">
                <a:solidFill>
                  <a:srgbClr val="FF0000"/>
                </a:solidFill>
                <a:latin typeface="Calibri" charset="0"/>
                <a:ea typeface="ＭＳ Ｐゴシック" charset="0"/>
                <a:sym typeface="Symbol" charset="0"/>
              </a:rPr>
              <a:t>, </a:t>
            </a:r>
            <a:r>
              <a:rPr lang="en-US" sz="2400" i="1" dirty="0">
                <a:solidFill>
                  <a:srgbClr val="FF0000"/>
                </a:solidFill>
                <a:latin typeface="Calibri" charset="0"/>
                <a:ea typeface="ＭＳ Ｐゴシック" charset="0"/>
                <a:sym typeface="Symbol" charset="0"/>
              </a:rPr>
              <a:t>c</a:t>
            </a:r>
            <a:r>
              <a:rPr lang="en-US" sz="2400" baseline="-25000" dirty="0">
                <a:solidFill>
                  <a:srgbClr val="FF0000"/>
                </a:solidFill>
                <a:latin typeface="Calibri" charset="0"/>
                <a:ea typeface="ＭＳ Ｐゴシック" charset="0"/>
                <a:sym typeface="Symbol" charset="0"/>
              </a:rPr>
              <a:t>2</a:t>
            </a:r>
            <a:r>
              <a:rPr lang="en-US" sz="2400" dirty="0">
                <a:solidFill>
                  <a:srgbClr val="FF0000"/>
                </a:solidFill>
                <a:latin typeface="Calibri" charset="0"/>
                <a:ea typeface="ＭＳ Ｐゴシック" charset="0"/>
                <a:sym typeface="Symbol" charset="0"/>
              </a:rPr>
              <a:t>,…, </a:t>
            </a:r>
            <a:r>
              <a:rPr lang="en-US" sz="2400" i="1" dirty="0" err="1">
                <a:solidFill>
                  <a:srgbClr val="FF0000"/>
                </a:solidFill>
                <a:latin typeface="Calibri" charset="0"/>
                <a:ea typeface="ＭＳ Ｐゴシック" charset="0"/>
                <a:sym typeface="Symbol" charset="0"/>
              </a:rPr>
              <a:t>c</a:t>
            </a:r>
            <a:r>
              <a:rPr lang="en-US" sz="2400" i="1" baseline="-25000" dirty="0" err="1">
                <a:solidFill>
                  <a:srgbClr val="FF0000"/>
                </a:solidFill>
                <a:latin typeface="Calibri" charset="0"/>
                <a:ea typeface="ＭＳ Ｐゴシック" charset="0"/>
                <a:sym typeface="Symbol" charset="0"/>
              </a:rPr>
              <a:t>J</a:t>
            </a:r>
            <a:r>
              <a:rPr lang="en-US" sz="2400" dirty="0" smtClean="0">
                <a:solidFill>
                  <a:srgbClr val="FF0000"/>
                </a:solidFill>
                <a:latin typeface="Calibri" charset="0"/>
                <a:ea typeface="ＭＳ Ｐゴシック" charset="0"/>
                <a:sym typeface="Symbol" charset="0"/>
              </a:rPr>
              <a:t>}</a:t>
            </a:r>
            <a:endParaRPr lang="en-US" sz="1800" i="1" dirty="0" smtClean="0">
              <a:solidFill>
                <a:srgbClr val="FF0000"/>
              </a:solidFill>
              <a:latin typeface="Calibri" charset="0"/>
            </a:endParaRPr>
          </a:p>
          <a:p>
            <a:pPr lvl="1"/>
            <a:r>
              <a:rPr lang="en-US" sz="2400" dirty="0" smtClean="0">
                <a:latin typeface="Calibri" charset="0"/>
              </a:rPr>
              <a:t>A training set of </a:t>
            </a:r>
            <a:r>
              <a:rPr lang="en-US" sz="2400" i="1" dirty="0" smtClean="0">
                <a:solidFill>
                  <a:srgbClr val="FF0000"/>
                </a:solidFill>
                <a:latin typeface="Calibri" charset="0"/>
              </a:rPr>
              <a:t>m</a:t>
            </a:r>
            <a:r>
              <a:rPr lang="en-US" sz="2400" i="1" dirty="0" smtClean="0">
                <a:latin typeface="Calibri" charset="0"/>
              </a:rPr>
              <a:t> </a:t>
            </a:r>
            <a:r>
              <a:rPr lang="en-US" sz="2400" dirty="0">
                <a:latin typeface="Calibri" charset="0"/>
              </a:rPr>
              <a:t>hand-labeled documents </a:t>
            </a:r>
            <a:r>
              <a:rPr lang="en-US" sz="2400" i="1" dirty="0">
                <a:solidFill>
                  <a:srgbClr val="FF0000"/>
                </a:solidFill>
                <a:latin typeface="Calibri" charset="0"/>
              </a:rPr>
              <a:t>(d</a:t>
            </a:r>
            <a:r>
              <a:rPr lang="en-US" sz="2400" i="1" baseline="-25000" dirty="0">
                <a:solidFill>
                  <a:srgbClr val="FF0000"/>
                </a:solidFill>
                <a:latin typeface="Calibri" charset="0"/>
              </a:rPr>
              <a:t>1</a:t>
            </a:r>
            <a:r>
              <a:rPr lang="en-US" sz="2400" i="1" dirty="0">
                <a:solidFill>
                  <a:srgbClr val="FF0000"/>
                </a:solidFill>
                <a:latin typeface="Calibri" charset="0"/>
              </a:rPr>
              <a:t>,c</a:t>
            </a:r>
            <a:r>
              <a:rPr lang="en-US" sz="2400" i="1" baseline="-25000" dirty="0">
                <a:solidFill>
                  <a:srgbClr val="FF0000"/>
                </a:solidFill>
                <a:latin typeface="Calibri" charset="0"/>
              </a:rPr>
              <a:t>1</a:t>
            </a:r>
            <a:r>
              <a:rPr lang="en-US" sz="2400" i="1" dirty="0">
                <a:solidFill>
                  <a:srgbClr val="FF0000"/>
                </a:solidFill>
                <a:latin typeface="Calibri" charset="0"/>
              </a:rPr>
              <a:t>),....,(</a:t>
            </a:r>
            <a:r>
              <a:rPr lang="en-US" sz="2400" i="1" dirty="0" err="1">
                <a:solidFill>
                  <a:srgbClr val="FF0000"/>
                </a:solidFill>
                <a:latin typeface="Calibri" charset="0"/>
              </a:rPr>
              <a:t>d</a:t>
            </a:r>
            <a:r>
              <a:rPr lang="en-US" sz="2400" i="1" baseline="-25000" dirty="0" err="1">
                <a:solidFill>
                  <a:srgbClr val="FF0000"/>
                </a:solidFill>
                <a:latin typeface="Calibri" charset="0"/>
              </a:rPr>
              <a:t>m</a:t>
            </a:r>
            <a:r>
              <a:rPr lang="en-US" sz="2400" i="1" dirty="0" err="1">
                <a:solidFill>
                  <a:srgbClr val="FF0000"/>
                </a:solidFill>
                <a:latin typeface="Calibri" charset="0"/>
              </a:rPr>
              <a:t>,c</a:t>
            </a:r>
            <a:r>
              <a:rPr lang="en-US" sz="2400" i="1" baseline="-25000" dirty="0" err="1">
                <a:solidFill>
                  <a:srgbClr val="FF0000"/>
                </a:solidFill>
                <a:latin typeface="Calibri" charset="0"/>
              </a:rPr>
              <a:t>m</a:t>
            </a:r>
            <a:r>
              <a:rPr lang="en-US" sz="2400" i="1" dirty="0">
                <a:solidFill>
                  <a:srgbClr val="FF0000"/>
                </a:solidFill>
                <a:latin typeface="Calibri" charset="0"/>
              </a:rPr>
              <a:t>)</a:t>
            </a:r>
          </a:p>
          <a:p>
            <a:r>
              <a:rPr lang="en-US" sz="2800" i="1" dirty="0">
                <a:latin typeface="Calibri" charset="0"/>
              </a:rPr>
              <a:t>Output: </a:t>
            </a:r>
            <a:endParaRPr lang="en-US" sz="2800" i="1" dirty="0" smtClean="0">
              <a:latin typeface="Calibri" charset="0"/>
            </a:endParaRPr>
          </a:p>
          <a:p>
            <a:pPr lvl="1"/>
            <a:r>
              <a:rPr lang="en-US" sz="2400" dirty="0" smtClean="0">
                <a:latin typeface="Calibri" charset="0"/>
              </a:rPr>
              <a:t>a </a:t>
            </a:r>
            <a:r>
              <a:rPr lang="en-US" sz="2400" dirty="0">
                <a:latin typeface="Calibri" charset="0"/>
              </a:rPr>
              <a:t>learned classifier </a:t>
            </a:r>
            <a:r>
              <a:rPr lang="en-US" sz="2400" i="1" dirty="0" err="1" smtClean="0">
                <a:solidFill>
                  <a:srgbClr val="FF0000"/>
                </a:solidFill>
                <a:latin typeface="Calibri" charset="0"/>
              </a:rPr>
              <a:t>γ:d</a:t>
            </a:r>
            <a:r>
              <a:rPr lang="en-US" sz="2400" i="1" dirty="0" smtClean="0">
                <a:solidFill>
                  <a:srgbClr val="FF0000"/>
                </a:solidFill>
                <a:latin typeface="Calibri" charset="0"/>
              </a:rPr>
              <a:t> </a:t>
            </a:r>
            <a:r>
              <a:rPr lang="en-US" sz="2400" i="1" dirty="0">
                <a:solidFill>
                  <a:srgbClr val="FF0000"/>
                </a:solidFill>
                <a:latin typeface="Calibri" charset="0"/>
                <a:sym typeface="Wingdings" charset="2"/>
              </a:rPr>
              <a:t> c</a:t>
            </a:r>
            <a:endParaRPr lang="en-US" sz="2400" i="1" dirty="0">
              <a:solidFill>
                <a:srgbClr val="FF0000"/>
              </a:solidFill>
              <a:latin typeface="Calibri" charset="0"/>
            </a:endParaRPr>
          </a:p>
        </p:txBody>
      </p:sp>
      <p:sp>
        <p:nvSpPr>
          <p:cNvPr id="4" name="Slide Number Placeholder 3"/>
          <p:cNvSpPr>
            <a:spLocks noGrp="1"/>
          </p:cNvSpPr>
          <p:nvPr>
            <p:ph type="sldNum" sz="quarter" idx="4294967295"/>
          </p:nvPr>
        </p:nvSpPr>
        <p:spPr>
          <a:xfrm>
            <a:off x="304800" y="6273800"/>
            <a:ext cx="1981200" cy="457200"/>
          </a:xfrm>
          <a:prstGeom prst="rect">
            <a:avLst/>
          </a:prstGeom>
        </p:spPr>
        <p:txBody>
          <a:bodyPr/>
          <a:lstStyle/>
          <a:p>
            <a:fld id="{10F35DC5-7E65-8247-99AB-4E984F8A921E}" type="slidenum">
              <a:rPr lang="en-US" smtClean="0"/>
              <a:pPr/>
              <a:t>12</a:t>
            </a:fld>
            <a:endParaRPr lang="en-US"/>
          </a:p>
        </p:txBody>
      </p:sp>
    </p:spTree>
    <p:extLst>
      <p:ext uri="{BB962C8B-B14F-4D97-AF65-F5344CB8AC3E}">
        <p14:creationId xmlns:p14="http://schemas.microsoft.com/office/powerpoint/2010/main" val="2912757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a:xfrm>
            <a:off x="685800" y="0"/>
            <a:ext cx="8458200" cy="762000"/>
          </a:xfrm>
        </p:spPr>
        <p:txBody>
          <a:bodyPr/>
          <a:lstStyle/>
          <a:p>
            <a:r>
              <a:rPr lang="en-US" sz="4000" dirty="0" smtClean="0"/>
              <a:t>Classification </a:t>
            </a:r>
            <a:r>
              <a:rPr lang="en-US" sz="4000" dirty="0" smtClean="0"/>
              <a:t>Methods: Supervised </a:t>
            </a:r>
            <a:r>
              <a:rPr lang="en-US" sz="4000" dirty="0" smtClean="0"/>
              <a:t>Machine Learning</a:t>
            </a:r>
          </a:p>
        </p:txBody>
      </p:sp>
      <p:sp>
        <p:nvSpPr>
          <p:cNvPr id="29699" name="Rectangle 5"/>
          <p:cNvSpPr>
            <a:spLocks noGrp="1" noChangeArrowheads="1"/>
          </p:cNvSpPr>
          <p:nvPr>
            <p:ph sz="quarter" idx="1"/>
          </p:nvPr>
        </p:nvSpPr>
        <p:spPr/>
        <p:txBody>
          <a:bodyPr/>
          <a:lstStyle/>
          <a:p>
            <a:r>
              <a:rPr lang="en-US" sz="2800" dirty="0" smtClean="0">
                <a:latin typeface="Calibri" charset="0"/>
              </a:rPr>
              <a:t>Any kind of classifier</a:t>
            </a:r>
          </a:p>
          <a:p>
            <a:pPr lvl="1"/>
            <a:r>
              <a:rPr lang="en-US" sz="2400" dirty="0" smtClean="0">
                <a:latin typeface="Calibri" charset="0"/>
              </a:rPr>
              <a:t>Na</a:t>
            </a:r>
            <a:r>
              <a:rPr lang="fr-FR" sz="2400" dirty="0" err="1" smtClean="0">
                <a:latin typeface="Calibri" charset="0"/>
              </a:rPr>
              <a:t>ï</a:t>
            </a:r>
            <a:r>
              <a:rPr lang="en-US" sz="2400" dirty="0" err="1" smtClean="0">
                <a:latin typeface="Calibri" charset="0"/>
              </a:rPr>
              <a:t>ve</a:t>
            </a:r>
            <a:r>
              <a:rPr lang="en-US" sz="2400" dirty="0" smtClean="0">
                <a:latin typeface="Calibri" charset="0"/>
              </a:rPr>
              <a:t> Bayes</a:t>
            </a:r>
          </a:p>
          <a:p>
            <a:pPr lvl="1"/>
            <a:r>
              <a:rPr lang="en-US" sz="2400" dirty="0" smtClean="0">
                <a:latin typeface="Calibri" charset="0"/>
              </a:rPr>
              <a:t>Logistic </a:t>
            </a:r>
            <a:r>
              <a:rPr lang="en-US" sz="2400" dirty="0" smtClean="0">
                <a:latin typeface="Calibri" charset="0"/>
              </a:rPr>
              <a:t>regression </a:t>
            </a:r>
            <a:r>
              <a:rPr lang="en-US" sz="2400" smtClean="0">
                <a:latin typeface="Calibri" charset="0"/>
              </a:rPr>
              <a:t>(Maximum Entropy)</a:t>
            </a:r>
            <a:endParaRPr lang="en-US" sz="2400" dirty="0" smtClean="0">
              <a:latin typeface="Calibri" charset="0"/>
            </a:endParaRPr>
          </a:p>
          <a:p>
            <a:pPr lvl="1"/>
            <a:r>
              <a:rPr lang="en-US" sz="2400" dirty="0" smtClean="0">
                <a:latin typeface="Calibri" charset="0"/>
              </a:rPr>
              <a:t>Support Vector </a:t>
            </a:r>
            <a:r>
              <a:rPr lang="en-US" dirty="0" smtClean="0">
                <a:latin typeface="Calibri" charset="0"/>
              </a:rPr>
              <a:t>M</a:t>
            </a:r>
            <a:r>
              <a:rPr lang="en-US" sz="2400" dirty="0" smtClean="0">
                <a:latin typeface="Calibri" charset="0"/>
              </a:rPr>
              <a:t>achines (SVM)</a:t>
            </a:r>
            <a:endParaRPr lang="en-US" sz="2400" dirty="0" smtClean="0">
              <a:latin typeface="Calibri" charset="0"/>
            </a:endParaRPr>
          </a:p>
          <a:p>
            <a:pPr lvl="1"/>
            <a:r>
              <a:rPr lang="en-US" sz="2400" dirty="0">
                <a:latin typeface="Calibri" charset="0"/>
              </a:rPr>
              <a:t>k-Nearest </a:t>
            </a:r>
            <a:r>
              <a:rPr lang="en-US" sz="2400" dirty="0" smtClean="0">
                <a:latin typeface="Calibri" charset="0"/>
              </a:rPr>
              <a:t>Neighbors</a:t>
            </a:r>
          </a:p>
          <a:p>
            <a:pPr lvl="1"/>
            <a:r>
              <a:rPr lang="en-US" dirty="0" smtClean="0">
                <a:latin typeface="Calibri" charset="0"/>
              </a:rPr>
              <a:t>Perceptron (Artificial Neural Network)</a:t>
            </a:r>
            <a:endParaRPr lang="en-US" sz="2400" dirty="0" smtClean="0">
              <a:latin typeface="Calibri" charset="0"/>
            </a:endParaRPr>
          </a:p>
          <a:p>
            <a:pPr lvl="1"/>
            <a:r>
              <a:rPr lang="en-US" dirty="0" smtClean="0">
                <a:latin typeface="Calibri" charset="0"/>
              </a:rPr>
              <a:t>Deep Learning</a:t>
            </a:r>
            <a:endParaRPr lang="en-US" sz="2400" dirty="0" smtClean="0">
              <a:latin typeface="Calibri" charset="0"/>
            </a:endParaRPr>
          </a:p>
          <a:p>
            <a:pPr lvl="1"/>
            <a:r>
              <a:rPr lang="en-US" sz="2400" dirty="0" smtClean="0">
                <a:latin typeface="Calibri" charset="0"/>
              </a:rPr>
              <a:t>…</a:t>
            </a:r>
            <a:endParaRPr lang="en-US" sz="1000" dirty="0" smtClean="0">
              <a:latin typeface="Calibri" charset="0"/>
            </a:endParaRPr>
          </a:p>
        </p:txBody>
      </p:sp>
    </p:spTree>
    <p:extLst>
      <p:ext uri="{BB962C8B-B14F-4D97-AF65-F5344CB8AC3E}">
        <p14:creationId xmlns:p14="http://schemas.microsoft.com/office/powerpoint/2010/main" val="68713799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sz="quarter"/>
          </p:nvPr>
        </p:nvSpPr>
        <p:spPr>
          <a:xfrm>
            <a:off x="1447800" y="1676400"/>
            <a:ext cx="7772400" cy="1371600"/>
          </a:xfrm>
        </p:spPr>
        <p:txBody>
          <a:bodyPr/>
          <a:lstStyle/>
          <a:p>
            <a:pPr eaLnBrk="1" hangingPunct="1"/>
            <a:r>
              <a:rPr lang="en-US" dirty="0">
                <a:effectLst>
                  <a:outerShdw blurRad="38100" dist="38100" dir="2700000" algn="tl">
                    <a:srgbClr val="DDDDDD"/>
                  </a:outerShdw>
                </a:effectLst>
                <a:latin typeface="Tw Cen MT Condensed" charset="0"/>
              </a:rPr>
              <a:t>Naïve Bayes Intuition</a:t>
            </a:r>
          </a:p>
        </p:txBody>
      </p:sp>
      <p:sp>
        <p:nvSpPr>
          <p:cNvPr id="4" name="Subtitle 3"/>
          <p:cNvSpPr>
            <a:spLocks noGrp="1"/>
          </p:cNvSpPr>
          <p:nvPr>
            <p:ph type="subTitle" sz="quarter" idx="1"/>
          </p:nvPr>
        </p:nvSpPr>
        <p:spPr/>
        <p:txBody>
          <a:bodyPr/>
          <a:lstStyle/>
          <a:p>
            <a:pPr eaLnBrk="1" hangingPunct="1">
              <a:defRPr/>
            </a:pPr>
            <a:endParaRPr lang="en-US">
              <a:ea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t>Naïve Bayes Intuition</a:t>
            </a:r>
          </a:p>
        </p:txBody>
      </p:sp>
      <p:sp>
        <p:nvSpPr>
          <p:cNvPr id="31747" name="Content Placeholder 2"/>
          <p:cNvSpPr>
            <a:spLocks noGrp="1"/>
          </p:cNvSpPr>
          <p:nvPr>
            <p:ph sz="quarter" idx="1"/>
          </p:nvPr>
        </p:nvSpPr>
        <p:spPr>
          <a:xfrm>
            <a:off x="674688" y="1447800"/>
            <a:ext cx="7783512" cy="4800600"/>
          </a:xfrm>
        </p:spPr>
        <p:txBody>
          <a:bodyPr/>
          <a:lstStyle/>
          <a:p>
            <a:r>
              <a:rPr lang="en-US" sz="2800" dirty="0" smtClean="0">
                <a:latin typeface="Calibri" charset="0"/>
              </a:rPr>
              <a:t>Simple (“</a:t>
            </a:r>
            <a:r>
              <a:rPr lang="en-US" sz="2800" dirty="0" err="1" smtClean="0">
                <a:latin typeface="Calibri" charset="0"/>
              </a:rPr>
              <a:t>na</a:t>
            </a:r>
            <a:r>
              <a:rPr lang="fr-FR" sz="2800" dirty="0" err="1" smtClean="0">
                <a:latin typeface="Calibri" charset="0"/>
              </a:rPr>
              <a:t>ï</a:t>
            </a:r>
            <a:r>
              <a:rPr lang="en-US" sz="2800" dirty="0" err="1" smtClean="0">
                <a:latin typeface="Calibri" charset="0"/>
              </a:rPr>
              <a:t>ve</a:t>
            </a:r>
            <a:r>
              <a:rPr lang="en-US" sz="2800" dirty="0" smtClean="0">
                <a:latin typeface="Calibri" charset="0"/>
              </a:rPr>
              <a:t>”) classification method based on Bayes rule</a:t>
            </a:r>
          </a:p>
          <a:p>
            <a:r>
              <a:rPr lang="en-US" sz="2800" dirty="0" smtClean="0">
                <a:latin typeface="Calibri" charset="0"/>
              </a:rPr>
              <a:t>Relies on very simple representation of document</a:t>
            </a:r>
          </a:p>
          <a:p>
            <a:pPr lvl="1"/>
            <a:r>
              <a:rPr lang="en-US" sz="2800" dirty="0" smtClean="0">
                <a:latin typeface="Calibri" charset="0"/>
              </a:rPr>
              <a:t>Bag of words</a:t>
            </a:r>
          </a:p>
          <a:p>
            <a:endParaRPr lang="en-US" dirty="0">
              <a:latin typeface="Calibri" charset="0"/>
            </a:endParaRPr>
          </a:p>
        </p:txBody>
      </p:sp>
    </p:spTree>
    <p:extLst>
      <p:ext uri="{BB962C8B-B14F-4D97-AF65-F5344CB8AC3E}">
        <p14:creationId xmlns:p14="http://schemas.microsoft.com/office/powerpoint/2010/main" val="3678494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800">
                <a:effectLst>
                  <a:outerShdw blurRad="38100" dist="38100" dir="2700000" algn="tl">
                    <a:srgbClr val="DDDDDD"/>
                  </a:outerShdw>
                </a:effectLst>
                <a:latin typeface="Tw Cen MT Condensed" charset="0"/>
              </a:rPr>
              <a:t>Bag of words representation</a:t>
            </a:r>
          </a:p>
        </p:txBody>
      </p:sp>
      <p:sp>
        <p:nvSpPr>
          <p:cNvPr id="23555" name="Footer Placeholder 4"/>
          <p:cNvSpPr>
            <a:spLocks noGrp="1"/>
          </p:cNvSpPr>
          <p:nvPr>
            <p:ph type="ftr" sz="quarter" idx="4294967295"/>
          </p:nvPr>
        </p:nvSpPr>
        <p:spPr bwMode="auto">
          <a:xfrm>
            <a:off x="1524000" y="6553200"/>
            <a:ext cx="25908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600" b="0"/>
              <a:t>Slide from William Cohen</a:t>
            </a:r>
          </a:p>
        </p:txBody>
      </p:sp>
      <p:sp>
        <p:nvSpPr>
          <p:cNvPr id="23556" name="Rectangle 4"/>
          <p:cNvSpPr>
            <a:spLocks noChangeArrowheads="1"/>
          </p:cNvSpPr>
          <p:nvPr/>
        </p:nvSpPr>
        <p:spPr bwMode="auto">
          <a:xfrm>
            <a:off x="914400" y="1752600"/>
            <a:ext cx="7848600" cy="3733800"/>
          </a:xfrm>
          <a:prstGeom prst="rect">
            <a:avLst/>
          </a:prstGeom>
          <a:solidFill>
            <a:srgbClr val="CCFFFF"/>
          </a:solidFill>
          <a:ln w="28575">
            <a:solidFill>
              <a:srgbClr val="3366FF"/>
            </a:solidFill>
            <a:miter lim="800000"/>
            <a:headEnd/>
            <a:tailEnd/>
          </a:ln>
        </p:spPr>
        <p:txBody>
          <a:bodyPr/>
          <a:lstStyle/>
          <a:p>
            <a:pPr marL="342900" indent="-342900" eaLnBrk="1" hangingPunct="1">
              <a:lnSpc>
                <a:spcPct val="80000"/>
              </a:lnSpc>
              <a:spcBef>
                <a:spcPct val="20000"/>
              </a:spcBef>
            </a:pPr>
            <a:r>
              <a:rPr lang="en-US" sz="1800">
                <a:solidFill>
                  <a:srgbClr val="336699"/>
                </a:solidFill>
              </a:rPr>
              <a:t>ARGENTINE</a:t>
            </a:r>
            <a:r>
              <a:rPr lang="en-US" sz="1600">
                <a:solidFill>
                  <a:srgbClr val="336699"/>
                </a:solidFill>
              </a:rPr>
              <a:t> 1986/87 </a:t>
            </a:r>
            <a:r>
              <a:rPr lang="en-US" sz="1800">
                <a:solidFill>
                  <a:schemeClr val="tx2"/>
                </a:solidFill>
              </a:rPr>
              <a:t>GRAIN</a:t>
            </a:r>
            <a:r>
              <a:rPr lang="en-US" sz="1600">
                <a:solidFill>
                  <a:schemeClr val="tx2"/>
                </a:solidFill>
              </a:rPr>
              <a:t>/</a:t>
            </a:r>
            <a:r>
              <a:rPr lang="en-US" sz="1800">
                <a:solidFill>
                  <a:schemeClr val="tx2"/>
                </a:solidFill>
              </a:rPr>
              <a:t>OILSEED</a:t>
            </a:r>
            <a:r>
              <a:rPr lang="en-US" sz="1800">
                <a:solidFill>
                  <a:srgbClr val="336699"/>
                </a:solidFill>
              </a:rPr>
              <a:t> </a:t>
            </a:r>
            <a:r>
              <a:rPr lang="en-US" sz="1600">
                <a:solidFill>
                  <a:srgbClr val="336699"/>
                </a:solidFill>
              </a:rPr>
              <a:t>REGISTRATIONS</a:t>
            </a:r>
          </a:p>
          <a:p>
            <a:pPr marL="342900" indent="-342900" eaLnBrk="1" hangingPunct="1">
              <a:lnSpc>
                <a:spcPct val="80000"/>
              </a:lnSpc>
              <a:spcBef>
                <a:spcPct val="20000"/>
              </a:spcBef>
            </a:pPr>
            <a:r>
              <a:rPr lang="en-US" sz="1600">
                <a:solidFill>
                  <a:srgbClr val="336699"/>
                </a:solidFill>
              </a:rPr>
              <a:t>BUENOS AIRES, Feb 26</a:t>
            </a:r>
          </a:p>
          <a:p>
            <a:pPr marL="342900" indent="-342900" eaLnBrk="1" hangingPunct="1">
              <a:lnSpc>
                <a:spcPct val="80000"/>
              </a:lnSpc>
              <a:spcBef>
                <a:spcPct val="20000"/>
              </a:spcBef>
            </a:pPr>
            <a:r>
              <a:rPr lang="en-US" sz="1800">
                <a:solidFill>
                  <a:srgbClr val="336699"/>
                </a:solidFill>
              </a:rPr>
              <a:t>Argentine</a:t>
            </a:r>
            <a:r>
              <a:rPr lang="en-US" sz="1600">
                <a:solidFill>
                  <a:schemeClr val="tx2"/>
                </a:solidFill>
              </a:rPr>
              <a:t> </a:t>
            </a:r>
            <a:r>
              <a:rPr lang="en-US" sz="1800">
                <a:solidFill>
                  <a:schemeClr val="tx2"/>
                </a:solidFill>
              </a:rPr>
              <a:t>grain</a:t>
            </a:r>
            <a:r>
              <a:rPr lang="en-US" sz="1600">
                <a:solidFill>
                  <a:srgbClr val="336699"/>
                </a:solidFill>
              </a:rPr>
              <a:t> board figures show crop registrations of </a:t>
            </a:r>
            <a:r>
              <a:rPr lang="en-US" sz="1800">
                <a:solidFill>
                  <a:schemeClr val="tx2"/>
                </a:solidFill>
              </a:rPr>
              <a:t>grains</a:t>
            </a:r>
            <a:r>
              <a:rPr lang="en-US" sz="1600">
                <a:solidFill>
                  <a:schemeClr val="tx2"/>
                </a:solidFill>
              </a:rPr>
              <a:t>, </a:t>
            </a:r>
            <a:r>
              <a:rPr lang="en-US" sz="1800">
                <a:solidFill>
                  <a:schemeClr val="tx2"/>
                </a:solidFill>
              </a:rPr>
              <a:t>oilseeds</a:t>
            </a:r>
            <a:r>
              <a:rPr lang="en-US" sz="1600">
                <a:solidFill>
                  <a:srgbClr val="336699"/>
                </a:solidFill>
              </a:rPr>
              <a:t> and their products to February 11, in thousands of </a:t>
            </a:r>
            <a:r>
              <a:rPr lang="en-US" sz="1800"/>
              <a:t>tonnes</a:t>
            </a:r>
            <a:r>
              <a:rPr lang="en-US" sz="1600">
                <a:solidFill>
                  <a:srgbClr val="336699"/>
                </a:solidFill>
              </a:rPr>
              <a:t>, showing those for future </a:t>
            </a:r>
            <a:r>
              <a:rPr lang="en-US" sz="1800"/>
              <a:t>shipments</a:t>
            </a:r>
            <a:r>
              <a:rPr lang="en-US" sz="1600">
                <a:solidFill>
                  <a:srgbClr val="336699"/>
                </a:solidFill>
              </a:rPr>
              <a:t> month, 1986/87 </a:t>
            </a:r>
            <a:r>
              <a:rPr lang="en-US" sz="1800"/>
              <a:t>total</a:t>
            </a:r>
            <a:r>
              <a:rPr lang="en-US" sz="1600">
                <a:solidFill>
                  <a:srgbClr val="336699"/>
                </a:solidFill>
              </a:rPr>
              <a:t> and 1985/86 </a:t>
            </a:r>
            <a:r>
              <a:rPr lang="en-US" sz="1800">
                <a:solidFill>
                  <a:schemeClr val="tx2"/>
                </a:solidFill>
              </a:rPr>
              <a:t>total</a:t>
            </a:r>
            <a:r>
              <a:rPr lang="en-US" sz="1600">
                <a:solidFill>
                  <a:srgbClr val="336699"/>
                </a:solidFill>
              </a:rPr>
              <a:t> to February 12, 1986, in brackets:</a:t>
            </a:r>
          </a:p>
          <a:p>
            <a:pPr marL="342900" indent="-342900" eaLnBrk="1" hangingPunct="1">
              <a:lnSpc>
                <a:spcPct val="80000"/>
              </a:lnSpc>
              <a:spcBef>
                <a:spcPct val="20000"/>
              </a:spcBef>
              <a:buFontTx/>
              <a:buChar char="•"/>
            </a:pPr>
            <a:r>
              <a:rPr lang="en-US" sz="1600">
                <a:solidFill>
                  <a:srgbClr val="336699"/>
                </a:solidFill>
              </a:rPr>
              <a:t> Bread </a:t>
            </a:r>
            <a:r>
              <a:rPr lang="en-US"/>
              <a:t>wheat</a:t>
            </a:r>
            <a:r>
              <a:rPr lang="en-US" sz="1600">
                <a:solidFill>
                  <a:srgbClr val="336699"/>
                </a:solidFill>
              </a:rPr>
              <a:t> prev 1,655.8, Feb 872.0, March 164.6, </a:t>
            </a:r>
            <a:r>
              <a:rPr lang="en-US" sz="1800"/>
              <a:t>total</a:t>
            </a:r>
            <a:r>
              <a:rPr lang="en-US" sz="1600">
                <a:solidFill>
                  <a:srgbClr val="336699"/>
                </a:solidFill>
              </a:rPr>
              <a:t> 2,692.4 (4,161.0).</a:t>
            </a:r>
          </a:p>
          <a:p>
            <a:pPr marL="342900" indent="-342900" eaLnBrk="1" hangingPunct="1">
              <a:lnSpc>
                <a:spcPct val="80000"/>
              </a:lnSpc>
              <a:spcBef>
                <a:spcPct val="20000"/>
              </a:spcBef>
              <a:buFontTx/>
              <a:buChar char="•"/>
            </a:pPr>
            <a:r>
              <a:rPr lang="en-US" sz="1600">
                <a:solidFill>
                  <a:srgbClr val="336699"/>
                </a:solidFill>
              </a:rPr>
              <a:t> </a:t>
            </a:r>
            <a:r>
              <a:rPr lang="en-US" sz="1800"/>
              <a:t>Maize</a:t>
            </a:r>
            <a:r>
              <a:rPr lang="en-US" sz="1600">
                <a:solidFill>
                  <a:srgbClr val="336699"/>
                </a:solidFill>
              </a:rPr>
              <a:t> Mar 48.0, total 48.0 (nil).</a:t>
            </a:r>
          </a:p>
          <a:p>
            <a:pPr marL="342900" indent="-342900" eaLnBrk="1" hangingPunct="1">
              <a:lnSpc>
                <a:spcPct val="80000"/>
              </a:lnSpc>
              <a:spcBef>
                <a:spcPct val="20000"/>
              </a:spcBef>
              <a:buFontTx/>
              <a:buChar char="•"/>
            </a:pPr>
            <a:r>
              <a:rPr lang="en-US" sz="1600">
                <a:solidFill>
                  <a:srgbClr val="336699"/>
                </a:solidFill>
              </a:rPr>
              <a:t> </a:t>
            </a:r>
            <a:r>
              <a:rPr lang="en-US" sz="1800"/>
              <a:t>Sorghum</a:t>
            </a:r>
            <a:r>
              <a:rPr lang="en-US" sz="1600">
                <a:solidFill>
                  <a:srgbClr val="336699"/>
                </a:solidFill>
              </a:rPr>
              <a:t> nil (nil)</a:t>
            </a:r>
          </a:p>
          <a:p>
            <a:pPr marL="342900" indent="-342900" eaLnBrk="1" hangingPunct="1">
              <a:lnSpc>
                <a:spcPct val="80000"/>
              </a:lnSpc>
              <a:spcBef>
                <a:spcPct val="20000"/>
              </a:spcBef>
              <a:buFontTx/>
              <a:buChar char="•"/>
            </a:pPr>
            <a:r>
              <a:rPr lang="en-US" sz="1600">
                <a:solidFill>
                  <a:srgbClr val="336699"/>
                </a:solidFill>
              </a:rPr>
              <a:t> </a:t>
            </a:r>
            <a:r>
              <a:rPr lang="en-US" sz="1800"/>
              <a:t>Oilseed</a:t>
            </a:r>
            <a:r>
              <a:rPr lang="en-US" sz="1600">
                <a:solidFill>
                  <a:srgbClr val="336699"/>
                </a:solidFill>
              </a:rPr>
              <a:t> export registrations were:</a:t>
            </a:r>
          </a:p>
          <a:p>
            <a:pPr marL="342900" indent="-342900" eaLnBrk="1" hangingPunct="1">
              <a:lnSpc>
                <a:spcPct val="80000"/>
              </a:lnSpc>
              <a:spcBef>
                <a:spcPct val="20000"/>
              </a:spcBef>
              <a:buFontTx/>
              <a:buChar char="•"/>
            </a:pPr>
            <a:r>
              <a:rPr lang="en-US" sz="1600">
                <a:solidFill>
                  <a:srgbClr val="336699"/>
                </a:solidFill>
              </a:rPr>
              <a:t> </a:t>
            </a:r>
            <a:r>
              <a:rPr lang="en-US" sz="1800"/>
              <a:t>Sunflowerseed</a:t>
            </a:r>
            <a:r>
              <a:rPr lang="en-US" sz="1600">
                <a:solidFill>
                  <a:srgbClr val="336699"/>
                </a:solidFill>
              </a:rPr>
              <a:t> total 15.0 (7.9)</a:t>
            </a:r>
          </a:p>
          <a:p>
            <a:pPr marL="342900" indent="-342900" eaLnBrk="1" hangingPunct="1">
              <a:lnSpc>
                <a:spcPct val="80000"/>
              </a:lnSpc>
              <a:spcBef>
                <a:spcPct val="20000"/>
              </a:spcBef>
              <a:buFontTx/>
              <a:buChar char="•"/>
            </a:pPr>
            <a:r>
              <a:rPr lang="en-US" sz="1600">
                <a:solidFill>
                  <a:srgbClr val="336699"/>
                </a:solidFill>
              </a:rPr>
              <a:t> </a:t>
            </a:r>
            <a:r>
              <a:rPr lang="en-US" sz="1800"/>
              <a:t>Soybean</a:t>
            </a:r>
            <a:r>
              <a:rPr lang="en-US" sz="1600">
                <a:solidFill>
                  <a:srgbClr val="336699"/>
                </a:solidFill>
              </a:rPr>
              <a:t> May 20.0, total 20.0 (nil)</a:t>
            </a:r>
          </a:p>
          <a:p>
            <a:pPr marL="342900" indent="-342900" eaLnBrk="1" hangingPunct="1">
              <a:lnSpc>
                <a:spcPct val="80000"/>
              </a:lnSpc>
              <a:spcBef>
                <a:spcPct val="20000"/>
              </a:spcBef>
            </a:pPr>
            <a:r>
              <a:rPr lang="en-US" sz="1600">
                <a:solidFill>
                  <a:srgbClr val="336699"/>
                </a:solidFill>
              </a:rPr>
              <a:t>The board also detailed export registrations for subproducts, as follows....</a:t>
            </a:r>
            <a:r>
              <a:rPr lang="en-US" sz="1200">
                <a:solidFill>
                  <a:srgbClr val="336699"/>
                </a:solidFill>
              </a:rPr>
              <a:t> </a:t>
            </a:r>
            <a:endParaRPr lang="en-US" sz="800">
              <a:solidFill>
                <a:srgbClr val="336699"/>
              </a:solidFill>
            </a:endParaRPr>
          </a:p>
        </p:txBody>
      </p:sp>
      <p:sp>
        <p:nvSpPr>
          <p:cNvPr id="77829" name="Text Box 5"/>
          <p:cNvSpPr txBox="1">
            <a:spLocks noChangeArrowheads="1"/>
          </p:cNvSpPr>
          <p:nvPr/>
        </p:nvSpPr>
        <p:spPr bwMode="auto">
          <a:xfrm>
            <a:off x="2133600" y="5715000"/>
            <a:ext cx="4648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a:tailEnd/>
              </a14:hiddenLine>
            </a:ext>
          </a:extLst>
        </p:spPr>
        <p:txBody>
          <a:bodyP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eaLnBrk="1" hangingPunct="1">
              <a:spcBef>
                <a:spcPct val="50000"/>
              </a:spcBef>
            </a:pPr>
            <a:r>
              <a:rPr kumimoji="0" lang="en-US" sz="2400" b="0">
                <a:latin typeface="Times New Roman" charset="0"/>
              </a:rPr>
              <a:t>Categories: grain, wheat</a:t>
            </a:r>
          </a:p>
        </p:txBody>
      </p:sp>
      <p:sp>
        <p:nvSpPr>
          <p:cNvPr id="77830" name="Line 6"/>
          <p:cNvSpPr>
            <a:spLocks noChangeShapeType="1"/>
          </p:cNvSpPr>
          <p:nvPr/>
        </p:nvSpPr>
        <p:spPr bwMode="auto">
          <a:xfrm>
            <a:off x="1752600" y="5943600"/>
            <a:ext cx="914400" cy="0"/>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8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78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p:bldP spid="7783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4800">
                <a:effectLst>
                  <a:outerShdw blurRad="38100" dist="38100" dir="2700000" algn="tl">
                    <a:srgbClr val="DDDDDD"/>
                  </a:outerShdw>
                </a:effectLst>
                <a:latin typeface="Tw Cen MT Condensed" charset="0"/>
              </a:rPr>
              <a:t>Bag of words representation</a:t>
            </a:r>
          </a:p>
        </p:txBody>
      </p:sp>
      <p:sp>
        <p:nvSpPr>
          <p:cNvPr id="24579" name="Rectangle 3"/>
          <p:cNvSpPr>
            <a:spLocks noChangeArrowheads="1"/>
          </p:cNvSpPr>
          <p:nvPr/>
        </p:nvSpPr>
        <p:spPr bwMode="auto">
          <a:xfrm>
            <a:off x="914400" y="1752600"/>
            <a:ext cx="7848600" cy="3733800"/>
          </a:xfrm>
          <a:prstGeom prst="rect">
            <a:avLst/>
          </a:prstGeom>
          <a:solidFill>
            <a:srgbClr val="CCFFFF"/>
          </a:solidFill>
          <a:ln w="28575">
            <a:solidFill>
              <a:srgbClr val="3366FF"/>
            </a:solidFill>
            <a:miter lim="800000"/>
            <a:headEnd/>
            <a:tailEnd/>
          </a:ln>
        </p:spPr>
        <p:txBody>
          <a:bodyPr/>
          <a:lstStyle/>
          <a:p>
            <a:pPr marL="342900" indent="-342900" eaLnBrk="1" hangingPunct="1">
              <a:lnSpc>
                <a:spcPct val="80000"/>
              </a:lnSpc>
              <a:spcBef>
                <a:spcPct val="20000"/>
              </a:spcBef>
            </a:pPr>
            <a:r>
              <a:rPr lang="en-US" sz="1800">
                <a:solidFill>
                  <a:srgbClr val="336699"/>
                </a:solidFill>
              </a:rPr>
              <a:t>xxxxxxxxxxxxxxxxxxx</a:t>
            </a:r>
            <a:r>
              <a:rPr lang="en-US" sz="1600">
                <a:solidFill>
                  <a:srgbClr val="336699"/>
                </a:solidFill>
              </a:rPr>
              <a:t> </a:t>
            </a:r>
            <a:r>
              <a:rPr lang="en-US" sz="1800">
                <a:solidFill>
                  <a:schemeClr val="tx2"/>
                </a:solidFill>
              </a:rPr>
              <a:t>GRAIN</a:t>
            </a:r>
            <a:r>
              <a:rPr lang="en-US" sz="1600">
                <a:solidFill>
                  <a:schemeClr val="tx2"/>
                </a:solidFill>
              </a:rPr>
              <a:t>/</a:t>
            </a:r>
            <a:r>
              <a:rPr lang="en-US" sz="1800">
                <a:solidFill>
                  <a:schemeClr val="tx2"/>
                </a:solidFill>
              </a:rPr>
              <a:t>OILSEED</a:t>
            </a:r>
            <a:r>
              <a:rPr lang="en-US" sz="1800">
                <a:solidFill>
                  <a:srgbClr val="336699"/>
                </a:solidFill>
              </a:rPr>
              <a:t> </a:t>
            </a:r>
            <a:r>
              <a:rPr lang="en-US" sz="1600">
                <a:solidFill>
                  <a:srgbClr val="336699"/>
                </a:solidFill>
              </a:rPr>
              <a:t>xxxxxxxxxxxxx</a:t>
            </a:r>
          </a:p>
          <a:p>
            <a:pPr marL="342900" indent="-342900" eaLnBrk="1" hangingPunct="1">
              <a:lnSpc>
                <a:spcPct val="80000"/>
              </a:lnSpc>
              <a:spcBef>
                <a:spcPct val="20000"/>
              </a:spcBef>
            </a:pPr>
            <a:r>
              <a:rPr lang="en-US" sz="1600">
                <a:solidFill>
                  <a:srgbClr val="336699"/>
                </a:solidFill>
              </a:rPr>
              <a:t>xxxxxxxxxxxxxxxxxxxxxxx</a:t>
            </a:r>
          </a:p>
          <a:p>
            <a:pPr marL="342900" indent="-342900" eaLnBrk="1" hangingPunct="1">
              <a:lnSpc>
                <a:spcPct val="80000"/>
              </a:lnSpc>
              <a:spcBef>
                <a:spcPct val="20000"/>
              </a:spcBef>
            </a:pPr>
            <a:r>
              <a:rPr lang="en-US" sz="1800">
                <a:solidFill>
                  <a:srgbClr val="336699"/>
                </a:solidFill>
              </a:rPr>
              <a:t>xxxxxxxxx</a:t>
            </a:r>
            <a:r>
              <a:rPr lang="en-US" sz="1600">
                <a:solidFill>
                  <a:schemeClr val="tx2"/>
                </a:solidFill>
              </a:rPr>
              <a:t> </a:t>
            </a:r>
            <a:r>
              <a:rPr lang="en-US" sz="1800">
                <a:solidFill>
                  <a:schemeClr val="tx2"/>
                </a:solidFill>
              </a:rPr>
              <a:t>grain</a:t>
            </a:r>
            <a:r>
              <a:rPr lang="en-US" sz="1600">
                <a:solidFill>
                  <a:srgbClr val="336699"/>
                </a:solidFill>
              </a:rPr>
              <a:t> xxxxxxxxxxxxxxxxxxxxxxxxxxxxxxxx </a:t>
            </a:r>
            <a:r>
              <a:rPr lang="en-US" sz="1800">
                <a:solidFill>
                  <a:schemeClr val="tx2"/>
                </a:solidFill>
              </a:rPr>
              <a:t>grains</a:t>
            </a:r>
            <a:r>
              <a:rPr lang="en-US" sz="1600">
                <a:solidFill>
                  <a:schemeClr val="tx2"/>
                </a:solidFill>
              </a:rPr>
              <a:t>, </a:t>
            </a:r>
            <a:r>
              <a:rPr lang="en-US" sz="1800">
                <a:solidFill>
                  <a:schemeClr val="tx2"/>
                </a:solidFill>
              </a:rPr>
              <a:t>oilseeds</a:t>
            </a:r>
            <a:r>
              <a:rPr lang="en-US" sz="1600">
                <a:solidFill>
                  <a:srgbClr val="336699"/>
                </a:solidFill>
              </a:rPr>
              <a:t> xxxxxxxxxx xxxxxxxxxxxxxxxxxxxxxxxxxxx </a:t>
            </a:r>
            <a:r>
              <a:rPr lang="en-US" sz="1800"/>
              <a:t>tonnes</a:t>
            </a:r>
            <a:r>
              <a:rPr lang="en-US" sz="1600">
                <a:solidFill>
                  <a:srgbClr val="336699"/>
                </a:solidFill>
              </a:rPr>
              <a:t>, xxxxxxxxxxxxxxxxx </a:t>
            </a:r>
            <a:r>
              <a:rPr lang="en-US" sz="1800"/>
              <a:t>shipments</a:t>
            </a:r>
            <a:r>
              <a:rPr lang="en-US" sz="1600">
                <a:solidFill>
                  <a:srgbClr val="336699"/>
                </a:solidFill>
              </a:rPr>
              <a:t> xxxxxxxxxxxx </a:t>
            </a:r>
            <a:r>
              <a:rPr lang="en-US" sz="1800"/>
              <a:t>total</a:t>
            </a:r>
            <a:r>
              <a:rPr lang="en-US" sz="1600">
                <a:solidFill>
                  <a:srgbClr val="336699"/>
                </a:solidFill>
              </a:rPr>
              <a:t> xxxxxxxxx </a:t>
            </a:r>
            <a:r>
              <a:rPr lang="en-US" sz="1800">
                <a:solidFill>
                  <a:schemeClr val="tx2"/>
                </a:solidFill>
              </a:rPr>
              <a:t>total</a:t>
            </a:r>
            <a:r>
              <a:rPr lang="en-US" sz="1600">
                <a:solidFill>
                  <a:srgbClr val="336699"/>
                </a:solidFill>
              </a:rPr>
              <a:t> xxxxxxxx  xxxxxxxxxxxxxxxxxxxx:</a:t>
            </a:r>
          </a:p>
          <a:p>
            <a:pPr marL="342900" indent="-342900" eaLnBrk="1" hangingPunct="1">
              <a:lnSpc>
                <a:spcPct val="80000"/>
              </a:lnSpc>
              <a:spcBef>
                <a:spcPct val="20000"/>
              </a:spcBef>
              <a:buFontTx/>
              <a:buChar char="•"/>
            </a:pPr>
            <a:r>
              <a:rPr lang="en-US" sz="1600">
                <a:solidFill>
                  <a:srgbClr val="336699"/>
                </a:solidFill>
              </a:rPr>
              <a:t> Xxxxx </a:t>
            </a:r>
            <a:r>
              <a:rPr lang="en-US"/>
              <a:t>wheat</a:t>
            </a:r>
            <a:r>
              <a:rPr lang="en-US" sz="1600">
                <a:solidFill>
                  <a:srgbClr val="336699"/>
                </a:solidFill>
              </a:rPr>
              <a:t> xxxxxxxxxxxxxxxxxxxxxxxxxxxxxxxx, </a:t>
            </a:r>
            <a:r>
              <a:rPr lang="en-US" sz="1800"/>
              <a:t>total</a:t>
            </a:r>
            <a:r>
              <a:rPr lang="en-US" sz="1600">
                <a:solidFill>
                  <a:srgbClr val="336699"/>
                </a:solidFill>
              </a:rPr>
              <a:t> xxxxxxxxxxxxxxxx</a:t>
            </a:r>
          </a:p>
          <a:p>
            <a:pPr marL="342900" indent="-342900" eaLnBrk="1" hangingPunct="1">
              <a:lnSpc>
                <a:spcPct val="80000"/>
              </a:lnSpc>
              <a:spcBef>
                <a:spcPct val="20000"/>
              </a:spcBef>
              <a:buFontTx/>
              <a:buChar char="•"/>
            </a:pPr>
            <a:r>
              <a:rPr lang="en-US" sz="1600">
                <a:solidFill>
                  <a:srgbClr val="336699"/>
                </a:solidFill>
              </a:rPr>
              <a:t> </a:t>
            </a:r>
            <a:r>
              <a:rPr lang="en-US" sz="1800"/>
              <a:t>Maize</a:t>
            </a:r>
            <a:r>
              <a:rPr lang="en-US" sz="1600">
                <a:solidFill>
                  <a:srgbClr val="336699"/>
                </a:solidFill>
              </a:rPr>
              <a:t> xxxxxxxxxxxxxxxxx</a:t>
            </a:r>
          </a:p>
          <a:p>
            <a:pPr marL="342900" indent="-342900" eaLnBrk="1" hangingPunct="1">
              <a:lnSpc>
                <a:spcPct val="80000"/>
              </a:lnSpc>
              <a:spcBef>
                <a:spcPct val="20000"/>
              </a:spcBef>
              <a:buFontTx/>
              <a:buChar char="•"/>
            </a:pPr>
            <a:r>
              <a:rPr lang="en-US" sz="1600">
                <a:solidFill>
                  <a:srgbClr val="336699"/>
                </a:solidFill>
              </a:rPr>
              <a:t> </a:t>
            </a:r>
            <a:r>
              <a:rPr lang="en-US" sz="1800"/>
              <a:t>Sorghum</a:t>
            </a:r>
            <a:r>
              <a:rPr lang="en-US" sz="1600">
                <a:solidFill>
                  <a:srgbClr val="336699"/>
                </a:solidFill>
              </a:rPr>
              <a:t> xxxxxxxxxx</a:t>
            </a:r>
          </a:p>
          <a:p>
            <a:pPr marL="342900" indent="-342900" eaLnBrk="1" hangingPunct="1">
              <a:lnSpc>
                <a:spcPct val="80000"/>
              </a:lnSpc>
              <a:spcBef>
                <a:spcPct val="20000"/>
              </a:spcBef>
              <a:buFontTx/>
              <a:buChar char="•"/>
            </a:pPr>
            <a:r>
              <a:rPr lang="en-US" sz="1600">
                <a:solidFill>
                  <a:srgbClr val="336699"/>
                </a:solidFill>
              </a:rPr>
              <a:t> </a:t>
            </a:r>
            <a:r>
              <a:rPr lang="en-US" sz="1800"/>
              <a:t>Oilseed</a:t>
            </a:r>
            <a:r>
              <a:rPr lang="en-US" sz="1600">
                <a:solidFill>
                  <a:srgbClr val="336699"/>
                </a:solidFill>
              </a:rPr>
              <a:t> xxxxxxxxxxxxxxxxxxxxx</a:t>
            </a:r>
          </a:p>
          <a:p>
            <a:pPr marL="342900" indent="-342900" eaLnBrk="1" hangingPunct="1">
              <a:lnSpc>
                <a:spcPct val="80000"/>
              </a:lnSpc>
              <a:spcBef>
                <a:spcPct val="20000"/>
              </a:spcBef>
              <a:buFontTx/>
              <a:buChar char="•"/>
            </a:pPr>
            <a:r>
              <a:rPr lang="en-US" sz="1600">
                <a:solidFill>
                  <a:srgbClr val="336699"/>
                </a:solidFill>
              </a:rPr>
              <a:t> </a:t>
            </a:r>
            <a:r>
              <a:rPr lang="en-US" sz="1800"/>
              <a:t>Sunflowerseed</a:t>
            </a:r>
            <a:r>
              <a:rPr lang="en-US" sz="1600">
                <a:solidFill>
                  <a:srgbClr val="336699"/>
                </a:solidFill>
              </a:rPr>
              <a:t> xxxxxxxxxxxxxx</a:t>
            </a:r>
          </a:p>
          <a:p>
            <a:pPr marL="342900" indent="-342900" eaLnBrk="1" hangingPunct="1">
              <a:lnSpc>
                <a:spcPct val="80000"/>
              </a:lnSpc>
              <a:spcBef>
                <a:spcPct val="20000"/>
              </a:spcBef>
              <a:buFontTx/>
              <a:buChar char="•"/>
            </a:pPr>
            <a:r>
              <a:rPr lang="en-US" sz="1600">
                <a:solidFill>
                  <a:srgbClr val="336699"/>
                </a:solidFill>
              </a:rPr>
              <a:t> </a:t>
            </a:r>
            <a:r>
              <a:rPr lang="en-US" sz="1800"/>
              <a:t>Soybean</a:t>
            </a:r>
            <a:r>
              <a:rPr lang="en-US" sz="1600">
                <a:solidFill>
                  <a:srgbClr val="336699"/>
                </a:solidFill>
              </a:rPr>
              <a:t> xxxxxxxxxxxxxxxxxxxxxx</a:t>
            </a:r>
          </a:p>
          <a:p>
            <a:pPr marL="342900" indent="-342900" eaLnBrk="1" hangingPunct="1">
              <a:lnSpc>
                <a:spcPct val="80000"/>
              </a:lnSpc>
              <a:spcBef>
                <a:spcPct val="20000"/>
              </a:spcBef>
            </a:pPr>
            <a:r>
              <a:rPr lang="en-US" sz="1600">
                <a:solidFill>
                  <a:srgbClr val="336699"/>
                </a:solidFill>
              </a:rPr>
              <a:t>xxxxxxxxxxxxxxxxxxxxxxxxxxxxxxxxxxxxxxxxxxxxxxxxxxx....</a:t>
            </a:r>
            <a:r>
              <a:rPr lang="en-US" sz="1200">
                <a:solidFill>
                  <a:srgbClr val="336699"/>
                </a:solidFill>
              </a:rPr>
              <a:t> </a:t>
            </a:r>
            <a:endParaRPr lang="en-US" sz="800">
              <a:solidFill>
                <a:srgbClr val="336699"/>
              </a:solidFill>
            </a:endParaRPr>
          </a:p>
        </p:txBody>
      </p:sp>
      <p:sp>
        <p:nvSpPr>
          <p:cNvPr id="79876" name="Text Box 4"/>
          <p:cNvSpPr txBox="1">
            <a:spLocks noChangeArrowheads="1"/>
          </p:cNvSpPr>
          <p:nvPr/>
        </p:nvSpPr>
        <p:spPr bwMode="auto">
          <a:xfrm>
            <a:off x="2133600" y="5715000"/>
            <a:ext cx="4648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a:tailEnd/>
              </a14:hiddenLine>
            </a:ext>
          </a:extLst>
        </p:spPr>
        <p:txBody>
          <a:bodyP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eaLnBrk="1" hangingPunct="1">
              <a:spcBef>
                <a:spcPct val="50000"/>
              </a:spcBef>
            </a:pPr>
            <a:r>
              <a:rPr kumimoji="0" lang="en-US" sz="2400" b="0">
                <a:latin typeface="Times New Roman" charset="0"/>
              </a:rPr>
              <a:t>Categories: grain, wheat</a:t>
            </a:r>
          </a:p>
        </p:txBody>
      </p:sp>
      <p:sp>
        <p:nvSpPr>
          <p:cNvPr id="79877" name="Line 5"/>
          <p:cNvSpPr>
            <a:spLocks noChangeShapeType="1"/>
          </p:cNvSpPr>
          <p:nvPr/>
        </p:nvSpPr>
        <p:spPr bwMode="auto">
          <a:xfrm>
            <a:off x="1752600" y="5943600"/>
            <a:ext cx="914400" cy="0"/>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24582" name="Footer Placeholder 4"/>
          <p:cNvSpPr txBox="1">
            <a:spLocks/>
          </p:cNvSpPr>
          <p:nvPr/>
        </p:nvSpPr>
        <p:spPr bwMode="auto">
          <a:xfrm>
            <a:off x="1524000" y="6553200"/>
            <a:ext cx="2590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600" b="0"/>
              <a:t>Slide from William Cohen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87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98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6" grpId="0"/>
      <p:bldP spid="7987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534400" cy="838200"/>
          </a:xfrm>
        </p:spPr>
        <p:txBody>
          <a:bodyPr/>
          <a:lstStyle/>
          <a:p>
            <a:r>
              <a:rPr lang="en-US" sz="4000" dirty="0" smtClean="0"/>
              <a:t>The Bag of Words Representation</a:t>
            </a:r>
            <a:endParaRPr lang="en-US" sz="4000" dirty="0"/>
          </a:p>
        </p:txBody>
      </p:sp>
      <p:pic>
        <p:nvPicPr>
          <p:cNvPr id="5" name="Picture 4" descr="bagofwords.pdf"/>
          <p:cNvPicPr>
            <a:picLocks noChangeAspect="1"/>
          </p:cNvPicPr>
          <p:nvPr/>
        </p:nvPicPr>
        <p:blipFill rotWithShape="1">
          <a:blip r:embed="rId2">
            <a:extLst>
              <a:ext uri="{28A0092B-C50C-407E-A947-70E740481C1C}">
                <a14:useLocalDpi xmlns:a14="http://schemas.microsoft.com/office/drawing/2010/main" val="0"/>
              </a:ext>
            </a:extLst>
          </a:blip>
          <a:srcRect l="1" r="72556"/>
          <a:stretch/>
        </p:blipFill>
        <p:spPr>
          <a:xfrm>
            <a:off x="323088" y="889000"/>
            <a:ext cx="2496312" cy="6858000"/>
          </a:xfrm>
          <a:prstGeom prst="rect">
            <a:avLst/>
          </a:prstGeom>
        </p:spPr>
      </p:pic>
      <p:pic>
        <p:nvPicPr>
          <p:cNvPr id="6" name="Picture 5" descr="bagofwords.pdf"/>
          <p:cNvPicPr>
            <a:picLocks noChangeAspect="1"/>
          </p:cNvPicPr>
          <p:nvPr/>
        </p:nvPicPr>
        <p:blipFill rotWithShape="1">
          <a:blip r:embed="rId2">
            <a:extLst>
              <a:ext uri="{28A0092B-C50C-407E-A947-70E740481C1C}">
                <a14:useLocalDpi xmlns:a14="http://schemas.microsoft.com/office/drawing/2010/main" val="0"/>
              </a:ext>
            </a:extLst>
          </a:blip>
          <a:srcRect l="72368" r="-2024"/>
          <a:stretch/>
        </p:blipFill>
        <p:spPr>
          <a:xfrm>
            <a:off x="6172200" y="990600"/>
            <a:ext cx="3149390" cy="6045200"/>
          </a:xfrm>
          <a:prstGeom prst="rect">
            <a:avLst/>
          </a:prstGeom>
        </p:spPr>
      </p:pic>
      <p:pic>
        <p:nvPicPr>
          <p:cNvPr id="7" name="Picture 6" descr="bagofwords.pdf"/>
          <p:cNvPicPr>
            <a:picLocks noChangeAspect="1"/>
          </p:cNvPicPr>
          <p:nvPr/>
        </p:nvPicPr>
        <p:blipFill rotWithShape="1">
          <a:blip r:embed="rId2">
            <a:extLst>
              <a:ext uri="{28A0092B-C50C-407E-A947-70E740481C1C}">
                <a14:useLocalDpi xmlns:a14="http://schemas.microsoft.com/office/drawing/2010/main" val="0"/>
              </a:ext>
            </a:extLst>
          </a:blip>
          <a:srcRect l="27128" r="27127"/>
          <a:stretch/>
        </p:blipFill>
        <p:spPr>
          <a:xfrm>
            <a:off x="2347000" y="1524000"/>
            <a:ext cx="4511000" cy="5613400"/>
          </a:xfrm>
          <a:prstGeom prst="rect">
            <a:avLst/>
          </a:prstGeom>
        </p:spPr>
      </p:pic>
    </p:spTree>
    <p:extLst>
      <p:ext uri="{BB962C8B-B14F-4D97-AF65-F5344CB8AC3E}">
        <p14:creationId xmlns:p14="http://schemas.microsoft.com/office/powerpoint/2010/main" val="205742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pPr eaLnBrk="1" hangingPunct="1"/>
            <a:r>
              <a:rPr lang="en-US" dirty="0">
                <a:effectLst>
                  <a:outerShdw blurRad="38100" dist="38100" dir="2700000" algn="tl">
                    <a:srgbClr val="DDDDDD"/>
                  </a:outerShdw>
                </a:effectLst>
                <a:latin typeface="Tw Cen MT Condensed" charset="0"/>
              </a:rPr>
              <a:t>Representing text for classification</a:t>
            </a:r>
          </a:p>
        </p:txBody>
      </p:sp>
      <p:sp>
        <p:nvSpPr>
          <p:cNvPr id="22531" name="Footer Placeholder 4"/>
          <p:cNvSpPr>
            <a:spLocks noGrp="1"/>
          </p:cNvSpPr>
          <p:nvPr>
            <p:ph type="ftr" sz="quarter" idx="4294967295"/>
          </p:nvPr>
        </p:nvSpPr>
        <p:spPr bwMode="auto">
          <a:xfrm>
            <a:off x="1066800" y="6580188"/>
            <a:ext cx="29718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r" eaLnBrk="1" hangingPunct="1"/>
            <a:r>
              <a:rPr kumimoji="0" lang="en-US" sz="1600" b="0"/>
              <a:t>Slide from William Cohen</a:t>
            </a:r>
          </a:p>
        </p:txBody>
      </p:sp>
      <p:sp>
        <p:nvSpPr>
          <p:cNvPr id="22532" name="Rectangle 4"/>
          <p:cNvSpPr>
            <a:spLocks noChangeArrowheads="1"/>
          </p:cNvSpPr>
          <p:nvPr/>
        </p:nvSpPr>
        <p:spPr bwMode="auto">
          <a:xfrm>
            <a:off x="1295400" y="1600200"/>
            <a:ext cx="4572000" cy="1905000"/>
          </a:xfrm>
          <a:prstGeom prst="rect">
            <a:avLst/>
          </a:prstGeom>
          <a:solidFill>
            <a:srgbClr val="CCFFFF"/>
          </a:solidFill>
          <a:ln w="28575">
            <a:solidFill>
              <a:schemeClr val="tx1"/>
            </a:solidFill>
            <a:miter lim="800000"/>
            <a:headEnd/>
            <a:tailEnd/>
          </a:ln>
        </p:spPr>
        <p:txBody>
          <a:bodyPr/>
          <a:lstStyle/>
          <a:p>
            <a:pPr marL="342900" indent="-342900" eaLnBrk="1" hangingPunct="1">
              <a:lnSpc>
                <a:spcPct val="80000"/>
              </a:lnSpc>
              <a:spcBef>
                <a:spcPct val="20000"/>
              </a:spcBef>
            </a:pPr>
            <a:r>
              <a:rPr lang="en-US" sz="900"/>
              <a:t>ARGENTINE 1986/87 GRAIN/OILSEED REGISTRATIONS</a:t>
            </a:r>
          </a:p>
          <a:p>
            <a:pPr marL="342900" indent="-342900" eaLnBrk="1" hangingPunct="1">
              <a:lnSpc>
                <a:spcPct val="80000"/>
              </a:lnSpc>
              <a:spcBef>
                <a:spcPct val="20000"/>
              </a:spcBef>
            </a:pPr>
            <a:r>
              <a:rPr lang="en-US" sz="900"/>
              <a:t>BUENOS AIRES, Feb 26</a:t>
            </a:r>
          </a:p>
          <a:p>
            <a:pPr marL="342900" indent="-342900" eaLnBrk="1" hangingPunct="1">
              <a:lnSpc>
                <a:spcPct val="80000"/>
              </a:lnSpc>
              <a:spcBef>
                <a:spcPct val="20000"/>
              </a:spcBef>
            </a:pPr>
            <a:r>
              <a:rPr lang="en-US" sz="900"/>
              <a:t>Argentine grain board figures show crop registrations of grains, oilseeds and their products to February 11, in thousands of tonnes, showing those for future shipments month, 1986/87 total and 1985/86 total to February 12, 1986, in brackets:</a:t>
            </a:r>
          </a:p>
          <a:p>
            <a:pPr marL="342900" indent="-342900" eaLnBrk="1" hangingPunct="1">
              <a:lnSpc>
                <a:spcPct val="80000"/>
              </a:lnSpc>
              <a:spcBef>
                <a:spcPct val="20000"/>
              </a:spcBef>
              <a:buFontTx/>
              <a:buChar char="•"/>
            </a:pPr>
            <a:r>
              <a:rPr lang="en-US" sz="900"/>
              <a:t> Bread wheat prev 1,655.8, Feb 872.0, March 164.6, total 2,692.4 (4,161.0).</a:t>
            </a:r>
          </a:p>
          <a:p>
            <a:pPr marL="342900" indent="-342900" eaLnBrk="1" hangingPunct="1">
              <a:lnSpc>
                <a:spcPct val="80000"/>
              </a:lnSpc>
              <a:spcBef>
                <a:spcPct val="20000"/>
              </a:spcBef>
              <a:buFontTx/>
              <a:buChar char="•"/>
            </a:pPr>
            <a:r>
              <a:rPr lang="en-US" sz="900"/>
              <a:t> Maize Mar 48.0, total 48.0 (nil).</a:t>
            </a:r>
          </a:p>
          <a:p>
            <a:pPr marL="342900" indent="-342900" eaLnBrk="1" hangingPunct="1">
              <a:lnSpc>
                <a:spcPct val="80000"/>
              </a:lnSpc>
              <a:spcBef>
                <a:spcPct val="20000"/>
              </a:spcBef>
              <a:buFontTx/>
              <a:buChar char="•"/>
            </a:pPr>
            <a:r>
              <a:rPr lang="en-US" sz="900"/>
              <a:t> Sorghum nil (nil)</a:t>
            </a:r>
          </a:p>
          <a:p>
            <a:pPr marL="342900" indent="-342900" eaLnBrk="1" hangingPunct="1">
              <a:lnSpc>
                <a:spcPct val="80000"/>
              </a:lnSpc>
              <a:spcBef>
                <a:spcPct val="20000"/>
              </a:spcBef>
              <a:buFontTx/>
              <a:buChar char="•"/>
            </a:pPr>
            <a:r>
              <a:rPr lang="en-US" sz="900"/>
              <a:t> Oilseed export registrations were:</a:t>
            </a:r>
          </a:p>
          <a:p>
            <a:pPr marL="342900" indent="-342900" eaLnBrk="1" hangingPunct="1">
              <a:lnSpc>
                <a:spcPct val="80000"/>
              </a:lnSpc>
              <a:spcBef>
                <a:spcPct val="20000"/>
              </a:spcBef>
              <a:buFontTx/>
              <a:buChar char="•"/>
            </a:pPr>
            <a:r>
              <a:rPr lang="en-US" sz="900"/>
              <a:t> Sunflowerseed total 15.0 (7.9)</a:t>
            </a:r>
          </a:p>
          <a:p>
            <a:pPr marL="342900" indent="-342900" eaLnBrk="1" hangingPunct="1">
              <a:lnSpc>
                <a:spcPct val="80000"/>
              </a:lnSpc>
              <a:spcBef>
                <a:spcPct val="20000"/>
              </a:spcBef>
              <a:buFontTx/>
              <a:buChar char="•"/>
            </a:pPr>
            <a:r>
              <a:rPr lang="en-US" sz="900"/>
              <a:t> Soybean May 20.0, total 20.0 (nil)</a:t>
            </a:r>
          </a:p>
          <a:p>
            <a:pPr marL="342900" indent="-342900" eaLnBrk="1" hangingPunct="1">
              <a:lnSpc>
                <a:spcPct val="80000"/>
              </a:lnSpc>
              <a:spcBef>
                <a:spcPct val="20000"/>
              </a:spcBef>
            </a:pPr>
            <a:r>
              <a:rPr lang="en-US" sz="900"/>
              <a:t>The board also detailed export registrations for subproducts, as follows....</a:t>
            </a:r>
            <a:r>
              <a:rPr lang="en-US" sz="1200"/>
              <a:t> </a:t>
            </a:r>
            <a:endParaRPr lang="en-US" sz="800"/>
          </a:p>
        </p:txBody>
      </p:sp>
      <p:sp>
        <p:nvSpPr>
          <p:cNvPr id="22533" name="Text Box 5"/>
          <p:cNvSpPr txBox="1">
            <a:spLocks noChangeArrowheads="1"/>
          </p:cNvSpPr>
          <p:nvPr/>
        </p:nvSpPr>
        <p:spPr bwMode="auto">
          <a:xfrm>
            <a:off x="288925" y="1484313"/>
            <a:ext cx="1006475" cy="1708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0600" b="0"/>
              <a:t>f(</a:t>
            </a:r>
          </a:p>
        </p:txBody>
      </p:sp>
      <p:sp>
        <p:nvSpPr>
          <p:cNvPr id="22534" name="Text Box 6"/>
          <p:cNvSpPr txBox="1">
            <a:spLocks noChangeArrowheads="1"/>
          </p:cNvSpPr>
          <p:nvPr/>
        </p:nvSpPr>
        <p:spPr bwMode="auto">
          <a:xfrm>
            <a:off x="5835650" y="1484313"/>
            <a:ext cx="2111375" cy="172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0600" b="0"/>
              <a:t>)=c</a:t>
            </a:r>
          </a:p>
        </p:txBody>
      </p:sp>
      <p:sp>
        <p:nvSpPr>
          <p:cNvPr id="22535" name="AutoShape 7"/>
          <p:cNvSpPr>
            <a:spLocks/>
          </p:cNvSpPr>
          <p:nvPr/>
        </p:nvSpPr>
        <p:spPr bwMode="auto">
          <a:xfrm rot="-5400000">
            <a:off x="3276600" y="1676400"/>
            <a:ext cx="609600" cy="4572000"/>
          </a:xfrm>
          <a:prstGeom prst="leftBrace">
            <a:avLst>
              <a:gd name="adj1" fmla="val 62500"/>
              <a:gd name="adj2" fmla="val 50000"/>
            </a:avLst>
          </a:prstGeom>
          <a:noFill/>
          <a:ln w="25400">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eaLnBrk="1" hangingPunct="1"/>
            <a:endParaRPr lang="en-US"/>
          </a:p>
        </p:txBody>
      </p:sp>
      <p:sp>
        <p:nvSpPr>
          <p:cNvPr id="22536" name="Text Box 8"/>
          <p:cNvSpPr txBox="1">
            <a:spLocks noChangeArrowheads="1"/>
          </p:cNvSpPr>
          <p:nvPr/>
        </p:nvSpPr>
        <p:spPr bwMode="auto">
          <a:xfrm>
            <a:off x="3505200" y="4495800"/>
            <a:ext cx="18415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endParaRPr kumimoji="0" lang="en-US" sz="2400" b="0"/>
          </a:p>
        </p:txBody>
      </p:sp>
      <p:sp>
        <p:nvSpPr>
          <p:cNvPr id="22537" name="Text Box 9"/>
          <p:cNvSpPr txBox="1">
            <a:spLocks noChangeArrowheads="1"/>
          </p:cNvSpPr>
          <p:nvPr/>
        </p:nvSpPr>
        <p:spPr bwMode="auto">
          <a:xfrm>
            <a:off x="3352800" y="4343400"/>
            <a:ext cx="431800"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eaLnBrk="1" hangingPunct="1"/>
            <a:r>
              <a:rPr kumimoji="0" lang="en-US" sz="3200" b="0"/>
              <a:t>?</a:t>
            </a:r>
          </a:p>
        </p:txBody>
      </p:sp>
      <p:sp>
        <p:nvSpPr>
          <p:cNvPr id="22538" name="Text Box 10"/>
          <p:cNvSpPr txBox="1">
            <a:spLocks noChangeArrowheads="1"/>
          </p:cNvSpPr>
          <p:nvPr/>
        </p:nvSpPr>
        <p:spPr bwMode="auto">
          <a:xfrm>
            <a:off x="4419600" y="4419600"/>
            <a:ext cx="44958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spcBef>
                <a:spcPct val="50000"/>
              </a:spcBef>
            </a:pPr>
            <a:r>
              <a:rPr kumimoji="0" lang="en-US" sz="2400" b="0"/>
              <a:t>What is the best representation for the document </a:t>
            </a:r>
            <a:r>
              <a:rPr kumimoji="0" lang="en-US" sz="2400" b="0" i="1"/>
              <a:t>d</a:t>
            </a:r>
            <a:r>
              <a:rPr kumimoji="0" lang="en-US" sz="2400" b="0"/>
              <a:t> being classified?</a:t>
            </a:r>
          </a:p>
        </p:txBody>
      </p:sp>
      <p:sp>
        <p:nvSpPr>
          <p:cNvPr id="74763" name="Line 11"/>
          <p:cNvSpPr>
            <a:spLocks noChangeShapeType="1"/>
          </p:cNvSpPr>
          <p:nvPr/>
        </p:nvSpPr>
        <p:spPr bwMode="auto">
          <a:xfrm flipH="1">
            <a:off x="6096000" y="4343400"/>
            <a:ext cx="685800" cy="533400"/>
          </a:xfrm>
          <a:prstGeom prst="line">
            <a:avLst/>
          </a:prstGeom>
          <a:noFill/>
          <a:ln w="254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74764" name="Text Box 12"/>
          <p:cNvSpPr txBox="1">
            <a:spLocks noChangeArrowheads="1"/>
          </p:cNvSpPr>
          <p:nvPr/>
        </p:nvSpPr>
        <p:spPr bwMode="auto">
          <a:xfrm>
            <a:off x="6705600" y="3962400"/>
            <a:ext cx="2220913"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solidFill>
                  <a:srgbClr val="800000"/>
                </a:solidFill>
              </a:rPr>
              <a:t>simplest useful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76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47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3" grpId="0" animBg="1"/>
      <p:bldP spid="747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800">
                <a:effectLst>
                  <a:outerShdw blurRad="38100" dist="38100" dir="2700000" algn="tl">
                    <a:srgbClr val="DDDDDD"/>
                  </a:outerShdw>
                </a:effectLst>
                <a:latin typeface="Tw Cen MT Condensed" charset="0"/>
              </a:rPr>
              <a:t>Outline</a:t>
            </a:r>
          </a:p>
        </p:txBody>
      </p:sp>
      <p:sp>
        <p:nvSpPr>
          <p:cNvPr id="21507" name="Rectangle 3"/>
          <p:cNvSpPr>
            <a:spLocks noGrp="1" noChangeArrowheads="1"/>
          </p:cNvSpPr>
          <p:nvPr>
            <p:ph idx="1"/>
          </p:nvPr>
        </p:nvSpPr>
        <p:spPr/>
        <p:txBody>
          <a:bodyPr/>
          <a:lstStyle/>
          <a:p>
            <a:pPr eaLnBrk="1" hangingPunct="1"/>
            <a:r>
              <a:rPr lang="en-US" sz="3200">
                <a:effectLst>
                  <a:outerShdw blurRad="38100" dist="38100" dir="2700000" algn="tl">
                    <a:srgbClr val="DDDDDD"/>
                  </a:outerShdw>
                </a:effectLst>
                <a:latin typeface="Calibri" charset="0"/>
              </a:rPr>
              <a:t>Introduction to Text Classification</a:t>
            </a:r>
          </a:p>
          <a:p>
            <a:pPr lvl="1" eaLnBrk="1" hangingPunct="1"/>
            <a:r>
              <a:rPr lang="en-US" sz="3200">
                <a:latin typeface="Calibri" charset="0"/>
              </a:rPr>
              <a:t>Also called </a:t>
            </a:r>
            <a:r>
              <a:rPr lang="ja-JP" altLang="en-US" sz="3200">
                <a:latin typeface="Calibri" charset="0"/>
              </a:rPr>
              <a:t>“</a:t>
            </a:r>
            <a:r>
              <a:rPr lang="en-US" sz="3200">
                <a:latin typeface="Calibri" charset="0"/>
              </a:rPr>
              <a:t>text categorization</a:t>
            </a:r>
            <a:r>
              <a:rPr lang="ja-JP" altLang="en-US" sz="3200">
                <a:latin typeface="Calibri" charset="0"/>
              </a:rPr>
              <a:t>”</a:t>
            </a:r>
            <a:r>
              <a:rPr lang="en-US" sz="3200">
                <a:latin typeface="Calibri" charset="0"/>
              </a:rPr>
              <a:t> </a:t>
            </a:r>
          </a:p>
          <a:p>
            <a:pPr eaLnBrk="1" hangingPunct="1"/>
            <a:r>
              <a:rPr lang="en-US" sz="3200">
                <a:effectLst>
                  <a:outerShdw blurRad="38100" dist="38100" dir="2700000" algn="tl">
                    <a:srgbClr val="DDDDDD"/>
                  </a:outerShdw>
                </a:effectLst>
                <a:latin typeface="Calibri" charset="0"/>
              </a:rPr>
              <a:t>Naïve Bayes text classification</a:t>
            </a:r>
          </a:p>
          <a:p>
            <a:pPr eaLnBrk="1" hangingPunct="1">
              <a:buFont typeface="Wingdings" charset="0"/>
              <a:buNone/>
            </a:pPr>
            <a:endParaRPr lang="en-US">
              <a:effectLst>
                <a:outerShdw blurRad="38100" dist="38100" dir="2700000" algn="tl">
                  <a:srgbClr val="DDDDDD"/>
                </a:outerShdw>
              </a:effectLst>
              <a:latin typeface="Calibri"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4800" dirty="0">
                <a:effectLst>
                  <a:outerShdw blurRad="38100" dist="38100" dir="2700000" algn="tl">
                    <a:srgbClr val="DDDDDD"/>
                  </a:outerShdw>
                </a:effectLst>
                <a:latin typeface="Tw Cen MT Condensed" charset="0"/>
              </a:rPr>
              <a:t>Bag of words representation</a:t>
            </a:r>
          </a:p>
        </p:txBody>
      </p:sp>
      <p:sp>
        <p:nvSpPr>
          <p:cNvPr id="25603" name="Rectangle 3"/>
          <p:cNvSpPr>
            <a:spLocks noChangeArrowheads="1"/>
          </p:cNvSpPr>
          <p:nvPr/>
        </p:nvSpPr>
        <p:spPr bwMode="auto">
          <a:xfrm>
            <a:off x="228600" y="1752600"/>
            <a:ext cx="4114800" cy="2667000"/>
          </a:xfrm>
          <a:prstGeom prst="rect">
            <a:avLst/>
          </a:prstGeom>
          <a:solidFill>
            <a:srgbClr val="CCFFFF"/>
          </a:solidFill>
          <a:ln w="28575">
            <a:solidFill>
              <a:srgbClr val="3366FF"/>
            </a:solidFill>
            <a:miter lim="800000"/>
            <a:headEnd/>
            <a:tailEnd/>
          </a:ln>
        </p:spPr>
        <p:txBody>
          <a:bodyPr/>
          <a:lstStyle/>
          <a:p>
            <a:pPr marL="342900" indent="-342900" eaLnBrk="1" hangingPunct="1">
              <a:lnSpc>
                <a:spcPct val="80000"/>
              </a:lnSpc>
              <a:spcBef>
                <a:spcPct val="20000"/>
              </a:spcBef>
            </a:pPr>
            <a:r>
              <a:rPr lang="en-US" sz="1000">
                <a:solidFill>
                  <a:srgbClr val="336699"/>
                </a:solidFill>
              </a:rPr>
              <a:t>xxxxxxxxxxxxxxxxxxx</a:t>
            </a:r>
            <a:r>
              <a:rPr lang="en-US" sz="900">
                <a:solidFill>
                  <a:srgbClr val="336699"/>
                </a:solidFill>
              </a:rPr>
              <a:t> </a:t>
            </a:r>
            <a:r>
              <a:rPr lang="en-US" sz="1000">
                <a:solidFill>
                  <a:schemeClr val="tx2"/>
                </a:solidFill>
              </a:rPr>
              <a:t>GRAIN</a:t>
            </a:r>
            <a:r>
              <a:rPr lang="en-US" sz="900">
                <a:solidFill>
                  <a:schemeClr val="tx2"/>
                </a:solidFill>
              </a:rPr>
              <a:t>/</a:t>
            </a:r>
            <a:r>
              <a:rPr lang="en-US" sz="1000">
                <a:solidFill>
                  <a:schemeClr val="tx2"/>
                </a:solidFill>
              </a:rPr>
              <a:t>OILSEED</a:t>
            </a:r>
            <a:r>
              <a:rPr lang="en-US" sz="1000">
                <a:solidFill>
                  <a:srgbClr val="336699"/>
                </a:solidFill>
              </a:rPr>
              <a:t> </a:t>
            </a:r>
            <a:r>
              <a:rPr lang="en-US" sz="900">
                <a:solidFill>
                  <a:srgbClr val="336699"/>
                </a:solidFill>
              </a:rPr>
              <a:t>xxxxxxxxxxxxx</a:t>
            </a:r>
          </a:p>
          <a:p>
            <a:pPr marL="342900" indent="-342900" eaLnBrk="1" hangingPunct="1">
              <a:lnSpc>
                <a:spcPct val="80000"/>
              </a:lnSpc>
              <a:spcBef>
                <a:spcPct val="20000"/>
              </a:spcBef>
            </a:pPr>
            <a:r>
              <a:rPr lang="en-US" sz="900">
                <a:solidFill>
                  <a:srgbClr val="336699"/>
                </a:solidFill>
              </a:rPr>
              <a:t>xxxxxxxxxxxxxxxxxxxxxxx</a:t>
            </a:r>
          </a:p>
          <a:p>
            <a:pPr marL="342900" indent="-342900" eaLnBrk="1" hangingPunct="1">
              <a:lnSpc>
                <a:spcPct val="80000"/>
              </a:lnSpc>
              <a:spcBef>
                <a:spcPct val="20000"/>
              </a:spcBef>
            </a:pPr>
            <a:r>
              <a:rPr lang="en-US" sz="1000">
                <a:solidFill>
                  <a:srgbClr val="336699"/>
                </a:solidFill>
              </a:rPr>
              <a:t>xxxxxxxxx</a:t>
            </a:r>
            <a:r>
              <a:rPr lang="en-US" sz="900">
                <a:solidFill>
                  <a:schemeClr val="tx2"/>
                </a:solidFill>
              </a:rPr>
              <a:t> </a:t>
            </a:r>
            <a:r>
              <a:rPr lang="en-US" sz="1000">
                <a:solidFill>
                  <a:schemeClr val="tx2"/>
                </a:solidFill>
              </a:rPr>
              <a:t>grain</a:t>
            </a:r>
            <a:r>
              <a:rPr lang="en-US" sz="900">
                <a:solidFill>
                  <a:srgbClr val="336699"/>
                </a:solidFill>
              </a:rPr>
              <a:t> xxxxxxxxxxxxxxxxxxxxxxxxxxxxxxxx </a:t>
            </a:r>
            <a:r>
              <a:rPr lang="en-US" sz="1000">
                <a:solidFill>
                  <a:schemeClr val="tx2"/>
                </a:solidFill>
              </a:rPr>
              <a:t>grains</a:t>
            </a:r>
            <a:r>
              <a:rPr lang="en-US" sz="900">
                <a:solidFill>
                  <a:schemeClr val="tx2"/>
                </a:solidFill>
              </a:rPr>
              <a:t>, </a:t>
            </a:r>
            <a:r>
              <a:rPr lang="en-US" sz="1000">
                <a:solidFill>
                  <a:schemeClr val="tx2"/>
                </a:solidFill>
              </a:rPr>
              <a:t>oilseeds</a:t>
            </a:r>
            <a:r>
              <a:rPr lang="en-US" sz="900">
                <a:solidFill>
                  <a:srgbClr val="336699"/>
                </a:solidFill>
              </a:rPr>
              <a:t> xxxxxxxxxx xxxxxxxxxxxxxxxxxxxxxxxxxxx </a:t>
            </a:r>
            <a:r>
              <a:rPr lang="en-US" sz="1000"/>
              <a:t>tonnes</a:t>
            </a:r>
            <a:r>
              <a:rPr lang="en-US" sz="900">
                <a:solidFill>
                  <a:srgbClr val="336699"/>
                </a:solidFill>
              </a:rPr>
              <a:t>, xxxxxxxxxxxxxxxxx </a:t>
            </a:r>
            <a:r>
              <a:rPr lang="en-US" sz="1000"/>
              <a:t>shipments</a:t>
            </a:r>
            <a:r>
              <a:rPr lang="en-US" sz="900">
                <a:solidFill>
                  <a:srgbClr val="336699"/>
                </a:solidFill>
              </a:rPr>
              <a:t> xxxxxxxxxxxx </a:t>
            </a:r>
            <a:r>
              <a:rPr lang="en-US" sz="1000"/>
              <a:t>total</a:t>
            </a:r>
            <a:r>
              <a:rPr lang="en-US" sz="900">
                <a:solidFill>
                  <a:srgbClr val="336699"/>
                </a:solidFill>
              </a:rPr>
              <a:t> xxxxxxxxx </a:t>
            </a:r>
            <a:r>
              <a:rPr lang="en-US" sz="1000">
                <a:solidFill>
                  <a:schemeClr val="tx2"/>
                </a:solidFill>
              </a:rPr>
              <a:t>total</a:t>
            </a:r>
            <a:r>
              <a:rPr lang="en-US" sz="900">
                <a:solidFill>
                  <a:srgbClr val="336699"/>
                </a:solidFill>
              </a:rPr>
              <a:t> xxxxxxxx  xxxxxxxxxxxxxxxxxxxx:</a:t>
            </a:r>
          </a:p>
          <a:p>
            <a:pPr marL="342900" indent="-342900" eaLnBrk="1" hangingPunct="1">
              <a:lnSpc>
                <a:spcPct val="80000"/>
              </a:lnSpc>
              <a:spcBef>
                <a:spcPct val="20000"/>
              </a:spcBef>
              <a:buFontTx/>
              <a:buChar char="•"/>
            </a:pPr>
            <a:r>
              <a:rPr lang="en-US" sz="900">
                <a:solidFill>
                  <a:srgbClr val="336699"/>
                </a:solidFill>
              </a:rPr>
              <a:t> Xxxxx </a:t>
            </a:r>
            <a:r>
              <a:rPr lang="en-US" sz="900"/>
              <a:t>wheat</a:t>
            </a:r>
            <a:r>
              <a:rPr lang="en-US" sz="900">
                <a:solidFill>
                  <a:srgbClr val="336699"/>
                </a:solidFill>
              </a:rPr>
              <a:t> xxxxxxxxxxxxxxxxxxxxxxxxxxxxxxxx, </a:t>
            </a:r>
            <a:r>
              <a:rPr lang="en-US" sz="1000"/>
              <a:t>total</a:t>
            </a:r>
            <a:r>
              <a:rPr lang="en-US" sz="900">
                <a:solidFill>
                  <a:srgbClr val="336699"/>
                </a:solidFill>
              </a:rPr>
              <a:t> xxxxxxxxxxxxxxxx</a:t>
            </a:r>
          </a:p>
          <a:p>
            <a:pPr marL="342900" indent="-342900" eaLnBrk="1" hangingPunct="1">
              <a:lnSpc>
                <a:spcPct val="80000"/>
              </a:lnSpc>
              <a:spcBef>
                <a:spcPct val="20000"/>
              </a:spcBef>
              <a:buFontTx/>
              <a:buChar char="•"/>
            </a:pPr>
            <a:r>
              <a:rPr lang="en-US" sz="900">
                <a:solidFill>
                  <a:srgbClr val="336699"/>
                </a:solidFill>
              </a:rPr>
              <a:t> </a:t>
            </a:r>
            <a:r>
              <a:rPr lang="en-US" sz="1000"/>
              <a:t>Maize</a:t>
            </a:r>
            <a:r>
              <a:rPr lang="en-US" sz="900">
                <a:solidFill>
                  <a:srgbClr val="336699"/>
                </a:solidFill>
              </a:rPr>
              <a:t> xxxxxxxxxxxxxxxxx</a:t>
            </a:r>
          </a:p>
          <a:p>
            <a:pPr marL="342900" indent="-342900" eaLnBrk="1" hangingPunct="1">
              <a:lnSpc>
                <a:spcPct val="80000"/>
              </a:lnSpc>
              <a:spcBef>
                <a:spcPct val="20000"/>
              </a:spcBef>
              <a:buFontTx/>
              <a:buChar char="•"/>
            </a:pPr>
            <a:r>
              <a:rPr lang="en-US" sz="900">
                <a:solidFill>
                  <a:srgbClr val="336699"/>
                </a:solidFill>
              </a:rPr>
              <a:t> </a:t>
            </a:r>
            <a:r>
              <a:rPr lang="en-US" sz="1000"/>
              <a:t>Sorghum</a:t>
            </a:r>
            <a:r>
              <a:rPr lang="en-US" sz="900">
                <a:solidFill>
                  <a:srgbClr val="336699"/>
                </a:solidFill>
              </a:rPr>
              <a:t> xxxxxxxxxx</a:t>
            </a:r>
          </a:p>
          <a:p>
            <a:pPr marL="342900" indent="-342900" eaLnBrk="1" hangingPunct="1">
              <a:lnSpc>
                <a:spcPct val="80000"/>
              </a:lnSpc>
              <a:spcBef>
                <a:spcPct val="20000"/>
              </a:spcBef>
              <a:buFontTx/>
              <a:buChar char="•"/>
            </a:pPr>
            <a:r>
              <a:rPr lang="en-US" sz="900">
                <a:solidFill>
                  <a:srgbClr val="336699"/>
                </a:solidFill>
              </a:rPr>
              <a:t> </a:t>
            </a:r>
            <a:r>
              <a:rPr lang="en-US" sz="1000"/>
              <a:t>Oilseed</a:t>
            </a:r>
            <a:r>
              <a:rPr lang="en-US" sz="900">
                <a:solidFill>
                  <a:srgbClr val="336699"/>
                </a:solidFill>
              </a:rPr>
              <a:t> xxxxxxxxxxxxxxxxxxxxx</a:t>
            </a:r>
          </a:p>
          <a:p>
            <a:pPr marL="342900" indent="-342900" eaLnBrk="1" hangingPunct="1">
              <a:lnSpc>
                <a:spcPct val="80000"/>
              </a:lnSpc>
              <a:spcBef>
                <a:spcPct val="20000"/>
              </a:spcBef>
              <a:buFontTx/>
              <a:buChar char="•"/>
            </a:pPr>
            <a:r>
              <a:rPr lang="en-US" sz="900">
                <a:solidFill>
                  <a:srgbClr val="336699"/>
                </a:solidFill>
              </a:rPr>
              <a:t> </a:t>
            </a:r>
            <a:r>
              <a:rPr lang="en-US" sz="1000"/>
              <a:t>Sunflowerseed</a:t>
            </a:r>
            <a:r>
              <a:rPr lang="en-US" sz="900">
                <a:solidFill>
                  <a:srgbClr val="336699"/>
                </a:solidFill>
              </a:rPr>
              <a:t> xxxxxxxxxxxxxx</a:t>
            </a:r>
          </a:p>
          <a:p>
            <a:pPr marL="342900" indent="-342900" eaLnBrk="1" hangingPunct="1">
              <a:lnSpc>
                <a:spcPct val="80000"/>
              </a:lnSpc>
              <a:spcBef>
                <a:spcPct val="20000"/>
              </a:spcBef>
              <a:buFontTx/>
              <a:buChar char="•"/>
            </a:pPr>
            <a:r>
              <a:rPr lang="en-US" sz="900">
                <a:solidFill>
                  <a:srgbClr val="336699"/>
                </a:solidFill>
              </a:rPr>
              <a:t> </a:t>
            </a:r>
            <a:r>
              <a:rPr lang="en-US" sz="1000"/>
              <a:t>Soybean</a:t>
            </a:r>
            <a:r>
              <a:rPr lang="en-US" sz="900">
                <a:solidFill>
                  <a:srgbClr val="336699"/>
                </a:solidFill>
              </a:rPr>
              <a:t> xxxxxxxxxxxxxxxxxxxxxx</a:t>
            </a:r>
          </a:p>
          <a:p>
            <a:pPr marL="342900" indent="-342900" eaLnBrk="1" hangingPunct="1">
              <a:lnSpc>
                <a:spcPct val="80000"/>
              </a:lnSpc>
              <a:spcBef>
                <a:spcPct val="20000"/>
              </a:spcBef>
            </a:pPr>
            <a:r>
              <a:rPr lang="en-US" sz="900">
                <a:solidFill>
                  <a:srgbClr val="336699"/>
                </a:solidFill>
              </a:rPr>
              <a:t>xxxxxxxxxxxxxxxxxxxxxxxxxxxxxxxxxxxxxxxxxxxxxxxxxxx....</a:t>
            </a:r>
            <a:r>
              <a:rPr lang="en-US" sz="700">
                <a:solidFill>
                  <a:srgbClr val="336699"/>
                </a:solidFill>
              </a:rPr>
              <a:t> </a:t>
            </a:r>
            <a:endParaRPr lang="en-US" sz="500">
              <a:solidFill>
                <a:srgbClr val="336699"/>
              </a:solidFill>
            </a:endParaRPr>
          </a:p>
        </p:txBody>
      </p:sp>
      <p:sp>
        <p:nvSpPr>
          <p:cNvPr id="80900" name="Text Box 4"/>
          <p:cNvSpPr txBox="1">
            <a:spLocks noChangeArrowheads="1"/>
          </p:cNvSpPr>
          <p:nvPr/>
        </p:nvSpPr>
        <p:spPr bwMode="auto">
          <a:xfrm>
            <a:off x="2133600" y="5715000"/>
            <a:ext cx="4648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a:tailEnd/>
              </a14:hiddenLine>
            </a:ext>
          </a:extLst>
        </p:spPr>
        <p:txBody>
          <a:bodyP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eaLnBrk="1" hangingPunct="1">
              <a:spcBef>
                <a:spcPct val="50000"/>
              </a:spcBef>
            </a:pPr>
            <a:r>
              <a:rPr kumimoji="0" lang="en-US" sz="2400" b="0">
                <a:latin typeface="Times New Roman" charset="0"/>
              </a:rPr>
              <a:t>Categories: grain, wheat</a:t>
            </a:r>
          </a:p>
        </p:txBody>
      </p:sp>
      <p:sp>
        <p:nvSpPr>
          <p:cNvPr id="80901" name="Line 5"/>
          <p:cNvSpPr>
            <a:spLocks noChangeShapeType="1"/>
          </p:cNvSpPr>
          <p:nvPr/>
        </p:nvSpPr>
        <p:spPr bwMode="auto">
          <a:xfrm flipH="1">
            <a:off x="5105400" y="4953000"/>
            <a:ext cx="685800" cy="609600"/>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spAutoFit/>
          </a:bodyPr>
          <a:lstStyle/>
          <a:p>
            <a:endParaRPr lang="en-US"/>
          </a:p>
        </p:txBody>
      </p:sp>
      <p:graphicFrame>
        <p:nvGraphicFramePr>
          <p:cNvPr id="80940" name="Group 44"/>
          <p:cNvGraphicFramePr>
            <a:graphicFrameLocks noGrp="1"/>
          </p:cNvGraphicFramePr>
          <p:nvPr/>
        </p:nvGraphicFramePr>
        <p:xfrm>
          <a:off x="5486400" y="1752600"/>
          <a:ext cx="3048000" cy="2970213"/>
        </p:xfrm>
        <a:graphic>
          <a:graphicData uri="http://schemas.openxmlformats.org/drawingml/2006/table">
            <a:tbl>
              <a:tblPr/>
              <a:tblGrid>
                <a:gridCol w="1828800"/>
                <a:gridCol w="1219200"/>
              </a:tblGrid>
              <a:tr h="379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grain(s)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oilseed(s)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wheat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maize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soybean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tonnes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Arial" charset="0"/>
                          <a:cs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635" name="Line 45"/>
          <p:cNvSpPr>
            <a:spLocks noChangeShapeType="1"/>
          </p:cNvSpPr>
          <p:nvPr/>
        </p:nvSpPr>
        <p:spPr bwMode="auto">
          <a:xfrm>
            <a:off x="4495800" y="3505200"/>
            <a:ext cx="762000" cy="0"/>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25636" name="Text Box 46"/>
          <p:cNvSpPr txBox="1">
            <a:spLocks noChangeArrowheads="1"/>
          </p:cNvSpPr>
          <p:nvPr/>
        </p:nvSpPr>
        <p:spPr bwMode="auto">
          <a:xfrm>
            <a:off x="6032500" y="1230313"/>
            <a:ext cx="73501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eaLnBrk="1" hangingPunct="1"/>
            <a:r>
              <a:rPr kumimoji="0" lang="en-US" sz="2400" b="0" i="1"/>
              <a:t>word</a:t>
            </a:r>
          </a:p>
        </p:txBody>
      </p:sp>
      <p:sp>
        <p:nvSpPr>
          <p:cNvPr id="25637" name="Text Box 47"/>
          <p:cNvSpPr txBox="1">
            <a:spLocks noChangeArrowheads="1"/>
          </p:cNvSpPr>
          <p:nvPr/>
        </p:nvSpPr>
        <p:spPr bwMode="auto">
          <a:xfrm>
            <a:off x="7386638" y="1230313"/>
            <a:ext cx="62071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eaLnBrk="1" hangingPunct="1"/>
            <a:r>
              <a:rPr kumimoji="0" lang="en-US" sz="2400" b="0" i="1"/>
              <a:t>freq</a:t>
            </a:r>
          </a:p>
        </p:txBody>
      </p:sp>
      <p:sp>
        <p:nvSpPr>
          <p:cNvPr id="25638" name="Footer Placeholder 4"/>
          <p:cNvSpPr txBox="1">
            <a:spLocks/>
          </p:cNvSpPr>
          <p:nvPr/>
        </p:nvSpPr>
        <p:spPr bwMode="auto">
          <a:xfrm>
            <a:off x="1447800" y="6553200"/>
            <a:ext cx="2590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600" b="0"/>
              <a:t>Slide from William Cohen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90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09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p:bldP spid="8090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ctrTitle" sz="quarter"/>
          </p:nvPr>
        </p:nvSpPr>
        <p:spPr>
          <a:xfrm>
            <a:off x="1371600" y="1676400"/>
            <a:ext cx="7772400" cy="1371600"/>
          </a:xfrm>
        </p:spPr>
        <p:txBody>
          <a:bodyPr/>
          <a:lstStyle/>
          <a:p>
            <a:pPr eaLnBrk="1" hangingPunct="1"/>
            <a:r>
              <a:rPr lang="en-US" sz="5400" dirty="0">
                <a:effectLst>
                  <a:outerShdw blurRad="38100" dist="38100" dir="2700000" algn="tl">
                    <a:srgbClr val="DDDDDD"/>
                  </a:outerShdw>
                </a:effectLst>
                <a:latin typeface="Tw Cen MT Condensed" charset="0"/>
              </a:rPr>
              <a:t>Formalizing Naïve Bayes</a:t>
            </a:r>
          </a:p>
        </p:txBody>
      </p:sp>
      <p:sp>
        <p:nvSpPr>
          <p:cNvPr id="3" name="Subtitle 2"/>
          <p:cNvSpPr>
            <a:spLocks noGrp="1"/>
          </p:cNvSpPr>
          <p:nvPr>
            <p:ph type="subTitle" sz="quarter" idx="1"/>
          </p:nvPr>
        </p:nvSpPr>
        <p:spPr/>
        <p:txBody>
          <a:bodyPr/>
          <a:lstStyle/>
          <a:p>
            <a:pPr eaLnBrk="1" hangingPunct="1">
              <a:defRPr/>
            </a:pPr>
            <a:endParaRPr lang="en-US">
              <a:ea typeface="+mn-ea"/>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pPr eaLnBrk="1" hangingPunct="1"/>
            <a:r>
              <a:rPr lang="en-US" sz="4800" dirty="0" smtClean="0">
                <a:effectLst>
                  <a:outerShdw blurRad="38100" dist="38100" dir="2700000" algn="tl">
                    <a:srgbClr val="DDDDDD"/>
                  </a:outerShdw>
                </a:effectLst>
                <a:latin typeface="Tw Cen MT Condensed" charset="0"/>
              </a:rPr>
              <a:t>Bayes’ </a:t>
            </a:r>
            <a:r>
              <a:rPr lang="en-US" sz="4800" dirty="0">
                <a:effectLst>
                  <a:outerShdw blurRad="38100" dist="38100" dir="2700000" algn="tl">
                    <a:srgbClr val="DDDDDD"/>
                  </a:outerShdw>
                </a:effectLst>
                <a:latin typeface="Tw Cen MT Condensed" charset="0"/>
              </a:rPr>
              <a:t>Rule</a:t>
            </a:r>
          </a:p>
        </p:txBody>
      </p:sp>
      <p:graphicFrame>
        <p:nvGraphicFramePr>
          <p:cNvPr id="27651" name="Object 2"/>
          <p:cNvGraphicFramePr>
            <a:graphicFrameLocks noGrp="1" noChangeAspect="1"/>
          </p:cNvGraphicFramePr>
          <p:nvPr>
            <p:ph idx="1"/>
          </p:nvPr>
        </p:nvGraphicFramePr>
        <p:xfrm>
          <a:off x="1906588" y="1765300"/>
          <a:ext cx="5395912" cy="1471613"/>
        </p:xfrm>
        <a:graphic>
          <a:graphicData uri="http://schemas.openxmlformats.org/presentationml/2006/ole">
            <mc:AlternateContent xmlns:mc="http://schemas.openxmlformats.org/markup-compatibility/2006">
              <mc:Choice xmlns:v="urn:schemas-microsoft-com:vml" Requires="v">
                <p:oleObj spid="_x0000_s27665" name="Equation" r:id="rId4" imgW="1537097" imgH="419497" progId="Equation.3">
                  <p:embed/>
                </p:oleObj>
              </mc:Choice>
              <mc:Fallback>
                <p:oleObj name="Equation" r:id="rId4" imgW="1537097" imgH="419497"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6588" y="1765300"/>
                        <a:ext cx="5395912" cy="14716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oleObj>
              </mc:Fallback>
            </mc:AlternateContent>
          </a:graphicData>
        </a:graphic>
      </p:graphicFrame>
      <p:sp>
        <p:nvSpPr>
          <p:cNvPr id="27652" name="Rectangle 4"/>
          <p:cNvSpPr>
            <a:spLocks noChangeArrowheads="1"/>
          </p:cNvSpPr>
          <p:nvPr/>
        </p:nvSpPr>
        <p:spPr bwMode="auto">
          <a:xfrm>
            <a:off x="762000" y="4038600"/>
            <a:ext cx="7772400" cy="203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228600" indent="-228600" eaLnBrk="1" hangingPunct="1">
              <a:spcBef>
                <a:spcPct val="50000"/>
              </a:spcBef>
              <a:buFontTx/>
              <a:buChar char="•"/>
            </a:pPr>
            <a:r>
              <a:rPr lang="en-US" sz="3600">
                <a:latin typeface="Tw Cen MT" charset="0"/>
              </a:rPr>
              <a:t>Allows us to swap the conditioning</a:t>
            </a:r>
          </a:p>
          <a:p>
            <a:pPr marL="228600" indent="-228600" eaLnBrk="1" hangingPunct="1">
              <a:spcBef>
                <a:spcPct val="50000"/>
              </a:spcBef>
              <a:buFontTx/>
              <a:buChar char="•"/>
            </a:pPr>
            <a:r>
              <a:rPr lang="en-US" sz="3600">
                <a:latin typeface="Tw Cen MT" charset="0"/>
              </a:rPr>
              <a:t>Sometimes easier to estimate one kind of dependence than the other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8" name="Group 2"/>
          <p:cNvGrpSpPr>
            <a:grpSpLocks/>
          </p:cNvGrpSpPr>
          <p:nvPr/>
        </p:nvGrpSpPr>
        <p:grpSpPr bwMode="auto">
          <a:xfrm>
            <a:off x="3048000" y="2971800"/>
            <a:ext cx="4038600" cy="3581400"/>
            <a:chOff x="3504" y="2112"/>
            <a:chExt cx="1968" cy="1656"/>
          </a:xfrm>
        </p:grpSpPr>
        <p:pic>
          <p:nvPicPr>
            <p:cNvPr id="2970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4" y="2112"/>
              <a:ext cx="1968" cy="1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9702" name="Text Box 4"/>
            <p:cNvSpPr txBox="1">
              <a:spLocks noChangeArrowheads="1"/>
            </p:cNvSpPr>
            <p:nvPr/>
          </p:nvSpPr>
          <p:spPr bwMode="auto">
            <a:xfrm>
              <a:off x="4848" y="2304"/>
              <a:ext cx="156" cy="1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800" b="0">
                  <a:latin typeface="Courier" charset="0"/>
                  <a:cs typeface="ＭＳ Ｐゴシック" charset="0"/>
                </a:rPr>
                <a:t>S</a:t>
              </a:r>
              <a:endParaRPr kumimoji="0" lang="en-US" sz="2400" b="0">
                <a:cs typeface="ＭＳ Ｐゴシック" charset="0"/>
              </a:endParaRPr>
            </a:p>
          </p:txBody>
        </p:sp>
      </p:grpSp>
      <p:sp>
        <p:nvSpPr>
          <p:cNvPr id="55299" name="Rectangle 5"/>
          <p:cNvSpPr>
            <a:spLocks noGrp="1" noChangeArrowheads="1"/>
          </p:cNvSpPr>
          <p:nvPr>
            <p:ph type="title"/>
          </p:nvPr>
        </p:nvSpPr>
        <p:spPr/>
        <p:txBody>
          <a:bodyPr/>
          <a:lstStyle/>
          <a:p>
            <a:pPr eaLnBrk="1" hangingPunct="1"/>
            <a:r>
              <a:rPr lang="en-US">
                <a:effectLst>
                  <a:outerShdw blurRad="38100" dist="38100" dir="2700000" algn="tl">
                    <a:srgbClr val="DDDDDD"/>
                  </a:outerShdw>
                </a:effectLst>
                <a:latin typeface="Tw Cen MT Condensed" charset="0"/>
              </a:rPr>
              <a:t>Conditional Probability</a:t>
            </a:r>
          </a:p>
        </p:txBody>
      </p:sp>
      <p:sp>
        <p:nvSpPr>
          <p:cNvPr id="55300" name="Rectangle 6"/>
          <p:cNvSpPr>
            <a:spLocks noGrp="1" noChangeArrowheads="1"/>
          </p:cNvSpPr>
          <p:nvPr>
            <p:ph idx="1"/>
          </p:nvPr>
        </p:nvSpPr>
        <p:spPr/>
        <p:txBody>
          <a:bodyPr/>
          <a:lstStyle/>
          <a:p>
            <a:pPr eaLnBrk="1" hangingPunct="1">
              <a:lnSpc>
                <a:spcPct val="90000"/>
              </a:lnSpc>
              <a:buFont typeface="Wingdings" panose="05000000000000000000" pitchFamily="2" charset="2"/>
              <a:buChar char="l"/>
              <a:defRPr/>
            </a:pPr>
            <a:r>
              <a:rPr lang="en-US" sz="2400" dirty="0">
                <a:latin typeface="Calibri" charset="0"/>
                <a:ea typeface="+mn-ea"/>
              </a:rPr>
              <a:t>let </a:t>
            </a:r>
            <a:r>
              <a:rPr lang="en-US" sz="2400" i="1" dirty="0">
                <a:latin typeface="+mj-lt"/>
                <a:ea typeface="+mn-ea"/>
              </a:rPr>
              <a:t>A</a:t>
            </a:r>
            <a:r>
              <a:rPr lang="en-US" sz="2400" dirty="0">
                <a:latin typeface="Calibri" charset="0"/>
                <a:ea typeface="+mn-ea"/>
              </a:rPr>
              <a:t> and </a:t>
            </a:r>
            <a:r>
              <a:rPr lang="en-US" sz="2400" i="1" dirty="0">
                <a:latin typeface="+mj-lt"/>
                <a:ea typeface="+mn-ea"/>
              </a:rPr>
              <a:t>B</a:t>
            </a:r>
            <a:r>
              <a:rPr lang="en-US" sz="2400" dirty="0">
                <a:latin typeface="Calibri" charset="0"/>
                <a:ea typeface="+mn-ea"/>
              </a:rPr>
              <a:t> be events</a:t>
            </a:r>
          </a:p>
          <a:p>
            <a:pPr eaLnBrk="1" hangingPunct="1">
              <a:lnSpc>
                <a:spcPct val="90000"/>
              </a:lnSpc>
              <a:buFont typeface="Wingdings" panose="05000000000000000000" pitchFamily="2" charset="2"/>
              <a:buChar char="l"/>
              <a:defRPr/>
            </a:pPr>
            <a:r>
              <a:rPr lang="en-US" sz="2400" i="1" dirty="0" smtClean="0">
                <a:latin typeface="+mj-lt"/>
                <a:ea typeface="+mn-ea"/>
              </a:rPr>
              <a:t>P</a:t>
            </a:r>
            <a:r>
              <a:rPr lang="en-US" sz="2400" dirty="0" smtClean="0">
                <a:latin typeface="+mj-lt"/>
                <a:ea typeface="+mn-ea"/>
              </a:rPr>
              <a:t>(</a:t>
            </a:r>
            <a:r>
              <a:rPr lang="en-US" sz="2400" i="1" dirty="0" smtClean="0">
                <a:latin typeface="+mj-lt"/>
                <a:ea typeface="+mn-ea"/>
              </a:rPr>
              <a:t>B</a:t>
            </a:r>
            <a:r>
              <a:rPr lang="en-US" sz="2400" dirty="0" smtClean="0">
                <a:latin typeface="+mj-lt"/>
                <a:ea typeface="+mn-ea"/>
              </a:rPr>
              <a:t>|</a:t>
            </a:r>
            <a:r>
              <a:rPr lang="en-US" sz="2400" i="1" dirty="0" smtClean="0">
                <a:latin typeface="+mj-lt"/>
                <a:ea typeface="+mn-ea"/>
              </a:rPr>
              <a:t>A</a:t>
            </a:r>
            <a:r>
              <a:rPr lang="en-US" sz="2400" dirty="0">
                <a:latin typeface="+mj-lt"/>
                <a:ea typeface="+mn-ea"/>
              </a:rPr>
              <a:t>)</a:t>
            </a:r>
            <a:r>
              <a:rPr lang="en-US" sz="2400" dirty="0">
                <a:latin typeface="Calibri" charset="0"/>
                <a:ea typeface="+mn-ea"/>
              </a:rPr>
              <a:t> = the </a:t>
            </a:r>
            <a:r>
              <a:rPr lang="en-US" sz="2400" i="1" dirty="0">
                <a:solidFill>
                  <a:srgbClr val="A50021"/>
                </a:solidFill>
                <a:latin typeface="Calibri" charset="0"/>
                <a:ea typeface="+mn-ea"/>
              </a:rPr>
              <a:t>probability</a:t>
            </a:r>
            <a:r>
              <a:rPr lang="en-US" sz="2400" dirty="0">
                <a:latin typeface="Calibri" charset="0"/>
                <a:ea typeface="+mn-ea"/>
              </a:rPr>
              <a:t> of event </a:t>
            </a:r>
            <a:r>
              <a:rPr lang="en-US" sz="2400" i="1" dirty="0" smtClean="0">
                <a:latin typeface="+mj-lt"/>
                <a:ea typeface="+mn-ea"/>
              </a:rPr>
              <a:t>B</a:t>
            </a:r>
            <a:r>
              <a:rPr lang="en-US" sz="2400" dirty="0" smtClean="0">
                <a:latin typeface="Calibri" charset="0"/>
                <a:ea typeface="+mn-ea"/>
              </a:rPr>
              <a:t> </a:t>
            </a:r>
            <a:r>
              <a:rPr lang="en-US" sz="2400" i="1" dirty="0">
                <a:solidFill>
                  <a:srgbClr val="A50021"/>
                </a:solidFill>
                <a:latin typeface="Calibri" charset="0"/>
                <a:ea typeface="+mn-ea"/>
              </a:rPr>
              <a:t>occurring given</a:t>
            </a:r>
            <a:r>
              <a:rPr lang="en-US" sz="2400" dirty="0">
                <a:latin typeface="Calibri" charset="0"/>
                <a:ea typeface="+mn-ea"/>
              </a:rPr>
              <a:t> event </a:t>
            </a:r>
            <a:r>
              <a:rPr lang="en-US" sz="2400" i="1" dirty="0">
                <a:latin typeface="+mj-lt"/>
                <a:ea typeface="+mn-ea"/>
              </a:rPr>
              <a:t>A</a:t>
            </a:r>
            <a:r>
              <a:rPr lang="en-US" sz="2400" dirty="0">
                <a:latin typeface="Calibri" charset="0"/>
                <a:ea typeface="+mn-ea"/>
              </a:rPr>
              <a:t> </a:t>
            </a:r>
            <a:r>
              <a:rPr lang="en-US" sz="2400" i="1" dirty="0">
                <a:solidFill>
                  <a:srgbClr val="A50021"/>
                </a:solidFill>
                <a:latin typeface="Calibri" charset="0"/>
                <a:ea typeface="+mn-ea"/>
              </a:rPr>
              <a:t>occurs</a:t>
            </a:r>
            <a:endParaRPr lang="en-US" sz="2400" dirty="0">
              <a:latin typeface="Calibri" charset="0"/>
              <a:ea typeface="+mn-ea"/>
            </a:endParaRPr>
          </a:p>
          <a:p>
            <a:pPr eaLnBrk="1" hangingPunct="1">
              <a:lnSpc>
                <a:spcPct val="90000"/>
              </a:lnSpc>
              <a:buFont typeface="Wingdings" panose="05000000000000000000" pitchFamily="2" charset="2"/>
              <a:buChar char="l"/>
              <a:defRPr/>
            </a:pPr>
            <a:r>
              <a:rPr lang="en-US" sz="2400" i="1" dirty="0">
                <a:latin typeface="Calibri" charset="0"/>
                <a:ea typeface="+mn-ea"/>
              </a:rPr>
              <a:t>definition:</a:t>
            </a:r>
            <a:r>
              <a:rPr lang="en-US" sz="2400" dirty="0">
                <a:latin typeface="Calibri" charset="0"/>
                <a:ea typeface="+mn-ea"/>
              </a:rPr>
              <a:t> </a:t>
            </a:r>
            <a:r>
              <a:rPr lang="en-US" sz="2400" i="1" dirty="0" smtClean="0">
                <a:latin typeface="+mj-lt"/>
                <a:ea typeface="+mn-ea"/>
              </a:rPr>
              <a:t>P</a:t>
            </a:r>
            <a:r>
              <a:rPr lang="en-US" sz="2400" dirty="0" smtClean="0">
                <a:latin typeface="+mj-lt"/>
                <a:ea typeface="+mn-ea"/>
              </a:rPr>
              <a:t>(</a:t>
            </a:r>
            <a:r>
              <a:rPr lang="en-US" sz="2400" i="1" dirty="0" smtClean="0">
                <a:latin typeface="+mj-lt"/>
                <a:ea typeface="+mn-ea"/>
              </a:rPr>
              <a:t>B</a:t>
            </a:r>
            <a:r>
              <a:rPr lang="en-US" sz="2400" dirty="0" smtClean="0">
                <a:latin typeface="+mj-lt"/>
                <a:ea typeface="+mn-ea"/>
              </a:rPr>
              <a:t>|</a:t>
            </a:r>
            <a:r>
              <a:rPr lang="en-US" sz="2400" i="1" dirty="0" smtClean="0">
                <a:latin typeface="+mj-lt"/>
                <a:ea typeface="+mn-ea"/>
              </a:rPr>
              <a:t>A</a:t>
            </a:r>
            <a:r>
              <a:rPr lang="en-US" sz="2400" dirty="0">
                <a:latin typeface="+mj-lt"/>
                <a:ea typeface="+mn-ea"/>
              </a:rPr>
              <a:t>) =  </a:t>
            </a:r>
            <a:r>
              <a:rPr lang="en-US" sz="2400" i="1" dirty="0" smtClean="0">
                <a:latin typeface="+mj-lt"/>
                <a:ea typeface="+mn-ea"/>
              </a:rPr>
              <a:t>P</a:t>
            </a:r>
            <a:r>
              <a:rPr lang="en-US" sz="2400" dirty="0" smtClean="0">
                <a:latin typeface="+mj-lt"/>
                <a:ea typeface="+mn-ea"/>
              </a:rPr>
              <a:t>(</a:t>
            </a:r>
            <a:r>
              <a:rPr lang="en-US" sz="2400" i="1" dirty="0" smtClean="0">
                <a:latin typeface="+mj-lt"/>
                <a:ea typeface="+mn-ea"/>
              </a:rPr>
              <a:t>A</a:t>
            </a:r>
            <a:r>
              <a:rPr lang="en-US" sz="2400" dirty="0" smtClean="0">
                <a:latin typeface="+mj-lt"/>
                <a:ea typeface="+mn-ea"/>
              </a:rPr>
              <a:t> </a:t>
            </a:r>
            <a:r>
              <a:rPr lang="en-US" sz="2400" dirty="0">
                <a:latin typeface="Calibri" charset="0"/>
                <a:ea typeface="+mn-ea"/>
                <a:sym typeface="Symbol" charset="2"/>
              </a:rPr>
              <a:t></a:t>
            </a:r>
            <a:r>
              <a:rPr lang="en-US" sz="2400" dirty="0">
                <a:latin typeface="Calibri" charset="0"/>
                <a:ea typeface="+mn-ea"/>
              </a:rPr>
              <a:t> </a:t>
            </a:r>
            <a:r>
              <a:rPr lang="en-US" sz="2400" i="1" dirty="0">
                <a:latin typeface="+mj-lt"/>
                <a:ea typeface="+mn-ea"/>
              </a:rPr>
              <a:t>B</a:t>
            </a:r>
            <a:r>
              <a:rPr lang="en-US" sz="2400" dirty="0">
                <a:latin typeface="+mj-lt"/>
                <a:ea typeface="+mn-ea"/>
              </a:rPr>
              <a:t>) / </a:t>
            </a:r>
            <a:r>
              <a:rPr lang="en-US" sz="2400" i="1" dirty="0" smtClean="0">
                <a:latin typeface="+mj-lt"/>
                <a:ea typeface="+mn-ea"/>
              </a:rPr>
              <a:t>P</a:t>
            </a:r>
            <a:r>
              <a:rPr lang="en-US" sz="2400" dirty="0" smtClean="0">
                <a:latin typeface="+mj-lt"/>
                <a:ea typeface="+mn-ea"/>
              </a:rPr>
              <a:t>(</a:t>
            </a:r>
            <a:r>
              <a:rPr lang="en-US" sz="2400" i="1" dirty="0" smtClean="0">
                <a:latin typeface="+mj-lt"/>
                <a:ea typeface="+mn-ea"/>
              </a:rPr>
              <a:t>A</a:t>
            </a:r>
            <a:r>
              <a:rPr lang="en-US" sz="2400" dirty="0">
                <a:latin typeface="+mj-lt"/>
                <a:ea typeface="+mn-ea"/>
              </a:rPr>
              <a:t>)</a:t>
            </a:r>
            <a:endParaRPr lang="en-US" sz="2000" dirty="0">
              <a:latin typeface="+mj-lt"/>
              <a:ea typeface="+mn-ea"/>
              <a:sym typeface="Symbol" charset="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4" name="Rectangle 2"/>
          <p:cNvSpPr>
            <a:spLocks noGrp="1" noChangeArrowheads="1"/>
          </p:cNvSpPr>
          <p:nvPr>
            <p:ph type="title"/>
          </p:nvPr>
        </p:nvSpPr>
        <p:spPr>
          <a:xfrm>
            <a:off x="674688" y="0"/>
            <a:ext cx="8469312" cy="762000"/>
          </a:xfrm>
        </p:spPr>
        <p:txBody>
          <a:bodyPr/>
          <a:lstStyle/>
          <a:p>
            <a:pPr eaLnBrk="1" hangingPunct="1"/>
            <a:r>
              <a:rPr lang="en-US" sz="4800">
                <a:effectLst>
                  <a:outerShdw blurRad="38100" dist="38100" dir="2700000" algn="tl">
                    <a:srgbClr val="DDDDDD"/>
                  </a:outerShdw>
                </a:effectLst>
                <a:latin typeface="Tw Cen MT Condensed" charset="0"/>
              </a:rPr>
              <a:t>Deriving </a:t>
            </a:r>
            <a:r>
              <a:rPr lang="en-US" sz="4800" smtClean="0">
                <a:effectLst>
                  <a:outerShdw blurRad="38100" dist="38100" dir="2700000" algn="tl">
                    <a:srgbClr val="DDDDDD"/>
                  </a:outerShdw>
                </a:effectLst>
                <a:latin typeface="Tw Cen MT Condensed" charset="0"/>
              </a:rPr>
              <a:t>Bayes</a:t>
            </a:r>
            <a:r>
              <a:rPr lang="en-US" sz="4800" smtClean="0">
                <a:effectLst>
                  <a:outerShdw blurRad="38100" dist="38100" dir="2700000" algn="tl">
                    <a:srgbClr val="DDDDDD"/>
                  </a:outerShdw>
                </a:effectLst>
                <a:latin typeface="Tw Cen MT Condensed" charset="0"/>
              </a:rPr>
              <a:t>’</a:t>
            </a:r>
            <a:r>
              <a:rPr lang="en-US" sz="4800" smtClean="0">
                <a:effectLst>
                  <a:outerShdw blurRad="38100" dist="38100" dir="2700000" algn="tl">
                    <a:srgbClr val="DDDDDD"/>
                  </a:outerShdw>
                </a:effectLst>
                <a:latin typeface="Tw Cen MT Condensed" charset="0"/>
              </a:rPr>
              <a:t> </a:t>
            </a:r>
            <a:r>
              <a:rPr lang="en-US" sz="4800" dirty="0">
                <a:effectLst>
                  <a:outerShdw blurRad="38100" dist="38100" dir="2700000" algn="tl">
                    <a:srgbClr val="DDDDDD"/>
                  </a:outerShdw>
                </a:effectLst>
                <a:latin typeface="Tw Cen MT Condensed" charset="0"/>
              </a:rPr>
              <a:t>Rule</a:t>
            </a:r>
          </a:p>
        </p:txBody>
      </p:sp>
      <p:graphicFrame>
        <p:nvGraphicFramePr>
          <p:cNvPr id="1006595" name="Object 2"/>
          <p:cNvGraphicFramePr>
            <a:graphicFrameLocks noGrp="1" noChangeAspect="1"/>
          </p:cNvGraphicFramePr>
          <p:nvPr>
            <p:ph idx="1"/>
          </p:nvPr>
        </p:nvGraphicFramePr>
        <p:xfrm>
          <a:off x="4741863" y="1676400"/>
          <a:ext cx="4062412" cy="1143000"/>
        </p:xfrm>
        <a:graphic>
          <a:graphicData uri="http://schemas.openxmlformats.org/presentationml/2006/ole">
            <mc:AlternateContent xmlns:mc="http://schemas.openxmlformats.org/markup-compatibility/2006">
              <mc:Choice xmlns:v="urn:schemas-microsoft-com:vml" Requires="v">
                <p:oleObj spid="_x0000_s31814" name="Equation" r:id="rId4" imgW="1308100" imgH="368300" progId="Equation.3">
                  <p:embed/>
                </p:oleObj>
              </mc:Choice>
              <mc:Fallback>
                <p:oleObj name="Equation" r:id="rId4" imgW="1308100" imgH="3683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41863" y="1676400"/>
                        <a:ext cx="4062412" cy="1143000"/>
                      </a:xfrm>
                      <a:prstGeom prst="rect">
                        <a:avLst/>
                      </a:prstGeom>
                      <a:solidFill>
                        <a:srgbClr val="06EAE5"/>
                      </a:solidFill>
                      <a:ln>
                        <a:noFill/>
                      </a:ln>
                      <a:effectLst>
                        <a:prstShdw prst="shdw17" dist="17961" dir="2700000">
                          <a:srgbClr val="048C89"/>
                        </a:prstShdw>
                      </a:effectLst>
                      <a:extLst>
                        <a:ext uri="{91240B29-F687-4f45-9708-019B960494DF}">
                          <a14:hiddenLine xmlns:a14="http://schemas.microsoft.com/office/drawing/2010/main" xmlns="" w="9525">
                            <a:solidFill>
                              <a:srgbClr val="FF00FF"/>
                            </a:solidFill>
                            <a:miter lim="800000"/>
                            <a:headEnd/>
                            <a:tailEnd/>
                          </a14:hiddenLine>
                        </a:ext>
                      </a:extLst>
                    </p:spPr>
                  </p:pic>
                </p:oleObj>
              </mc:Fallback>
            </mc:AlternateContent>
          </a:graphicData>
        </a:graphic>
      </p:graphicFrame>
      <p:graphicFrame>
        <p:nvGraphicFramePr>
          <p:cNvPr id="31748" name="Object 3"/>
          <p:cNvGraphicFramePr>
            <a:graphicFrameLocks noChangeAspect="1"/>
          </p:cNvGraphicFramePr>
          <p:nvPr/>
        </p:nvGraphicFramePr>
        <p:xfrm>
          <a:off x="690563" y="1693863"/>
          <a:ext cx="3881437" cy="1125537"/>
        </p:xfrm>
        <a:graphic>
          <a:graphicData uri="http://schemas.openxmlformats.org/presentationml/2006/ole">
            <mc:AlternateContent xmlns:mc="http://schemas.openxmlformats.org/markup-compatibility/2006">
              <mc:Choice xmlns:v="urn:schemas-microsoft-com:vml" Requires="v">
                <p:oleObj spid="_x0000_s31815" name="Equation" r:id="rId6" imgW="1256755" imgH="406224" progId="Equation.3">
                  <p:embed/>
                </p:oleObj>
              </mc:Choice>
              <mc:Fallback>
                <p:oleObj name="Equation" r:id="rId6" imgW="1256755" imgH="406224"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0563" y="1693863"/>
                        <a:ext cx="3881437" cy="1125537"/>
                      </a:xfrm>
                      <a:prstGeom prst="rect">
                        <a:avLst/>
                      </a:prstGeom>
                      <a:solidFill>
                        <a:srgbClr val="06EAE5"/>
                      </a:solidFill>
                      <a:ln>
                        <a:noFill/>
                      </a:ln>
                      <a:effectLst>
                        <a:prstShdw prst="shdw17" dist="17961" dir="2700000">
                          <a:srgbClr val="048C89">
                            <a:alpha val="74998"/>
                          </a:srgbClr>
                        </a:prstShdw>
                      </a:effectLst>
                      <a:extLst>
                        <a:ext uri="{91240B29-F687-4f45-9708-019B960494DF}">
                          <a14:hiddenLine xmlns:a14="http://schemas.microsoft.com/office/drawing/2010/main" xmlns="" w="9525">
                            <a:solidFill>
                              <a:srgbClr val="FF00FF"/>
                            </a:solidFill>
                            <a:miter lim="800000"/>
                            <a:headEnd/>
                            <a:tailEnd/>
                          </a14:hiddenLine>
                        </a:ext>
                      </a:extLst>
                    </p:spPr>
                  </p:pic>
                </p:oleObj>
              </mc:Fallback>
            </mc:AlternateContent>
          </a:graphicData>
        </a:graphic>
      </p:graphicFrame>
      <p:graphicFrame>
        <p:nvGraphicFramePr>
          <p:cNvPr id="1006597" name="Object 4"/>
          <p:cNvGraphicFramePr>
            <a:graphicFrameLocks noChangeAspect="1"/>
          </p:cNvGraphicFramePr>
          <p:nvPr/>
        </p:nvGraphicFramePr>
        <p:xfrm>
          <a:off x="4852988" y="3352800"/>
          <a:ext cx="4214812" cy="473075"/>
        </p:xfrm>
        <a:graphic>
          <a:graphicData uri="http://schemas.openxmlformats.org/presentationml/2006/ole">
            <mc:AlternateContent xmlns:mc="http://schemas.openxmlformats.org/markup-compatibility/2006">
              <mc:Choice xmlns:v="urn:schemas-microsoft-com:vml" Requires="v">
                <p:oleObj spid="_x0000_s31816" name="Equation" r:id="rId8" imgW="1587500" imgH="177800" progId="Equation.3">
                  <p:embed/>
                </p:oleObj>
              </mc:Choice>
              <mc:Fallback>
                <p:oleObj name="Equation" r:id="rId8" imgW="1587500" imgH="17780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52988" y="3352800"/>
                        <a:ext cx="4214812" cy="473075"/>
                      </a:xfrm>
                      <a:prstGeom prst="rect">
                        <a:avLst/>
                      </a:prstGeom>
                      <a:solidFill>
                        <a:srgbClr val="06EAE5"/>
                      </a:solidFill>
                      <a:ln>
                        <a:noFill/>
                      </a:ln>
                      <a:effectLst>
                        <a:prstShdw prst="shdw17" dist="17961" dir="2700000">
                          <a:srgbClr val="048C89">
                            <a:alpha val="74998"/>
                          </a:srgbClr>
                        </a:prstShdw>
                      </a:effectLst>
                      <a:extLst>
                        <a:ext uri="{91240B29-F687-4f45-9708-019B960494DF}">
                          <a14:hiddenLine xmlns:a14="http://schemas.microsoft.com/office/drawing/2010/main" xmlns="" w="9525">
                            <a:solidFill>
                              <a:srgbClr val="FF00FF"/>
                            </a:solidFill>
                            <a:miter lim="800000"/>
                            <a:headEnd/>
                            <a:tailEnd/>
                          </a14:hiddenLine>
                        </a:ext>
                      </a:extLst>
                    </p:spPr>
                  </p:pic>
                </p:oleObj>
              </mc:Fallback>
            </mc:AlternateContent>
          </a:graphicData>
        </a:graphic>
      </p:graphicFrame>
      <p:graphicFrame>
        <p:nvGraphicFramePr>
          <p:cNvPr id="1006598" name="Object 5"/>
          <p:cNvGraphicFramePr>
            <a:graphicFrameLocks noChangeAspect="1"/>
          </p:cNvGraphicFramePr>
          <p:nvPr/>
        </p:nvGraphicFramePr>
        <p:xfrm>
          <a:off x="762000" y="3352800"/>
          <a:ext cx="3810000" cy="482600"/>
        </p:xfrm>
        <a:graphic>
          <a:graphicData uri="http://schemas.openxmlformats.org/presentationml/2006/ole">
            <mc:AlternateContent xmlns:mc="http://schemas.openxmlformats.org/markup-compatibility/2006">
              <mc:Choice xmlns:v="urn:schemas-microsoft-com:vml" Requires="v">
                <p:oleObj spid="_x0000_s31817" name="Equation" r:id="rId10" imgW="2717800" imgH="342900" progId="Equation.3">
                  <p:embed/>
                </p:oleObj>
              </mc:Choice>
              <mc:Fallback>
                <p:oleObj name="Equation" r:id="rId10" imgW="2717800" imgH="342900"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2000" y="3352800"/>
                        <a:ext cx="3810000" cy="482600"/>
                      </a:xfrm>
                      <a:prstGeom prst="rect">
                        <a:avLst/>
                      </a:prstGeom>
                      <a:solidFill>
                        <a:srgbClr val="06EAE5"/>
                      </a:solidFill>
                      <a:ln>
                        <a:noFill/>
                      </a:ln>
                      <a:effectLst>
                        <a:prstShdw prst="shdw17" dist="17961" dir="2700000">
                          <a:srgbClr val="048C89">
                            <a:alpha val="74998"/>
                          </a:srgbClr>
                        </a:prstShdw>
                      </a:effectLst>
                      <a:extLst>
                        <a:ext uri="{91240B29-F687-4f45-9708-019B960494DF}">
                          <a14:hiddenLine xmlns:a14="http://schemas.microsoft.com/office/drawing/2010/main" xmlns="" w="9525">
                            <a:solidFill>
                              <a:srgbClr val="FF00FF"/>
                            </a:solidFill>
                            <a:miter lim="800000"/>
                            <a:headEnd/>
                            <a:tailEnd/>
                          </a14:hiddenLine>
                        </a:ext>
                      </a:extLst>
                    </p:spPr>
                  </p:pic>
                </p:oleObj>
              </mc:Fallback>
            </mc:AlternateContent>
          </a:graphicData>
        </a:graphic>
      </p:graphicFrame>
      <p:graphicFrame>
        <p:nvGraphicFramePr>
          <p:cNvPr id="1006599" name="Object 6"/>
          <p:cNvGraphicFramePr>
            <a:graphicFrameLocks noChangeAspect="1"/>
          </p:cNvGraphicFramePr>
          <p:nvPr/>
        </p:nvGraphicFramePr>
        <p:xfrm>
          <a:off x="2719388" y="4343400"/>
          <a:ext cx="4787900" cy="439738"/>
        </p:xfrm>
        <a:graphic>
          <a:graphicData uri="http://schemas.openxmlformats.org/presentationml/2006/ole">
            <mc:AlternateContent xmlns:mc="http://schemas.openxmlformats.org/markup-compatibility/2006">
              <mc:Choice xmlns:v="urn:schemas-microsoft-com:vml" Requires="v">
                <p:oleObj spid="_x0000_s31818" name="Equation" r:id="rId12" imgW="1803400" imgH="165100" progId="Equation.3">
                  <p:embed/>
                </p:oleObj>
              </mc:Choice>
              <mc:Fallback>
                <p:oleObj name="Equation" r:id="rId12" imgW="1803400" imgH="165100" progId="Equation.3">
                  <p:embed/>
                  <p:pic>
                    <p:nvPicPr>
                      <p:cNvPr id="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19388" y="4343400"/>
                        <a:ext cx="4787900" cy="439738"/>
                      </a:xfrm>
                      <a:prstGeom prst="rect">
                        <a:avLst/>
                      </a:prstGeom>
                      <a:solidFill>
                        <a:srgbClr val="06EAE5"/>
                      </a:solidFill>
                      <a:ln>
                        <a:noFill/>
                      </a:ln>
                      <a:effectLst>
                        <a:prstShdw prst="shdw17" dist="17961" dir="2700000">
                          <a:srgbClr val="048C89">
                            <a:alpha val="74998"/>
                          </a:srgbClr>
                        </a:prstShdw>
                      </a:effectLst>
                      <a:extLst>
                        <a:ext uri="{91240B29-F687-4f45-9708-019B960494DF}">
                          <a14:hiddenLine xmlns:a14="http://schemas.microsoft.com/office/drawing/2010/main" xmlns="" w="9525">
                            <a:solidFill>
                              <a:srgbClr val="FF00FF"/>
                            </a:solidFill>
                            <a:miter lim="800000"/>
                            <a:headEnd/>
                            <a:tailEnd/>
                          </a14:hiddenLine>
                        </a:ext>
                      </a:extLst>
                    </p:spPr>
                  </p:pic>
                </p:oleObj>
              </mc:Fallback>
            </mc:AlternateContent>
          </a:graphicData>
        </a:graphic>
      </p:graphicFrame>
      <p:graphicFrame>
        <p:nvGraphicFramePr>
          <p:cNvPr id="1006600" name="Object 7"/>
          <p:cNvGraphicFramePr>
            <a:graphicFrameLocks noChangeAspect="1"/>
          </p:cNvGraphicFramePr>
          <p:nvPr/>
        </p:nvGraphicFramePr>
        <p:xfrm>
          <a:off x="2871788" y="5334000"/>
          <a:ext cx="4011612" cy="1047750"/>
        </p:xfrm>
        <a:graphic>
          <a:graphicData uri="http://schemas.openxmlformats.org/presentationml/2006/ole">
            <mc:AlternateContent xmlns:mc="http://schemas.openxmlformats.org/markup-compatibility/2006">
              <mc:Choice xmlns:v="urn:schemas-microsoft-com:vml" Requires="v">
                <p:oleObj spid="_x0000_s31819" name="Equation" r:id="rId14" imgW="1511300" imgH="393700" progId="Equation.3">
                  <p:embed/>
                </p:oleObj>
              </mc:Choice>
              <mc:Fallback>
                <p:oleObj name="Equation" r:id="rId14" imgW="1511300" imgH="393700" progId="Equation.3">
                  <p:embed/>
                  <p:pic>
                    <p:nvPicPr>
                      <p:cNvPr id="0"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871788" y="5334000"/>
                        <a:ext cx="4011612" cy="1047750"/>
                      </a:xfrm>
                      <a:prstGeom prst="rect">
                        <a:avLst/>
                      </a:prstGeom>
                      <a:solidFill>
                        <a:srgbClr val="06EAE5"/>
                      </a:solidFill>
                      <a:ln>
                        <a:noFill/>
                      </a:ln>
                      <a:effectLst>
                        <a:prstShdw prst="shdw17" dist="17961" dir="2700000">
                          <a:srgbClr val="048C89">
                            <a:alpha val="74998"/>
                          </a:srgbClr>
                        </a:prstShdw>
                      </a:effectLst>
                      <a:extLst>
                        <a:ext uri="{91240B29-F687-4f45-9708-019B960494DF}">
                          <a14:hiddenLine xmlns:a14="http://schemas.microsoft.com/office/drawing/2010/main" xmlns="" w="9525">
                            <a:solidFill>
                              <a:srgbClr val="FF00FF"/>
                            </a:solidFill>
                            <a:miter lim="800000"/>
                            <a:headEnd/>
                            <a:tailEnd/>
                          </a14:hiddenLine>
                        </a:ext>
                      </a:extLst>
                    </p:spPr>
                  </p:pic>
                </p:oleObj>
              </mc:Fallback>
            </mc:AlternateContent>
          </a:graphicData>
        </a:graphic>
      </p:graphicFrame>
      <p:sp>
        <p:nvSpPr>
          <p:cNvPr id="37897" name="Line 9"/>
          <p:cNvSpPr>
            <a:spLocks noChangeShapeType="1"/>
          </p:cNvSpPr>
          <p:nvPr/>
        </p:nvSpPr>
        <p:spPr bwMode="auto">
          <a:xfrm>
            <a:off x="2185988" y="2895600"/>
            <a:ext cx="228600" cy="381000"/>
          </a:xfrm>
          <a:prstGeom prst="line">
            <a:avLst/>
          </a:prstGeom>
          <a:noFill/>
          <a:ln w="508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898" name="Line 10"/>
          <p:cNvSpPr>
            <a:spLocks noChangeShapeType="1"/>
          </p:cNvSpPr>
          <p:nvPr/>
        </p:nvSpPr>
        <p:spPr bwMode="auto">
          <a:xfrm flipH="1">
            <a:off x="6605588" y="2895600"/>
            <a:ext cx="152400" cy="457200"/>
          </a:xfrm>
          <a:prstGeom prst="line">
            <a:avLst/>
          </a:prstGeom>
          <a:noFill/>
          <a:ln w="508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899" name="Line 11"/>
          <p:cNvSpPr>
            <a:spLocks noChangeShapeType="1"/>
          </p:cNvSpPr>
          <p:nvPr/>
        </p:nvSpPr>
        <p:spPr bwMode="auto">
          <a:xfrm flipH="1">
            <a:off x="6529388" y="3962400"/>
            <a:ext cx="152400" cy="304800"/>
          </a:xfrm>
          <a:prstGeom prst="line">
            <a:avLst/>
          </a:prstGeom>
          <a:noFill/>
          <a:ln w="508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0" name="Line 12"/>
          <p:cNvSpPr>
            <a:spLocks noChangeShapeType="1"/>
          </p:cNvSpPr>
          <p:nvPr/>
        </p:nvSpPr>
        <p:spPr bwMode="auto">
          <a:xfrm>
            <a:off x="3100388" y="3962400"/>
            <a:ext cx="228600" cy="381000"/>
          </a:xfrm>
          <a:prstGeom prst="line">
            <a:avLst/>
          </a:prstGeom>
          <a:noFill/>
          <a:ln w="508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01" name="Line 13"/>
          <p:cNvSpPr>
            <a:spLocks noChangeShapeType="1"/>
          </p:cNvSpPr>
          <p:nvPr/>
        </p:nvSpPr>
        <p:spPr bwMode="auto">
          <a:xfrm>
            <a:off x="4852988" y="4953000"/>
            <a:ext cx="0" cy="381000"/>
          </a:xfrm>
          <a:prstGeom prst="line">
            <a:avLst/>
          </a:prstGeom>
          <a:noFill/>
          <a:ln w="508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0065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00659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89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789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499"/>
                                          </p:stCondLst>
                                        </p:cTn>
                                        <p:tgtEl>
                                          <p:spTgt spid="100659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499"/>
                                          </p:stCondLst>
                                        </p:cTn>
                                        <p:tgtEl>
                                          <p:spTgt spid="100659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90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89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499"/>
                                          </p:stCondLst>
                                        </p:cTn>
                                        <p:tgtEl>
                                          <p:spTgt spid="100660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9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7" grpId="0" animBg="1"/>
      <p:bldP spid="37898" grpId="0" animBg="1"/>
      <p:bldP spid="37899" grpId="0" animBg="1"/>
      <p:bldP spid="37900" grpId="0" animBg="1"/>
      <p:bldP spid="3790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noChangeArrowheads="1"/>
          </p:cNvSpPr>
          <p:nvPr>
            <p:ph type="title"/>
          </p:nvPr>
        </p:nvSpPr>
        <p:spPr>
          <a:xfrm>
            <a:off x="674688" y="0"/>
            <a:ext cx="8469312" cy="762000"/>
          </a:xfrm>
        </p:spPr>
        <p:txBody>
          <a:bodyPr>
            <a:noAutofit/>
          </a:bodyPr>
          <a:lstStyle/>
          <a:p>
            <a:pPr eaLnBrk="1" hangingPunct="1"/>
            <a:r>
              <a:rPr lang="en-US" sz="4000" dirty="0" smtClean="0">
                <a:effectLst>
                  <a:outerShdw blurRad="38100" dist="38100" dir="2700000" algn="tl">
                    <a:srgbClr val="DDDDDD"/>
                  </a:outerShdw>
                </a:effectLst>
                <a:latin typeface="Tw Cen MT Condensed" charset="0"/>
              </a:rPr>
              <a:t>Bayes</a:t>
            </a:r>
            <a:r>
              <a:rPr lang="en-US" sz="4000" dirty="0">
                <a:effectLst>
                  <a:outerShdw blurRad="38100" dist="38100" dir="2700000" algn="tl">
                    <a:srgbClr val="DDDDDD"/>
                  </a:outerShdw>
                </a:effectLst>
                <a:latin typeface="Tw Cen MT Condensed" charset="0"/>
              </a:rPr>
              <a:t> </a:t>
            </a:r>
            <a:r>
              <a:rPr lang="en-US" sz="4000" dirty="0" smtClean="0">
                <a:effectLst>
                  <a:outerShdw blurRad="38100" dist="38100" dir="2700000" algn="tl">
                    <a:srgbClr val="DDDDDD"/>
                  </a:outerShdw>
                </a:effectLst>
                <a:latin typeface="Tw Cen MT Condensed" charset="0"/>
              </a:rPr>
              <a:t>Rule </a:t>
            </a:r>
            <a:r>
              <a:rPr lang="en-US" sz="4000" dirty="0">
                <a:effectLst>
                  <a:outerShdw blurRad="38100" dist="38100" dir="2700000" algn="tl">
                    <a:srgbClr val="DDDDDD"/>
                  </a:outerShdw>
                </a:effectLst>
                <a:latin typeface="Tw Cen MT Condensed" charset="0"/>
              </a:rPr>
              <a:t>Applied to Documents and Classes</a:t>
            </a:r>
          </a:p>
        </p:txBody>
      </p:sp>
      <p:sp>
        <p:nvSpPr>
          <p:cNvPr id="33795" name="Footer Placeholder 4"/>
          <p:cNvSpPr>
            <a:spLocks noGrp="1"/>
          </p:cNvSpPr>
          <p:nvPr>
            <p:ph type="ftr" sz="quarter" idx="4294967295"/>
          </p:nvPr>
        </p:nvSpPr>
        <p:spPr bwMode="auto">
          <a:xfrm>
            <a:off x="1219200" y="6553200"/>
            <a:ext cx="25908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r" eaLnBrk="1" hangingPunct="1"/>
            <a:r>
              <a:rPr kumimoji="0" lang="en-US" sz="1600" b="0">
                <a:latin typeface="Tw Cen MT" charset="0"/>
              </a:rPr>
              <a:t>Slide from Chris Manning</a:t>
            </a:r>
          </a:p>
        </p:txBody>
      </p:sp>
      <p:graphicFrame>
        <p:nvGraphicFramePr>
          <p:cNvPr id="33796" name="Object 2"/>
          <p:cNvGraphicFramePr>
            <a:graphicFrameLocks noChangeAspect="1"/>
          </p:cNvGraphicFramePr>
          <p:nvPr>
            <p:extLst>
              <p:ext uri="{D42A27DB-BD31-4B8C-83A1-F6EECF244321}">
                <p14:modId xmlns:p14="http://schemas.microsoft.com/office/powerpoint/2010/main" val="75639250"/>
              </p:ext>
            </p:extLst>
          </p:nvPr>
        </p:nvGraphicFramePr>
        <p:xfrm>
          <a:off x="1293813" y="1982788"/>
          <a:ext cx="6057900" cy="708025"/>
        </p:xfrm>
        <a:graphic>
          <a:graphicData uri="http://schemas.openxmlformats.org/presentationml/2006/ole">
            <mc:AlternateContent xmlns:mc="http://schemas.openxmlformats.org/markup-compatibility/2006">
              <mc:Choice xmlns:v="urn:schemas-microsoft-com:vml" Requires="v">
                <p:oleObj spid="_x0000_s33821" name="Equation" r:id="rId3" imgW="2197100" imgH="203200" progId="Equation.3">
                  <p:embed/>
                </p:oleObj>
              </mc:Choice>
              <mc:Fallback>
                <p:oleObj name="Equation" r:id="rId3" imgW="2197100" imgH="203200" progId="Equation.3">
                  <p:embed/>
                  <p:pic>
                    <p:nvPicPr>
                      <p:cNvPr id="0" name="Object 2"/>
                      <p:cNvPicPr>
                        <a:picLocks noChangeAspect="1" noChangeArrowheads="1"/>
                      </p:cNvPicPr>
                      <p:nvPr/>
                    </p:nvPicPr>
                    <p:blipFill>
                      <a:blip r:embed="rId4"/>
                      <a:srcRect/>
                      <a:stretch>
                        <a:fillRect/>
                      </a:stretch>
                    </p:blipFill>
                    <p:spPr bwMode="auto">
                      <a:xfrm>
                        <a:off x="1293813" y="1982788"/>
                        <a:ext cx="60579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33797" name="Rectangle 4"/>
          <p:cNvSpPr>
            <a:spLocks noChangeArrowheads="1"/>
          </p:cNvSpPr>
          <p:nvPr/>
        </p:nvSpPr>
        <p:spPr bwMode="auto">
          <a:xfrm>
            <a:off x="2216150" y="3436938"/>
            <a:ext cx="4584700" cy="1198562"/>
          </a:xfrm>
          <a:prstGeom prst="rect">
            <a:avLst/>
          </a:prstGeom>
          <a:noFill/>
          <a:ln w="38100">
            <a:solidFill>
              <a:schemeClr val="tx1"/>
            </a:solidFill>
            <a:miter lim="800000"/>
            <a:headEnd type="none" w="sm" len="sm"/>
            <a:tailEnd/>
          </a:ln>
          <a:extLst>
            <a:ext uri="{909E8E84-426E-40dd-AFC4-6F175D3DCCD1}">
              <a14:hiddenFill xmlns:a14="http://schemas.microsoft.com/office/drawing/2010/main" xmlns="">
                <a:solidFill>
                  <a:srgbClr val="FFFFFF"/>
                </a:solidFill>
              </a14:hiddenFill>
            </a:ext>
          </a:extLst>
        </p:spPr>
        <p:txBody>
          <a:bodyPr wrap="none" anchor="ctr"/>
          <a:lstStyle/>
          <a:p>
            <a:pPr eaLnBrk="1" hangingPunct="1"/>
            <a:endParaRPr lang="en-US"/>
          </a:p>
        </p:txBody>
      </p:sp>
      <p:graphicFrame>
        <p:nvGraphicFramePr>
          <p:cNvPr id="33798" name="Object 3"/>
          <p:cNvGraphicFramePr>
            <a:graphicFrameLocks noChangeAspect="1"/>
          </p:cNvGraphicFramePr>
          <p:nvPr>
            <p:extLst>
              <p:ext uri="{D42A27DB-BD31-4B8C-83A1-F6EECF244321}">
                <p14:modId xmlns:p14="http://schemas.microsoft.com/office/powerpoint/2010/main" val="4095475255"/>
              </p:ext>
            </p:extLst>
          </p:nvPr>
        </p:nvGraphicFramePr>
        <p:xfrm>
          <a:off x="2611438" y="3429000"/>
          <a:ext cx="3814762" cy="1276350"/>
        </p:xfrm>
        <a:graphic>
          <a:graphicData uri="http://schemas.openxmlformats.org/presentationml/2006/ole">
            <mc:AlternateContent xmlns:mc="http://schemas.openxmlformats.org/markup-compatibility/2006">
              <mc:Choice xmlns:v="urn:schemas-microsoft-com:vml" Requires="v">
                <p:oleObj spid="_x0000_s33822" name="Equation" r:id="rId5" imgW="1371600" imgH="419100" progId="Equation.3">
                  <p:embed/>
                </p:oleObj>
              </mc:Choice>
              <mc:Fallback>
                <p:oleObj name="Equation" r:id="rId5" imgW="1371600" imgH="419100" progId="Equation.3">
                  <p:embed/>
                  <p:pic>
                    <p:nvPicPr>
                      <p:cNvPr id="0" name="Object 3"/>
                      <p:cNvPicPr>
                        <a:picLocks noChangeAspect="1" noChangeArrowheads="1"/>
                      </p:cNvPicPr>
                      <p:nvPr/>
                    </p:nvPicPr>
                    <p:blipFill>
                      <a:blip r:embed="rId6"/>
                      <a:srcRect/>
                      <a:stretch>
                        <a:fillRect/>
                      </a:stretch>
                    </p:blipFill>
                    <p:spPr bwMode="auto">
                      <a:xfrm>
                        <a:off x="2611438" y="3429000"/>
                        <a:ext cx="3814762" cy="1276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8" name="Rectangle 2"/>
          <p:cNvSpPr>
            <a:spLocks noGrp="1" noChangeArrowheads="1"/>
          </p:cNvSpPr>
          <p:nvPr>
            <p:ph type="title"/>
          </p:nvPr>
        </p:nvSpPr>
        <p:spPr/>
        <p:txBody>
          <a:bodyPr>
            <a:normAutofit/>
          </a:bodyPr>
          <a:lstStyle/>
          <a:p>
            <a:pPr eaLnBrk="1" hangingPunct="1"/>
            <a:r>
              <a:rPr lang="en-US" altLang="zh-TW" sz="4800" dirty="0">
                <a:effectLst>
                  <a:outerShdw blurRad="38100" dist="38100" dir="2700000" algn="tl">
                    <a:srgbClr val="DDDDDD"/>
                  </a:outerShdw>
                </a:effectLst>
                <a:latin typeface="Tw Cen MT Condensed" charset="0"/>
              </a:rPr>
              <a:t>The Text Classification Problem</a:t>
            </a:r>
          </a:p>
        </p:txBody>
      </p:sp>
      <p:sp>
        <p:nvSpPr>
          <p:cNvPr id="18435" name="Rectangle 3"/>
          <p:cNvSpPr>
            <a:spLocks noGrp="1" noChangeArrowheads="1"/>
          </p:cNvSpPr>
          <p:nvPr>
            <p:ph type="body" idx="4294967295"/>
          </p:nvPr>
        </p:nvSpPr>
        <p:spPr>
          <a:xfrm>
            <a:off x="685800" y="1447800"/>
            <a:ext cx="8229600" cy="5257800"/>
          </a:xfrm>
        </p:spPr>
        <p:txBody>
          <a:bodyPr/>
          <a:lstStyle/>
          <a:p>
            <a:pPr eaLnBrk="1" hangingPunct="1"/>
            <a:r>
              <a:rPr lang="en-US" altLang="zh-TW" dirty="0">
                <a:effectLst>
                  <a:outerShdw blurRad="38100" dist="38100" dir="2700000" algn="tl">
                    <a:srgbClr val="DDDDDD"/>
                  </a:outerShdw>
                </a:effectLst>
                <a:latin typeface="Calibri" charset="0"/>
              </a:rPr>
              <a:t>Using a supervised </a:t>
            </a:r>
            <a:r>
              <a:rPr lang="en-US" altLang="zh-TW" i="1" dirty="0" smtClean="0">
                <a:effectLst>
                  <a:outerShdw blurRad="38100" dist="38100" dir="2700000" algn="tl">
                    <a:srgbClr val="DDDDDD"/>
                  </a:outerShdw>
                </a:effectLst>
                <a:latin typeface="Calibri" charset="0"/>
              </a:rPr>
              <a:t>learning </a:t>
            </a:r>
            <a:r>
              <a:rPr lang="en-US" altLang="zh-TW" i="1" dirty="0">
                <a:effectLst>
                  <a:outerShdw blurRad="38100" dist="38100" dir="2700000" algn="tl">
                    <a:srgbClr val="DDDDDD"/>
                  </a:outerShdw>
                </a:effectLst>
                <a:latin typeface="Calibri" charset="0"/>
              </a:rPr>
              <a:t>method</a:t>
            </a:r>
            <a:r>
              <a:rPr lang="en-US" altLang="zh-TW" dirty="0">
                <a:effectLst>
                  <a:outerShdw blurRad="38100" dist="38100" dir="2700000" algn="tl">
                    <a:srgbClr val="DDDDDD"/>
                  </a:outerShdw>
                </a:effectLst>
                <a:latin typeface="Calibri" charset="0"/>
              </a:rPr>
              <a:t>, we want to learn a </a:t>
            </a:r>
            <a:r>
              <a:rPr lang="en-US" altLang="zh-TW" dirty="0">
                <a:solidFill>
                  <a:srgbClr val="FF0000"/>
                </a:solidFill>
                <a:effectLst>
                  <a:outerShdw blurRad="38100" dist="38100" dir="2700000" algn="tl">
                    <a:srgbClr val="DDDDDD"/>
                  </a:outerShdw>
                </a:effectLst>
                <a:latin typeface="Calibri" charset="0"/>
              </a:rPr>
              <a:t>classifier</a:t>
            </a:r>
            <a:r>
              <a:rPr lang="en-US" altLang="zh-TW" dirty="0">
                <a:effectLst>
                  <a:outerShdw blurRad="38100" dist="38100" dir="2700000" algn="tl">
                    <a:srgbClr val="DDDDDD"/>
                  </a:outerShdw>
                </a:effectLst>
                <a:latin typeface="Calibri" charset="0"/>
              </a:rPr>
              <a:t> (or classification function</a:t>
            </a:r>
            <a:r>
              <a:rPr lang="en-US" altLang="zh-TW" dirty="0" smtClean="0">
                <a:effectLst>
                  <a:outerShdw blurRad="38100" dist="38100" dir="2700000" algn="tl">
                    <a:srgbClr val="DDDDDD"/>
                  </a:outerShdw>
                </a:effectLst>
                <a:latin typeface="Calibri" charset="0"/>
              </a:rPr>
              <a:t>) </a:t>
            </a:r>
            <a:r>
              <a:rPr lang="en-US" altLang="zh-TW" dirty="0">
                <a:effectLst>
                  <a:outerShdw blurRad="38100" dist="38100" dir="2700000" algn="tl">
                    <a:srgbClr val="DDDDDD"/>
                  </a:outerShdw>
                </a:effectLst>
                <a:latin typeface="Symbol" charset="0"/>
              </a:rPr>
              <a:t>g</a:t>
            </a:r>
          </a:p>
          <a:p>
            <a:pPr eaLnBrk="1" hangingPunct="1">
              <a:buFont typeface="Wingdings" charset="0"/>
              <a:buNone/>
            </a:pPr>
            <a:endParaRPr lang="en-US" altLang="zh-TW" sz="2400" dirty="0">
              <a:effectLst>
                <a:outerShdw blurRad="38100" dist="38100" dir="2700000" algn="tl">
                  <a:srgbClr val="DDDDDD"/>
                </a:outerShdw>
              </a:effectLst>
              <a:latin typeface="Calibri" charset="0"/>
            </a:endParaRPr>
          </a:p>
          <a:p>
            <a:pPr eaLnBrk="1" hangingPunct="1"/>
            <a:endParaRPr lang="en-US" altLang="zh-TW" sz="2400" dirty="0">
              <a:effectLst>
                <a:outerShdw blurRad="38100" dist="38100" dir="2700000" algn="tl">
                  <a:srgbClr val="DDDDDD"/>
                </a:outerShdw>
              </a:effectLst>
              <a:latin typeface="Calibri" charset="0"/>
            </a:endParaRPr>
          </a:p>
          <a:p>
            <a:pPr eaLnBrk="1" hangingPunct="1"/>
            <a:endParaRPr lang="en-US" altLang="zh-TW" sz="800" dirty="0">
              <a:effectLst>
                <a:outerShdw blurRad="38100" dist="38100" dir="2700000" algn="tl">
                  <a:srgbClr val="DDDDDD"/>
                </a:outerShdw>
              </a:effectLst>
              <a:latin typeface="Calibri" charset="0"/>
            </a:endParaRPr>
          </a:p>
          <a:p>
            <a:pPr eaLnBrk="1" hangingPunct="1"/>
            <a:r>
              <a:rPr lang="en-US" altLang="zh-TW" dirty="0">
                <a:effectLst>
                  <a:outerShdw blurRad="38100" dist="38100" dir="2700000" algn="tl">
                    <a:srgbClr val="DDDDDD"/>
                  </a:outerShdw>
                </a:effectLst>
                <a:latin typeface="Calibri" charset="0"/>
              </a:rPr>
              <a:t>We denote the supervised learning method by </a:t>
            </a:r>
            <a:r>
              <a:rPr lang="en-US" altLang="zh-TW" dirty="0">
                <a:effectLst>
                  <a:outerShdw blurRad="38100" dist="38100" dir="2700000" algn="tl">
                    <a:srgbClr val="DDDDDD"/>
                  </a:outerShdw>
                </a:effectLst>
                <a:latin typeface="Symbol" charset="0"/>
              </a:rPr>
              <a:t>G</a:t>
            </a:r>
            <a:r>
              <a:rPr lang="en-US" altLang="zh-TW" dirty="0" smtClean="0">
                <a:effectLst>
                  <a:outerShdw blurRad="38100" dist="38100" dir="2700000" algn="tl">
                    <a:srgbClr val="DDDDDD"/>
                  </a:outerShdw>
                </a:effectLst>
                <a:latin typeface="Calibri" charset="0"/>
              </a:rPr>
              <a:t>:</a:t>
            </a:r>
            <a:endParaRPr lang="en-US" altLang="zh-TW" dirty="0">
              <a:effectLst>
                <a:outerShdw blurRad="38100" dist="38100" dir="2700000" algn="tl">
                  <a:srgbClr val="DDDDDD"/>
                </a:outerShdw>
              </a:effectLst>
              <a:latin typeface="Calibri" charset="0"/>
            </a:endParaRPr>
          </a:p>
          <a:p>
            <a:pPr eaLnBrk="1" hangingPunct="1">
              <a:buFont typeface="Wingdings" charset="0"/>
              <a:buNone/>
            </a:pPr>
            <a:r>
              <a:rPr lang="en-US" altLang="zh-TW" sz="2400" dirty="0">
                <a:effectLst>
                  <a:outerShdw blurRad="38100" dist="38100" dir="2700000" algn="tl">
                    <a:srgbClr val="DDDDDD"/>
                  </a:outerShdw>
                </a:effectLst>
                <a:latin typeface="Calibri" charset="0"/>
              </a:rPr>
              <a:t>	</a:t>
            </a:r>
            <a:r>
              <a:rPr lang="en-US" altLang="zh-TW" dirty="0">
                <a:effectLst>
                  <a:outerShdw blurRad="38100" dist="38100" dir="2700000" algn="tl">
                    <a:srgbClr val="DDDDDD"/>
                  </a:outerShdw>
                </a:effectLst>
                <a:latin typeface="Calibri" charset="0"/>
              </a:rPr>
              <a:t>	</a:t>
            </a:r>
            <a:r>
              <a:rPr lang="en-US" altLang="zh-TW" dirty="0">
                <a:effectLst>
                  <a:outerShdw blurRad="38100" dist="38100" dir="2700000" algn="tl">
                    <a:srgbClr val="DDDDDD"/>
                  </a:outerShdw>
                </a:effectLst>
                <a:latin typeface="Symbol" charset="0"/>
              </a:rPr>
              <a:t>G</a:t>
            </a:r>
            <a:r>
              <a:rPr lang="en-US" altLang="zh-TW" dirty="0">
                <a:effectLst>
                  <a:outerShdw blurRad="38100" dist="38100" dir="2700000" algn="tl">
                    <a:srgbClr val="DDDDDD"/>
                  </a:outerShdw>
                </a:effectLst>
                <a:latin typeface="Times New Roman" charset="0"/>
                <a:cs typeface="Times New Roman" charset="0"/>
              </a:rPr>
              <a:t>(</a:t>
            </a:r>
            <a:r>
              <a:rPr lang="en-US" altLang="zh-TW" i="1" dirty="0">
                <a:effectLst>
                  <a:outerShdw blurRad="38100" dist="38100" dir="2700000" algn="tl">
                    <a:srgbClr val="DDDDDD"/>
                  </a:outerShdw>
                </a:effectLst>
                <a:latin typeface="Times New Roman" charset="0"/>
                <a:cs typeface="Times New Roman" charset="0"/>
              </a:rPr>
              <a:t>T</a:t>
            </a:r>
            <a:r>
              <a:rPr lang="en-US" altLang="zh-TW" dirty="0">
                <a:effectLst>
                  <a:outerShdw blurRad="38100" dist="38100" dir="2700000" algn="tl">
                    <a:srgbClr val="DDDDDD"/>
                  </a:outerShdw>
                </a:effectLst>
                <a:latin typeface="Times New Roman" charset="0"/>
                <a:cs typeface="Times New Roman" charset="0"/>
              </a:rPr>
              <a:t>) =</a:t>
            </a:r>
            <a:r>
              <a:rPr lang="en-US" altLang="zh-TW" dirty="0">
                <a:effectLst>
                  <a:outerShdw blurRad="38100" dist="38100" dir="2700000" algn="tl">
                    <a:srgbClr val="DDDDDD"/>
                  </a:outerShdw>
                </a:effectLst>
                <a:latin typeface="Calibri" charset="0"/>
              </a:rPr>
              <a:t> </a:t>
            </a:r>
            <a:r>
              <a:rPr lang="en-US" altLang="zh-TW" dirty="0" smtClean="0">
                <a:effectLst>
                  <a:outerShdw blurRad="38100" dist="38100" dir="2700000" algn="tl">
                    <a:srgbClr val="DDDDDD"/>
                  </a:outerShdw>
                </a:effectLst>
                <a:latin typeface="Symbol" charset="0"/>
              </a:rPr>
              <a:t>g</a:t>
            </a:r>
            <a:endParaRPr lang="en-US" altLang="zh-TW" sz="2000" dirty="0">
              <a:latin typeface="Calibri" charset="0"/>
              <a:cs typeface="Arial" charset="0"/>
            </a:endParaRPr>
          </a:p>
          <a:p>
            <a:pPr eaLnBrk="1" hangingPunct="1"/>
            <a:r>
              <a:rPr lang="en-US" altLang="zh-TW" dirty="0">
                <a:latin typeface="Calibri" charset="0"/>
                <a:cs typeface="Arial" charset="0"/>
              </a:rPr>
              <a:t>The learning method </a:t>
            </a:r>
            <a:r>
              <a:rPr lang="en-US" altLang="zh-TW" dirty="0">
                <a:latin typeface="Symbol" charset="0"/>
              </a:rPr>
              <a:t>G</a:t>
            </a:r>
            <a:r>
              <a:rPr lang="en-US" altLang="zh-TW" dirty="0">
                <a:latin typeface="Calibri" charset="0"/>
                <a:cs typeface="Arial" charset="0"/>
              </a:rPr>
              <a:t> takes the training set </a:t>
            </a:r>
            <a:r>
              <a:rPr lang="en-US" altLang="zh-TW" i="1" dirty="0">
                <a:latin typeface="Times New Roman" charset="0"/>
                <a:ea typeface="Arial" charset="0"/>
                <a:cs typeface="Times New Roman" charset="0"/>
              </a:rPr>
              <a:t>T</a:t>
            </a:r>
            <a:r>
              <a:rPr lang="en-US" altLang="zh-TW" dirty="0">
                <a:latin typeface="Calibri" charset="0"/>
                <a:cs typeface="Arial" charset="0"/>
              </a:rPr>
              <a:t> as input and returns the learned classifier </a:t>
            </a:r>
            <a:r>
              <a:rPr lang="en-US" altLang="zh-TW" dirty="0" smtClean="0">
                <a:latin typeface="Symbol" charset="0"/>
              </a:rPr>
              <a:t>g</a:t>
            </a:r>
            <a:endParaRPr lang="en-US" altLang="zh-TW" dirty="0">
              <a:latin typeface="Calibri" charset="0"/>
              <a:cs typeface="Arial" charset="0"/>
            </a:endParaRPr>
          </a:p>
          <a:p>
            <a:pPr eaLnBrk="1" hangingPunct="1"/>
            <a:r>
              <a:rPr lang="en-US" altLang="zh-TW" dirty="0" smtClean="0">
                <a:effectLst>
                  <a:outerShdw blurRad="38100" dist="38100" dir="2700000" algn="tl">
                    <a:srgbClr val="DDDDDD"/>
                  </a:outerShdw>
                </a:effectLst>
                <a:latin typeface="Calibri" charset="0"/>
              </a:rPr>
              <a:t>Once </a:t>
            </a:r>
            <a:r>
              <a:rPr lang="en-US" altLang="zh-TW" dirty="0">
                <a:effectLst>
                  <a:outerShdw blurRad="38100" dist="38100" dir="2700000" algn="tl">
                    <a:srgbClr val="DDDDDD"/>
                  </a:outerShdw>
                </a:effectLst>
                <a:latin typeface="Calibri" charset="0"/>
              </a:rPr>
              <a:t>we have learned </a:t>
            </a:r>
            <a:r>
              <a:rPr lang="en-US" altLang="zh-TW" dirty="0">
                <a:effectLst>
                  <a:outerShdw blurRad="38100" dist="38100" dir="2700000" algn="tl">
                    <a:srgbClr val="DDDDDD"/>
                  </a:outerShdw>
                </a:effectLst>
                <a:latin typeface="Symbol" charset="0"/>
              </a:rPr>
              <a:t>g</a:t>
            </a:r>
            <a:r>
              <a:rPr lang="en-US" altLang="zh-TW" dirty="0">
                <a:effectLst>
                  <a:outerShdw blurRad="38100" dist="38100" dir="2700000" algn="tl">
                    <a:srgbClr val="DDDDDD"/>
                  </a:outerShdw>
                </a:effectLst>
                <a:latin typeface="Calibri" charset="0"/>
              </a:rPr>
              <a:t>, we can apply it to the </a:t>
            </a:r>
            <a:r>
              <a:rPr lang="en-US" altLang="zh-TW" i="1" dirty="0">
                <a:solidFill>
                  <a:srgbClr val="800000"/>
                </a:solidFill>
                <a:effectLst>
                  <a:outerShdw blurRad="38100" dist="38100" dir="2700000" algn="tl">
                    <a:srgbClr val="DDDDDD"/>
                  </a:outerShdw>
                </a:effectLst>
                <a:latin typeface="Calibri" charset="0"/>
              </a:rPr>
              <a:t>test set</a:t>
            </a:r>
            <a:r>
              <a:rPr lang="en-US" altLang="zh-TW" dirty="0">
                <a:solidFill>
                  <a:srgbClr val="800000"/>
                </a:solidFill>
                <a:effectLst>
                  <a:outerShdw blurRad="38100" dist="38100" dir="2700000" algn="tl">
                    <a:srgbClr val="DDDDDD"/>
                  </a:outerShdw>
                </a:effectLst>
                <a:latin typeface="Calibri" charset="0"/>
              </a:rPr>
              <a:t> </a:t>
            </a:r>
            <a:r>
              <a:rPr lang="en-US" altLang="zh-TW" dirty="0">
                <a:effectLst>
                  <a:outerShdw blurRad="38100" dist="38100" dir="2700000" algn="tl">
                    <a:srgbClr val="DDDDDD"/>
                  </a:outerShdw>
                </a:effectLst>
                <a:latin typeface="Calibri" charset="0"/>
              </a:rPr>
              <a:t>(or test data</a:t>
            </a:r>
            <a:r>
              <a:rPr lang="en-US" altLang="zh-TW" dirty="0" smtClean="0">
                <a:effectLst>
                  <a:outerShdw blurRad="38100" dist="38100" dir="2700000" algn="tl">
                    <a:srgbClr val="DDDDDD"/>
                  </a:outerShdw>
                </a:effectLst>
                <a:latin typeface="Calibri" charset="0"/>
              </a:rPr>
              <a:t>)</a:t>
            </a:r>
            <a:endParaRPr lang="en-US" altLang="zh-TW" dirty="0">
              <a:effectLst>
                <a:outerShdw blurRad="38100" dist="38100" dir="2700000" algn="tl">
                  <a:srgbClr val="DDDDDD"/>
                </a:outerShdw>
              </a:effectLst>
              <a:latin typeface="Calibri" charset="0"/>
            </a:endParaRPr>
          </a:p>
        </p:txBody>
      </p:sp>
      <p:sp>
        <p:nvSpPr>
          <p:cNvPr id="34821" name="Footer Placeholder 4"/>
          <p:cNvSpPr>
            <a:spLocks noGrp="1"/>
          </p:cNvSpPr>
          <p:nvPr>
            <p:ph type="ftr" sz="quarter" idx="4294967295"/>
          </p:nvPr>
        </p:nvSpPr>
        <p:spPr bwMode="auto">
          <a:xfrm>
            <a:off x="1171575" y="6553200"/>
            <a:ext cx="28956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r" eaLnBrk="1" hangingPunct="1"/>
            <a:r>
              <a:rPr kumimoji="0" lang="en-US" sz="1600" b="0"/>
              <a:t>Slide from Chien Chin Chen</a:t>
            </a:r>
          </a:p>
        </p:txBody>
      </p:sp>
      <p:graphicFrame>
        <p:nvGraphicFramePr>
          <p:cNvPr id="34822" name="Object 3"/>
          <p:cNvGraphicFramePr>
            <a:graphicFrameLocks noGrp="1" noChangeAspect="1"/>
          </p:cNvGraphicFramePr>
          <p:nvPr>
            <p:ph sz="quarter" idx="4294967295"/>
          </p:nvPr>
        </p:nvGraphicFramePr>
        <p:xfrm>
          <a:off x="1171575" y="2657475"/>
          <a:ext cx="1800225" cy="542925"/>
        </p:xfrm>
        <a:graphic>
          <a:graphicData uri="http://schemas.openxmlformats.org/presentationml/2006/ole">
            <mc:AlternateContent xmlns:mc="http://schemas.openxmlformats.org/markup-compatibility/2006">
              <mc:Choice xmlns:v="urn:schemas-microsoft-com:vml" Requires="v">
                <p:oleObj spid="_x0000_s34841" name="Equation" r:id="rId3" imgW="672808" imgH="203112" progId="Equation.3">
                  <p:embed/>
                </p:oleObj>
              </mc:Choice>
              <mc:Fallback>
                <p:oleObj name="Equation" r:id="rId3" imgW="672808" imgH="203112"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1575" y="2657475"/>
                        <a:ext cx="1800225" cy="542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a:xfrm>
            <a:off x="685800" y="-228600"/>
            <a:ext cx="8229600" cy="1066800"/>
          </a:xfrm>
        </p:spPr>
        <p:txBody>
          <a:bodyPr/>
          <a:lstStyle/>
          <a:p>
            <a:pPr eaLnBrk="1" hangingPunct="1"/>
            <a:r>
              <a:rPr lang="en-US" altLang="zh-TW" dirty="0">
                <a:effectLst>
                  <a:outerShdw blurRad="38100" dist="38100" dir="2700000" algn="tl">
                    <a:srgbClr val="DDDDDD"/>
                  </a:outerShdw>
                </a:effectLst>
                <a:latin typeface="Tw Cen MT Condensed" charset="0"/>
              </a:rPr>
              <a:t>Naïve Bayes Text Classification</a:t>
            </a:r>
          </a:p>
        </p:txBody>
      </p:sp>
      <p:sp>
        <p:nvSpPr>
          <p:cNvPr id="28675" name="Rectangle 3"/>
          <p:cNvSpPr>
            <a:spLocks noGrp="1" noChangeArrowheads="1"/>
          </p:cNvSpPr>
          <p:nvPr>
            <p:ph idx="1"/>
          </p:nvPr>
        </p:nvSpPr>
        <p:spPr/>
        <p:txBody>
          <a:bodyPr/>
          <a:lstStyle/>
          <a:p>
            <a:pPr eaLnBrk="1" hangingPunct="1"/>
            <a:r>
              <a:rPr lang="en-US" altLang="zh-TW" dirty="0">
                <a:effectLst>
                  <a:outerShdw blurRad="38100" dist="38100" dir="2700000" algn="tl">
                    <a:srgbClr val="DDDDDD"/>
                  </a:outerShdw>
                </a:effectLst>
                <a:latin typeface="Calibri" charset="0"/>
              </a:rPr>
              <a:t>The</a:t>
            </a:r>
            <a:r>
              <a:rPr lang="en-US" altLang="zh-TW" dirty="0">
                <a:solidFill>
                  <a:schemeClr val="bg2"/>
                </a:solidFill>
                <a:effectLst>
                  <a:outerShdw blurRad="38100" dist="38100" dir="2700000" algn="tl">
                    <a:srgbClr val="DDDDDD"/>
                  </a:outerShdw>
                </a:effectLst>
                <a:latin typeface="Calibri" charset="0"/>
              </a:rPr>
              <a:t> </a:t>
            </a:r>
            <a:r>
              <a:rPr lang="en-US" altLang="zh-TW" b="1" i="1" dirty="0">
                <a:solidFill>
                  <a:srgbClr val="800000"/>
                </a:solidFill>
                <a:effectLst>
                  <a:outerShdw blurRad="38100" dist="38100" dir="2700000" algn="tl">
                    <a:srgbClr val="DDDDDD"/>
                  </a:outerShdw>
                </a:effectLst>
                <a:latin typeface="Calibri" charset="0"/>
              </a:rPr>
              <a:t>Multinomial Naïve Bayes model</a:t>
            </a:r>
            <a:r>
              <a:rPr lang="en-US" altLang="zh-TW" dirty="0">
                <a:solidFill>
                  <a:srgbClr val="800000"/>
                </a:solidFill>
                <a:effectLst>
                  <a:outerShdw blurRad="38100" dist="38100" dir="2700000" algn="tl">
                    <a:srgbClr val="DDDDDD"/>
                  </a:outerShdw>
                </a:effectLst>
                <a:latin typeface="Calibri" charset="0"/>
              </a:rPr>
              <a:t> </a:t>
            </a:r>
            <a:r>
              <a:rPr lang="en-US" altLang="zh-TW" dirty="0">
                <a:effectLst>
                  <a:outerShdw blurRad="38100" dist="38100" dir="2700000" algn="tl">
                    <a:srgbClr val="DDDDDD"/>
                  </a:outerShdw>
                </a:effectLst>
                <a:latin typeface="Calibri" charset="0"/>
              </a:rPr>
              <a:t>(NB) is a probabilistic learning method.</a:t>
            </a:r>
          </a:p>
          <a:p>
            <a:pPr eaLnBrk="1" hangingPunct="1"/>
            <a:endParaRPr lang="en-US" altLang="zh-TW" sz="800" dirty="0">
              <a:effectLst>
                <a:outerShdw blurRad="38100" dist="38100" dir="2700000" algn="tl">
                  <a:srgbClr val="DDDDDD"/>
                </a:outerShdw>
              </a:effectLst>
              <a:latin typeface="Calibri" charset="0"/>
            </a:endParaRPr>
          </a:p>
          <a:p>
            <a:pPr eaLnBrk="1" hangingPunct="1"/>
            <a:r>
              <a:rPr lang="en-US" altLang="zh-TW" dirty="0">
                <a:effectLst>
                  <a:outerShdw blurRad="38100" dist="38100" dir="2700000" algn="tl">
                    <a:srgbClr val="DDDDDD"/>
                  </a:outerShdw>
                </a:effectLst>
                <a:latin typeface="Calibri" charset="0"/>
              </a:rPr>
              <a:t>In text classification, our goal is to find the “</a:t>
            </a:r>
            <a:r>
              <a:rPr lang="en-US" altLang="zh-TW" b="1" dirty="0">
                <a:solidFill>
                  <a:srgbClr val="FF0000"/>
                </a:solidFill>
                <a:effectLst>
                  <a:outerShdw blurRad="38100" dist="38100" dir="2700000" algn="tl">
                    <a:srgbClr val="DDDDDD"/>
                  </a:outerShdw>
                </a:effectLst>
                <a:latin typeface="Calibri" charset="0"/>
              </a:rPr>
              <a:t>best</a:t>
            </a:r>
            <a:r>
              <a:rPr lang="en-US" altLang="zh-TW" dirty="0">
                <a:effectLst>
                  <a:outerShdw blurRad="38100" dist="38100" dir="2700000" algn="tl">
                    <a:srgbClr val="DDDDDD"/>
                  </a:outerShdw>
                </a:effectLst>
                <a:latin typeface="Calibri" charset="0"/>
              </a:rPr>
              <a:t>” class for the document:</a:t>
            </a:r>
          </a:p>
          <a:p>
            <a:pPr eaLnBrk="1" hangingPunct="1"/>
            <a:endParaRPr lang="en-US" altLang="zh-TW" dirty="0">
              <a:effectLst>
                <a:outerShdw blurRad="38100" dist="38100" dir="2700000" algn="tl">
                  <a:srgbClr val="DDDDDD"/>
                </a:outerShdw>
              </a:effectLst>
              <a:latin typeface="Calibri" charset="0"/>
            </a:endParaRPr>
          </a:p>
          <a:p>
            <a:pPr eaLnBrk="1" hangingPunct="1"/>
            <a:endParaRPr lang="en-US" altLang="zh-TW" dirty="0">
              <a:effectLst>
                <a:outerShdw blurRad="38100" dist="38100" dir="2700000" algn="tl">
                  <a:srgbClr val="DDDDDD"/>
                </a:outerShdw>
              </a:effectLst>
              <a:latin typeface="Calibri" charset="0"/>
            </a:endParaRPr>
          </a:p>
          <a:p>
            <a:pPr eaLnBrk="1" hangingPunct="1"/>
            <a:endParaRPr lang="en-US" altLang="zh-TW" dirty="0">
              <a:effectLst>
                <a:outerShdw blurRad="38100" dist="38100" dir="2700000" algn="tl">
                  <a:srgbClr val="DDDDDD"/>
                </a:outerShdw>
              </a:effectLst>
              <a:latin typeface="Calibri" charset="0"/>
            </a:endParaRPr>
          </a:p>
          <a:p>
            <a:pPr eaLnBrk="1" hangingPunct="1"/>
            <a:endParaRPr lang="en-US" altLang="zh-TW" dirty="0">
              <a:effectLst>
                <a:outerShdw blurRad="38100" dist="38100" dir="2700000" algn="tl">
                  <a:srgbClr val="DDDDDD"/>
                </a:outerShdw>
              </a:effectLst>
              <a:latin typeface="Calibri" charset="0"/>
            </a:endParaRPr>
          </a:p>
        </p:txBody>
      </p:sp>
      <p:sp>
        <p:nvSpPr>
          <p:cNvPr id="35844" name="Footer Placeholder 4"/>
          <p:cNvSpPr>
            <a:spLocks noGrp="1"/>
          </p:cNvSpPr>
          <p:nvPr>
            <p:ph type="ftr" sz="quarter" idx="4294967295"/>
          </p:nvPr>
        </p:nvSpPr>
        <p:spPr bwMode="auto">
          <a:xfrm>
            <a:off x="1016000" y="6575425"/>
            <a:ext cx="31242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r" eaLnBrk="1" hangingPunct="1"/>
            <a:r>
              <a:rPr kumimoji="0" lang="en-US" sz="1600" b="0"/>
              <a:t>Slide from Chien Chin Chen</a:t>
            </a:r>
          </a:p>
        </p:txBody>
      </p:sp>
      <p:graphicFrame>
        <p:nvGraphicFramePr>
          <p:cNvPr id="28684" name="Object 2"/>
          <p:cNvGraphicFramePr>
            <a:graphicFrameLocks noChangeAspect="1"/>
          </p:cNvGraphicFramePr>
          <p:nvPr>
            <p:extLst>
              <p:ext uri="{D42A27DB-BD31-4B8C-83A1-F6EECF244321}">
                <p14:modId xmlns:p14="http://schemas.microsoft.com/office/powerpoint/2010/main" val="507493021"/>
              </p:ext>
            </p:extLst>
          </p:nvPr>
        </p:nvGraphicFramePr>
        <p:xfrm>
          <a:off x="1143000" y="3927475"/>
          <a:ext cx="2867025" cy="627062"/>
        </p:xfrm>
        <a:graphic>
          <a:graphicData uri="http://schemas.openxmlformats.org/presentationml/2006/ole">
            <mc:AlternateContent xmlns:mc="http://schemas.openxmlformats.org/markup-compatibility/2006">
              <mc:Choice xmlns:v="urn:schemas-microsoft-com:vml" Requires="v">
                <p:oleObj spid="_x0000_s35883" name="方程式" r:id="rId3" imgW="1396394" imgH="304668" progId="Equation.3">
                  <p:embed/>
                </p:oleObj>
              </mc:Choice>
              <mc:Fallback>
                <p:oleObj name="方程式" r:id="rId3" imgW="1396394" imgH="304668"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927475"/>
                        <a:ext cx="2867025" cy="627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aphicFrame>
        <p:nvGraphicFramePr>
          <p:cNvPr id="28686" name="Object 3"/>
          <p:cNvGraphicFramePr>
            <a:graphicFrameLocks noChangeAspect="1"/>
          </p:cNvGraphicFramePr>
          <p:nvPr>
            <p:extLst>
              <p:ext uri="{D42A27DB-BD31-4B8C-83A1-F6EECF244321}">
                <p14:modId xmlns:p14="http://schemas.microsoft.com/office/powerpoint/2010/main" val="3410008987"/>
              </p:ext>
            </p:extLst>
          </p:nvPr>
        </p:nvGraphicFramePr>
        <p:xfrm>
          <a:off x="1647825" y="4648200"/>
          <a:ext cx="3049588" cy="896937"/>
        </p:xfrm>
        <a:graphic>
          <a:graphicData uri="http://schemas.openxmlformats.org/presentationml/2006/ole">
            <mc:AlternateContent xmlns:mc="http://schemas.openxmlformats.org/markup-compatibility/2006">
              <mc:Choice xmlns:v="urn:schemas-microsoft-com:vml" Requires="v">
                <p:oleObj spid="_x0000_s35884" name="方程式" r:id="rId5" imgW="1422400" imgH="419100" progId="Equation.3">
                  <p:embed/>
                </p:oleObj>
              </mc:Choice>
              <mc:Fallback>
                <p:oleObj name="方程式" r:id="rId5" imgW="1422400" imgH="4191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7825" y="4648200"/>
                        <a:ext cx="3049588" cy="896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8687" name="Object 4"/>
          <p:cNvGraphicFramePr>
            <a:graphicFrameLocks noChangeAspect="1"/>
          </p:cNvGraphicFramePr>
          <p:nvPr>
            <p:extLst>
              <p:ext uri="{D42A27DB-BD31-4B8C-83A1-F6EECF244321}">
                <p14:modId xmlns:p14="http://schemas.microsoft.com/office/powerpoint/2010/main" val="3055694516"/>
              </p:ext>
            </p:extLst>
          </p:nvPr>
        </p:nvGraphicFramePr>
        <p:xfrm>
          <a:off x="1647825" y="5664200"/>
          <a:ext cx="2963863" cy="642937"/>
        </p:xfrm>
        <a:graphic>
          <a:graphicData uri="http://schemas.openxmlformats.org/presentationml/2006/ole">
            <mc:AlternateContent xmlns:mc="http://schemas.openxmlformats.org/markup-compatibility/2006">
              <mc:Choice xmlns:v="urn:schemas-microsoft-com:vml" Requires="v">
                <p:oleObj spid="_x0000_s35885" name="Equation" r:id="rId7" imgW="1396394" imgH="304668" progId="Equation.3">
                  <p:embed/>
                </p:oleObj>
              </mc:Choice>
              <mc:Fallback>
                <p:oleObj name="Equation" r:id="rId7" imgW="1396394" imgH="304668"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47825" y="5664200"/>
                        <a:ext cx="2963863" cy="642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8688" name="Text Box 16"/>
          <p:cNvSpPr txBox="1">
            <a:spLocks noChangeArrowheads="1"/>
          </p:cNvSpPr>
          <p:nvPr/>
        </p:nvSpPr>
        <p:spPr bwMode="auto">
          <a:xfrm>
            <a:off x="4416425" y="3973512"/>
            <a:ext cx="2794000" cy="584200"/>
          </a:xfrm>
          <a:prstGeom prst="rect">
            <a:avLst/>
          </a:prstGeom>
          <a:solidFill>
            <a:srgbClr val="FFCC66"/>
          </a:solidFill>
          <a:ln w="317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eaLnBrk="1" hangingPunct="1">
              <a:defRPr/>
            </a:pPr>
            <a:r>
              <a:rPr lang="en-US" altLang="zh-TW" sz="1600">
                <a:ea typeface="+mn-ea"/>
              </a:rPr>
              <a:t>The probability of a </a:t>
            </a:r>
          </a:p>
          <a:p>
            <a:pPr eaLnBrk="1" hangingPunct="1">
              <a:defRPr/>
            </a:pPr>
            <a:r>
              <a:rPr lang="en-US" altLang="zh-TW" sz="1600">
                <a:ea typeface="+mn-ea"/>
              </a:rPr>
              <a:t>document </a:t>
            </a:r>
            <a:r>
              <a:rPr lang="en-US" altLang="zh-TW" sz="1600" i="1">
                <a:ea typeface="+mn-ea"/>
              </a:rPr>
              <a:t>d</a:t>
            </a:r>
            <a:r>
              <a:rPr lang="en-US" altLang="zh-TW" sz="1600">
                <a:ea typeface="+mn-ea"/>
              </a:rPr>
              <a:t> being in class </a:t>
            </a:r>
            <a:r>
              <a:rPr lang="en-US" altLang="zh-TW" sz="1600" i="1">
                <a:ea typeface="+mn-ea"/>
              </a:rPr>
              <a:t>c.</a:t>
            </a:r>
            <a:endParaRPr lang="en-US" altLang="zh-TW" sz="1600">
              <a:ea typeface="+mn-ea"/>
            </a:endParaRPr>
          </a:p>
        </p:txBody>
      </p:sp>
      <p:sp>
        <p:nvSpPr>
          <p:cNvPr id="28689" name="Line 17"/>
          <p:cNvSpPr>
            <a:spLocks noChangeShapeType="1"/>
          </p:cNvSpPr>
          <p:nvPr/>
        </p:nvSpPr>
        <p:spPr bwMode="auto">
          <a:xfrm flipH="1" flipV="1">
            <a:off x="3984625" y="4216400"/>
            <a:ext cx="431800" cy="71437"/>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1" name="Text Box 16"/>
          <p:cNvSpPr txBox="1">
            <a:spLocks noChangeArrowheads="1"/>
          </p:cNvSpPr>
          <p:nvPr/>
        </p:nvSpPr>
        <p:spPr bwMode="auto">
          <a:xfrm>
            <a:off x="5305425" y="5011737"/>
            <a:ext cx="2794000" cy="338138"/>
          </a:xfrm>
          <a:prstGeom prst="rect">
            <a:avLst/>
          </a:prstGeom>
          <a:solidFill>
            <a:srgbClr val="FFCC66"/>
          </a:solidFill>
          <a:ln w="317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sz="2400">
                <a:solidFill>
                  <a:schemeClr val="tx1"/>
                </a:solidFill>
                <a:latin typeface="Arial" charset="0"/>
                <a:ea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tLang="zh-TW" sz="1600"/>
              <a:t>Bayes’ Rule</a:t>
            </a:r>
          </a:p>
        </p:txBody>
      </p:sp>
      <p:sp>
        <p:nvSpPr>
          <p:cNvPr id="12" name="Line 17"/>
          <p:cNvSpPr>
            <a:spLocks noChangeShapeType="1"/>
          </p:cNvSpPr>
          <p:nvPr/>
        </p:nvSpPr>
        <p:spPr bwMode="auto">
          <a:xfrm flipH="1" flipV="1">
            <a:off x="4797425" y="5092700"/>
            <a:ext cx="431800" cy="71437"/>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3" name="Text Box 16"/>
          <p:cNvSpPr txBox="1">
            <a:spLocks noChangeArrowheads="1"/>
          </p:cNvSpPr>
          <p:nvPr/>
        </p:nvSpPr>
        <p:spPr bwMode="auto">
          <a:xfrm>
            <a:off x="5229225" y="5740400"/>
            <a:ext cx="2794000" cy="584200"/>
          </a:xfrm>
          <a:prstGeom prst="rect">
            <a:avLst/>
          </a:prstGeom>
          <a:solidFill>
            <a:srgbClr val="FFCC66"/>
          </a:solidFill>
          <a:ln w="317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eaLnBrk="1" hangingPunct="1">
              <a:defRPr/>
            </a:pPr>
            <a:r>
              <a:rPr lang="en-US" altLang="zh-TW" sz="1600">
                <a:ea typeface="+mn-ea"/>
              </a:rPr>
              <a:t>We can ignore the denominator</a:t>
            </a:r>
          </a:p>
        </p:txBody>
      </p:sp>
      <p:sp>
        <p:nvSpPr>
          <p:cNvPr id="14" name="Line 17"/>
          <p:cNvSpPr>
            <a:spLocks noChangeShapeType="1"/>
          </p:cNvSpPr>
          <p:nvPr/>
        </p:nvSpPr>
        <p:spPr bwMode="auto">
          <a:xfrm flipH="1" flipV="1">
            <a:off x="4797425" y="5930900"/>
            <a:ext cx="431800" cy="71437"/>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animEffect transition="in" filter="box(in)">
                                      <p:cBhvr>
                                        <p:cTn id="7" dur="500"/>
                                        <p:tgtEl>
                                          <p:spTgt spid="28675">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8684"/>
                                        </p:tgtEl>
                                        <p:attrNameLst>
                                          <p:attrName>style.visibility</p:attrName>
                                        </p:attrNameLst>
                                      </p:cBhvr>
                                      <p:to>
                                        <p:strVal val="visible"/>
                                      </p:to>
                                    </p:set>
                                    <p:animEffect transition="in" filter="box(in)">
                                      <p:cBhvr>
                                        <p:cTn id="10" dur="500"/>
                                        <p:tgtEl>
                                          <p:spTgt spid="28684"/>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8689"/>
                                        </p:tgtEl>
                                        <p:attrNameLst>
                                          <p:attrName>style.visibility</p:attrName>
                                        </p:attrNameLst>
                                      </p:cBhvr>
                                      <p:to>
                                        <p:strVal val="visible"/>
                                      </p:to>
                                    </p:set>
                                    <p:animEffect transition="in" filter="box(in)">
                                      <p:cBhvr>
                                        <p:cTn id="13" dur="500"/>
                                        <p:tgtEl>
                                          <p:spTgt spid="28689"/>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8688"/>
                                        </p:tgtEl>
                                        <p:attrNameLst>
                                          <p:attrName>style.visibility</p:attrName>
                                        </p:attrNameLst>
                                      </p:cBhvr>
                                      <p:to>
                                        <p:strVal val="visible"/>
                                      </p:to>
                                    </p:set>
                                    <p:animEffect transition="in" filter="box(in)">
                                      <p:cBhvr>
                                        <p:cTn id="16" dur="500"/>
                                        <p:tgtEl>
                                          <p:spTgt spid="2868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16" fill="hold" nodeType="clickEffect">
                                  <p:stCondLst>
                                    <p:cond delay="0"/>
                                  </p:stCondLst>
                                  <p:childTnLst>
                                    <p:set>
                                      <p:cBhvr>
                                        <p:cTn id="20" dur="1" fill="hold">
                                          <p:stCondLst>
                                            <p:cond delay="0"/>
                                          </p:stCondLst>
                                        </p:cTn>
                                        <p:tgtEl>
                                          <p:spTgt spid="28686"/>
                                        </p:tgtEl>
                                        <p:attrNameLst>
                                          <p:attrName>style.visibility</p:attrName>
                                        </p:attrNameLst>
                                      </p:cBhvr>
                                      <p:to>
                                        <p:strVal val="visible"/>
                                      </p:to>
                                    </p:set>
                                    <p:animEffect transition="in" filter="box(in)">
                                      <p:cBhvr>
                                        <p:cTn id="21" dur="500"/>
                                        <p:tgtEl>
                                          <p:spTgt spid="28686"/>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ox(in)">
                                      <p:cBhvr>
                                        <p:cTn id="24" dur="500"/>
                                        <p:tgtEl>
                                          <p:spTgt spid="1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nodeType="clickEffect">
                                  <p:stCondLst>
                                    <p:cond delay="0"/>
                                  </p:stCondLst>
                                  <p:childTnLst>
                                    <p:set>
                                      <p:cBhvr>
                                        <p:cTn id="28" dur="1" fill="hold">
                                          <p:stCondLst>
                                            <p:cond delay="0"/>
                                          </p:stCondLst>
                                        </p:cTn>
                                        <p:tgtEl>
                                          <p:spTgt spid="28687"/>
                                        </p:tgtEl>
                                        <p:attrNameLst>
                                          <p:attrName>style.visibility</p:attrName>
                                        </p:attrNameLst>
                                      </p:cBhvr>
                                      <p:to>
                                        <p:strVal val="visible"/>
                                      </p:to>
                                    </p:set>
                                    <p:animEffect transition="in" filter="box(in)">
                                      <p:cBhvr>
                                        <p:cTn id="29" dur="500"/>
                                        <p:tgtEl>
                                          <p:spTgt spid="28687"/>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ox(in)">
                                      <p:cBhvr>
                                        <p:cTn id="32" dur="500"/>
                                        <p:tgtEl>
                                          <p:spTgt spid="12"/>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box(in)">
                                      <p:cBhvr>
                                        <p:cTn id="35" dur="500"/>
                                        <p:tgtEl>
                                          <p:spTgt spid="13"/>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box(in)">
                                      <p:cBhvr>
                                        <p:cTn id="3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animBg="1"/>
      <p:bldP spid="28689" grpId="0" animBg="1"/>
      <p:bldP spid="11" grpId="0" animBg="1"/>
      <p:bldP spid="12" grpId="0" animBg="1"/>
      <p:bldP spid="13" grpId="0" animBg="1"/>
      <p:bldP spid="1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Rectangle 2"/>
          <p:cNvSpPr>
            <a:spLocks noGrp="1" noChangeArrowheads="1"/>
          </p:cNvSpPr>
          <p:nvPr>
            <p:ph type="title"/>
          </p:nvPr>
        </p:nvSpPr>
        <p:spPr>
          <a:xfrm>
            <a:off x="674688" y="0"/>
            <a:ext cx="8469312" cy="731837"/>
          </a:xfrm>
        </p:spPr>
        <p:txBody>
          <a:bodyPr/>
          <a:lstStyle/>
          <a:p>
            <a:pPr eaLnBrk="1" hangingPunct="1"/>
            <a:r>
              <a:rPr lang="en-US" dirty="0">
                <a:effectLst>
                  <a:outerShdw blurRad="38100" dist="38100" dir="2700000" algn="tl">
                    <a:srgbClr val="DDDDDD"/>
                  </a:outerShdw>
                </a:effectLst>
                <a:latin typeface="Tw Cen MT Condensed" charset="0"/>
              </a:rPr>
              <a:t>Naive Bayes Classifiers</a:t>
            </a:r>
          </a:p>
        </p:txBody>
      </p:sp>
      <p:sp>
        <p:nvSpPr>
          <p:cNvPr id="45063" name="Rectangle 3"/>
          <p:cNvSpPr>
            <a:spLocks noGrp="1" noChangeArrowheads="1"/>
          </p:cNvSpPr>
          <p:nvPr>
            <p:ph idx="1"/>
          </p:nvPr>
        </p:nvSpPr>
        <p:spPr>
          <a:xfrm>
            <a:off x="685800" y="1096961"/>
            <a:ext cx="8077200" cy="2174875"/>
          </a:xfrm>
        </p:spPr>
        <p:txBody>
          <a:bodyPr/>
          <a:lstStyle/>
          <a:p>
            <a:pPr eaLnBrk="1" hangingPunct="1">
              <a:buFont typeface="Wingdings" charset="0"/>
              <a:buNone/>
            </a:pPr>
            <a:r>
              <a:rPr lang="en-US" sz="2200" dirty="0">
                <a:effectLst>
                  <a:outerShdw blurRad="38100" dist="38100" dir="2700000" algn="tl">
                    <a:srgbClr val="DDDDDD"/>
                  </a:outerShdw>
                </a:effectLst>
                <a:latin typeface="Calibri" charset="0"/>
              </a:rPr>
              <a:t>We represent an instance </a:t>
            </a:r>
            <a:r>
              <a:rPr lang="en-US" sz="2200" i="1" dirty="0">
                <a:effectLst>
                  <a:outerShdw blurRad="38100" dist="38100" dir="2700000" algn="tl">
                    <a:srgbClr val="DDDDDD"/>
                  </a:outerShdw>
                </a:effectLst>
                <a:latin typeface="Times New Roman" charset="0"/>
                <a:cs typeface="Times New Roman" charset="0"/>
              </a:rPr>
              <a:t>D</a:t>
            </a:r>
            <a:r>
              <a:rPr lang="en-US" sz="2200" dirty="0">
                <a:effectLst>
                  <a:outerShdw blurRad="38100" dist="38100" dir="2700000" algn="tl">
                    <a:srgbClr val="DDDDDD"/>
                  </a:outerShdw>
                </a:effectLst>
                <a:latin typeface="Calibri" charset="0"/>
              </a:rPr>
              <a:t> based on some attributes</a:t>
            </a:r>
            <a:r>
              <a:rPr lang="en-US" sz="2200" dirty="0" smtClean="0">
                <a:effectLst>
                  <a:outerShdw blurRad="38100" dist="38100" dir="2700000" algn="tl">
                    <a:srgbClr val="DDDDDD"/>
                  </a:outerShdw>
                </a:effectLst>
                <a:latin typeface="Calibri" charset="0"/>
              </a:rPr>
              <a:t>.</a:t>
            </a:r>
            <a:endParaRPr lang="en-US" sz="1100" dirty="0">
              <a:effectLst>
                <a:outerShdw blurRad="38100" dist="38100" dir="2700000" algn="tl">
                  <a:srgbClr val="DDDDDD"/>
                </a:outerShdw>
              </a:effectLst>
              <a:latin typeface="Calibri" charset="0"/>
            </a:endParaRPr>
          </a:p>
          <a:p>
            <a:pPr eaLnBrk="1" hangingPunct="1">
              <a:lnSpc>
                <a:spcPct val="115000"/>
              </a:lnSpc>
              <a:buFont typeface="Wingdings" charset="0"/>
              <a:buNone/>
            </a:pPr>
            <a:endParaRPr lang="en-US" sz="2200" dirty="0" smtClean="0">
              <a:effectLst>
                <a:outerShdw blurRad="38100" dist="38100" dir="2700000" algn="tl">
                  <a:srgbClr val="DDDDDD"/>
                </a:outerShdw>
              </a:effectLst>
              <a:latin typeface="Calibri" charset="0"/>
            </a:endParaRPr>
          </a:p>
          <a:p>
            <a:pPr eaLnBrk="1" hangingPunct="1">
              <a:lnSpc>
                <a:spcPct val="115000"/>
              </a:lnSpc>
              <a:buFont typeface="Wingdings" charset="0"/>
              <a:buNone/>
            </a:pPr>
            <a:endParaRPr lang="en-US" sz="2200" dirty="0" smtClean="0">
              <a:effectLst>
                <a:outerShdw blurRad="38100" dist="38100" dir="2700000" algn="tl">
                  <a:srgbClr val="DDDDDD"/>
                </a:outerShdw>
              </a:effectLst>
              <a:latin typeface="Calibri" charset="0"/>
            </a:endParaRPr>
          </a:p>
          <a:p>
            <a:pPr eaLnBrk="1" hangingPunct="1">
              <a:lnSpc>
                <a:spcPct val="115000"/>
              </a:lnSpc>
              <a:buFont typeface="Wingdings" charset="0"/>
              <a:buNone/>
            </a:pPr>
            <a:r>
              <a:rPr lang="en-US" sz="2200" dirty="0" smtClean="0">
                <a:effectLst>
                  <a:outerShdw blurRad="38100" dist="38100" dir="2700000" algn="tl">
                    <a:srgbClr val="DDDDDD"/>
                  </a:outerShdw>
                </a:effectLst>
                <a:latin typeface="Calibri" charset="0"/>
              </a:rPr>
              <a:t>Task</a:t>
            </a:r>
            <a:r>
              <a:rPr lang="en-US" sz="2200" dirty="0">
                <a:effectLst>
                  <a:outerShdw blurRad="38100" dist="38100" dir="2700000" algn="tl">
                    <a:srgbClr val="DDDDDD"/>
                  </a:outerShdw>
                </a:effectLst>
                <a:latin typeface="Calibri" charset="0"/>
              </a:rPr>
              <a:t>: Classify a new instance </a:t>
            </a:r>
            <a:r>
              <a:rPr lang="en-US" sz="2200" i="1" dirty="0">
                <a:effectLst>
                  <a:outerShdw blurRad="38100" dist="38100" dir="2700000" algn="tl">
                    <a:srgbClr val="DDDDDD"/>
                  </a:outerShdw>
                </a:effectLst>
                <a:latin typeface="Times New Roman" charset="0"/>
                <a:cs typeface="Times New Roman" charset="0"/>
              </a:rPr>
              <a:t>D</a:t>
            </a:r>
            <a:r>
              <a:rPr lang="en-US" sz="2200" i="1" dirty="0">
                <a:effectLst>
                  <a:outerShdw blurRad="38100" dist="38100" dir="2700000" algn="tl">
                    <a:srgbClr val="DDDDDD"/>
                  </a:outerShdw>
                </a:effectLst>
                <a:latin typeface="Calibri" charset="0"/>
              </a:rPr>
              <a:t> </a:t>
            </a:r>
            <a:r>
              <a:rPr lang="en-US" sz="2200" dirty="0">
                <a:effectLst>
                  <a:outerShdw blurRad="38100" dist="38100" dir="2700000" algn="tl">
                    <a:srgbClr val="DDDDDD"/>
                  </a:outerShdw>
                </a:effectLst>
                <a:latin typeface="Calibri" charset="0"/>
              </a:rPr>
              <a:t>based on a tuple of attribute values                                  into one of the classes </a:t>
            </a:r>
            <a:r>
              <a:rPr lang="en-US" sz="2200" i="1" dirty="0" err="1">
                <a:effectLst>
                  <a:outerShdw blurRad="38100" dist="38100" dir="2700000" algn="tl">
                    <a:srgbClr val="DDDDDD"/>
                  </a:outerShdw>
                </a:effectLst>
                <a:latin typeface="Times New Roman" charset="0"/>
                <a:cs typeface="Times New Roman" charset="0"/>
              </a:rPr>
              <a:t>c</a:t>
            </a:r>
            <a:r>
              <a:rPr lang="en-US" sz="2200" i="1" baseline="-25000" dirty="0" err="1">
                <a:effectLst>
                  <a:outerShdw blurRad="38100" dist="38100" dir="2700000" algn="tl">
                    <a:srgbClr val="DDDDDD"/>
                  </a:outerShdw>
                </a:effectLst>
                <a:latin typeface="Times New Roman" charset="0"/>
                <a:cs typeface="Times New Roman" charset="0"/>
              </a:rPr>
              <a:t>j</a:t>
            </a:r>
            <a:r>
              <a:rPr lang="en-US" sz="2200" dirty="0">
                <a:effectLst>
                  <a:outerShdw blurRad="38100" dist="38100" dir="2700000" algn="tl">
                    <a:srgbClr val="DDDDDD"/>
                  </a:outerShdw>
                </a:effectLst>
                <a:latin typeface="Calibri" charset="0"/>
              </a:rPr>
              <a:t> </a:t>
            </a:r>
            <a:r>
              <a:rPr lang="en-US" sz="2200" dirty="0">
                <a:effectLst>
                  <a:outerShdw blurRad="38100" dist="38100" dir="2700000" algn="tl">
                    <a:srgbClr val="DDDDDD"/>
                  </a:outerShdw>
                </a:effectLst>
                <a:latin typeface="Calibri" charset="0"/>
                <a:sym typeface="Symbol" charset="0"/>
              </a:rPr>
              <a:t> </a:t>
            </a:r>
            <a:r>
              <a:rPr lang="en-US" sz="2200" i="1" dirty="0">
                <a:effectLst>
                  <a:outerShdw blurRad="38100" dist="38100" dir="2700000" algn="tl">
                    <a:srgbClr val="DDDDDD"/>
                  </a:outerShdw>
                </a:effectLst>
                <a:latin typeface="Times New Roman" charset="0"/>
                <a:cs typeface="Times New Roman" charset="0"/>
                <a:sym typeface="Symbol" charset="0"/>
              </a:rPr>
              <a:t>C</a:t>
            </a:r>
          </a:p>
        </p:txBody>
      </p:sp>
      <p:sp>
        <p:nvSpPr>
          <p:cNvPr id="36868" name="Footer Placeholder 4"/>
          <p:cNvSpPr>
            <a:spLocks noGrp="1"/>
          </p:cNvSpPr>
          <p:nvPr>
            <p:ph type="ftr" sz="quarter" idx="4294967295"/>
          </p:nvPr>
        </p:nvSpPr>
        <p:spPr bwMode="auto">
          <a:xfrm>
            <a:off x="1828800" y="6596063"/>
            <a:ext cx="22098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400" b="0"/>
              <a:t>Slide from Chris Manning</a:t>
            </a:r>
          </a:p>
        </p:txBody>
      </p:sp>
      <p:graphicFrame>
        <p:nvGraphicFramePr>
          <p:cNvPr id="36869" name="Object 2"/>
          <p:cNvGraphicFramePr>
            <a:graphicFrameLocks noChangeAspect="1"/>
          </p:cNvGraphicFramePr>
          <p:nvPr>
            <p:extLst>
              <p:ext uri="{D42A27DB-BD31-4B8C-83A1-F6EECF244321}">
                <p14:modId xmlns:p14="http://schemas.microsoft.com/office/powerpoint/2010/main" val="828045558"/>
              </p:ext>
            </p:extLst>
          </p:nvPr>
        </p:nvGraphicFramePr>
        <p:xfrm>
          <a:off x="2057400" y="1652585"/>
          <a:ext cx="2374900" cy="531813"/>
        </p:xfrm>
        <a:graphic>
          <a:graphicData uri="http://schemas.openxmlformats.org/presentationml/2006/ole">
            <mc:AlternateContent xmlns:mc="http://schemas.openxmlformats.org/markup-compatibility/2006">
              <mc:Choice xmlns:v="urn:schemas-microsoft-com:vml" Requires="v">
                <p:oleObj spid="_x0000_s36917" name="Equation" r:id="rId3" imgW="1129810" imgH="253890" progId="Equation.3">
                  <p:embed/>
                </p:oleObj>
              </mc:Choice>
              <mc:Fallback>
                <p:oleObj name="Equation" r:id="rId3" imgW="1129810" imgH="25389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652585"/>
                        <a:ext cx="2374900" cy="531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aphicFrame>
        <p:nvGraphicFramePr>
          <p:cNvPr id="36870" name="Object 3"/>
          <p:cNvGraphicFramePr>
            <a:graphicFrameLocks noChangeAspect="1"/>
          </p:cNvGraphicFramePr>
          <p:nvPr>
            <p:extLst>
              <p:ext uri="{D42A27DB-BD31-4B8C-83A1-F6EECF244321}">
                <p14:modId xmlns:p14="http://schemas.microsoft.com/office/powerpoint/2010/main" val="2983211231"/>
              </p:ext>
            </p:extLst>
          </p:nvPr>
        </p:nvGraphicFramePr>
        <p:xfrm>
          <a:off x="896938" y="3124200"/>
          <a:ext cx="4437062" cy="730250"/>
        </p:xfrm>
        <a:graphic>
          <a:graphicData uri="http://schemas.openxmlformats.org/presentationml/2006/ole">
            <mc:AlternateContent xmlns:mc="http://schemas.openxmlformats.org/markup-compatibility/2006">
              <mc:Choice xmlns:v="urn:schemas-microsoft-com:vml" Requires="v">
                <p:oleObj spid="_x0000_s36918" name="Equation" r:id="rId5" imgW="2070100" imgH="342900" progId="Equation.3">
                  <p:embed/>
                </p:oleObj>
              </mc:Choice>
              <mc:Fallback>
                <p:oleObj name="Equation" r:id="rId5" imgW="2070100" imgH="3429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6938" y="3124200"/>
                        <a:ext cx="4437062"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aphicFrame>
        <p:nvGraphicFramePr>
          <p:cNvPr id="36871" name="Object 4"/>
          <p:cNvGraphicFramePr>
            <a:graphicFrameLocks noChangeAspect="1"/>
          </p:cNvGraphicFramePr>
          <p:nvPr>
            <p:extLst>
              <p:ext uri="{D42A27DB-BD31-4B8C-83A1-F6EECF244321}">
                <p14:modId xmlns:p14="http://schemas.microsoft.com/office/powerpoint/2010/main" val="1171984578"/>
              </p:ext>
            </p:extLst>
          </p:nvPr>
        </p:nvGraphicFramePr>
        <p:xfrm>
          <a:off x="1522413" y="4068763"/>
          <a:ext cx="4573587" cy="976312"/>
        </p:xfrm>
        <a:graphic>
          <a:graphicData uri="http://schemas.openxmlformats.org/presentationml/2006/ole">
            <mc:AlternateContent xmlns:mc="http://schemas.openxmlformats.org/markup-compatibility/2006">
              <mc:Choice xmlns:v="urn:schemas-microsoft-com:vml" Requires="v">
                <p:oleObj spid="_x0000_s36919" name="Equation" r:id="rId7" imgW="2133600" imgH="457200" progId="Equation.3">
                  <p:embed/>
                </p:oleObj>
              </mc:Choice>
              <mc:Fallback>
                <p:oleObj name="Equation" r:id="rId7" imgW="2133600" imgH="4572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2413" y="4068763"/>
                        <a:ext cx="4573587" cy="976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aphicFrame>
        <p:nvGraphicFramePr>
          <p:cNvPr id="36872" name="Object 5"/>
          <p:cNvGraphicFramePr>
            <a:graphicFrameLocks noChangeAspect="1"/>
          </p:cNvGraphicFramePr>
          <p:nvPr>
            <p:extLst>
              <p:ext uri="{D42A27DB-BD31-4B8C-83A1-F6EECF244321}">
                <p14:modId xmlns:p14="http://schemas.microsoft.com/office/powerpoint/2010/main" val="3140527308"/>
              </p:ext>
            </p:extLst>
          </p:nvPr>
        </p:nvGraphicFramePr>
        <p:xfrm>
          <a:off x="1503363" y="5410200"/>
          <a:ext cx="4516437" cy="730250"/>
        </p:xfrm>
        <a:graphic>
          <a:graphicData uri="http://schemas.openxmlformats.org/presentationml/2006/ole">
            <mc:AlternateContent xmlns:mc="http://schemas.openxmlformats.org/markup-compatibility/2006">
              <mc:Choice xmlns:v="urn:schemas-microsoft-com:vml" Requires="v">
                <p:oleObj spid="_x0000_s36920" name="Equation" r:id="rId9" imgW="2108200" imgH="342900" progId="Equation.3">
                  <p:embed/>
                </p:oleObj>
              </mc:Choice>
              <mc:Fallback>
                <p:oleObj name="Equation" r:id="rId9" imgW="2108200" imgH="342900"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3363" y="5410200"/>
                        <a:ext cx="4516437"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9" name="Text Box 16"/>
          <p:cNvSpPr txBox="1">
            <a:spLocks noChangeArrowheads="1"/>
          </p:cNvSpPr>
          <p:nvPr/>
        </p:nvSpPr>
        <p:spPr bwMode="auto">
          <a:xfrm>
            <a:off x="5892800" y="3200400"/>
            <a:ext cx="2794000" cy="584200"/>
          </a:xfrm>
          <a:prstGeom prst="rect">
            <a:avLst/>
          </a:prstGeom>
          <a:solidFill>
            <a:srgbClr val="FFCC66"/>
          </a:solidFill>
          <a:ln w="317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eaLnBrk="1" hangingPunct="1">
              <a:defRPr/>
            </a:pPr>
            <a:r>
              <a:rPr lang="en-US" altLang="zh-TW" sz="1600">
                <a:ea typeface="+mn-ea"/>
              </a:rPr>
              <a:t>The probability of a </a:t>
            </a:r>
          </a:p>
          <a:p>
            <a:pPr eaLnBrk="1" hangingPunct="1">
              <a:defRPr/>
            </a:pPr>
            <a:r>
              <a:rPr lang="en-US" altLang="zh-TW" sz="1600">
                <a:ea typeface="+mn-ea"/>
              </a:rPr>
              <a:t>document </a:t>
            </a:r>
            <a:r>
              <a:rPr lang="en-US" altLang="zh-TW" sz="1600" i="1">
                <a:ea typeface="+mn-ea"/>
              </a:rPr>
              <a:t>d</a:t>
            </a:r>
            <a:r>
              <a:rPr lang="en-US" altLang="zh-TW" sz="1600">
                <a:ea typeface="+mn-ea"/>
              </a:rPr>
              <a:t> being in class </a:t>
            </a:r>
            <a:r>
              <a:rPr lang="en-US" altLang="zh-TW" sz="1600" i="1">
                <a:ea typeface="+mn-ea"/>
              </a:rPr>
              <a:t>c.</a:t>
            </a:r>
            <a:endParaRPr lang="en-US" altLang="zh-TW" sz="1600">
              <a:ea typeface="+mn-ea"/>
            </a:endParaRPr>
          </a:p>
        </p:txBody>
      </p:sp>
      <p:sp>
        <p:nvSpPr>
          <p:cNvPr id="36874" name="Line 17"/>
          <p:cNvSpPr>
            <a:spLocks noChangeShapeType="1"/>
          </p:cNvSpPr>
          <p:nvPr/>
        </p:nvSpPr>
        <p:spPr bwMode="auto">
          <a:xfrm flipH="1" flipV="1">
            <a:off x="5435600" y="3429000"/>
            <a:ext cx="431800" cy="71438"/>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1" name="Text Box 16"/>
          <p:cNvSpPr txBox="1">
            <a:spLocks noChangeArrowheads="1"/>
          </p:cNvSpPr>
          <p:nvPr/>
        </p:nvSpPr>
        <p:spPr bwMode="auto">
          <a:xfrm>
            <a:off x="6578600" y="4419600"/>
            <a:ext cx="2413000" cy="338138"/>
          </a:xfrm>
          <a:prstGeom prst="rect">
            <a:avLst/>
          </a:prstGeom>
          <a:solidFill>
            <a:srgbClr val="FFCC66"/>
          </a:solidFill>
          <a:ln w="3175">
            <a:solidFill>
              <a:schemeClr val="tx1"/>
            </a:solidFill>
            <a:miter lim="800000"/>
            <a:headEnd/>
            <a:tailEnd/>
          </a:ln>
          <a:effectLst>
            <a:outerShdw blurRad="63500" dist="107763" dir="2700000" algn="ctr" rotWithShape="0">
              <a:schemeClr val="bg2">
                <a:alpha val="50000"/>
              </a:schemeClr>
            </a:outerShdw>
          </a:effectLst>
        </p:spPr>
        <p:txBody>
          <a:bodyPr wrap="square">
            <a:spAutoFit/>
          </a:bodyPr>
          <a:lstStyle>
            <a:lvl1pPr>
              <a:defRPr sz="2400">
                <a:solidFill>
                  <a:schemeClr val="tx1"/>
                </a:solidFill>
                <a:latin typeface="Arial" charset="0"/>
                <a:ea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tLang="zh-TW" sz="1600"/>
              <a:t>Bayes’ Rule</a:t>
            </a:r>
          </a:p>
        </p:txBody>
      </p:sp>
      <p:sp>
        <p:nvSpPr>
          <p:cNvPr id="36876" name="Line 17"/>
          <p:cNvSpPr>
            <a:spLocks noChangeShapeType="1"/>
          </p:cNvSpPr>
          <p:nvPr/>
        </p:nvSpPr>
        <p:spPr bwMode="auto">
          <a:xfrm flipH="1" flipV="1">
            <a:off x="6070600" y="4500563"/>
            <a:ext cx="431800" cy="71437"/>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3" name="Text Box 16"/>
          <p:cNvSpPr txBox="1">
            <a:spLocks noChangeArrowheads="1"/>
          </p:cNvSpPr>
          <p:nvPr/>
        </p:nvSpPr>
        <p:spPr bwMode="auto">
          <a:xfrm>
            <a:off x="6502400" y="5529263"/>
            <a:ext cx="2489200" cy="584200"/>
          </a:xfrm>
          <a:prstGeom prst="rect">
            <a:avLst/>
          </a:prstGeom>
          <a:solidFill>
            <a:srgbClr val="FFCC66"/>
          </a:solidFill>
          <a:ln w="3175">
            <a:solidFill>
              <a:schemeClr val="tx1"/>
            </a:solidFill>
            <a:miter lim="800000"/>
            <a:headEnd/>
            <a:tailEnd/>
          </a:ln>
          <a:effectLst>
            <a:outerShdw blurRad="63500" dist="107763" dir="2700000" algn="ctr" rotWithShape="0">
              <a:schemeClr val="bg2">
                <a:alpha val="50000"/>
              </a:schemeClr>
            </a:outerShdw>
          </a:effectLst>
        </p:spPr>
        <p:txBody>
          <a:bodyPr wrap="square">
            <a:spAutoFit/>
          </a:bodyPr>
          <a:lstStyle/>
          <a:p>
            <a:pPr eaLnBrk="1" hangingPunct="1">
              <a:defRPr/>
            </a:pPr>
            <a:r>
              <a:rPr lang="en-US" altLang="zh-TW" sz="1600">
                <a:ea typeface="+mn-ea"/>
              </a:rPr>
              <a:t>We can ignore the denominator</a:t>
            </a:r>
          </a:p>
        </p:txBody>
      </p:sp>
      <p:sp>
        <p:nvSpPr>
          <p:cNvPr id="36878" name="Line 17"/>
          <p:cNvSpPr>
            <a:spLocks noChangeShapeType="1"/>
          </p:cNvSpPr>
          <p:nvPr/>
        </p:nvSpPr>
        <p:spPr bwMode="auto">
          <a:xfrm flipH="1" flipV="1">
            <a:off x="6070600" y="5719763"/>
            <a:ext cx="431800" cy="71437"/>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74688" y="-76200"/>
            <a:ext cx="8469312" cy="914400"/>
          </a:xfrm>
        </p:spPr>
        <p:txBody>
          <a:bodyPr>
            <a:normAutofit/>
          </a:bodyPr>
          <a:lstStyle/>
          <a:p>
            <a:pPr eaLnBrk="1" hangingPunct="1"/>
            <a:r>
              <a:rPr lang="en-US" dirty="0">
                <a:effectLst>
                  <a:outerShdw blurRad="38100" dist="38100" dir="2700000" algn="tl">
                    <a:srgbClr val="DDDDDD"/>
                  </a:outerShdw>
                </a:effectLst>
                <a:latin typeface="Tw Cen MT Condensed" charset="0"/>
              </a:rPr>
              <a:t>Naïve </a:t>
            </a:r>
            <a:r>
              <a:rPr lang="en-US" dirty="0" smtClean="0">
                <a:effectLst>
                  <a:outerShdw blurRad="38100" dist="38100" dir="2700000" algn="tl">
                    <a:srgbClr val="DDDDDD"/>
                  </a:outerShdw>
                </a:effectLst>
                <a:latin typeface="Tw Cen MT Condensed" charset="0"/>
              </a:rPr>
              <a:t>Bayes Assumption</a:t>
            </a:r>
            <a:endParaRPr lang="en-US" dirty="0">
              <a:effectLst>
                <a:outerShdw blurRad="38100" dist="38100" dir="2700000" algn="tl">
                  <a:srgbClr val="DDDDDD"/>
                </a:outerShdw>
              </a:effectLst>
              <a:latin typeface="Tw Cen MT Condensed" charset="0"/>
            </a:endParaRPr>
          </a:p>
        </p:txBody>
      </p:sp>
      <p:sp>
        <p:nvSpPr>
          <p:cNvPr id="46083" name="Rectangle 3"/>
          <p:cNvSpPr>
            <a:spLocks noGrp="1" noChangeArrowheads="1"/>
          </p:cNvSpPr>
          <p:nvPr>
            <p:ph idx="1"/>
          </p:nvPr>
        </p:nvSpPr>
        <p:spPr/>
        <p:txBody>
          <a:bodyPr/>
          <a:lstStyle/>
          <a:p>
            <a:pPr eaLnBrk="1" hangingPunct="1"/>
            <a:r>
              <a:rPr lang="en-US" i="1">
                <a:effectLst>
                  <a:outerShdw blurRad="38100" dist="38100" dir="2700000" algn="tl">
                    <a:srgbClr val="DDDDDD"/>
                  </a:outerShdw>
                </a:effectLst>
                <a:latin typeface="Times New Roman" charset="0"/>
              </a:rPr>
              <a:t>P</a:t>
            </a:r>
            <a:r>
              <a:rPr lang="en-US">
                <a:effectLst>
                  <a:outerShdw blurRad="38100" dist="38100" dir="2700000" algn="tl">
                    <a:srgbClr val="DDDDDD"/>
                  </a:outerShdw>
                </a:effectLst>
                <a:latin typeface="Times New Roman" charset="0"/>
              </a:rPr>
              <a:t>(</a:t>
            </a:r>
            <a:r>
              <a:rPr lang="en-US" i="1">
                <a:effectLst>
                  <a:outerShdw blurRad="38100" dist="38100" dir="2700000" algn="tl">
                    <a:srgbClr val="DDDDDD"/>
                  </a:outerShdw>
                </a:effectLst>
                <a:latin typeface="Times New Roman" charset="0"/>
              </a:rPr>
              <a:t>c</a:t>
            </a:r>
            <a:r>
              <a:rPr lang="en-US" i="1" baseline="-25000">
                <a:effectLst>
                  <a:outerShdw blurRad="38100" dist="38100" dir="2700000" algn="tl">
                    <a:srgbClr val="DDDDDD"/>
                  </a:outerShdw>
                </a:effectLst>
                <a:latin typeface="Times New Roman" charset="0"/>
              </a:rPr>
              <a:t>j</a:t>
            </a:r>
            <a:r>
              <a:rPr lang="en-US">
                <a:effectLst>
                  <a:outerShdw blurRad="38100" dist="38100" dir="2700000" algn="tl">
                    <a:srgbClr val="DDDDDD"/>
                  </a:outerShdw>
                </a:effectLst>
                <a:latin typeface="Times New Roman" charset="0"/>
              </a:rPr>
              <a:t>)</a:t>
            </a:r>
          </a:p>
          <a:p>
            <a:pPr lvl="1" eaLnBrk="1" hangingPunct="1"/>
            <a:r>
              <a:rPr lang="en-US">
                <a:latin typeface="Calibri" charset="0"/>
              </a:rPr>
              <a:t>Can be estimated from the frequency of classes in the training examples.</a:t>
            </a:r>
          </a:p>
          <a:p>
            <a:pPr eaLnBrk="1" hangingPunct="1"/>
            <a:r>
              <a:rPr lang="en-US" i="1">
                <a:effectLst>
                  <a:outerShdw blurRad="38100" dist="38100" dir="2700000" algn="tl">
                    <a:srgbClr val="DDDDDD"/>
                  </a:outerShdw>
                </a:effectLst>
                <a:latin typeface="Times New Roman" charset="0"/>
              </a:rPr>
              <a:t>P</a:t>
            </a:r>
            <a:r>
              <a:rPr lang="en-US">
                <a:effectLst>
                  <a:outerShdw blurRad="38100" dist="38100" dir="2700000" algn="tl">
                    <a:srgbClr val="DDDDDD"/>
                  </a:outerShdw>
                </a:effectLst>
                <a:latin typeface="Times New Roman" charset="0"/>
              </a:rPr>
              <a:t>(</a:t>
            </a:r>
            <a:r>
              <a:rPr lang="en-US" i="1">
                <a:effectLst>
                  <a:outerShdw blurRad="38100" dist="38100" dir="2700000" algn="tl">
                    <a:srgbClr val="DDDDDD"/>
                  </a:outerShdw>
                </a:effectLst>
                <a:latin typeface="Times New Roman" charset="0"/>
              </a:rPr>
              <a:t>x</a:t>
            </a:r>
            <a:r>
              <a:rPr lang="en-US" i="1" baseline="-25000">
                <a:effectLst>
                  <a:outerShdw blurRad="38100" dist="38100" dir="2700000" algn="tl">
                    <a:srgbClr val="DDDDDD"/>
                  </a:outerShdw>
                </a:effectLst>
                <a:latin typeface="Times New Roman" charset="0"/>
              </a:rPr>
              <a:t>1</a:t>
            </a:r>
            <a:r>
              <a:rPr lang="en-US" i="1">
                <a:effectLst>
                  <a:outerShdw blurRad="38100" dist="38100" dir="2700000" algn="tl">
                    <a:srgbClr val="DDDDDD"/>
                  </a:outerShdw>
                </a:effectLst>
                <a:latin typeface="Times New Roman" charset="0"/>
              </a:rPr>
              <a:t>,x</a:t>
            </a:r>
            <a:r>
              <a:rPr lang="en-US" i="1" baseline="-25000">
                <a:effectLst>
                  <a:outerShdw blurRad="38100" dist="38100" dir="2700000" algn="tl">
                    <a:srgbClr val="DDDDDD"/>
                  </a:outerShdw>
                </a:effectLst>
                <a:latin typeface="Times New Roman" charset="0"/>
              </a:rPr>
              <a:t>2</a:t>
            </a:r>
            <a:r>
              <a:rPr lang="en-US" i="1">
                <a:effectLst>
                  <a:outerShdw blurRad="38100" dist="38100" dir="2700000" algn="tl">
                    <a:srgbClr val="DDDDDD"/>
                  </a:outerShdw>
                </a:effectLst>
                <a:latin typeface="Times New Roman" charset="0"/>
              </a:rPr>
              <a:t>,…,x</a:t>
            </a:r>
            <a:r>
              <a:rPr lang="en-US" i="1" baseline="-25000">
                <a:effectLst>
                  <a:outerShdw blurRad="38100" dist="38100" dir="2700000" algn="tl">
                    <a:srgbClr val="DDDDDD"/>
                  </a:outerShdw>
                </a:effectLst>
                <a:latin typeface="Times New Roman" charset="0"/>
              </a:rPr>
              <a:t>n</a:t>
            </a:r>
            <a:r>
              <a:rPr lang="en-US" i="1">
                <a:effectLst>
                  <a:outerShdw blurRad="38100" dist="38100" dir="2700000" algn="tl">
                    <a:srgbClr val="DDDDDD"/>
                  </a:outerShdw>
                </a:effectLst>
                <a:latin typeface="Times New Roman" charset="0"/>
              </a:rPr>
              <a:t>|c</a:t>
            </a:r>
            <a:r>
              <a:rPr lang="en-US" i="1" baseline="-25000">
                <a:effectLst>
                  <a:outerShdw blurRad="38100" dist="38100" dir="2700000" algn="tl">
                    <a:srgbClr val="DDDDDD"/>
                  </a:outerShdw>
                </a:effectLst>
                <a:latin typeface="Times New Roman" charset="0"/>
              </a:rPr>
              <a:t>j</a:t>
            </a:r>
            <a:r>
              <a:rPr lang="en-US">
                <a:effectLst>
                  <a:outerShdw blurRad="38100" dist="38100" dir="2700000" algn="tl">
                    <a:srgbClr val="DDDDDD"/>
                  </a:outerShdw>
                </a:effectLst>
                <a:latin typeface="Times New Roman" charset="0"/>
              </a:rPr>
              <a:t>) </a:t>
            </a:r>
          </a:p>
          <a:p>
            <a:pPr lvl="1" eaLnBrk="1" hangingPunct="1"/>
            <a:r>
              <a:rPr lang="en-US" i="1">
                <a:latin typeface="Times New Roman" charset="0"/>
                <a:cs typeface="Arial" charset="0"/>
              </a:rPr>
              <a:t>O</a:t>
            </a:r>
            <a:r>
              <a:rPr lang="en-US">
                <a:latin typeface="Times New Roman" charset="0"/>
                <a:cs typeface="Arial" charset="0"/>
              </a:rPr>
              <a:t>(</a:t>
            </a:r>
            <a:r>
              <a:rPr lang="en-US" i="1">
                <a:latin typeface="Times New Roman" charset="0"/>
                <a:cs typeface="Arial" charset="0"/>
              </a:rPr>
              <a:t>|X|</a:t>
            </a:r>
            <a:r>
              <a:rPr lang="en-US" i="1" baseline="30000">
                <a:latin typeface="Times New Roman" charset="0"/>
                <a:cs typeface="Arial" charset="0"/>
              </a:rPr>
              <a:t>n</a:t>
            </a:r>
            <a:r>
              <a:rPr lang="en-US">
                <a:latin typeface="Times New Roman" charset="0"/>
                <a:cs typeface="Arial" charset="0"/>
                <a:sym typeface="Symbol" charset="0"/>
              </a:rPr>
              <a:t>•</a:t>
            </a:r>
            <a:r>
              <a:rPr lang="en-US" i="1">
                <a:latin typeface="Times New Roman" charset="0"/>
                <a:cs typeface="Arial" charset="0"/>
                <a:sym typeface="Symbol" charset="0"/>
              </a:rPr>
              <a:t>|C|</a:t>
            </a:r>
            <a:r>
              <a:rPr lang="en-US">
                <a:latin typeface="Times New Roman" charset="0"/>
                <a:cs typeface="Arial" charset="0"/>
                <a:sym typeface="Symbol" charset="0"/>
              </a:rPr>
              <a:t>) </a:t>
            </a:r>
            <a:r>
              <a:rPr lang="en-US">
                <a:latin typeface="Calibri" charset="0"/>
                <a:cs typeface="Arial" charset="0"/>
                <a:sym typeface="Symbol" charset="0"/>
              </a:rPr>
              <a:t>parameters</a:t>
            </a:r>
            <a:endParaRPr lang="en-US">
              <a:latin typeface="Calibri" charset="0"/>
              <a:cs typeface="Arial" charset="0"/>
            </a:endParaRPr>
          </a:p>
          <a:p>
            <a:pPr lvl="1" eaLnBrk="1" hangingPunct="1"/>
            <a:r>
              <a:rPr lang="en-US">
                <a:latin typeface="Calibri" charset="0"/>
              </a:rPr>
              <a:t>Could only be estimated if a very, very large number of training examples was available.</a:t>
            </a:r>
          </a:p>
          <a:p>
            <a:pPr eaLnBrk="1" hangingPunct="1">
              <a:buFont typeface="Wingdings" charset="0"/>
              <a:buNone/>
            </a:pPr>
            <a:r>
              <a:rPr lang="en-US" sz="2200">
                <a:solidFill>
                  <a:srgbClr val="00A000"/>
                </a:solidFill>
                <a:effectLst>
                  <a:outerShdw blurRad="38100" dist="38100" dir="2700000" algn="tl">
                    <a:srgbClr val="DDDDDD"/>
                  </a:outerShdw>
                </a:effectLst>
                <a:latin typeface="Calibri" charset="0"/>
              </a:rPr>
              <a:t>Naïve Bayes Conditional Independence Assumption:</a:t>
            </a:r>
          </a:p>
          <a:p>
            <a:pPr eaLnBrk="1" hangingPunct="1"/>
            <a:r>
              <a:rPr lang="en-US" sz="2400">
                <a:effectLst>
                  <a:outerShdw blurRad="38100" dist="38100" dir="2700000" algn="tl">
                    <a:srgbClr val="DDDDDD"/>
                  </a:outerShdw>
                </a:effectLst>
                <a:latin typeface="Calibri" charset="0"/>
                <a:sym typeface="Symbol" charset="0"/>
              </a:rPr>
              <a:t>Assume that the probability of observing the conjunction of attributes is equal to the product of the individual probabilities </a:t>
            </a:r>
            <a:r>
              <a:rPr lang="en-US" sz="2400" i="1">
                <a:effectLst>
                  <a:outerShdw blurRad="38100" dist="38100" dir="2700000" algn="tl">
                    <a:srgbClr val="DDDDDD"/>
                  </a:outerShdw>
                </a:effectLst>
                <a:latin typeface="Times New Roman" charset="0"/>
                <a:sym typeface="Symbol" charset="0"/>
              </a:rPr>
              <a:t>P</a:t>
            </a:r>
            <a:r>
              <a:rPr lang="en-US" sz="2400">
                <a:effectLst>
                  <a:outerShdw blurRad="38100" dist="38100" dir="2700000" algn="tl">
                    <a:srgbClr val="DDDDDD"/>
                  </a:outerShdw>
                </a:effectLst>
                <a:latin typeface="Times New Roman" charset="0"/>
                <a:sym typeface="Symbol" charset="0"/>
              </a:rPr>
              <a:t>(</a:t>
            </a:r>
            <a:r>
              <a:rPr lang="en-US" sz="2400" i="1">
                <a:effectLst>
                  <a:outerShdw blurRad="38100" dist="38100" dir="2700000" algn="tl">
                    <a:srgbClr val="DDDDDD"/>
                  </a:outerShdw>
                </a:effectLst>
                <a:latin typeface="Times New Roman" charset="0"/>
                <a:sym typeface="Symbol" charset="0"/>
              </a:rPr>
              <a:t>x</a:t>
            </a:r>
            <a:r>
              <a:rPr lang="en-US" sz="2400" i="1" baseline="-25000">
                <a:effectLst>
                  <a:outerShdw blurRad="38100" dist="38100" dir="2700000" algn="tl">
                    <a:srgbClr val="DDDDDD"/>
                  </a:outerShdw>
                </a:effectLst>
                <a:latin typeface="Times New Roman" charset="0"/>
                <a:sym typeface="Symbol" charset="0"/>
              </a:rPr>
              <a:t>i</a:t>
            </a:r>
            <a:r>
              <a:rPr lang="en-US" sz="2400">
                <a:effectLst>
                  <a:outerShdw blurRad="38100" dist="38100" dir="2700000" algn="tl">
                    <a:srgbClr val="DDDDDD"/>
                  </a:outerShdw>
                </a:effectLst>
                <a:latin typeface="Times New Roman" charset="0"/>
                <a:sym typeface="Symbol" charset="0"/>
              </a:rPr>
              <a:t>|</a:t>
            </a:r>
            <a:r>
              <a:rPr lang="en-US" sz="2400" i="1">
                <a:effectLst>
                  <a:outerShdw blurRad="38100" dist="38100" dir="2700000" algn="tl">
                    <a:srgbClr val="DDDDDD"/>
                  </a:outerShdw>
                </a:effectLst>
                <a:latin typeface="Times New Roman" charset="0"/>
                <a:sym typeface="Symbol" charset="0"/>
              </a:rPr>
              <a:t>c</a:t>
            </a:r>
            <a:r>
              <a:rPr lang="en-US" sz="2400" i="1" baseline="-25000">
                <a:effectLst>
                  <a:outerShdw blurRad="38100" dist="38100" dir="2700000" algn="tl">
                    <a:srgbClr val="DDDDDD"/>
                  </a:outerShdw>
                </a:effectLst>
                <a:latin typeface="Times New Roman" charset="0"/>
                <a:sym typeface="Symbol" charset="0"/>
              </a:rPr>
              <a:t>j</a:t>
            </a:r>
            <a:r>
              <a:rPr lang="en-US" sz="2400">
                <a:effectLst>
                  <a:outerShdw blurRad="38100" dist="38100" dir="2700000" algn="tl">
                    <a:srgbClr val="DDDDDD"/>
                  </a:outerShdw>
                </a:effectLst>
                <a:latin typeface="Times New Roman" charset="0"/>
                <a:sym typeface="Symbol" charset="0"/>
              </a:rPr>
              <a:t>)</a:t>
            </a:r>
            <a:r>
              <a:rPr lang="en-US" sz="2400">
                <a:effectLst>
                  <a:outerShdw blurRad="38100" dist="38100" dir="2700000" algn="tl">
                    <a:srgbClr val="DDDDDD"/>
                  </a:outerShdw>
                </a:effectLst>
                <a:latin typeface="Calibri" charset="0"/>
                <a:sym typeface="Symbol" charset="0"/>
              </a:rPr>
              <a:t>.</a:t>
            </a:r>
            <a:endParaRPr lang="en-US" sz="2400" i="1">
              <a:effectLst>
                <a:outerShdw blurRad="38100" dist="38100" dir="2700000" algn="tl">
                  <a:srgbClr val="DDDDDD"/>
                </a:outerShdw>
              </a:effectLst>
              <a:latin typeface="Times New Roman" charset="0"/>
            </a:endParaRPr>
          </a:p>
        </p:txBody>
      </p:sp>
      <p:sp>
        <p:nvSpPr>
          <p:cNvPr id="39940" name="Footer Placeholder 4"/>
          <p:cNvSpPr>
            <a:spLocks noGrp="1"/>
          </p:cNvSpPr>
          <p:nvPr>
            <p:ph type="ftr" sz="quarter" idx="4294967295"/>
          </p:nvPr>
        </p:nvSpPr>
        <p:spPr bwMode="auto">
          <a:xfrm>
            <a:off x="1295400" y="6553200"/>
            <a:ext cx="2895600" cy="304800"/>
          </a:xfrm>
          <a:prstGeom prst="rect">
            <a:avLst/>
          </a:prstGeom>
          <a:ln>
            <a:miter lim="800000"/>
            <a:headEnd/>
            <a:tailEnd/>
          </a:ln>
        </p:spPr>
        <p:txBody>
          <a:bodyPr/>
          <a:lstStyle/>
          <a:p>
            <a:pPr algn="r" eaLnBrk="1" hangingPunct="1">
              <a:defRPr/>
            </a:pPr>
            <a:r>
              <a:rPr lang="en-US" sz="1600" dirty="0">
                <a:latin typeface="+mn-lt"/>
                <a:ea typeface="+mn-ea"/>
              </a:rPr>
              <a:t>Slide from Chris Manning</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800">
                <a:effectLst>
                  <a:outerShdw blurRad="38100" dist="38100" dir="2700000" algn="tl">
                    <a:srgbClr val="DDDDDD"/>
                  </a:outerShdw>
                </a:effectLst>
                <a:latin typeface="Tw Cen MT Condensed" charset="0"/>
              </a:rPr>
              <a:t>Is this spam?</a:t>
            </a:r>
          </a:p>
        </p:txBody>
      </p:sp>
      <p:pic>
        <p:nvPicPr>
          <p:cNvPr id="12291" name="Content Placeholder 5" descr="spam.tif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90600" y="2209800"/>
            <a:ext cx="7772400" cy="3432175"/>
          </a:xfrm>
          <a:ln>
            <a:solidFill>
              <a:schemeClr val="tx1"/>
            </a:solidFill>
          </a:ln>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2"/>
          <p:cNvGrpSpPr>
            <a:grpSpLocks/>
          </p:cNvGrpSpPr>
          <p:nvPr/>
        </p:nvGrpSpPr>
        <p:grpSpPr bwMode="auto">
          <a:xfrm>
            <a:off x="1676400" y="1828800"/>
            <a:ext cx="4902200" cy="1752600"/>
            <a:chOff x="1728" y="960"/>
            <a:chExt cx="3088" cy="1104"/>
          </a:xfrm>
        </p:grpSpPr>
        <p:sp>
          <p:nvSpPr>
            <p:cNvPr id="38919" name="Oval 3"/>
            <p:cNvSpPr>
              <a:spLocks noChangeArrowheads="1"/>
            </p:cNvSpPr>
            <p:nvPr/>
          </p:nvSpPr>
          <p:spPr bwMode="auto">
            <a:xfrm>
              <a:off x="3168" y="96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Flu</a:t>
              </a:r>
            </a:p>
          </p:txBody>
        </p:sp>
        <p:sp>
          <p:nvSpPr>
            <p:cNvPr id="38920" name="Oval 4"/>
            <p:cNvSpPr>
              <a:spLocks noChangeArrowheads="1"/>
            </p:cNvSpPr>
            <p:nvPr/>
          </p:nvSpPr>
          <p:spPr bwMode="auto">
            <a:xfrm>
              <a:off x="1920" y="168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1</a:t>
              </a:r>
              <a:endParaRPr lang="en-US" sz="2000" b="1" i="1">
                <a:latin typeface="Comic Sans MS" charset="0"/>
                <a:cs typeface="Times New Roman (Hebrew)" charset="0"/>
              </a:endParaRPr>
            </a:p>
          </p:txBody>
        </p:sp>
        <p:sp>
          <p:nvSpPr>
            <p:cNvPr id="38921" name="Oval 5"/>
            <p:cNvSpPr>
              <a:spLocks noChangeArrowheads="1"/>
            </p:cNvSpPr>
            <p:nvPr/>
          </p:nvSpPr>
          <p:spPr bwMode="auto">
            <a:xfrm>
              <a:off x="2448" y="168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2</a:t>
              </a:r>
              <a:endParaRPr lang="en-US" sz="2000" b="1" i="1">
                <a:latin typeface="Comic Sans MS" charset="0"/>
                <a:cs typeface="Times New Roman (Hebrew)" charset="0"/>
              </a:endParaRPr>
            </a:p>
          </p:txBody>
        </p:sp>
        <p:sp>
          <p:nvSpPr>
            <p:cNvPr id="38922" name="Oval 6"/>
            <p:cNvSpPr>
              <a:spLocks noChangeArrowheads="1"/>
            </p:cNvSpPr>
            <p:nvPr/>
          </p:nvSpPr>
          <p:spPr bwMode="auto">
            <a:xfrm>
              <a:off x="4080" y="168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5</a:t>
              </a:r>
              <a:endParaRPr lang="en-US" sz="2000" b="1" i="1">
                <a:latin typeface="Comic Sans MS" charset="0"/>
                <a:cs typeface="Times New Roman (Hebrew)" charset="0"/>
              </a:endParaRPr>
            </a:p>
          </p:txBody>
        </p:sp>
        <p:sp>
          <p:nvSpPr>
            <p:cNvPr id="38923" name="Oval 7"/>
            <p:cNvSpPr>
              <a:spLocks noChangeArrowheads="1"/>
            </p:cNvSpPr>
            <p:nvPr/>
          </p:nvSpPr>
          <p:spPr bwMode="auto">
            <a:xfrm>
              <a:off x="3072" y="168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3</a:t>
              </a:r>
            </a:p>
          </p:txBody>
        </p:sp>
        <p:cxnSp>
          <p:nvCxnSpPr>
            <p:cNvPr id="38924" name="AutoShape 8"/>
            <p:cNvCxnSpPr>
              <a:cxnSpLocks noChangeShapeType="1"/>
              <a:stCxn id="38919" idx="4"/>
              <a:endCxn id="38920" idx="0"/>
            </p:cNvCxnSpPr>
            <p:nvPr/>
          </p:nvCxnSpPr>
          <p:spPr bwMode="auto">
            <a:xfrm flipH="1">
              <a:off x="2116" y="1145"/>
              <a:ext cx="1248" cy="526"/>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38925" name="AutoShape 9"/>
            <p:cNvCxnSpPr>
              <a:cxnSpLocks noChangeShapeType="1"/>
              <a:stCxn id="38919" idx="4"/>
              <a:endCxn id="38921" idx="0"/>
            </p:cNvCxnSpPr>
            <p:nvPr/>
          </p:nvCxnSpPr>
          <p:spPr bwMode="auto">
            <a:xfrm flipH="1">
              <a:off x="2644" y="1145"/>
              <a:ext cx="720" cy="526"/>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38926" name="AutoShape 10"/>
            <p:cNvCxnSpPr>
              <a:cxnSpLocks noChangeShapeType="1"/>
              <a:stCxn id="38919" idx="4"/>
              <a:endCxn id="38923" idx="0"/>
            </p:cNvCxnSpPr>
            <p:nvPr/>
          </p:nvCxnSpPr>
          <p:spPr bwMode="auto">
            <a:xfrm flipH="1">
              <a:off x="3268" y="1145"/>
              <a:ext cx="96" cy="526"/>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38927" name="AutoShape 11"/>
            <p:cNvCxnSpPr>
              <a:cxnSpLocks noChangeShapeType="1"/>
              <a:stCxn id="38919" idx="4"/>
              <a:endCxn id="38922" idx="0"/>
            </p:cNvCxnSpPr>
            <p:nvPr/>
          </p:nvCxnSpPr>
          <p:spPr bwMode="auto">
            <a:xfrm>
              <a:off x="3364" y="1145"/>
              <a:ext cx="912" cy="526"/>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8928" name="Oval 12"/>
            <p:cNvSpPr>
              <a:spLocks noChangeArrowheads="1"/>
            </p:cNvSpPr>
            <p:nvPr/>
          </p:nvSpPr>
          <p:spPr bwMode="auto">
            <a:xfrm>
              <a:off x="3600" y="168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4</a:t>
              </a:r>
              <a:endParaRPr lang="en-US" sz="2000" b="1" i="1">
                <a:latin typeface="Comic Sans MS" charset="0"/>
                <a:cs typeface="Times New Roman (Hebrew)" charset="0"/>
              </a:endParaRPr>
            </a:p>
          </p:txBody>
        </p:sp>
        <p:cxnSp>
          <p:nvCxnSpPr>
            <p:cNvPr id="38929" name="AutoShape 13"/>
            <p:cNvCxnSpPr>
              <a:cxnSpLocks noChangeShapeType="1"/>
              <a:stCxn id="38919" idx="4"/>
              <a:endCxn id="38928" idx="0"/>
            </p:cNvCxnSpPr>
            <p:nvPr/>
          </p:nvCxnSpPr>
          <p:spPr bwMode="auto">
            <a:xfrm>
              <a:off x="3364" y="1145"/>
              <a:ext cx="432" cy="526"/>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8930" name="Text Box 14"/>
            <p:cNvSpPr txBox="1">
              <a:spLocks noChangeArrowheads="1"/>
            </p:cNvSpPr>
            <p:nvPr/>
          </p:nvSpPr>
          <p:spPr bwMode="auto">
            <a:xfrm>
              <a:off x="3600" y="1872"/>
              <a:ext cx="40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a:r>
                <a:rPr kumimoji="0" lang="en-US" sz="1400">
                  <a:latin typeface="Comic Sans MS" charset="0"/>
                  <a:cs typeface="Times New Roman (Hebrew)" charset="0"/>
                </a:rPr>
                <a:t>fever</a:t>
              </a:r>
            </a:p>
          </p:txBody>
        </p:sp>
        <p:sp>
          <p:nvSpPr>
            <p:cNvPr id="38931" name="Text Box 15"/>
            <p:cNvSpPr txBox="1">
              <a:spLocks noChangeArrowheads="1"/>
            </p:cNvSpPr>
            <p:nvPr/>
          </p:nvSpPr>
          <p:spPr bwMode="auto">
            <a:xfrm>
              <a:off x="2448" y="1872"/>
              <a:ext cx="374"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a:r>
                <a:rPr kumimoji="0" lang="en-US" sz="1400">
                  <a:latin typeface="Comic Sans MS" charset="0"/>
                  <a:cs typeface="Times New Roman (Hebrew)" charset="0"/>
                </a:rPr>
                <a:t>sinus</a:t>
              </a:r>
            </a:p>
          </p:txBody>
        </p:sp>
        <p:sp>
          <p:nvSpPr>
            <p:cNvPr id="38932" name="Text Box 16"/>
            <p:cNvSpPr txBox="1">
              <a:spLocks noChangeArrowheads="1"/>
            </p:cNvSpPr>
            <p:nvPr/>
          </p:nvSpPr>
          <p:spPr bwMode="auto">
            <a:xfrm>
              <a:off x="3030" y="1872"/>
              <a:ext cx="415"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a:r>
                <a:rPr kumimoji="0" lang="en-US" sz="1400">
                  <a:latin typeface="Comic Sans MS" charset="0"/>
                  <a:cs typeface="Times New Roman (Hebrew)" charset="0"/>
                </a:rPr>
                <a:t>cough</a:t>
              </a:r>
            </a:p>
          </p:txBody>
        </p:sp>
        <p:sp>
          <p:nvSpPr>
            <p:cNvPr id="38933" name="Text Box 17"/>
            <p:cNvSpPr txBox="1">
              <a:spLocks noChangeArrowheads="1"/>
            </p:cNvSpPr>
            <p:nvPr/>
          </p:nvSpPr>
          <p:spPr bwMode="auto">
            <a:xfrm>
              <a:off x="1728" y="1872"/>
              <a:ext cx="644"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a:r>
                <a:rPr kumimoji="0" lang="en-US" sz="1400">
                  <a:latin typeface="Comic Sans MS" charset="0"/>
                  <a:cs typeface="Times New Roman (Hebrew)" charset="0"/>
                </a:rPr>
                <a:t>runnynose</a:t>
              </a:r>
            </a:p>
          </p:txBody>
        </p:sp>
        <p:sp>
          <p:nvSpPr>
            <p:cNvPr id="38934" name="Text Box 18"/>
            <p:cNvSpPr txBox="1">
              <a:spLocks noChangeArrowheads="1"/>
            </p:cNvSpPr>
            <p:nvPr/>
          </p:nvSpPr>
          <p:spPr bwMode="auto">
            <a:xfrm>
              <a:off x="4032" y="1872"/>
              <a:ext cx="784"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a:r>
                <a:rPr kumimoji="0" lang="en-US" sz="1400">
                  <a:latin typeface="Comic Sans MS" charset="0"/>
                  <a:cs typeface="Times New Roman (Hebrew)" charset="0"/>
                </a:rPr>
                <a:t>muscle-ache</a:t>
              </a:r>
            </a:p>
          </p:txBody>
        </p:sp>
      </p:grpSp>
      <p:sp>
        <p:nvSpPr>
          <p:cNvPr id="47108" name="Rectangle 19"/>
          <p:cNvSpPr>
            <a:spLocks noGrp="1" noChangeArrowheads="1"/>
          </p:cNvSpPr>
          <p:nvPr>
            <p:ph type="title"/>
          </p:nvPr>
        </p:nvSpPr>
        <p:spPr/>
        <p:txBody>
          <a:bodyPr/>
          <a:lstStyle/>
          <a:p>
            <a:pPr eaLnBrk="1" hangingPunct="1"/>
            <a:r>
              <a:rPr lang="en-US" sz="4800" dirty="0">
                <a:effectLst>
                  <a:outerShdw blurRad="38100" dist="38100" dir="2700000" algn="tl">
                    <a:srgbClr val="DDDDDD"/>
                  </a:outerShdw>
                </a:effectLst>
                <a:latin typeface="Tw Cen MT Condensed" charset="0"/>
              </a:rPr>
              <a:t>The Naïve Bayes Classifier</a:t>
            </a:r>
          </a:p>
        </p:txBody>
      </p:sp>
      <p:sp>
        <p:nvSpPr>
          <p:cNvPr id="47109" name="Rectangle 20"/>
          <p:cNvSpPr>
            <a:spLocks noGrp="1" noChangeArrowheads="1"/>
          </p:cNvSpPr>
          <p:nvPr>
            <p:ph idx="1"/>
          </p:nvPr>
        </p:nvSpPr>
        <p:spPr>
          <a:xfrm>
            <a:off x="685800" y="3779838"/>
            <a:ext cx="8229600" cy="2163762"/>
          </a:xfrm>
        </p:spPr>
        <p:txBody>
          <a:bodyPr/>
          <a:lstStyle/>
          <a:p>
            <a:pPr eaLnBrk="1" hangingPunct="1">
              <a:buFont typeface="Wingdings" panose="05000000000000000000" pitchFamily="2" charset="2"/>
              <a:buChar char="l"/>
              <a:defRPr/>
            </a:pPr>
            <a:r>
              <a:rPr lang="en-US" b="1" dirty="0" smtClean="0">
                <a:solidFill>
                  <a:srgbClr val="00A000"/>
                </a:solidFill>
                <a:latin typeface="Calibri" charset="0"/>
                <a:ea typeface="+mn-ea"/>
              </a:rPr>
              <a:t>Conditional Independence Assumption:</a:t>
            </a:r>
            <a:r>
              <a:rPr lang="en-US" dirty="0" smtClean="0">
                <a:latin typeface="Calibri" charset="0"/>
                <a:ea typeface="+mn-ea"/>
              </a:rPr>
              <a:t> </a:t>
            </a:r>
          </a:p>
          <a:p>
            <a:pPr lvl="1" eaLnBrk="1" hangingPunct="1">
              <a:buFont typeface="Wingdings" panose="05000000000000000000" pitchFamily="2" charset="2"/>
              <a:buChar char="§"/>
              <a:defRPr/>
            </a:pPr>
            <a:r>
              <a:rPr lang="en-US" sz="2800" dirty="0" smtClean="0">
                <a:latin typeface="Calibri" charset="0"/>
              </a:rPr>
              <a:t>features are independent of each other given the class:</a:t>
            </a:r>
          </a:p>
          <a:p>
            <a:pPr eaLnBrk="1" hangingPunct="1">
              <a:buFont typeface="Wingdings" panose="05000000000000000000" pitchFamily="2" charset="2"/>
              <a:buChar char="l"/>
              <a:defRPr/>
            </a:pPr>
            <a:endParaRPr lang="en-US" dirty="0" smtClean="0">
              <a:latin typeface="Calibri" charset="0"/>
              <a:ea typeface="+mn-ea"/>
            </a:endParaRPr>
          </a:p>
        </p:txBody>
      </p:sp>
      <p:graphicFrame>
        <p:nvGraphicFramePr>
          <p:cNvPr id="38917" name="Object 2"/>
          <p:cNvGraphicFramePr>
            <a:graphicFrameLocks noChangeAspect="1"/>
          </p:cNvGraphicFramePr>
          <p:nvPr/>
        </p:nvGraphicFramePr>
        <p:xfrm>
          <a:off x="1212850" y="5357813"/>
          <a:ext cx="7626350" cy="509587"/>
        </p:xfrm>
        <a:graphic>
          <a:graphicData uri="http://schemas.openxmlformats.org/presentationml/2006/ole">
            <mc:AlternateContent xmlns:mc="http://schemas.openxmlformats.org/markup-compatibility/2006">
              <mc:Choice xmlns:v="urn:schemas-microsoft-com:vml" Requires="v">
                <p:oleObj spid="_x0000_s38946" name="Equation" r:id="rId3" imgW="3403600" imgH="228600" progId="Equation.3">
                  <p:embed/>
                </p:oleObj>
              </mc:Choice>
              <mc:Fallback>
                <p:oleObj name="Equation" r:id="rId3" imgW="3403600" imgH="228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2850" y="5357813"/>
                        <a:ext cx="7626350" cy="509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23" name="Footer Placeholder 4"/>
          <p:cNvSpPr txBox="1">
            <a:spLocks/>
          </p:cNvSpPr>
          <p:nvPr/>
        </p:nvSpPr>
        <p:spPr bwMode="auto">
          <a:xfrm>
            <a:off x="1295400" y="6553200"/>
            <a:ext cx="2895600" cy="304800"/>
          </a:xfrm>
          <a:prstGeom prst="rect">
            <a:avLst/>
          </a:prstGeom>
          <a:ln>
            <a:miter lim="800000"/>
            <a:headEnd/>
            <a:tailEnd/>
          </a:ln>
        </p:spPr>
        <p:txBody>
          <a:bodyPr/>
          <a:ls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a:lstStyle>
          <a:p>
            <a:pPr algn="r" eaLnBrk="1" hangingPunct="1">
              <a:defRPr/>
            </a:pPr>
            <a:r>
              <a:rPr lang="en-US" sz="1600" smtClean="0">
                <a:latin typeface="+mn-lt"/>
              </a:rPr>
              <a:t>Slide from Chris Manning</a:t>
            </a:r>
            <a:endParaRPr lang="en-US" sz="1600" dirty="0">
              <a:latin typeface="+mn-lt"/>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a:xfrm>
            <a:off x="674688" y="0"/>
            <a:ext cx="8469312" cy="762000"/>
          </a:xfrm>
        </p:spPr>
        <p:txBody>
          <a:bodyPr/>
          <a:lstStyle/>
          <a:p>
            <a:pPr eaLnBrk="1" hangingPunct="1"/>
            <a:r>
              <a:rPr lang="en-US" dirty="0" smtClean="0">
                <a:effectLst>
                  <a:outerShdw blurRad="38100" dist="38100" dir="2700000" algn="tl">
                    <a:srgbClr val="DDDDDD"/>
                  </a:outerShdw>
                </a:effectLst>
                <a:latin typeface="Tw Cen MT Condensed" charset="0"/>
              </a:rPr>
              <a:t>Multinomial </a:t>
            </a:r>
            <a:r>
              <a:rPr lang="en-US" dirty="0">
                <a:effectLst>
                  <a:outerShdw blurRad="38100" dist="38100" dir="2700000" algn="tl">
                    <a:srgbClr val="DDDDDD"/>
                  </a:outerShdw>
                </a:effectLst>
                <a:latin typeface="Tw Cen MT Condensed" charset="0"/>
              </a:rPr>
              <a:t>Naive Bayes </a:t>
            </a:r>
            <a:r>
              <a:rPr lang="en-US" dirty="0" smtClean="0">
                <a:effectLst>
                  <a:outerShdw blurRad="38100" dist="38100" dir="2700000" algn="tl">
                    <a:srgbClr val="DDDDDD"/>
                  </a:outerShdw>
                </a:effectLst>
                <a:latin typeface="Tw Cen MT Condensed" charset="0"/>
              </a:rPr>
              <a:t>Text Classification</a:t>
            </a:r>
            <a:endParaRPr lang="en-US" dirty="0">
              <a:effectLst>
                <a:outerShdw blurRad="38100" dist="38100" dir="2700000" algn="tl">
                  <a:srgbClr val="DDDDDD"/>
                </a:outerShdw>
              </a:effectLst>
              <a:latin typeface="Tw Cen MT Condensed" charset="0"/>
            </a:endParaRPr>
          </a:p>
        </p:txBody>
      </p:sp>
      <p:sp>
        <p:nvSpPr>
          <p:cNvPr id="48132" name="Rectangle 3"/>
          <p:cNvSpPr>
            <a:spLocks noGrp="1" noChangeArrowheads="1"/>
          </p:cNvSpPr>
          <p:nvPr>
            <p:ph idx="1"/>
          </p:nvPr>
        </p:nvSpPr>
        <p:spPr>
          <a:xfrm>
            <a:off x="685800" y="1600200"/>
            <a:ext cx="7772400" cy="735013"/>
          </a:xfrm>
        </p:spPr>
        <p:txBody>
          <a:bodyPr/>
          <a:lstStyle/>
          <a:p>
            <a:pPr eaLnBrk="1" hangingPunct="1"/>
            <a:r>
              <a:rPr lang="en-US" sz="2400" dirty="0">
                <a:effectLst>
                  <a:outerShdw blurRad="38100" dist="38100" dir="2700000" algn="tl">
                    <a:srgbClr val="DDDDDD"/>
                  </a:outerShdw>
                </a:effectLst>
                <a:latin typeface="Calibri" charset="0"/>
              </a:rPr>
              <a:t>Attributes are </a:t>
            </a:r>
            <a:r>
              <a:rPr lang="en-US" sz="2400" dirty="0">
                <a:solidFill>
                  <a:srgbClr val="FF0000"/>
                </a:solidFill>
                <a:effectLst>
                  <a:outerShdw blurRad="38100" dist="38100" dir="2700000" algn="tl">
                    <a:srgbClr val="DDDDDD"/>
                  </a:outerShdw>
                </a:effectLst>
                <a:latin typeface="Calibri" charset="0"/>
              </a:rPr>
              <a:t>text positions</a:t>
            </a:r>
            <a:r>
              <a:rPr lang="en-US" sz="2400" dirty="0">
                <a:effectLst>
                  <a:outerShdw blurRad="38100" dist="38100" dir="2700000" algn="tl">
                    <a:srgbClr val="DDDDDD"/>
                  </a:outerShdw>
                </a:effectLst>
                <a:latin typeface="Calibri" charset="0"/>
              </a:rPr>
              <a:t>, values are </a:t>
            </a:r>
            <a:r>
              <a:rPr lang="en-US" sz="2400" dirty="0">
                <a:solidFill>
                  <a:srgbClr val="FF0000"/>
                </a:solidFill>
                <a:effectLst>
                  <a:outerShdw blurRad="38100" dist="38100" dir="2700000" algn="tl">
                    <a:srgbClr val="DDDDDD"/>
                  </a:outerShdw>
                </a:effectLst>
                <a:latin typeface="Calibri" charset="0"/>
              </a:rPr>
              <a:t>words</a:t>
            </a:r>
            <a:r>
              <a:rPr lang="en-US" sz="2400" dirty="0">
                <a:effectLst>
                  <a:outerShdw blurRad="38100" dist="38100" dir="2700000" algn="tl">
                    <a:srgbClr val="DDDDDD"/>
                  </a:outerShdw>
                </a:effectLst>
                <a:latin typeface="Calibri" charset="0"/>
              </a:rPr>
              <a:t>.</a:t>
            </a:r>
          </a:p>
        </p:txBody>
      </p:sp>
      <p:sp>
        <p:nvSpPr>
          <p:cNvPr id="326660" name="Rectangle 4"/>
          <p:cNvSpPr>
            <a:spLocks noChangeArrowheads="1"/>
          </p:cNvSpPr>
          <p:nvPr/>
        </p:nvSpPr>
        <p:spPr bwMode="auto">
          <a:xfrm>
            <a:off x="685800" y="4191000"/>
            <a:ext cx="8458200" cy="2114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eaLnBrk="1" hangingPunct="1">
              <a:spcBef>
                <a:spcPct val="20000"/>
              </a:spcBef>
              <a:buClr>
                <a:srgbClr val="A50021"/>
              </a:buClr>
              <a:buSzPct val="60000"/>
              <a:buFont typeface="Wingdings" charset="0"/>
              <a:buChar char="n"/>
            </a:pPr>
            <a:r>
              <a:rPr lang="en-US" dirty="0"/>
              <a:t>Still too many possibilities</a:t>
            </a:r>
          </a:p>
          <a:p>
            <a:pPr marL="342900" indent="-342900" eaLnBrk="1" hangingPunct="1">
              <a:spcBef>
                <a:spcPct val="20000"/>
              </a:spcBef>
              <a:buClr>
                <a:srgbClr val="A50021"/>
              </a:buClr>
              <a:buSzPct val="60000"/>
              <a:buFont typeface="Wingdings" charset="0"/>
              <a:buChar char="n"/>
            </a:pPr>
            <a:r>
              <a:rPr lang="en-US" dirty="0"/>
              <a:t>Assume that classification is </a:t>
            </a:r>
            <a:r>
              <a:rPr lang="en-US" i="1" dirty="0"/>
              <a:t>independent</a:t>
            </a:r>
            <a:r>
              <a:rPr lang="en-US" dirty="0"/>
              <a:t> of the positions of the words</a:t>
            </a:r>
          </a:p>
          <a:p>
            <a:pPr marL="742950" lvl="1" indent="-285750" eaLnBrk="1" hangingPunct="1">
              <a:spcBef>
                <a:spcPct val="20000"/>
              </a:spcBef>
              <a:buClr>
                <a:schemeClr val="tx1"/>
              </a:buClr>
              <a:buSzPct val="55000"/>
              <a:buFont typeface="Wingdings" charset="0"/>
              <a:buChar char="n"/>
            </a:pPr>
            <a:r>
              <a:rPr lang="en-US" dirty="0">
                <a:cs typeface="ＭＳ Ｐゴシック" charset="0"/>
              </a:rPr>
              <a:t>Use same parameters for each position</a:t>
            </a:r>
          </a:p>
          <a:p>
            <a:pPr marL="742950" lvl="1" indent="-285750" eaLnBrk="1" hangingPunct="1">
              <a:spcBef>
                <a:spcPct val="20000"/>
              </a:spcBef>
              <a:buClr>
                <a:schemeClr val="tx1"/>
              </a:buClr>
              <a:buSzPct val="55000"/>
              <a:buFont typeface="Wingdings" charset="0"/>
              <a:buChar char="n"/>
            </a:pPr>
            <a:r>
              <a:rPr lang="en-US" dirty="0">
                <a:cs typeface="ＭＳ Ｐゴシック" charset="0"/>
              </a:rPr>
              <a:t>Result is </a:t>
            </a:r>
            <a:r>
              <a:rPr lang="en-US" b="1" i="1" dirty="0">
                <a:solidFill>
                  <a:srgbClr val="7030A0"/>
                </a:solidFill>
                <a:cs typeface="ＭＳ Ｐゴシック" charset="0"/>
              </a:rPr>
              <a:t>bag of words model</a:t>
            </a:r>
            <a:r>
              <a:rPr lang="en-US" i="1" dirty="0">
                <a:solidFill>
                  <a:srgbClr val="7030A0"/>
                </a:solidFill>
                <a:cs typeface="ＭＳ Ｐゴシック" charset="0"/>
              </a:rPr>
              <a:t> </a:t>
            </a:r>
            <a:r>
              <a:rPr lang="en-US" dirty="0">
                <a:cs typeface="ＭＳ Ｐゴシック" charset="0"/>
              </a:rPr>
              <a:t>(over tokens not types)</a:t>
            </a:r>
          </a:p>
        </p:txBody>
      </p:sp>
      <p:graphicFrame>
        <p:nvGraphicFramePr>
          <p:cNvPr id="39941" name="Object 2"/>
          <p:cNvGraphicFramePr>
            <a:graphicFrameLocks noChangeAspect="1"/>
          </p:cNvGraphicFramePr>
          <p:nvPr/>
        </p:nvGraphicFramePr>
        <p:xfrm>
          <a:off x="942975" y="2362200"/>
          <a:ext cx="7778750" cy="1638300"/>
        </p:xfrm>
        <a:graphic>
          <a:graphicData uri="http://schemas.openxmlformats.org/presentationml/2006/ole">
            <mc:AlternateContent xmlns:mc="http://schemas.openxmlformats.org/markup-compatibility/2006">
              <mc:Choice xmlns:v="urn:schemas-microsoft-com:vml" Requires="v">
                <p:oleObj spid="_x0000_s39954" name="Equation" r:id="rId3" imgW="3378200" imgH="711200" progId="Equation.3">
                  <p:embed/>
                </p:oleObj>
              </mc:Choice>
              <mc:Fallback>
                <p:oleObj name="Equation" r:id="rId3" imgW="3378200" imgH="711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2975" y="2362200"/>
                        <a:ext cx="7778750" cy="163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7" name="Footer Placeholder 4"/>
          <p:cNvSpPr txBox="1">
            <a:spLocks/>
          </p:cNvSpPr>
          <p:nvPr/>
        </p:nvSpPr>
        <p:spPr bwMode="auto">
          <a:xfrm>
            <a:off x="1295400" y="6553200"/>
            <a:ext cx="2895600" cy="304800"/>
          </a:xfrm>
          <a:prstGeom prst="rect">
            <a:avLst/>
          </a:prstGeom>
          <a:ln>
            <a:miter lim="800000"/>
            <a:headEnd/>
            <a:tailEnd/>
          </a:ln>
        </p:spPr>
        <p:txBody>
          <a:bodyPr/>
          <a:ls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a:lstStyle>
          <a:p>
            <a:pPr algn="r" eaLnBrk="1" hangingPunct="1">
              <a:defRPr/>
            </a:pPr>
            <a:r>
              <a:rPr lang="en-US" sz="1600" smtClean="0">
                <a:latin typeface="+mn-lt"/>
              </a:rPr>
              <a:t>Slide from Chris Manning</a:t>
            </a:r>
            <a:endParaRPr lang="en-US" sz="1600" dirty="0">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666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6660">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26660">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2666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60"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2"/>
          <p:cNvSpPr>
            <a:spLocks noGrp="1" noChangeArrowheads="1"/>
          </p:cNvSpPr>
          <p:nvPr>
            <p:ph type="title"/>
          </p:nvPr>
        </p:nvSpPr>
        <p:spPr>
          <a:xfrm>
            <a:off x="914400" y="0"/>
            <a:ext cx="8001000" cy="838200"/>
          </a:xfrm>
        </p:spPr>
        <p:txBody>
          <a:bodyPr/>
          <a:lstStyle/>
          <a:p>
            <a:pPr eaLnBrk="1" hangingPunct="1"/>
            <a:r>
              <a:rPr lang="en-US" sz="4800" dirty="0">
                <a:effectLst>
                  <a:outerShdw blurRad="38100" dist="38100" dir="2700000" algn="tl">
                    <a:srgbClr val="DDDDDD"/>
                  </a:outerShdw>
                </a:effectLst>
                <a:latin typeface="Tw Cen MT Condensed" charset="0"/>
              </a:rPr>
              <a:t>Learning the Model</a:t>
            </a:r>
          </a:p>
        </p:txBody>
      </p:sp>
      <p:sp>
        <p:nvSpPr>
          <p:cNvPr id="49157" name="Rectangle 3"/>
          <p:cNvSpPr>
            <a:spLocks noGrp="1" noChangeArrowheads="1"/>
          </p:cNvSpPr>
          <p:nvPr>
            <p:ph idx="1"/>
          </p:nvPr>
        </p:nvSpPr>
        <p:spPr>
          <a:xfrm>
            <a:off x="609600" y="3173413"/>
            <a:ext cx="7924800" cy="1200150"/>
          </a:xfrm>
        </p:spPr>
        <p:txBody>
          <a:bodyPr/>
          <a:lstStyle/>
          <a:p>
            <a:pPr eaLnBrk="1" hangingPunct="1">
              <a:buFont typeface="Wingdings" panose="05000000000000000000" pitchFamily="2" charset="2"/>
              <a:buChar char="l"/>
              <a:defRPr/>
            </a:pPr>
            <a:r>
              <a:rPr lang="en-US" dirty="0" smtClean="0">
                <a:latin typeface="Calibri" charset="0"/>
                <a:ea typeface="+mn-ea"/>
              </a:rPr>
              <a:t>Simplest: maximum likelihood estimate</a:t>
            </a:r>
          </a:p>
          <a:p>
            <a:pPr lvl="1" eaLnBrk="1" hangingPunct="1">
              <a:buFont typeface="Wingdings" panose="05000000000000000000" pitchFamily="2" charset="2"/>
              <a:buChar char="§"/>
              <a:defRPr/>
            </a:pPr>
            <a:r>
              <a:rPr lang="en-US" dirty="0" smtClean="0">
                <a:latin typeface="Calibri" charset="0"/>
              </a:rPr>
              <a:t>simply use the frequencies in the data</a:t>
            </a:r>
          </a:p>
        </p:txBody>
      </p:sp>
      <p:graphicFrame>
        <p:nvGraphicFramePr>
          <p:cNvPr id="40964" name="Object 2"/>
          <p:cNvGraphicFramePr>
            <a:graphicFrameLocks noChangeAspect="1"/>
          </p:cNvGraphicFramePr>
          <p:nvPr/>
        </p:nvGraphicFramePr>
        <p:xfrm>
          <a:off x="1773238" y="5227638"/>
          <a:ext cx="5084762" cy="1231900"/>
        </p:xfrm>
        <a:graphic>
          <a:graphicData uri="http://schemas.openxmlformats.org/presentationml/2006/ole">
            <mc:AlternateContent xmlns:mc="http://schemas.openxmlformats.org/markup-compatibility/2006">
              <mc:Choice xmlns:v="urn:schemas-microsoft-com:vml" Requires="v">
                <p:oleObj spid="_x0000_s41001" name="Equation" r:id="rId3" imgW="1879600" imgH="457200" progId="Equation.3">
                  <p:embed/>
                </p:oleObj>
              </mc:Choice>
              <mc:Fallback>
                <p:oleObj name="Equation" r:id="rId3" imgW="187960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3238" y="5227638"/>
                        <a:ext cx="5084762" cy="1231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pSp>
        <p:nvGrpSpPr>
          <p:cNvPr id="40965" name="Group 5"/>
          <p:cNvGrpSpPr>
            <a:grpSpLocks/>
          </p:cNvGrpSpPr>
          <p:nvPr/>
        </p:nvGrpSpPr>
        <p:grpSpPr bwMode="auto">
          <a:xfrm>
            <a:off x="2436813" y="1295400"/>
            <a:ext cx="4421187" cy="1600200"/>
            <a:chOff x="1436" y="964"/>
            <a:chExt cx="3094" cy="1121"/>
          </a:xfrm>
        </p:grpSpPr>
        <p:sp>
          <p:nvSpPr>
            <p:cNvPr id="40968" name="Oval 6"/>
            <p:cNvSpPr>
              <a:spLocks noChangeArrowheads="1"/>
            </p:cNvSpPr>
            <p:nvPr/>
          </p:nvSpPr>
          <p:spPr bwMode="auto">
            <a:xfrm>
              <a:off x="2684" y="964"/>
              <a:ext cx="460" cy="294"/>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C</a:t>
              </a:r>
            </a:p>
          </p:txBody>
        </p:sp>
        <p:sp>
          <p:nvSpPr>
            <p:cNvPr id="40969" name="Oval 7"/>
            <p:cNvSpPr>
              <a:spLocks noChangeArrowheads="1"/>
            </p:cNvSpPr>
            <p:nvPr/>
          </p:nvSpPr>
          <p:spPr bwMode="auto">
            <a:xfrm>
              <a:off x="1436" y="1802"/>
              <a:ext cx="428" cy="283"/>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1</a:t>
              </a:r>
              <a:endParaRPr lang="en-US" sz="2000" b="1" i="1">
                <a:latin typeface="Comic Sans MS" charset="0"/>
                <a:cs typeface="Times New Roman (Hebrew)" charset="0"/>
              </a:endParaRPr>
            </a:p>
          </p:txBody>
        </p:sp>
        <p:sp>
          <p:nvSpPr>
            <p:cNvPr id="40970" name="Oval 8"/>
            <p:cNvSpPr>
              <a:spLocks noChangeArrowheads="1"/>
            </p:cNvSpPr>
            <p:nvPr/>
          </p:nvSpPr>
          <p:spPr bwMode="auto">
            <a:xfrm>
              <a:off x="1964" y="1802"/>
              <a:ext cx="486" cy="283"/>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2</a:t>
              </a:r>
              <a:endParaRPr lang="en-US" sz="2000" b="1" i="1">
                <a:latin typeface="Comic Sans MS" charset="0"/>
                <a:cs typeface="Times New Roman (Hebrew)" charset="0"/>
              </a:endParaRPr>
            </a:p>
          </p:txBody>
        </p:sp>
        <p:sp>
          <p:nvSpPr>
            <p:cNvPr id="40971" name="Oval 9"/>
            <p:cNvSpPr>
              <a:spLocks noChangeArrowheads="1"/>
            </p:cNvSpPr>
            <p:nvPr/>
          </p:nvSpPr>
          <p:spPr bwMode="auto">
            <a:xfrm>
              <a:off x="3596" y="1802"/>
              <a:ext cx="401" cy="283"/>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5</a:t>
              </a:r>
              <a:endParaRPr lang="en-US" sz="2000" b="1" i="1">
                <a:latin typeface="Comic Sans MS" charset="0"/>
                <a:cs typeface="Times New Roman (Hebrew)" charset="0"/>
              </a:endParaRPr>
            </a:p>
          </p:txBody>
        </p:sp>
        <p:sp>
          <p:nvSpPr>
            <p:cNvPr id="40972" name="Oval 10"/>
            <p:cNvSpPr>
              <a:spLocks noChangeArrowheads="1"/>
            </p:cNvSpPr>
            <p:nvPr/>
          </p:nvSpPr>
          <p:spPr bwMode="auto">
            <a:xfrm>
              <a:off x="2588" y="1802"/>
              <a:ext cx="396" cy="283"/>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3</a:t>
              </a:r>
            </a:p>
          </p:txBody>
        </p:sp>
        <p:cxnSp>
          <p:nvCxnSpPr>
            <p:cNvPr id="40973" name="AutoShape 11"/>
            <p:cNvCxnSpPr>
              <a:cxnSpLocks noChangeShapeType="1"/>
              <a:stCxn id="40968" idx="4"/>
              <a:endCxn id="40969" idx="0"/>
            </p:cNvCxnSpPr>
            <p:nvPr/>
          </p:nvCxnSpPr>
          <p:spPr bwMode="auto">
            <a:xfrm rot="5400000">
              <a:off x="2010" y="898"/>
              <a:ext cx="544" cy="1264"/>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0974" name="AutoShape 12"/>
            <p:cNvCxnSpPr>
              <a:cxnSpLocks noChangeShapeType="1"/>
              <a:stCxn id="40968" idx="4"/>
              <a:endCxn id="40970" idx="0"/>
            </p:cNvCxnSpPr>
            <p:nvPr/>
          </p:nvCxnSpPr>
          <p:spPr bwMode="auto">
            <a:xfrm rot="5400000">
              <a:off x="2289" y="1177"/>
              <a:ext cx="544" cy="707"/>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0975" name="AutoShape 13"/>
            <p:cNvCxnSpPr>
              <a:cxnSpLocks noChangeShapeType="1"/>
              <a:stCxn id="40968" idx="4"/>
              <a:endCxn id="40972" idx="0"/>
            </p:cNvCxnSpPr>
            <p:nvPr/>
          </p:nvCxnSpPr>
          <p:spPr bwMode="auto">
            <a:xfrm rot="5400000">
              <a:off x="2578" y="1466"/>
              <a:ext cx="544" cy="128"/>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0976" name="AutoShape 14"/>
            <p:cNvCxnSpPr>
              <a:cxnSpLocks noChangeShapeType="1"/>
              <a:stCxn id="40968" idx="4"/>
              <a:endCxn id="40971" idx="0"/>
            </p:cNvCxnSpPr>
            <p:nvPr/>
          </p:nvCxnSpPr>
          <p:spPr bwMode="auto">
            <a:xfrm rot="16200000" flipH="1">
              <a:off x="3083" y="1089"/>
              <a:ext cx="544" cy="883"/>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40977" name="Oval 15"/>
            <p:cNvSpPr>
              <a:spLocks noChangeArrowheads="1"/>
            </p:cNvSpPr>
            <p:nvPr/>
          </p:nvSpPr>
          <p:spPr bwMode="auto">
            <a:xfrm>
              <a:off x="3116" y="1802"/>
              <a:ext cx="401" cy="283"/>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4</a:t>
              </a:r>
              <a:endParaRPr lang="en-US" sz="2000" b="1" i="1">
                <a:latin typeface="Comic Sans MS" charset="0"/>
                <a:cs typeface="Times New Roman (Hebrew)" charset="0"/>
              </a:endParaRPr>
            </a:p>
          </p:txBody>
        </p:sp>
        <p:sp>
          <p:nvSpPr>
            <p:cNvPr id="40978" name="Oval 16"/>
            <p:cNvSpPr>
              <a:spLocks noChangeArrowheads="1"/>
            </p:cNvSpPr>
            <p:nvPr/>
          </p:nvSpPr>
          <p:spPr bwMode="auto">
            <a:xfrm>
              <a:off x="4076" y="1802"/>
              <a:ext cx="454" cy="283"/>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6</a:t>
              </a:r>
              <a:endParaRPr lang="en-US" sz="2000" b="1" i="1">
                <a:latin typeface="Comic Sans MS" charset="0"/>
                <a:cs typeface="Times New Roman (Hebrew)" charset="0"/>
              </a:endParaRPr>
            </a:p>
          </p:txBody>
        </p:sp>
        <p:cxnSp>
          <p:nvCxnSpPr>
            <p:cNvPr id="40979" name="AutoShape 17"/>
            <p:cNvCxnSpPr>
              <a:cxnSpLocks noChangeShapeType="1"/>
              <a:stCxn id="40968" idx="4"/>
              <a:endCxn id="40977" idx="0"/>
            </p:cNvCxnSpPr>
            <p:nvPr/>
          </p:nvCxnSpPr>
          <p:spPr bwMode="auto">
            <a:xfrm rot="16200000" flipH="1">
              <a:off x="2843" y="1329"/>
              <a:ext cx="544" cy="403"/>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0980" name="AutoShape 18"/>
            <p:cNvCxnSpPr>
              <a:cxnSpLocks noChangeShapeType="1"/>
              <a:stCxn id="40968" idx="4"/>
              <a:endCxn id="40978" idx="0"/>
            </p:cNvCxnSpPr>
            <p:nvPr/>
          </p:nvCxnSpPr>
          <p:spPr bwMode="auto">
            <a:xfrm rot="16200000" flipH="1">
              <a:off x="3336" y="835"/>
              <a:ext cx="544" cy="1389"/>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grpSp>
      <p:graphicFrame>
        <p:nvGraphicFramePr>
          <p:cNvPr id="40966" name="Object 3"/>
          <p:cNvGraphicFramePr>
            <a:graphicFrameLocks noChangeAspect="1"/>
          </p:cNvGraphicFramePr>
          <p:nvPr/>
        </p:nvGraphicFramePr>
        <p:xfrm>
          <a:off x="2292350" y="4173538"/>
          <a:ext cx="3194050" cy="1195387"/>
        </p:xfrm>
        <a:graphic>
          <a:graphicData uri="http://schemas.openxmlformats.org/presentationml/2006/ole">
            <mc:AlternateContent xmlns:mc="http://schemas.openxmlformats.org/markup-compatibility/2006">
              <mc:Choice xmlns:v="urn:schemas-microsoft-com:vml" Requires="v">
                <p:oleObj spid="_x0000_s41002" name="Equation" r:id="rId5" imgW="1180588" imgH="444307" progId="Equation.3">
                  <p:embed/>
                </p:oleObj>
              </mc:Choice>
              <mc:Fallback>
                <p:oleObj name="Equation" r:id="rId5" imgW="1180588" imgH="444307"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92350" y="4173538"/>
                        <a:ext cx="3194050" cy="11953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22" name="Footer Placeholder 4"/>
          <p:cNvSpPr txBox="1">
            <a:spLocks/>
          </p:cNvSpPr>
          <p:nvPr/>
        </p:nvSpPr>
        <p:spPr bwMode="auto">
          <a:xfrm>
            <a:off x="1295400" y="6553200"/>
            <a:ext cx="2895600" cy="304800"/>
          </a:xfrm>
          <a:prstGeom prst="rect">
            <a:avLst/>
          </a:prstGeom>
          <a:ln>
            <a:miter lim="800000"/>
            <a:headEnd/>
            <a:tailEnd/>
          </a:ln>
        </p:spPr>
        <p:txBody>
          <a:bodyPr/>
          <a:ls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a:lstStyle>
          <a:p>
            <a:pPr algn="r" eaLnBrk="1" hangingPunct="1">
              <a:defRPr/>
            </a:pPr>
            <a:r>
              <a:rPr lang="en-US" sz="1600" smtClean="0">
                <a:latin typeface="+mn-lt"/>
              </a:rPr>
              <a:t>Slide from Chris Manning</a:t>
            </a:r>
            <a:endParaRPr lang="en-US" sz="1600" dirty="0">
              <a:latin typeface="+mn-lt"/>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609600" y="-76200"/>
            <a:ext cx="8077200" cy="990600"/>
          </a:xfrm>
        </p:spPr>
        <p:txBody>
          <a:bodyPr/>
          <a:lstStyle/>
          <a:p>
            <a:pPr eaLnBrk="1" hangingPunct="1"/>
            <a:r>
              <a:rPr lang="en-US" sz="4800">
                <a:effectLst>
                  <a:outerShdw blurRad="38100" dist="38100" dir="2700000" algn="tl">
                    <a:srgbClr val="DDDDDD"/>
                  </a:outerShdw>
                </a:effectLst>
                <a:latin typeface="Tw Cen MT Condensed" charset="0"/>
              </a:rPr>
              <a:t>Problem with Max Likelihood</a:t>
            </a:r>
          </a:p>
        </p:txBody>
      </p:sp>
      <p:graphicFrame>
        <p:nvGraphicFramePr>
          <p:cNvPr id="41987" name="Object 2"/>
          <p:cNvGraphicFramePr>
            <a:graphicFrameLocks noGrp="1" noChangeAspect="1"/>
          </p:cNvGraphicFramePr>
          <p:nvPr>
            <p:ph sz="half" idx="1"/>
          </p:nvPr>
        </p:nvGraphicFramePr>
        <p:xfrm>
          <a:off x="1520825" y="4241800"/>
          <a:ext cx="5756275" cy="917575"/>
        </p:xfrm>
        <a:graphic>
          <a:graphicData uri="http://schemas.openxmlformats.org/presentationml/2006/ole">
            <mc:AlternateContent xmlns:mc="http://schemas.openxmlformats.org/markup-compatibility/2006">
              <mc:Choice xmlns:v="urn:schemas-microsoft-com:vml" Requires="v">
                <p:oleObj spid="_x0000_s42038" name="Equation" r:id="rId3" imgW="2628900" imgH="419100" progId="Equation.3">
                  <p:embed/>
                </p:oleObj>
              </mc:Choice>
              <mc:Fallback>
                <p:oleObj name="Equation" r:id="rId3" imgW="2628900" imgH="4191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0825" y="4241800"/>
                        <a:ext cx="5756275" cy="917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50182" name="Rectangle 4"/>
          <p:cNvSpPr>
            <a:spLocks noGrp="1" noChangeArrowheads="1"/>
          </p:cNvSpPr>
          <p:nvPr>
            <p:ph type="body" sz="half" idx="2"/>
          </p:nvPr>
        </p:nvSpPr>
        <p:spPr>
          <a:xfrm>
            <a:off x="685800" y="3548063"/>
            <a:ext cx="7772400" cy="2362200"/>
          </a:xfrm>
        </p:spPr>
        <p:txBody>
          <a:bodyPr/>
          <a:lstStyle/>
          <a:p>
            <a:pPr eaLnBrk="1" hangingPunct="1">
              <a:lnSpc>
                <a:spcPct val="90000"/>
              </a:lnSpc>
            </a:pPr>
            <a:r>
              <a:rPr lang="en-US" sz="2000">
                <a:effectLst>
                  <a:outerShdw blurRad="38100" dist="38100" dir="2700000" algn="tl">
                    <a:srgbClr val="DDDDDD"/>
                  </a:outerShdw>
                </a:effectLst>
                <a:latin typeface="Calibri" charset="0"/>
              </a:rPr>
              <a:t>What if we have seen no training cases where patient had no flu and muscle aches?</a:t>
            </a:r>
          </a:p>
          <a:p>
            <a:pPr lvl="1" eaLnBrk="1" hangingPunct="1">
              <a:lnSpc>
                <a:spcPct val="90000"/>
              </a:lnSpc>
            </a:pPr>
            <a:endParaRPr lang="en-US" sz="1800">
              <a:latin typeface="Calibri" charset="0"/>
            </a:endParaRPr>
          </a:p>
          <a:p>
            <a:pPr lvl="1" eaLnBrk="1" hangingPunct="1">
              <a:lnSpc>
                <a:spcPct val="90000"/>
              </a:lnSpc>
            </a:pPr>
            <a:endParaRPr lang="en-US" sz="1800">
              <a:latin typeface="Calibri" charset="0"/>
            </a:endParaRPr>
          </a:p>
          <a:p>
            <a:pPr lvl="1" eaLnBrk="1" hangingPunct="1">
              <a:lnSpc>
                <a:spcPct val="90000"/>
              </a:lnSpc>
            </a:pPr>
            <a:endParaRPr lang="en-US" sz="1800">
              <a:latin typeface="Calibri" charset="0"/>
            </a:endParaRPr>
          </a:p>
          <a:p>
            <a:pPr eaLnBrk="1" hangingPunct="1">
              <a:lnSpc>
                <a:spcPct val="90000"/>
              </a:lnSpc>
            </a:pPr>
            <a:r>
              <a:rPr lang="en-US" sz="2000">
                <a:effectLst>
                  <a:outerShdw blurRad="38100" dist="38100" dir="2700000" algn="tl">
                    <a:srgbClr val="DDDDDD"/>
                  </a:outerShdw>
                </a:effectLst>
                <a:latin typeface="Calibri" charset="0"/>
              </a:rPr>
              <a:t>Zero probabilities cannot be conditioned away, no matter the other evidence!</a:t>
            </a:r>
          </a:p>
        </p:txBody>
      </p:sp>
      <p:graphicFrame>
        <p:nvGraphicFramePr>
          <p:cNvPr id="41989" name="Object 3"/>
          <p:cNvGraphicFramePr>
            <a:graphicFrameLocks noChangeAspect="1"/>
          </p:cNvGraphicFramePr>
          <p:nvPr/>
        </p:nvGraphicFramePr>
        <p:xfrm>
          <a:off x="1905000" y="5486400"/>
          <a:ext cx="5060950" cy="769938"/>
        </p:xfrm>
        <a:graphic>
          <a:graphicData uri="http://schemas.openxmlformats.org/presentationml/2006/ole">
            <mc:AlternateContent xmlns:mc="http://schemas.openxmlformats.org/markup-compatibility/2006">
              <mc:Choice xmlns:v="urn:schemas-microsoft-com:vml" Requires="v">
                <p:oleObj spid="_x0000_s42039" name="Equation" r:id="rId5" imgW="1828800" imgH="279400" progId="Equation.3">
                  <p:embed/>
                </p:oleObj>
              </mc:Choice>
              <mc:Fallback>
                <p:oleObj name="Equation" r:id="rId5" imgW="1828800" imgH="2794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5486400"/>
                        <a:ext cx="5060950" cy="769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pSp>
        <p:nvGrpSpPr>
          <p:cNvPr id="41990" name="Group 6"/>
          <p:cNvGrpSpPr>
            <a:grpSpLocks/>
          </p:cNvGrpSpPr>
          <p:nvPr/>
        </p:nvGrpSpPr>
        <p:grpSpPr bwMode="auto">
          <a:xfrm>
            <a:off x="1955800" y="1295400"/>
            <a:ext cx="4902200" cy="1752600"/>
            <a:chOff x="1728" y="960"/>
            <a:chExt cx="3088" cy="1104"/>
          </a:xfrm>
        </p:grpSpPr>
        <p:sp>
          <p:nvSpPr>
            <p:cNvPr id="41993" name="Oval 7"/>
            <p:cNvSpPr>
              <a:spLocks noChangeArrowheads="1"/>
            </p:cNvSpPr>
            <p:nvPr/>
          </p:nvSpPr>
          <p:spPr bwMode="auto">
            <a:xfrm>
              <a:off x="3168" y="96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Flu</a:t>
              </a:r>
            </a:p>
          </p:txBody>
        </p:sp>
        <p:sp>
          <p:nvSpPr>
            <p:cNvPr id="41994" name="Oval 8"/>
            <p:cNvSpPr>
              <a:spLocks noChangeArrowheads="1"/>
            </p:cNvSpPr>
            <p:nvPr/>
          </p:nvSpPr>
          <p:spPr bwMode="auto">
            <a:xfrm>
              <a:off x="1920" y="168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1</a:t>
              </a:r>
              <a:endParaRPr lang="en-US" sz="2000" b="1" i="1">
                <a:latin typeface="Comic Sans MS" charset="0"/>
                <a:cs typeface="Times New Roman (Hebrew)" charset="0"/>
              </a:endParaRPr>
            </a:p>
          </p:txBody>
        </p:sp>
        <p:sp>
          <p:nvSpPr>
            <p:cNvPr id="41995" name="Oval 9"/>
            <p:cNvSpPr>
              <a:spLocks noChangeArrowheads="1"/>
            </p:cNvSpPr>
            <p:nvPr/>
          </p:nvSpPr>
          <p:spPr bwMode="auto">
            <a:xfrm>
              <a:off x="2448" y="168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2</a:t>
              </a:r>
              <a:endParaRPr lang="en-US" sz="2000" b="1" i="1">
                <a:latin typeface="Comic Sans MS" charset="0"/>
                <a:cs typeface="Times New Roman (Hebrew)" charset="0"/>
              </a:endParaRPr>
            </a:p>
          </p:txBody>
        </p:sp>
        <p:sp>
          <p:nvSpPr>
            <p:cNvPr id="41996" name="Oval 10"/>
            <p:cNvSpPr>
              <a:spLocks noChangeArrowheads="1"/>
            </p:cNvSpPr>
            <p:nvPr/>
          </p:nvSpPr>
          <p:spPr bwMode="auto">
            <a:xfrm>
              <a:off x="4080" y="168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5</a:t>
              </a:r>
              <a:endParaRPr lang="en-US" sz="2000" b="1" i="1">
                <a:latin typeface="Comic Sans MS" charset="0"/>
                <a:cs typeface="Times New Roman (Hebrew)" charset="0"/>
              </a:endParaRPr>
            </a:p>
          </p:txBody>
        </p:sp>
        <p:sp>
          <p:nvSpPr>
            <p:cNvPr id="41997" name="Oval 11"/>
            <p:cNvSpPr>
              <a:spLocks noChangeArrowheads="1"/>
            </p:cNvSpPr>
            <p:nvPr/>
          </p:nvSpPr>
          <p:spPr bwMode="auto">
            <a:xfrm>
              <a:off x="3072" y="168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3</a:t>
              </a:r>
            </a:p>
          </p:txBody>
        </p:sp>
        <p:cxnSp>
          <p:nvCxnSpPr>
            <p:cNvPr id="41998" name="AutoShape 12"/>
            <p:cNvCxnSpPr>
              <a:cxnSpLocks noChangeShapeType="1"/>
              <a:stCxn id="41993" idx="4"/>
              <a:endCxn id="41994" idx="0"/>
            </p:cNvCxnSpPr>
            <p:nvPr/>
          </p:nvCxnSpPr>
          <p:spPr bwMode="auto">
            <a:xfrm flipH="1">
              <a:off x="2116" y="1145"/>
              <a:ext cx="1248" cy="526"/>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1999" name="AutoShape 13"/>
            <p:cNvCxnSpPr>
              <a:cxnSpLocks noChangeShapeType="1"/>
              <a:stCxn id="41993" idx="4"/>
              <a:endCxn id="41995" idx="0"/>
            </p:cNvCxnSpPr>
            <p:nvPr/>
          </p:nvCxnSpPr>
          <p:spPr bwMode="auto">
            <a:xfrm flipH="1">
              <a:off x="2644" y="1145"/>
              <a:ext cx="720" cy="526"/>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2000" name="AutoShape 14"/>
            <p:cNvCxnSpPr>
              <a:cxnSpLocks noChangeShapeType="1"/>
              <a:stCxn id="41993" idx="4"/>
              <a:endCxn id="41997" idx="0"/>
            </p:cNvCxnSpPr>
            <p:nvPr/>
          </p:nvCxnSpPr>
          <p:spPr bwMode="auto">
            <a:xfrm flipH="1">
              <a:off x="3268" y="1145"/>
              <a:ext cx="96" cy="526"/>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2001" name="AutoShape 15"/>
            <p:cNvCxnSpPr>
              <a:cxnSpLocks noChangeShapeType="1"/>
              <a:stCxn id="41993" idx="4"/>
              <a:endCxn id="41996" idx="0"/>
            </p:cNvCxnSpPr>
            <p:nvPr/>
          </p:nvCxnSpPr>
          <p:spPr bwMode="auto">
            <a:xfrm>
              <a:off x="3364" y="1145"/>
              <a:ext cx="912" cy="526"/>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42002" name="Oval 16"/>
            <p:cNvSpPr>
              <a:spLocks noChangeArrowheads="1"/>
            </p:cNvSpPr>
            <p:nvPr/>
          </p:nvSpPr>
          <p:spPr bwMode="auto">
            <a:xfrm>
              <a:off x="3600" y="1680"/>
              <a:ext cx="392" cy="176"/>
            </a:xfrm>
            <a:prstGeom prst="ellipse">
              <a:avLst/>
            </a:prstGeom>
            <a:solidFill>
              <a:srgbClr val="FF9966"/>
            </a:solidFill>
            <a:ln w="28575">
              <a:solidFill>
                <a:schemeClr val="tx1"/>
              </a:solidFill>
              <a:round/>
              <a:headEnd type="none" w="sm" len="sm"/>
              <a:tailEnd/>
            </a:ln>
          </p:spPr>
          <p:txBody>
            <a:bodyPr wrap="none" anchor="ctr"/>
            <a:lstStyle/>
            <a:p>
              <a:pPr algn="ctr"/>
              <a:r>
                <a:rPr lang="en-US" sz="2000" b="1" i="1">
                  <a:latin typeface="Comic Sans MS" charset="0"/>
                  <a:cs typeface="Times New Roman (Hebrew)" charset="0"/>
                </a:rPr>
                <a:t>X</a:t>
              </a:r>
              <a:r>
                <a:rPr lang="en-US" sz="2000" b="1" i="1" baseline="-25000">
                  <a:latin typeface="Comic Sans MS" charset="0"/>
                  <a:cs typeface="Times New Roman (Hebrew)" charset="0"/>
                </a:rPr>
                <a:t>4</a:t>
              </a:r>
              <a:endParaRPr lang="en-US" sz="2000" b="1" i="1">
                <a:latin typeface="Comic Sans MS" charset="0"/>
                <a:cs typeface="Times New Roman (Hebrew)" charset="0"/>
              </a:endParaRPr>
            </a:p>
          </p:txBody>
        </p:sp>
        <p:cxnSp>
          <p:nvCxnSpPr>
            <p:cNvPr id="42003" name="AutoShape 17"/>
            <p:cNvCxnSpPr>
              <a:cxnSpLocks noChangeShapeType="1"/>
              <a:stCxn id="41993" idx="4"/>
              <a:endCxn id="42002" idx="0"/>
            </p:cNvCxnSpPr>
            <p:nvPr/>
          </p:nvCxnSpPr>
          <p:spPr bwMode="auto">
            <a:xfrm>
              <a:off x="3364" y="1145"/>
              <a:ext cx="432" cy="526"/>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42004" name="Text Box 18"/>
            <p:cNvSpPr txBox="1">
              <a:spLocks noChangeArrowheads="1"/>
            </p:cNvSpPr>
            <p:nvPr/>
          </p:nvSpPr>
          <p:spPr bwMode="auto">
            <a:xfrm>
              <a:off x="3600" y="1872"/>
              <a:ext cx="40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a:r>
                <a:rPr kumimoji="0" lang="en-US" sz="1400">
                  <a:latin typeface="Comic Sans MS" charset="0"/>
                  <a:cs typeface="Times New Roman (Hebrew)" charset="0"/>
                </a:rPr>
                <a:t>fever</a:t>
              </a:r>
            </a:p>
          </p:txBody>
        </p:sp>
        <p:sp>
          <p:nvSpPr>
            <p:cNvPr id="42005" name="Text Box 19"/>
            <p:cNvSpPr txBox="1">
              <a:spLocks noChangeArrowheads="1"/>
            </p:cNvSpPr>
            <p:nvPr/>
          </p:nvSpPr>
          <p:spPr bwMode="auto">
            <a:xfrm>
              <a:off x="2448" y="1872"/>
              <a:ext cx="374"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a:r>
                <a:rPr kumimoji="0" lang="en-US" sz="1400">
                  <a:latin typeface="Comic Sans MS" charset="0"/>
                  <a:cs typeface="Times New Roman (Hebrew)" charset="0"/>
                </a:rPr>
                <a:t>sinus</a:t>
              </a:r>
            </a:p>
          </p:txBody>
        </p:sp>
        <p:sp>
          <p:nvSpPr>
            <p:cNvPr id="42006" name="Text Box 20"/>
            <p:cNvSpPr txBox="1">
              <a:spLocks noChangeArrowheads="1"/>
            </p:cNvSpPr>
            <p:nvPr/>
          </p:nvSpPr>
          <p:spPr bwMode="auto">
            <a:xfrm>
              <a:off x="3030" y="1872"/>
              <a:ext cx="415"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a:r>
                <a:rPr kumimoji="0" lang="en-US" sz="1400">
                  <a:latin typeface="Comic Sans MS" charset="0"/>
                  <a:cs typeface="Times New Roman (Hebrew)" charset="0"/>
                </a:rPr>
                <a:t>cough</a:t>
              </a:r>
            </a:p>
          </p:txBody>
        </p:sp>
        <p:sp>
          <p:nvSpPr>
            <p:cNvPr id="42007" name="Text Box 21"/>
            <p:cNvSpPr txBox="1">
              <a:spLocks noChangeArrowheads="1"/>
            </p:cNvSpPr>
            <p:nvPr/>
          </p:nvSpPr>
          <p:spPr bwMode="auto">
            <a:xfrm>
              <a:off x="1728" y="1872"/>
              <a:ext cx="644"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a:r>
                <a:rPr kumimoji="0" lang="en-US" sz="1400">
                  <a:latin typeface="Comic Sans MS" charset="0"/>
                  <a:cs typeface="Times New Roman (Hebrew)" charset="0"/>
                </a:rPr>
                <a:t>runnynose</a:t>
              </a:r>
            </a:p>
          </p:txBody>
        </p:sp>
        <p:sp>
          <p:nvSpPr>
            <p:cNvPr id="42008" name="Text Box 22"/>
            <p:cNvSpPr txBox="1">
              <a:spLocks noChangeArrowheads="1"/>
            </p:cNvSpPr>
            <p:nvPr/>
          </p:nvSpPr>
          <p:spPr bwMode="auto">
            <a:xfrm>
              <a:off x="4032" y="1872"/>
              <a:ext cx="784"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ctr"/>
              <a:r>
                <a:rPr kumimoji="0" lang="en-US" sz="1400">
                  <a:latin typeface="Comic Sans MS" charset="0"/>
                  <a:cs typeface="Times New Roman (Hebrew)" charset="0"/>
                </a:rPr>
                <a:t>muscle-ache</a:t>
              </a:r>
            </a:p>
          </p:txBody>
        </p:sp>
      </p:grpSp>
      <p:graphicFrame>
        <p:nvGraphicFramePr>
          <p:cNvPr id="41991" name="Object 4"/>
          <p:cNvGraphicFramePr>
            <a:graphicFrameLocks noChangeAspect="1"/>
          </p:cNvGraphicFramePr>
          <p:nvPr/>
        </p:nvGraphicFramePr>
        <p:xfrm>
          <a:off x="908050" y="3071813"/>
          <a:ext cx="7626350" cy="509587"/>
        </p:xfrm>
        <a:graphic>
          <a:graphicData uri="http://schemas.openxmlformats.org/presentationml/2006/ole">
            <mc:AlternateContent xmlns:mc="http://schemas.openxmlformats.org/markup-compatibility/2006">
              <mc:Choice xmlns:v="urn:schemas-microsoft-com:vml" Requires="v">
                <p:oleObj spid="_x0000_s42040" name="Equation" r:id="rId7" imgW="3403600" imgH="228600" progId="Equation.3">
                  <p:embed/>
                </p:oleObj>
              </mc:Choice>
              <mc:Fallback>
                <p:oleObj name="Equation" r:id="rId7" imgW="3403600" imgH="2286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8050" y="3071813"/>
                        <a:ext cx="7626350" cy="509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26" name="Footer Placeholder 4"/>
          <p:cNvSpPr txBox="1">
            <a:spLocks/>
          </p:cNvSpPr>
          <p:nvPr/>
        </p:nvSpPr>
        <p:spPr bwMode="auto">
          <a:xfrm>
            <a:off x="1295400" y="6553200"/>
            <a:ext cx="2895600" cy="304800"/>
          </a:xfrm>
          <a:prstGeom prst="rect">
            <a:avLst/>
          </a:prstGeom>
          <a:ln>
            <a:miter lim="800000"/>
            <a:headEnd/>
            <a:tailEnd/>
          </a:ln>
        </p:spPr>
        <p:txBody>
          <a:bodyPr/>
          <a:ls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a:lstStyle>
          <a:p>
            <a:pPr algn="r" eaLnBrk="1" hangingPunct="1">
              <a:defRPr/>
            </a:pPr>
            <a:r>
              <a:rPr lang="en-US" sz="1600" smtClean="0">
                <a:latin typeface="+mn-lt"/>
              </a:rPr>
              <a:t>Slide from Chris Manning</a:t>
            </a:r>
            <a:endParaRPr lang="en-US" sz="1600" dirty="0">
              <a:latin typeface="+mn-lt"/>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a:xfrm>
            <a:off x="533400" y="0"/>
            <a:ext cx="8077200" cy="838200"/>
          </a:xfrm>
        </p:spPr>
        <p:txBody>
          <a:bodyPr/>
          <a:lstStyle/>
          <a:p>
            <a:pPr eaLnBrk="1" hangingPunct="1"/>
            <a:r>
              <a:rPr lang="en-US" dirty="0">
                <a:effectLst>
                  <a:outerShdw blurRad="38100" dist="38100" dir="2700000" algn="tl">
                    <a:srgbClr val="DDDDDD"/>
                  </a:outerShdw>
                </a:effectLst>
                <a:latin typeface="Tw Cen MT Condensed" charset="0"/>
              </a:rPr>
              <a:t>Smoothing to Avoid </a:t>
            </a:r>
            <a:r>
              <a:rPr lang="en-US" dirty="0" err="1">
                <a:effectLst>
                  <a:outerShdw blurRad="38100" dist="38100" dir="2700000" algn="tl">
                    <a:srgbClr val="DDDDDD"/>
                  </a:outerShdw>
                </a:effectLst>
                <a:latin typeface="Tw Cen MT Condensed" charset="0"/>
              </a:rPr>
              <a:t>Overfitting</a:t>
            </a:r>
            <a:endParaRPr lang="en-US" dirty="0">
              <a:effectLst>
                <a:outerShdw blurRad="38100" dist="38100" dir="2700000" algn="tl">
                  <a:srgbClr val="DDDDDD"/>
                </a:outerShdw>
              </a:effectLst>
              <a:latin typeface="Tw Cen MT Condensed" charset="0"/>
            </a:endParaRPr>
          </a:p>
        </p:txBody>
      </p:sp>
      <p:graphicFrame>
        <p:nvGraphicFramePr>
          <p:cNvPr id="43011" name="Object 2"/>
          <p:cNvGraphicFramePr>
            <a:graphicFrameLocks noGrp="1" noChangeAspect="1"/>
          </p:cNvGraphicFramePr>
          <p:nvPr>
            <p:ph sz="half" idx="1"/>
          </p:nvPr>
        </p:nvGraphicFramePr>
        <p:xfrm>
          <a:off x="1600200" y="1600200"/>
          <a:ext cx="6019800" cy="1374775"/>
        </p:xfrm>
        <a:graphic>
          <a:graphicData uri="http://schemas.openxmlformats.org/presentationml/2006/ole">
            <mc:AlternateContent xmlns:mc="http://schemas.openxmlformats.org/markup-compatibility/2006">
              <mc:Choice xmlns:v="urn:schemas-microsoft-com:vml" Requires="v">
                <p:oleObj spid="_x0000_s43039" name="Equation" r:id="rId3" imgW="2057400" imgH="469900" progId="Equation.3">
                  <p:embed/>
                </p:oleObj>
              </mc:Choice>
              <mc:Fallback>
                <p:oleObj name="Equation" r:id="rId3" imgW="2057400" imgH="4699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600200"/>
                        <a:ext cx="6019800" cy="137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51205" name="Rectangle 4"/>
          <p:cNvSpPr>
            <a:spLocks noGrp="1" noChangeArrowheads="1"/>
          </p:cNvSpPr>
          <p:nvPr>
            <p:ph type="body" sz="half" idx="2"/>
          </p:nvPr>
        </p:nvSpPr>
        <p:spPr>
          <a:xfrm>
            <a:off x="685800" y="3856038"/>
            <a:ext cx="7772400" cy="600075"/>
          </a:xfrm>
        </p:spPr>
        <p:txBody>
          <a:bodyPr/>
          <a:lstStyle/>
          <a:p>
            <a:pPr eaLnBrk="1" hangingPunct="1"/>
            <a:r>
              <a:rPr lang="en-US" sz="2200">
                <a:effectLst>
                  <a:outerShdw blurRad="38100" dist="38100" dir="2700000" algn="tl">
                    <a:srgbClr val="DDDDDD"/>
                  </a:outerShdw>
                </a:effectLst>
                <a:latin typeface="Calibri" charset="0"/>
              </a:rPr>
              <a:t>Bayesian Unigram Prior:</a:t>
            </a:r>
          </a:p>
        </p:txBody>
      </p:sp>
      <p:sp>
        <p:nvSpPr>
          <p:cNvPr id="11270" name="Footer Placeholder 4"/>
          <p:cNvSpPr>
            <a:spLocks noGrp="1"/>
          </p:cNvSpPr>
          <p:nvPr>
            <p:ph type="ftr" sz="quarter" idx="11"/>
          </p:nvPr>
        </p:nvSpPr>
        <p:spPr bwMode="auto">
          <a:xfrm>
            <a:off x="838200" y="6553200"/>
            <a:ext cx="2895600" cy="304800"/>
          </a:xfrm>
          <a:ln>
            <a:miter lim="800000"/>
            <a:headEnd/>
            <a:tailEnd/>
          </a:ln>
        </p:spPr>
        <p:txBody>
          <a:bodyPr vert="horz" wrap="square" lIns="91440" tIns="45720" rIns="91440" bIns="45720" numCol="1" anchor="t" anchorCtr="0" compatLnSpc="1">
            <a:prstTxWarp prst="textNoShape">
              <a:avLst/>
            </a:prstTxWarp>
          </a:bodyPr>
          <a:lstStyle/>
          <a:p>
            <a:pPr>
              <a:defRPr/>
            </a:pPr>
            <a:r>
              <a:rPr lang="en-US" sz="1800" dirty="0" smtClean="0">
                <a:latin typeface="+mj-lt"/>
              </a:rPr>
              <a:t>Slide from Chris Manning</a:t>
            </a:r>
          </a:p>
        </p:txBody>
      </p:sp>
      <p:sp>
        <p:nvSpPr>
          <p:cNvPr id="11271" name="AutoShape 5"/>
          <p:cNvSpPr>
            <a:spLocks noChangeArrowheads="1"/>
          </p:cNvSpPr>
          <p:nvPr/>
        </p:nvSpPr>
        <p:spPr bwMode="auto">
          <a:xfrm>
            <a:off x="3276600" y="2971800"/>
            <a:ext cx="3200400" cy="533400"/>
          </a:xfrm>
          <a:prstGeom prst="wedgeRoundRectCallout">
            <a:avLst>
              <a:gd name="adj1" fmla="val 56102"/>
              <a:gd name="adj2" fmla="val -87796"/>
              <a:gd name="adj3" fmla="val 16667"/>
            </a:avLst>
          </a:prstGeom>
          <a:solidFill>
            <a:srgbClr val="CCFFFF"/>
          </a:solidFill>
          <a:ln w="9525">
            <a:solidFill>
              <a:schemeClr val="tx1"/>
            </a:solidFill>
            <a:miter lim="800000"/>
            <a:headEnd/>
            <a:tailEnd/>
          </a:ln>
        </p:spPr>
        <p:txBody>
          <a:bodyPr/>
          <a:lstStyle/>
          <a:p>
            <a:pPr algn="ctr">
              <a:defRPr/>
            </a:pPr>
            <a:r>
              <a:rPr lang="en-US" dirty="0">
                <a:latin typeface="Arial" panose="020B0604020202020204" pitchFamily="34" charset="0"/>
                <a:ea typeface="+mn-ea"/>
              </a:rPr>
              <a:t># of values of</a:t>
            </a:r>
            <a:r>
              <a:rPr lang="en-US" dirty="0">
                <a:latin typeface="Arial Unicode MS" pitchFamily="34" charset="-128"/>
                <a:ea typeface="+mn-ea"/>
              </a:rPr>
              <a:t> </a:t>
            </a:r>
            <a:r>
              <a:rPr lang="en-US" i="1" dirty="0">
                <a:latin typeface="+mj-lt"/>
                <a:ea typeface="+mn-ea"/>
              </a:rPr>
              <a:t>X</a:t>
            </a:r>
            <a:r>
              <a:rPr lang="en-US" i="1" baseline="-25000" dirty="0">
                <a:latin typeface="+mj-lt"/>
                <a:ea typeface="+mn-ea"/>
              </a:rPr>
              <a:t>i</a:t>
            </a:r>
          </a:p>
        </p:txBody>
      </p:sp>
      <p:graphicFrame>
        <p:nvGraphicFramePr>
          <p:cNvPr id="43015" name="Object 3"/>
          <p:cNvGraphicFramePr>
            <a:graphicFrameLocks noChangeAspect="1"/>
          </p:cNvGraphicFramePr>
          <p:nvPr/>
        </p:nvGraphicFramePr>
        <p:xfrm>
          <a:off x="754063" y="4648200"/>
          <a:ext cx="7246937" cy="1374775"/>
        </p:xfrm>
        <a:graphic>
          <a:graphicData uri="http://schemas.openxmlformats.org/presentationml/2006/ole">
            <mc:AlternateContent xmlns:mc="http://schemas.openxmlformats.org/markup-compatibility/2006">
              <mc:Choice xmlns:v="urn:schemas-microsoft-com:vml" Requires="v">
                <p:oleObj spid="_x0000_s43040" name="Equation" r:id="rId5" imgW="2476500" imgH="469900" progId="Equation.3">
                  <p:embed/>
                </p:oleObj>
              </mc:Choice>
              <mc:Fallback>
                <p:oleObj name="Equation" r:id="rId5" imgW="2476500" imgH="4699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4063" y="4648200"/>
                        <a:ext cx="7246937" cy="137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1272" name="AutoShape 7"/>
          <p:cNvSpPr>
            <a:spLocks noChangeArrowheads="1"/>
          </p:cNvSpPr>
          <p:nvPr/>
        </p:nvSpPr>
        <p:spPr bwMode="auto">
          <a:xfrm>
            <a:off x="6172200" y="3733800"/>
            <a:ext cx="2819400" cy="914400"/>
          </a:xfrm>
          <a:prstGeom prst="wedgeRoundRectCallout">
            <a:avLst>
              <a:gd name="adj1" fmla="val 3718"/>
              <a:gd name="adj2" fmla="val 77954"/>
              <a:gd name="adj3" fmla="val 16667"/>
            </a:avLst>
          </a:prstGeom>
          <a:solidFill>
            <a:srgbClr val="CCFFFF"/>
          </a:solidFill>
          <a:ln w="9525">
            <a:solidFill>
              <a:schemeClr val="tx1"/>
            </a:solidFill>
            <a:miter lim="800000"/>
            <a:headEnd/>
            <a:tailEnd/>
          </a:ln>
        </p:spPr>
        <p:txBody>
          <a:bodyPr/>
          <a:lstStyle/>
          <a:p>
            <a:pPr algn="ctr">
              <a:defRPr/>
            </a:pPr>
            <a:r>
              <a:rPr lang="en-US" dirty="0">
                <a:latin typeface="Arial" panose="020B0604020202020204" pitchFamily="34" charset="0"/>
                <a:ea typeface="+mn-ea"/>
              </a:rPr>
              <a:t>overall fraction in data where </a:t>
            </a:r>
            <a:r>
              <a:rPr lang="en-US" i="1" dirty="0">
                <a:latin typeface="+mj-lt"/>
                <a:ea typeface="+mn-ea"/>
              </a:rPr>
              <a:t>X</a:t>
            </a:r>
            <a:r>
              <a:rPr lang="en-US" i="1" baseline="-25000" dirty="0">
                <a:latin typeface="+mj-lt"/>
                <a:ea typeface="+mn-ea"/>
              </a:rPr>
              <a:t>i</a:t>
            </a:r>
            <a:r>
              <a:rPr lang="en-US" i="1" dirty="0">
                <a:latin typeface="+mj-lt"/>
                <a:ea typeface="+mn-ea"/>
              </a:rPr>
              <a:t>=</a:t>
            </a:r>
            <a:r>
              <a:rPr lang="en-US" i="1" dirty="0" err="1">
                <a:latin typeface="+mj-lt"/>
                <a:ea typeface="+mn-ea"/>
              </a:rPr>
              <a:t>x</a:t>
            </a:r>
            <a:r>
              <a:rPr lang="en-US" i="1" baseline="-25000" dirty="0" err="1">
                <a:latin typeface="+mj-lt"/>
                <a:ea typeface="+mn-ea"/>
              </a:rPr>
              <a:t>i,k</a:t>
            </a:r>
            <a:endParaRPr lang="en-US" i="1" baseline="-25000" dirty="0">
              <a:latin typeface="+mj-lt"/>
              <a:ea typeface="+mn-ea"/>
            </a:endParaRPr>
          </a:p>
        </p:txBody>
      </p:sp>
      <p:sp>
        <p:nvSpPr>
          <p:cNvPr id="43017" name="AutoShape 8"/>
          <p:cNvSpPr>
            <a:spLocks noChangeArrowheads="1"/>
          </p:cNvSpPr>
          <p:nvPr/>
        </p:nvSpPr>
        <p:spPr bwMode="auto">
          <a:xfrm>
            <a:off x="6324600" y="6019800"/>
            <a:ext cx="2819400" cy="838200"/>
          </a:xfrm>
          <a:prstGeom prst="wedgeRoundRectCallout">
            <a:avLst>
              <a:gd name="adj1" fmla="val -40486"/>
              <a:gd name="adj2" fmla="val -75190"/>
              <a:gd name="adj3" fmla="val 16667"/>
            </a:avLst>
          </a:prstGeom>
          <a:solidFill>
            <a:srgbClr val="CCFFFF"/>
          </a:solidFill>
          <a:ln w="9525">
            <a:solidFill>
              <a:schemeClr val="tx1"/>
            </a:solidFill>
            <a:miter lim="800000"/>
            <a:headEnd/>
            <a:tailEnd/>
          </a:ln>
        </p:spPr>
        <p:txBody>
          <a:bodyPr/>
          <a:lstStyle/>
          <a:p>
            <a:pPr algn="ctr"/>
            <a:r>
              <a:rPr lang="en-US"/>
              <a:t>extent of</a:t>
            </a:r>
          </a:p>
          <a:p>
            <a:pPr algn="ctr"/>
            <a:r>
              <a:rPr lang="en-US"/>
              <a:t>“smoothing”</a:t>
            </a:r>
            <a:endParaRPr lang="en-US" i="1" baseline="-25000"/>
          </a:p>
        </p:txBody>
      </p:sp>
      <p:sp>
        <p:nvSpPr>
          <p:cNvPr id="43018" name="Rectangle 4"/>
          <p:cNvSpPr txBox="1">
            <a:spLocks noChangeArrowheads="1"/>
          </p:cNvSpPr>
          <p:nvPr/>
        </p:nvSpPr>
        <p:spPr bwMode="auto">
          <a:xfrm>
            <a:off x="685800" y="1457325"/>
            <a:ext cx="7772400" cy="600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marL="342900" indent="-342900" eaLnBrk="1" hangingPunct="1">
              <a:spcBef>
                <a:spcPct val="20000"/>
              </a:spcBef>
              <a:buClr>
                <a:schemeClr val="accent1"/>
              </a:buClr>
              <a:buFont typeface="Times" charset="0"/>
              <a:buChar char="•"/>
            </a:pPr>
            <a:r>
              <a:rPr kumimoji="0" lang="en-US" sz="2200">
                <a:latin typeface="Calibri" charset="0"/>
                <a:cs typeface="ＭＳ Ｐゴシック" charset="0"/>
              </a:rPr>
              <a:t>Laplace:</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4191000"/>
            <a:ext cx="7950200" cy="2057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1257300" lvl="2" indent="-342900" eaLnBrk="1" hangingPunct="1">
              <a:lnSpc>
                <a:spcPct val="70000"/>
              </a:lnSpc>
              <a:spcBef>
                <a:spcPct val="20000"/>
              </a:spcBef>
              <a:buClr>
                <a:schemeClr val="accent2"/>
              </a:buClr>
              <a:buFont typeface="Times New Roman" charset="0"/>
              <a:buChar char="•"/>
            </a:pPr>
            <a:r>
              <a:rPr lang="en-US" sz="2000" i="1">
                <a:latin typeface="Times New Roman" charset="0"/>
                <a:cs typeface="ＭＳ Ｐゴシック" charset="0"/>
              </a:rPr>
              <a:t>Text</a:t>
            </a:r>
            <a:r>
              <a:rPr lang="en-US" sz="2000" i="1" baseline="-25000">
                <a:latin typeface="Times New Roman" charset="0"/>
                <a:cs typeface="ＭＳ Ｐゴシック" charset="0"/>
              </a:rPr>
              <a:t>j</a:t>
            </a:r>
            <a:r>
              <a:rPr lang="en-US" sz="2000" i="1">
                <a:latin typeface="Times New Roman" charset="0"/>
                <a:cs typeface="ＭＳ Ｐゴシック" charset="0"/>
              </a:rPr>
              <a:t> </a:t>
            </a:r>
            <a:r>
              <a:rPr lang="en-US" sz="2000">
                <a:latin typeface="Times New Roman" charset="0"/>
                <a:cs typeface="ＭＳ Ｐゴシック" charset="0"/>
                <a:sym typeface="Symbol" charset="0"/>
              </a:rPr>
              <a:t> </a:t>
            </a:r>
            <a:r>
              <a:rPr lang="en-US" sz="2000">
                <a:cs typeface="ＭＳ Ｐゴシック" charset="0"/>
                <a:sym typeface="Symbol" charset="0"/>
              </a:rPr>
              <a:t>single document containing all </a:t>
            </a:r>
            <a:r>
              <a:rPr lang="en-US" sz="2000" i="1">
                <a:latin typeface="Times New Roman" charset="0"/>
                <a:cs typeface="ＭＳ Ｐゴシック" charset="0"/>
              </a:rPr>
              <a:t>docs</a:t>
            </a:r>
            <a:r>
              <a:rPr lang="en-US" sz="2000" i="1" baseline="-25000">
                <a:latin typeface="Times New Roman" charset="0"/>
                <a:cs typeface="ＭＳ Ｐゴシック" charset="0"/>
              </a:rPr>
              <a:t>j</a:t>
            </a:r>
            <a:endParaRPr lang="en-US" sz="2000" i="1">
              <a:cs typeface="ＭＳ Ｐゴシック" charset="0"/>
            </a:endParaRPr>
          </a:p>
          <a:p>
            <a:pPr marL="1257300" lvl="2" indent="-342900" eaLnBrk="1" hangingPunct="1">
              <a:spcBef>
                <a:spcPct val="20000"/>
              </a:spcBef>
              <a:buClr>
                <a:schemeClr val="accent2"/>
              </a:buClr>
              <a:buFont typeface="Times New Roman" charset="0"/>
              <a:buChar char="•"/>
            </a:pPr>
            <a:r>
              <a:rPr lang="en-US" sz="2000">
                <a:cs typeface="ＭＳ Ｐゴシック" charset="0"/>
              </a:rPr>
              <a:t>for each word </a:t>
            </a:r>
            <a:r>
              <a:rPr lang="en-US" sz="2000" i="1">
                <a:latin typeface="Times New Roman" charset="0"/>
                <a:cs typeface="ＭＳ Ｐゴシック" charset="0"/>
              </a:rPr>
              <a:t>w</a:t>
            </a:r>
            <a:r>
              <a:rPr lang="en-US" sz="2000" i="1" baseline="-25000">
                <a:latin typeface="Times New Roman" charset="0"/>
                <a:cs typeface="ＭＳ Ｐゴシック" charset="0"/>
              </a:rPr>
              <a:t>k</a:t>
            </a:r>
            <a:r>
              <a:rPr lang="en-US" sz="2000" i="1">
                <a:latin typeface="Times New Roman" charset="0"/>
                <a:cs typeface="ＭＳ Ｐゴシック" charset="0"/>
              </a:rPr>
              <a:t> </a:t>
            </a:r>
            <a:r>
              <a:rPr lang="en-US" sz="2000">
                <a:cs typeface="ＭＳ Ｐゴシック" charset="0"/>
              </a:rPr>
              <a:t>in </a:t>
            </a:r>
            <a:r>
              <a:rPr lang="en-US" sz="2000" i="1">
                <a:latin typeface="Times New Roman" charset="0"/>
                <a:cs typeface="ＭＳ Ｐゴシック" charset="0"/>
              </a:rPr>
              <a:t>Vocabulary</a:t>
            </a:r>
          </a:p>
          <a:p>
            <a:pPr lvl="3" eaLnBrk="1" hangingPunct="1">
              <a:spcBef>
                <a:spcPct val="20000"/>
              </a:spcBef>
              <a:buClr>
                <a:schemeClr val="accent2"/>
              </a:buClr>
            </a:pPr>
            <a:r>
              <a:rPr lang="en-US" sz="2000" i="1">
                <a:latin typeface="Times New Roman" charset="0"/>
                <a:cs typeface="ＭＳ Ｐゴシック" charset="0"/>
              </a:rPr>
              <a:t>n</a:t>
            </a:r>
            <a:r>
              <a:rPr lang="en-US" sz="2000" i="1" baseline="-25000">
                <a:latin typeface="Times New Roman" charset="0"/>
                <a:cs typeface="ＭＳ Ｐゴシック" charset="0"/>
              </a:rPr>
              <a:t>kj</a:t>
            </a:r>
            <a:r>
              <a:rPr lang="en-US" sz="2000" i="1">
                <a:latin typeface="Times New Roman" charset="0"/>
                <a:cs typeface="ＭＳ Ｐゴシック" charset="0"/>
              </a:rPr>
              <a:t> </a:t>
            </a:r>
            <a:r>
              <a:rPr lang="en-US" sz="2000">
                <a:latin typeface="Times New Roman" charset="0"/>
                <a:cs typeface="ＭＳ Ｐゴシック" charset="0"/>
                <a:sym typeface="Symbol" charset="0"/>
              </a:rPr>
              <a:t> </a:t>
            </a:r>
            <a:r>
              <a:rPr lang="en-US" sz="2000">
                <a:cs typeface="ＭＳ Ｐゴシック" charset="0"/>
                <a:sym typeface="Symbol" charset="0"/>
              </a:rPr>
              <a:t>number of occurrences of</a:t>
            </a:r>
            <a:r>
              <a:rPr lang="en-US" sz="2000">
                <a:latin typeface="Times New Roman" charset="0"/>
                <a:cs typeface="ＭＳ Ｐゴシック" charset="0"/>
                <a:sym typeface="Symbol" charset="0"/>
              </a:rPr>
              <a:t> </a:t>
            </a:r>
            <a:r>
              <a:rPr lang="en-US" sz="2000" i="1">
                <a:latin typeface="Times New Roman" charset="0"/>
                <a:cs typeface="ＭＳ Ｐゴシック" charset="0"/>
                <a:sym typeface="Symbol" charset="0"/>
              </a:rPr>
              <a:t>w</a:t>
            </a:r>
            <a:r>
              <a:rPr lang="en-US" sz="2000" i="1" baseline="-25000">
                <a:latin typeface="Times New Roman" charset="0"/>
                <a:cs typeface="ＭＳ Ｐゴシック" charset="0"/>
              </a:rPr>
              <a:t>k</a:t>
            </a:r>
            <a:r>
              <a:rPr lang="en-US" sz="2000" i="1">
                <a:latin typeface="Times New Roman" charset="0"/>
                <a:cs typeface="ＭＳ Ｐゴシック" charset="0"/>
              </a:rPr>
              <a:t> </a:t>
            </a:r>
            <a:r>
              <a:rPr lang="en-US" sz="2000">
                <a:cs typeface="ＭＳ Ｐゴシック" charset="0"/>
              </a:rPr>
              <a:t>in </a:t>
            </a:r>
            <a:r>
              <a:rPr lang="en-US" sz="2000" i="1">
                <a:latin typeface="Times New Roman" charset="0"/>
                <a:cs typeface="ＭＳ Ｐゴシック" charset="0"/>
              </a:rPr>
              <a:t>Text</a:t>
            </a:r>
            <a:r>
              <a:rPr lang="en-US" sz="2000" i="1" baseline="-25000">
                <a:latin typeface="Times New Roman" charset="0"/>
                <a:cs typeface="ＭＳ Ｐゴシック" charset="0"/>
              </a:rPr>
              <a:t>j</a:t>
            </a:r>
          </a:p>
          <a:p>
            <a:pPr lvl="3" eaLnBrk="1" hangingPunct="1">
              <a:spcBef>
                <a:spcPct val="20000"/>
              </a:spcBef>
              <a:buClr>
                <a:schemeClr val="accent2"/>
              </a:buClr>
            </a:pPr>
            <a:r>
              <a:rPr lang="en-US" sz="2000" i="1">
                <a:latin typeface="Times New Roman" charset="0"/>
                <a:cs typeface="ＭＳ Ｐゴシック" charset="0"/>
                <a:sym typeface="Symbol" charset="0"/>
              </a:rPr>
              <a:t>n</a:t>
            </a:r>
            <a:r>
              <a:rPr lang="en-US" sz="2000" i="1" baseline="-25000">
                <a:latin typeface="Times New Roman" charset="0"/>
                <a:cs typeface="ＭＳ Ｐゴシック" charset="0"/>
                <a:sym typeface="Symbol" charset="0"/>
              </a:rPr>
              <a:t>k</a:t>
            </a:r>
            <a:r>
              <a:rPr lang="en-US" sz="2000">
                <a:latin typeface="Times New Roman" charset="0"/>
                <a:cs typeface="ＭＳ Ｐゴシック" charset="0"/>
                <a:sym typeface="Symbol" charset="0"/>
              </a:rPr>
              <a:t>  </a:t>
            </a:r>
            <a:r>
              <a:rPr lang="en-US" sz="2000">
                <a:cs typeface="ＭＳ Ｐゴシック" charset="0"/>
                <a:sym typeface="Symbol" charset="0"/>
              </a:rPr>
              <a:t>number of occurrences of</a:t>
            </a:r>
            <a:r>
              <a:rPr lang="en-US" sz="2000">
                <a:latin typeface="Times New Roman" charset="0"/>
                <a:cs typeface="ＭＳ Ｐゴシック" charset="0"/>
                <a:sym typeface="Symbol" charset="0"/>
              </a:rPr>
              <a:t> </a:t>
            </a:r>
            <a:r>
              <a:rPr lang="en-US" sz="2000" i="1">
                <a:latin typeface="Times New Roman" charset="0"/>
                <a:cs typeface="ＭＳ Ｐゴシック" charset="0"/>
                <a:sym typeface="Symbol" charset="0"/>
              </a:rPr>
              <a:t>w</a:t>
            </a:r>
            <a:r>
              <a:rPr lang="en-US" sz="2000" i="1" baseline="-25000">
                <a:latin typeface="Times New Roman" charset="0"/>
                <a:cs typeface="ＭＳ Ｐゴシック" charset="0"/>
              </a:rPr>
              <a:t>k</a:t>
            </a:r>
            <a:r>
              <a:rPr lang="en-US" sz="2000" i="1">
                <a:latin typeface="Times New Roman" charset="0"/>
                <a:cs typeface="ＭＳ Ｐゴシック" charset="0"/>
              </a:rPr>
              <a:t> </a:t>
            </a:r>
            <a:r>
              <a:rPr lang="en-US" sz="2000">
                <a:cs typeface="ＭＳ Ｐゴシック" charset="0"/>
              </a:rPr>
              <a:t>in all docs</a:t>
            </a:r>
            <a:endParaRPr lang="en-US" sz="2000" i="1" baseline="-25000">
              <a:latin typeface="Times New Roman" charset="0"/>
              <a:cs typeface="ＭＳ Ｐゴシック" charset="0"/>
            </a:endParaRPr>
          </a:p>
          <a:p>
            <a:pPr lvl="3" eaLnBrk="1" hangingPunct="1">
              <a:lnSpc>
                <a:spcPct val="240000"/>
              </a:lnSpc>
              <a:spcBef>
                <a:spcPct val="20000"/>
              </a:spcBef>
              <a:buClr>
                <a:schemeClr val="accent2"/>
              </a:buClr>
            </a:pPr>
            <a:r>
              <a:rPr lang="en-US" sz="2000" i="1" baseline="-25000">
                <a:latin typeface="Times New Roman" charset="0"/>
                <a:cs typeface="ＭＳ Ｐゴシック" charset="0"/>
              </a:rPr>
              <a:t> </a:t>
            </a:r>
          </a:p>
        </p:txBody>
      </p:sp>
      <p:sp>
        <p:nvSpPr>
          <p:cNvPr id="52229" name="Rectangle 3"/>
          <p:cNvSpPr>
            <a:spLocks noGrp="1" noChangeArrowheads="1"/>
          </p:cNvSpPr>
          <p:nvPr>
            <p:ph type="title"/>
          </p:nvPr>
        </p:nvSpPr>
        <p:spPr>
          <a:xfrm>
            <a:off x="685800" y="-76200"/>
            <a:ext cx="7772400" cy="914400"/>
          </a:xfrm>
        </p:spPr>
        <p:txBody>
          <a:bodyPr/>
          <a:lstStyle/>
          <a:p>
            <a:pPr eaLnBrk="1" hangingPunct="1"/>
            <a:r>
              <a:rPr lang="en-US" sz="4800">
                <a:effectLst>
                  <a:outerShdw blurRad="38100" dist="38100" dir="2700000" algn="tl">
                    <a:srgbClr val="DDDDDD"/>
                  </a:outerShdw>
                </a:effectLst>
                <a:latin typeface="Tw Cen MT Condensed" charset="0"/>
              </a:rPr>
              <a:t>Naïve Bayes: Learning</a:t>
            </a:r>
          </a:p>
        </p:txBody>
      </p:sp>
      <p:sp>
        <p:nvSpPr>
          <p:cNvPr id="52230" name="Rectangle 4"/>
          <p:cNvSpPr>
            <a:spLocks noGrp="1" noChangeArrowheads="1"/>
          </p:cNvSpPr>
          <p:nvPr>
            <p:ph idx="1"/>
          </p:nvPr>
        </p:nvSpPr>
        <p:spPr>
          <a:xfrm>
            <a:off x="685800" y="1447801"/>
            <a:ext cx="8001000" cy="1828800"/>
          </a:xfrm>
        </p:spPr>
        <p:txBody>
          <a:bodyPr/>
          <a:lstStyle/>
          <a:p>
            <a:pPr eaLnBrk="1" hangingPunct="1">
              <a:lnSpc>
                <a:spcPct val="90000"/>
              </a:lnSpc>
              <a:buFont typeface="Wingdings" panose="05000000000000000000" pitchFamily="2" charset="2"/>
              <a:buChar char="l"/>
              <a:defRPr/>
            </a:pPr>
            <a:r>
              <a:rPr lang="en-US" sz="2400" dirty="0" smtClean="0">
                <a:latin typeface="Calibri" charset="0"/>
                <a:ea typeface="+mn-ea"/>
              </a:rPr>
              <a:t>From training corpus, extract </a:t>
            </a:r>
            <a:r>
              <a:rPr lang="en-US" sz="2400" i="1" dirty="0" smtClean="0">
                <a:latin typeface="Times New Roman" charset="0"/>
                <a:ea typeface="+mn-ea"/>
              </a:rPr>
              <a:t>Vocabulary</a:t>
            </a:r>
            <a:endParaRPr lang="en-US" sz="2400" dirty="0" smtClean="0">
              <a:latin typeface="Calibri" charset="0"/>
              <a:ea typeface="+mn-ea"/>
            </a:endParaRPr>
          </a:p>
          <a:p>
            <a:pPr eaLnBrk="1" hangingPunct="1">
              <a:lnSpc>
                <a:spcPct val="90000"/>
              </a:lnSpc>
              <a:buFont typeface="Wingdings" panose="05000000000000000000" pitchFamily="2" charset="2"/>
              <a:buChar char="l"/>
              <a:defRPr/>
            </a:pPr>
            <a:r>
              <a:rPr lang="en-US" sz="2400" dirty="0" smtClean="0">
                <a:latin typeface="Calibri" charset="0"/>
                <a:ea typeface="+mn-ea"/>
              </a:rPr>
              <a:t>Calculate required </a:t>
            </a:r>
            <a:r>
              <a:rPr lang="en-US" sz="2400" i="1" dirty="0" smtClean="0">
                <a:latin typeface="Times New Roman" charset="0"/>
                <a:ea typeface="+mn-ea"/>
              </a:rPr>
              <a:t>P</a:t>
            </a:r>
            <a:r>
              <a:rPr lang="en-US" sz="2400" dirty="0" smtClean="0">
                <a:latin typeface="Times New Roman" charset="0"/>
                <a:ea typeface="+mn-ea"/>
              </a:rPr>
              <a:t>(</a:t>
            </a:r>
            <a:r>
              <a:rPr lang="en-US" sz="2400" i="1" dirty="0" err="1" smtClean="0">
                <a:latin typeface="Times New Roman" charset="0"/>
                <a:ea typeface="+mn-ea"/>
              </a:rPr>
              <a:t>c</a:t>
            </a:r>
            <a:r>
              <a:rPr lang="en-US" sz="2400" i="1" baseline="-25000" dirty="0" err="1" smtClean="0">
                <a:latin typeface="Times New Roman" charset="0"/>
                <a:ea typeface="+mn-ea"/>
              </a:rPr>
              <a:t>j</a:t>
            </a:r>
            <a:r>
              <a:rPr lang="en-US" sz="2400" dirty="0" smtClean="0">
                <a:latin typeface="Times New Roman" charset="0"/>
                <a:ea typeface="+mn-ea"/>
              </a:rPr>
              <a:t>)</a:t>
            </a:r>
            <a:r>
              <a:rPr lang="en-US" sz="2400" i="1" dirty="0" smtClean="0">
                <a:latin typeface="Times New Roman" charset="0"/>
                <a:ea typeface="+mn-ea"/>
              </a:rPr>
              <a:t> </a:t>
            </a:r>
            <a:r>
              <a:rPr lang="en-US" sz="2400" dirty="0" smtClean="0">
                <a:latin typeface="Calibri" charset="0"/>
                <a:ea typeface="+mn-ea"/>
              </a:rPr>
              <a:t>and </a:t>
            </a:r>
            <a:r>
              <a:rPr lang="en-US" sz="2400" i="1" dirty="0" smtClean="0">
                <a:latin typeface="Times New Roman" charset="0"/>
                <a:ea typeface="+mn-ea"/>
              </a:rPr>
              <a:t>P</a:t>
            </a:r>
            <a:r>
              <a:rPr lang="en-US" sz="2400" dirty="0" smtClean="0">
                <a:latin typeface="Times New Roman" charset="0"/>
                <a:ea typeface="+mn-ea"/>
              </a:rPr>
              <a:t>(</a:t>
            </a:r>
            <a:r>
              <a:rPr lang="en-US" sz="2400" i="1" dirty="0" smtClean="0">
                <a:latin typeface="Times New Roman" charset="0"/>
                <a:ea typeface="+mn-ea"/>
              </a:rPr>
              <a:t>w</a:t>
            </a:r>
            <a:r>
              <a:rPr lang="en-US" sz="2400" i="1" baseline="-25000" dirty="0" smtClean="0">
                <a:latin typeface="Times New Roman" charset="0"/>
                <a:ea typeface="+mn-ea"/>
              </a:rPr>
              <a:t>k</a:t>
            </a:r>
            <a:r>
              <a:rPr lang="en-US" sz="2400" i="1" dirty="0" smtClean="0">
                <a:latin typeface="Times New Roman" charset="0"/>
                <a:ea typeface="+mn-ea"/>
              </a:rPr>
              <a:t> | </a:t>
            </a:r>
            <a:r>
              <a:rPr lang="en-US" sz="2400" i="1" dirty="0" err="1" smtClean="0">
                <a:latin typeface="Times New Roman" charset="0"/>
                <a:ea typeface="+mn-ea"/>
              </a:rPr>
              <a:t>c</a:t>
            </a:r>
            <a:r>
              <a:rPr lang="en-US" sz="2400" i="1" baseline="-25000" dirty="0" err="1" smtClean="0">
                <a:latin typeface="Times New Roman" charset="0"/>
                <a:ea typeface="+mn-ea"/>
              </a:rPr>
              <a:t>j</a:t>
            </a:r>
            <a:r>
              <a:rPr lang="en-US" sz="2400" dirty="0" smtClean="0">
                <a:latin typeface="Times New Roman" charset="0"/>
                <a:ea typeface="+mn-ea"/>
              </a:rPr>
              <a:t>)</a:t>
            </a:r>
            <a:r>
              <a:rPr lang="en-US" sz="2400" i="1" dirty="0" smtClean="0">
                <a:latin typeface="Times New Roman" charset="0"/>
                <a:ea typeface="+mn-ea"/>
              </a:rPr>
              <a:t> </a:t>
            </a:r>
            <a:r>
              <a:rPr lang="en-US" sz="2400" dirty="0" smtClean="0">
                <a:latin typeface="Calibri" charset="0"/>
                <a:ea typeface="+mn-ea"/>
              </a:rPr>
              <a:t>terms</a:t>
            </a:r>
          </a:p>
          <a:p>
            <a:pPr lvl="1" eaLnBrk="1" hangingPunct="1">
              <a:lnSpc>
                <a:spcPct val="90000"/>
              </a:lnSpc>
              <a:buFont typeface="Wingdings" panose="05000000000000000000" pitchFamily="2" charset="2"/>
              <a:buChar char="§"/>
              <a:defRPr/>
            </a:pPr>
            <a:r>
              <a:rPr lang="en-US" dirty="0" smtClean="0">
                <a:latin typeface="Calibri" charset="0"/>
              </a:rPr>
              <a:t>For each </a:t>
            </a:r>
            <a:r>
              <a:rPr lang="en-US" i="1" dirty="0" err="1" smtClean="0">
                <a:latin typeface="Times New Roman" charset="0"/>
              </a:rPr>
              <a:t>c</a:t>
            </a:r>
            <a:r>
              <a:rPr lang="en-US" i="1" baseline="-25000" dirty="0" err="1" smtClean="0">
                <a:latin typeface="Times New Roman" charset="0"/>
              </a:rPr>
              <a:t>j</a:t>
            </a:r>
            <a:r>
              <a:rPr lang="en-US" i="1" baseline="-25000" dirty="0" smtClean="0">
                <a:latin typeface="Times New Roman" charset="0"/>
              </a:rPr>
              <a:t> </a:t>
            </a:r>
            <a:r>
              <a:rPr lang="en-US" dirty="0" smtClean="0">
                <a:latin typeface="Calibri" charset="0"/>
              </a:rPr>
              <a:t>in </a:t>
            </a:r>
            <a:r>
              <a:rPr lang="en-US" i="1" dirty="0" smtClean="0">
                <a:latin typeface="Times New Roman" charset="0"/>
              </a:rPr>
              <a:t>C</a:t>
            </a:r>
            <a:r>
              <a:rPr lang="en-US" dirty="0" smtClean="0">
                <a:latin typeface="Times New Roman" charset="0"/>
              </a:rPr>
              <a:t> </a:t>
            </a:r>
            <a:r>
              <a:rPr lang="en-US" dirty="0" smtClean="0">
                <a:latin typeface="Calibri" charset="0"/>
              </a:rPr>
              <a:t>do</a:t>
            </a:r>
          </a:p>
          <a:p>
            <a:pPr lvl="2" eaLnBrk="1" hangingPunct="1">
              <a:lnSpc>
                <a:spcPct val="90000"/>
              </a:lnSpc>
              <a:defRPr/>
            </a:pPr>
            <a:r>
              <a:rPr lang="en-US" sz="2400" i="1" dirty="0" err="1" smtClean="0">
                <a:latin typeface="Times New Roman" charset="0"/>
              </a:rPr>
              <a:t>docs</a:t>
            </a:r>
            <a:r>
              <a:rPr lang="en-US" sz="2400" i="1" baseline="-25000" dirty="0" err="1" smtClean="0">
                <a:latin typeface="Times New Roman" charset="0"/>
              </a:rPr>
              <a:t>j</a:t>
            </a:r>
            <a:r>
              <a:rPr lang="en-US" sz="2400" i="1" dirty="0" smtClean="0">
                <a:latin typeface="Times New Roman" charset="0"/>
              </a:rPr>
              <a:t> </a:t>
            </a:r>
            <a:r>
              <a:rPr lang="en-US" sz="2400" dirty="0" smtClean="0">
                <a:latin typeface="Times New Roman" charset="0"/>
                <a:sym typeface="Symbol" charset="2"/>
              </a:rPr>
              <a:t></a:t>
            </a:r>
            <a:r>
              <a:rPr lang="en-US" sz="2400" i="1" dirty="0" smtClean="0">
                <a:latin typeface="Times New Roman" charset="0"/>
                <a:sym typeface="Symbol" charset="2"/>
              </a:rPr>
              <a:t> </a:t>
            </a:r>
            <a:r>
              <a:rPr lang="en-US" sz="2400" dirty="0" smtClean="0">
                <a:latin typeface="Calibri" charset="0"/>
                <a:sym typeface="Symbol" charset="2"/>
              </a:rPr>
              <a:t>subset of documents for which the target class is </a:t>
            </a:r>
            <a:r>
              <a:rPr lang="en-US" sz="2400" i="1" dirty="0" err="1" smtClean="0">
                <a:latin typeface="Times New Roman" charset="0"/>
              </a:rPr>
              <a:t>c</a:t>
            </a:r>
            <a:r>
              <a:rPr lang="en-US" sz="2400" i="1" baseline="-25000" dirty="0" err="1" smtClean="0">
                <a:latin typeface="Times New Roman" charset="0"/>
              </a:rPr>
              <a:t>j</a:t>
            </a:r>
            <a:endParaRPr lang="en-US" sz="2400" i="1" baseline="-25000" dirty="0" smtClean="0">
              <a:latin typeface="Times New Roman" charset="0"/>
            </a:endParaRPr>
          </a:p>
        </p:txBody>
      </p:sp>
      <p:graphicFrame>
        <p:nvGraphicFramePr>
          <p:cNvPr id="44037" name="Object 2"/>
          <p:cNvGraphicFramePr>
            <a:graphicFrameLocks noChangeAspect="1"/>
          </p:cNvGraphicFramePr>
          <p:nvPr/>
        </p:nvGraphicFramePr>
        <p:xfrm>
          <a:off x="2105025" y="5626100"/>
          <a:ext cx="3038475" cy="668338"/>
        </p:xfrm>
        <a:graphic>
          <a:graphicData uri="http://schemas.openxmlformats.org/presentationml/2006/ole">
            <mc:AlternateContent xmlns:mc="http://schemas.openxmlformats.org/markup-compatibility/2006">
              <mc:Choice xmlns:v="urn:schemas-microsoft-com:vml" Requires="v">
                <p:oleObj spid="_x0000_s44062" name="Equation" r:id="rId3" imgW="2082800" imgH="457200" progId="Equation.3">
                  <p:embed/>
                </p:oleObj>
              </mc:Choice>
              <mc:Fallback>
                <p:oleObj name="Equation" r:id="rId3" imgW="208280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5025" y="5626100"/>
                        <a:ext cx="3038475" cy="668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aphicFrame>
        <p:nvGraphicFramePr>
          <p:cNvPr id="44038" name="Object 3"/>
          <p:cNvGraphicFramePr>
            <a:graphicFrameLocks noChangeAspect="1"/>
          </p:cNvGraphicFramePr>
          <p:nvPr/>
        </p:nvGraphicFramePr>
        <p:xfrm>
          <a:off x="2211388" y="3316288"/>
          <a:ext cx="2587625" cy="641350"/>
        </p:xfrm>
        <a:graphic>
          <a:graphicData uri="http://schemas.openxmlformats.org/presentationml/2006/ole">
            <mc:AlternateContent xmlns:mc="http://schemas.openxmlformats.org/markup-compatibility/2006">
              <mc:Choice xmlns:v="urn:schemas-microsoft-com:vml" Requires="v">
                <p:oleObj spid="_x0000_s44063" name="Equation" r:id="rId5" imgW="1689100" imgH="419100" progId="Equation.3">
                  <p:embed/>
                </p:oleObj>
              </mc:Choice>
              <mc:Fallback>
                <p:oleObj name="Equation" r:id="rId5" imgW="1689100" imgH="4191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1388" y="3316288"/>
                        <a:ext cx="258762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44039" name="Footer Placeholder 4"/>
          <p:cNvSpPr txBox="1">
            <a:spLocks/>
          </p:cNvSpPr>
          <p:nvPr/>
        </p:nvSpPr>
        <p:spPr bwMode="auto">
          <a:xfrm>
            <a:off x="914400" y="6553200"/>
            <a:ext cx="28956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r" eaLnBrk="1" hangingPunct="1"/>
            <a:r>
              <a:rPr kumimoji="0" lang="en-US" sz="1800" b="0">
                <a:latin typeface="Tw Cen MT" charset="0"/>
              </a:rPr>
              <a:t>Slide from Chris Manning</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p:txBody>
          <a:bodyPr/>
          <a:lstStyle/>
          <a:p>
            <a:pPr eaLnBrk="1" hangingPunct="1"/>
            <a:r>
              <a:rPr lang="en-US" sz="4800">
                <a:effectLst>
                  <a:outerShdw blurRad="38100" dist="38100" dir="2700000" algn="tl">
                    <a:srgbClr val="DDDDDD"/>
                  </a:outerShdw>
                </a:effectLst>
                <a:latin typeface="Tw Cen MT Condensed" charset="0"/>
              </a:rPr>
              <a:t>Naïve Bayes: Classifying</a:t>
            </a:r>
          </a:p>
        </p:txBody>
      </p:sp>
      <p:sp>
        <p:nvSpPr>
          <p:cNvPr id="53252" name="Rectangle 3"/>
          <p:cNvSpPr>
            <a:spLocks noGrp="1" noChangeArrowheads="1"/>
          </p:cNvSpPr>
          <p:nvPr>
            <p:ph idx="1"/>
          </p:nvPr>
        </p:nvSpPr>
        <p:spPr>
          <a:xfrm>
            <a:off x="609600" y="1885950"/>
            <a:ext cx="8534400" cy="2228850"/>
          </a:xfrm>
        </p:spPr>
        <p:txBody>
          <a:bodyPr/>
          <a:lstStyle/>
          <a:p>
            <a:pPr eaLnBrk="1" hangingPunct="1">
              <a:buFont typeface="Wingdings" panose="05000000000000000000" pitchFamily="2" charset="2"/>
              <a:buChar char="l"/>
              <a:defRPr/>
            </a:pPr>
            <a:r>
              <a:rPr lang="en-US" dirty="0" smtClean="0">
                <a:latin typeface="Times New Roman" charset="0"/>
                <a:ea typeface="+mn-ea"/>
              </a:rPr>
              <a:t>positions </a:t>
            </a:r>
            <a:r>
              <a:rPr lang="en-US" dirty="0" smtClean="0">
                <a:latin typeface="Calibri" charset="0"/>
                <a:ea typeface="+mn-ea"/>
                <a:sym typeface="Symbol" charset="2"/>
              </a:rPr>
              <a:t> all word positions in current document      			which contain tokens found in 					</a:t>
            </a:r>
            <a:r>
              <a:rPr lang="en-US" i="1" dirty="0" smtClean="0">
                <a:latin typeface="Times New Roman" charset="0"/>
                <a:ea typeface="+mn-ea"/>
              </a:rPr>
              <a:t>Vocabulary</a:t>
            </a:r>
          </a:p>
          <a:p>
            <a:pPr eaLnBrk="1" hangingPunct="1">
              <a:lnSpc>
                <a:spcPct val="150000"/>
              </a:lnSpc>
              <a:buFont typeface="Wingdings" panose="05000000000000000000" pitchFamily="2" charset="2"/>
              <a:buChar char="l"/>
              <a:defRPr/>
            </a:pPr>
            <a:r>
              <a:rPr lang="en-US" dirty="0" smtClean="0">
                <a:latin typeface="Calibri" charset="0"/>
                <a:ea typeface="+mn-ea"/>
              </a:rPr>
              <a:t>Return </a:t>
            </a:r>
            <a:r>
              <a:rPr lang="en-US" i="1" dirty="0" err="1" smtClean="0">
                <a:latin typeface="Times New Roman" charset="0"/>
                <a:ea typeface="+mn-ea"/>
              </a:rPr>
              <a:t>c</a:t>
            </a:r>
            <a:r>
              <a:rPr lang="en-US" i="1" baseline="-25000" dirty="0" err="1" smtClean="0">
                <a:latin typeface="Times New Roman" charset="0"/>
                <a:ea typeface="+mn-ea"/>
              </a:rPr>
              <a:t>NB</a:t>
            </a:r>
            <a:r>
              <a:rPr lang="en-US" dirty="0" smtClean="0">
                <a:latin typeface="Calibri" charset="0"/>
                <a:ea typeface="+mn-ea"/>
              </a:rPr>
              <a:t>, where</a:t>
            </a:r>
            <a:r>
              <a:rPr lang="en-US" dirty="0" smtClean="0">
                <a:latin typeface="Times New Roman" charset="0"/>
                <a:ea typeface="+mn-ea"/>
              </a:rPr>
              <a:t> </a:t>
            </a:r>
            <a:endParaRPr lang="en-US" i="1" dirty="0" smtClean="0">
              <a:latin typeface="Times New Roman" charset="0"/>
              <a:ea typeface="+mn-ea"/>
            </a:endParaRPr>
          </a:p>
        </p:txBody>
      </p:sp>
      <p:graphicFrame>
        <p:nvGraphicFramePr>
          <p:cNvPr id="45060" name="Object 2"/>
          <p:cNvGraphicFramePr>
            <a:graphicFrameLocks noChangeAspect="1"/>
          </p:cNvGraphicFramePr>
          <p:nvPr/>
        </p:nvGraphicFramePr>
        <p:xfrm>
          <a:off x="1565275" y="4249738"/>
          <a:ext cx="5938838" cy="1031875"/>
        </p:xfrm>
        <a:graphic>
          <a:graphicData uri="http://schemas.openxmlformats.org/presentationml/2006/ole">
            <mc:AlternateContent xmlns:mc="http://schemas.openxmlformats.org/markup-compatibility/2006">
              <mc:Choice xmlns:v="urn:schemas-microsoft-com:vml" Requires="v">
                <p:oleObj spid="_x0000_s45073" name="Equation" r:id="rId3" imgW="2108200" imgH="368300" progId="Equation.3">
                  <p:embed/>
                </p:oleObj>
              </mc:Choice>
              <mc:Fallback>
                <p:oleObj name="Equation" r:id="rId3" imgW="2108200" imgH="3683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5275" y="4249738"/>
                        <a:ext cx="5938838" cy="1031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45061" name="Footer Placeholder 4"/>
          <p:cNvSpPr txBox="1">
            <a:spLocks/>
          </p:cNvSpPr>
          <p:nvPr/>
        </p:nvSpPr>
        <p:spPr bwMode="auto">
          <a:xfrm>
            <a:off x="914400" y="6553200"/>
            <a:ext cx="28956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r" eaLnBrk="1" hangingPunct="1"/>
            <a:r>
              <a:rPr kumimoji="0" lang="en-US" sz="1800" b="0">
                <a:latin typeface="Tw Cen MT" charset="0"/>
              </a:rPr>
              <a:t>Slide from Chris Manning</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a:lstStyle/>
          <a:p>
            <a:pPr eaLnBrk="1" hangingPunct="1"/>
            <a:r>
              <a:rPr lang="en-US">
                <a:effectLst>
                  <a:outerShdw blurRad="38100" dist="38100" dir="2700000" algn="tl">
                    <a:srgbClr val="DDDDDD"/>
                  </a:outerShdw>
                </a:effectLst>
                <a:latin typeface="Tw Cen MT Condensed" charset="0"/>
              </a:rPr>
              <a:t>Underflow Prevention: log space</a:t>
            </a:r>
          </a:p>
        </p:txBody>
      </p:sp>
      <p:sp>
        <p:nvSpPr>
          <p:cNvPr id="54276" name="Rectangle 3"/>
          <p:cNvSpPr>
            <a:spLocks noGrp="1" noChangeArrowheads="1"/>
          </p:cNvSpPr>
          <p:nvPr>
            <p:ph idx="1"/>
          </p:nvPr>
        </p:nvSpPr>
        <p:spPr/>
        <p:txBody>
          <a:bodyPr/>
          <a:lstStyle/>
          <a:p>
            <a:pPr eaLnBrk="1" hangingPunct="1"/>
            <a:r>
              <a:rPr lang="en-US" sz="2400" dirty="0">
                <a:effectLst>
                  <a:outerShdw blurRad="38100" dist="38100" dir="2700000" algn="tl">
                    <a:srgbClr val="DDDDDD"/>
                  </a:outerShdw>
                </a:effectLst>
                <a:latin typeface="Calibri" charset="0"/>
              </a:rPr>
              <a:t>Multiplying lots of probabilities, which are between 0 and 1 by definition, can result in floating-point underflow.</a:t>
            </a:r>
          </a:p>
          <a:p>
            <a:pPr eaLnBrk="1" hangingPunct="1"/>
            <a:r>
              <a:rPr lang="en-US" sz="2400" dirty="0">
                <a:effectLst>
                  <a:outerShdw blurRad="38100" dist="38100" dir="2700000" algn="tl">
                    <a:srgbClr val="DDDDDD"/>
                  </a:outerShdw>
                </a:effectLst>
                <a:latin typeface="Calibri" charset="0"/>
              </a:rPr>
              <a:t>Since </a:t>
            </a:r>
            <a:r>
              <a:rPr lang="en-US" sz="2400" dirty="0">
                <a:effectLst>
                  <a:outerShdw blurRad="38100" dist="38100" dir="2700000" algn="tl">
                    <a:srgbClr val="DDDDDD"/>
                  </a:outerShdw>
                </a:effectLst>
                <a:latin typeface="Times New Roman" charset="0"/>
              </a:rPr>
              <a:t>log(</a:t>
            </a:r>
            <a:r>
              <a:rPr lang="en-US" sz="2400" i="1" dirty="0" err="1">
                <a:effectLst>
                  <a:outerShdw blurRad="38100" dist="38100" dir="2700000" algn="tl">
                    <a:srgbClr val="DDDDDD"/>
                  </a:outerShdw>
                </a:effectLst>
                <a:latin typeface="Times New Roman" charset="0"/>
              </a:rPr>
              <a:t>xy</a:t>
            </a:r>
            <a:r>
              <a:rPr lang="en-US" sz="2400" dirty="0">
                <a:effectLst>
                  <a:outerShdw blurRad="38100" dist="38100" dir="2700000" algn="tl">
                    <a:srgbClr val="DDDDDD"/>
                  </a:outerShdw>
                </a:effectLst>
                <a:latin typeface="Times New Roman" charset="0"/>
              </a:rPr>
              <a:t>) = log(</a:t>
            </a:r>
            <a:r>
              <a:rPr lang="en-US" sz="2400" i="1" dirty="0">
                <a:effectLst>
                  <a:outerShdw blurRad="38100" dist="38100" dir="2700000" algn="tl">
                    <a:srgbClr val="DDDDDD"/>
                  </a:outerShdw>
                </a:effectLst>
                <a:latin typeface="Times New Roman" charset="0"/>
              </a:rPr>
              <a:t>x</a:t>
            </a:r>
            <a:r>
              <a:rPr lang="en-US" sz="2400" dirty="0">
                <a:effectLst>
                  <a:outerShdw blurRad="38100" dist="38100" dir="2700000" algn="tl">
                    <a:srgbClr val="DDDDDD"/>
                  </a:outerShdw>
                </a:effectLst>
                <a:latin typeface="Times New Roman" charset="0"/>
              </a:rPr>
              <a:t>) + log(</a:t>
            </a:r>
            <a:r>
              <a:rPr lang="en-US" sz="2400" i="1" dirty="0">
                <a:effectLst>
                  <a:outerShdw blurRad="38100" dist="38100" dir="2700000" algn="tl">
                    <a:srgbClr val="DDDDDD"/>
                  </a:outerShdw>
                </a:effectLst>
                <a:latin typeface="Times New Roman" charset="0"/>
              </a:rPr>
              <a:t>y</a:t>
            </a:r>
            <a:r>
              <a:rPr lang="en-US" sz="2400" dirty="0">
                <a:effectLst>
                  <a:outerShdw blurRad="38100" dist="38100" dir="2700000" algn="tl">
                    <a:srgbClr val="DDDDDD"/>
                  </a:outerShdw>
                </a:effectLst>
                <a:latin typeface="Times New Roman" charset="0"/>
              </a:rPr>
              <a:t>)</a:t>
            </a:r>
            <a:r>
              <a:rPr lang="en-US" sz="2400" dirty="0">
                <a:effectLst>
                  <a:outerShdw blurRad="38100" dist="38100" dir="2700000" algn="tl">
                    <a:srgbClr val="DDDDDD"/>
                  </a:outerShdw>
                </a:effectLst>
                <a:latin typeface="Calibri" charset="0"/>
              </a:rPr>
              <a:t>, it is better to perform all computations by summing logs of probabilities rather than multiplying probabilities.</a:t>
            </a:r>
          </a:p>
          <a:p>
            <a:pPr eaLnBrk="1" hangingPunct="1"/>
            <a:r>
              <a:rPr lang="en-US" sz="2400" dirty="0">
                <a:effectLst>
                  <a:outerShdw blurRad="38100" dist="38100" dir="2700000" algn="tl">
                    <a:srgbClr val="DDDDDD"/>
                  </a:outerShdw>
                </a:effectLst>
                <a:latin typeface="Calibri" charset="0"/>
              </a:rPr>
              <a:t>Class with highest final un-normalized log probability score is still the most probable.</a:t>
            </a:r>
          </a:p>
          <a:p>
            <a:pPr eaLnBrk="1" hangingPunct="1"/>
            <a:endParaRPr lang="en-US" sz="2400" dirty="0">
              <a:effectLst>
                <a:outerShdw blurRad="38100" dist="38100" dir="2700000" algn="tl">
                  <a:srgbClr val="DDDDDD"/>
                </a:outerShdw>
              </a:effectLst>
              <a:latin typeface="Calibri" charset="0"/>
            </a:endParaRPr>
          </a:p>
          <a:p>
            <a:pPr eaLnBrk="1" hangingPunct="1"/>
            <a:endParaRPr lang="en-US" sz="2400" dirty="0">
              <a:effectLst>
                <a:outerShdw blurRad="38100" dist="38100" dir="2700000" algn="tl">
                  <a:srgbClr val="DDDDDD"/>
                </a:outerShdw>
              </a:effectLst>
              <a:latin typeface="Calibri" charset="0"/>
            </a:endParaRPr>
          </a:p>
          <a:p>
            <a:pPr eaLnBrk="1" hangingPunct="1"/>
            <a:endParaRPr lang="en-US" sz="2400" dirty="0">
              <a:effectLst>
                <a:outerShdw blurRad="38100" dist="38100" dir="2700000" algn="tl">
                  <a:srgbClr val="DDDDDD"/>
                </a:outerShdw>
              </a:effectLst>
              <a:latin typeface="Calibri" charset="0"/>
            </a:endParaRPr>
          </a:p>
          <a:p>
            <a:pPr eaLnBrk="1" hangingPunct="1"/>
            <a:r>
              <a:rPr lang="en-US" sz="2400" dirty="0">
                <a:effectLst>
                  <a:outerShdw blurRad="38100" dist="38100" dir="2700000" algn="tl">
                    <a:srgbClr val="DDDDDD"/>
                  </a:outerShdw>
                </a:effectLst>
                <a:latin typeface="Calibri" charset="0"/>
              </a:rPr>
              <a:t>Note that model is now just max of sum of weights…</a:t>
            </a:r>
          </a:p>
        </p:txBody>
      </p:sp>
      <p:graphicFrame>
        <p:nvGraphicFramePr>
          <p:cNvPr id="46084" name="Object 2"/>
          <p:cNvGraphicFramePr>
            <a:graphicFrameLocks noChangeAspect="1"/>
          </p:cNvGraphicFramePr>
          <p:nvPr>
            <p:extLst>
              <p:ext uri="{D42A27DB-BD31-4B8C-83A1-F6EECF244321}">
                <p14:modId xmlns:p14="http://schemas.microsoft.com/office/powerpoint/2010/main" val="1728100396"/>
              </p:ext>
            </p:extLst>
          </p:nvPr>
        </p:nvGraphicFramePr>
        <p:xfrm>
          <a:off x="838200" y="4343400"/>
          <a:ext cx="7405688" cy="996950"/>
        </p:xfrm>
        <a:graphic>
          <a:graphicData uri="http://schemas.openxmlformats.org/presentationml/2006/ole">
            <mc:AlternateContent xmlns:mc="http://schemas.openxmlformats.org/markup-compatibility/2006">
              <mc:Choice xmlns:v="urn:schemas-microsoft-com:vml" Requires="v">
                <p:oleObj spid="_x0000_s46097" name="Equation" r:id="rId3" imgW="2628900" imgH="355600" progId="Equation.3">
                  <p:embed/>
                </p:oleObj>
              </mc:Choice>
              <mc:Fallback>
                <p:oleObj name="Equation" r:id="rId3" imgW="2628900" imgH="355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4343400"/>
                        <a:ext cx="7405688" cy="996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46085" name="Footer Placeholder 4"/>
          <p:cNvSpPr txBox="1">
            <a:spLocks/>
          </p:cNvSpPr>
          <p:nvPr/>
        </p:nvSpPr>
        <p:spPr bwMode="auto">
          <a:xfrm>
            <a:off x="838200" y="6553200"/>
            <a:ext cx="28956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r" eaLnBrk="1" hangingPunct="1"/>
            <a:r>
              <a:rPr kumimoji="0" lang="en-US" sz="1800" b="0">
                <a:latin typeface="Tw Cen MT" charset="0"/>
              </a:rPr>
              <a:t>Slide from Chris Manning</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Line 17"/>
          <p:cNvSpPr>
            <a:spLocks noChangeShapeType="1"/>
          </p:cNvSpPr>
          <p:nvPr/>
        </p:nvSpPr>
        <p:spPr bwMode="auto">
          <a:xfrm flipH="1">
            <a:off x="4597400" y="3175000"/>
            <a:ext cx="508000" cy="1524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55299" name="Rectangle 2"/>
          <p:cNvSpPr>
            <a:spLocks noGrp="1" noChangeArrowheads="1"/>
          </p:cNvSpPr>
          <p:nvPr>
            <p:ph type="title"/>
          </p:nvPr>
        </p:nvSpPr>
        <p:spPr>
          <a:xfrm>
            <a:off x="674688" y="0"/>
            <a:ext cx="8469312" cy="762000"/>
          </a:xfrm>
        </p:spPr>
        <p:txBody>
          <a:bodyPr/>
          <a:lstStyle/>
          <a:p>
            <a:pPr eaLnBrk="1" hangingPunct="1"/>
            <a:r>
              <a:rPr lang="en-US" sz="4000" dirty="0">
                <a:effectLst>
                  <a:outerShdw blurRad="38100" dist="38100" dir="2700000" algn="tl">
                    <a:srgbClr val="DDDDDD"/>
                  </a:outerShdw>
                </a:effectLst>
                <a:latin typeface="Tw Cen MT Condensed" charset="0"/>
              </a:rPr>
              <a:t>Naïve Bayes Generative Model for Text</a:t>
            </a:r>
          </a:p>
        </p:txBody>
      </p:sp>
      <p:sp>
        <p:nvSpPr>
          <p:cNvPr id="47108" name="Text Box 20"/>
          <p:cNvSpPr txBox="1">
            <a:spLocks noChangeArrowheads="1"/>
          </p:cNvSpPr>
          <p:nvPr/>
        </p:nvSpPr>
        <p:spPr bwMode="auto">
          <a:xfrm>
            <a:off x="1787525" y="5221288"/>
            <a:ext cx="625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nude</a:t>
            </a:r>
          </a:p>
        </p:txBody>
      </p:sp>
      <p:sp>
        <p:nvSpPr>
          <p:cNvPr id="131093" name="Text Box 21"/>
          <p:cNvSpPr txBox="1">
            <a:spLocks noChangeArrowheads="1"/>
          </p:cNvSpPr>
          <p:nvPr/>
        </p:nvSpPr>
        <p:spPr bwMode="auto">
          <a:xfrm>
            <a:off x="1817688" y="4984750"/>
            <a:ext cx="561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deal</a:t>
            </a:r>
          </a:p>
        </p:txBody>
      </p:sp>
      <p:sp>
        <p:nvSpPr>
          <p:cNvPr id="47110" name="Text Box 23"/>
          <p:cNvSpPr txBox="1">
            <a:spLocks noChangeArrowheads="1"/>
          </p:cNvSpPr>
          <p:nvPr/>
        </p:nvSpPr>
        <p:spPr bwMode="auto">
          <a:xfrm>
            <a:off x="796925" y="4970463"/>
            <a:ext cx="866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Nigeria</a:t>
            </a:r>
          </a:p>
        </p:txBody>
      </p:sp>
      <p:grpSp>
        <p:nvGrpSpPr>
          <p:cNvPr id="47111" name="Group 7"/>
          <p:cNvGrpSpPr>
            <a:grpSpLocks/>
          </p:cNvGrpSpPr>
          <p:nvPr/>
        </p:nvGrpSpPr>
        <p:grpSpPr bwMode="auto">
          <a:xfrm>
            <a:off x="5257800" y="4084638"/>
            <a:ext cx="1743075" cy="1971675"/>
            <a:chOff x="3852" y="2120"/>
            <a:chExt cx="1098" cy="1242"/>
          </a:xfrm>
        </p:grpSpPr>
        <p:sp>
          <p:nvSpPr>
            <p:cNvPr id="47162" name="Freeform 8"/>
            <p:cNvSpPr>
              <a:spLocks/>
            </p:cNvSpPr>
            <p:nvPr/>
          </p:nvSpPr>
          <p:spPr bwMode="auto">
            <a:xfrm>
              <a:off x="3852" y="2127"/>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47163" name="Freeform 9"/>
            <p:cNvSpPr>
              <a:spLocks/>
            </p:cNvSpPr>
            <p:nvPr/>
          </p:nvSpPr>
          <p:spPr bwMode="auto">
            <a:xfrm flipH="1">
              <a:off x="4401" y="2123"/>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47164" name="Line 10"/>
            <p:cNvSpPr>
              <a:spLocks noChangeShapeType="1"/>
            </p:cNvSpPr>
            <p:nvPr/>
          </p:nvSpPr>
          <p:spPr bwMode="auto">
            <a:xfrm flipV="1">
              <a:off x="4025" y="2120"/>
              <a:ext cx="760" cy="8"/>
            </a:xfrm>
            <a:prstGeom prst="line">
              <a:avLst/>
            </a:prstGeom>
            <a:noFill/>
            <a:ln w="38100">
              <a:solidFill>
                <a:schemeClr val="tx2"/>
              </a:solidFill>
              <a:round/>
              <a:headEnd/>
              <a:tailEnd/>
            </a:ln>
            <a:extLst>
              <a:ext uri="{909E8E84-426E-40dd-AFC4-6F175D3DCCD1}">
                <a14:hiddenFill xmlns:a14="http://schemas.microsoft.com/office/drawing/2010/main" xmlns="">
                  <a:noFill/>
                </a14:hiddenFill>
              </a:ext>
            </a:extLst>
          </p:spPr>
          <p:txBody>
            <a:bodyPr lIns="90000" tIns="46800" rIns="90000" bIns="46800">
              <a:spAutoFit/>
            </a:bodyPr>
            <a:lstStyle/>
            <a:p>
              <a:endParaRPr lang="en-US"/>
            </a:p>
          </p:txBody>
        </p:sp>
      </p:grpSp>
      <p:grpSp>
        <p:nvGrpSpPr>
          <p:cNvPr id="3" name="Group 11"/>
          <p:cNvGrpSpPr>
            <a:grpSpLocks/>
          </p:cNvGrpSpPr>
          <p:nvPr/>
        </p:nvGrpSpPr>
        <p:grpSpPr bwMode="auto">
          <a:xfrm>
            <a:off x="771525" y="4084638"/>
            <a:ext cx="1743075" cy="1971675"/>
            <a:chOff x="3852" y="2120"/>
            <a:chExt cx="1098" cy="1242"/>
          </a:xfrm>
        </p:grpSpPr>
        <p:sp>
          <p:nvSpPr>
            <p:cNvPr id="47159" name="Freeform 12"/>
            <p:cNvSpPr>
              <a:spLocks/>
            </p:cNvSpPr>
            <p:nvPr/>
          </p:nvSpPr>
          <p:spPr bwMode="auto">
            <a:xfrm>
              <a:off x="3852" y="2127"/>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47160" name="Freeform 13"/>
            <p:cNvSpPr>
              <a:spLocks/>
            </p:cNvSpPr>
            <p:nvPr/>
          </p:nvSpPr>
          <p:spPr bwMode="auto">
            <a:xfrm flipH="1">
              <a:off x="4401" y="2123"/>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47161" name="Line 14"/>
            <p:cNvSpPr>
              <a:spLocks noChangeShapeType="1"/>
            </p:cNvSpPr>
            <p:nvPr/>
          </p:nvSpPr>
          <p:spPr bwMode="auto">
            <a:xfrm flipV="1">
              <a:off x="4025" y="2120"/>
              <a:ext cx="760" cy="8"/>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lIns="90000" tIns="46800" rIns="90000" bIns="46800">
              <a:spAutoFit/>
            </a:bodyPr>
            <a:lstStyle/>
            <a:p>
              <a:endParaRPr lang="en-US"/>
            </a:p>
          </p:txBody>
        </p:sp>
      </p:grpSp>
      <p:sp>
        <p:nvSpPr>
          <p:cNvPr id="47113" name="Text Box 15"/>
          <p:cNvSpPr txBox="1">
            <a:spLocks noChangeArrowheads="1"/>
          </p:cNvSpPr>
          <p:nvPr/>
        </p:nvSpPr>
        <p:spPr bwMode="auto">
          <a:xfrm>
            <a:off x="1149350" y="5965825"/>
            <a:ext cx="8763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a:t>spam</a:t>
            </a:r>
          </a:p>
        </p:txBody>
      </p:sp>
      <p:sp>
        <p:nvSpPr>
          <p:cNvPr id="47114" name="Text Box 16"/>
          <p:cNvSpPr txBox="1">
            <a:spLocks noChangeArrowheads="1"/>
          </p:cNvSpPr>
          <p:nvPr/>
        </p:nvSpPr>
        <p:spPr bwMode="auto">
          <a:xfrm>
            <a:off x="5756275" y="5994400"/>
            <a:ext cx="814388"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a:t>ham</a:t>
            </a:r>
          </a:p>
        </p:txBody>
      </p:sp>
      <p:sp>
        <p:nvSpPr>
          <p:cNvPr id="131090" name="Text Box 18"/>
          <p:cNvSpPr txBox="1">
            <a:spLocks noChangeArrowheads="1"/>
          </p:cNvSpPr>
          <p:nvPr/>
        </p:nvSpPr>
        <p:spPr bwMode="auto">
          <a:xfrm>
            <a:off x="1055688" y="4794250"/>
            <a:ext cx="4730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hot</a:t>
            </a:r>
          </a:p>
        </p:txBody>
      </p:sp>
      <p:sp>
        <p:nvSpPr>
          <p:cNvPr id="47116" name="Text Box 19"/>
          <p:cNvSpPr txBox="1">
            <a:spLocks noChangeArrowheads="1"/>
          </p:cNvSpPr>
          <p:nvPr/>
        </p:nvSpPr>
        <p:spPr bwMode="auto">
          <a:xfrm>
            <a:off x="1371600" y="5641975"/>
            <a:ext cx="2952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a:t>
            </a:r>
          </a:p>
        </p:txBody>
      </p:sp>
      <p:sp>
        <p:nvSpPr>
          <p:cNvPr id="131094" name="Text Box 22"/>
          <p:cNvSpPr txBox="1">
            <a:spLocks noChangeArrowheads="1"/>
          </p:cNvSpPr>
          <p:nvPr/>
        </p:nvSpPr>
        <p:spPr bwMode="auto">
          <a:xfrm>
            <a:off x="1492250" y="5464175"/>
            <a:ext cx="8032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Viagra</a:t>
            </a:r>
          </a:p>
        </p:txBody>
      </p:sp>
      <p:sp>
        <p:nvSpPr>
          <p:cNvPr id="47118" name="Text Box 24"/>
          <p:cNvSpPr txBox="1">
            <a:spLocks noChangeArrowheads="1"/>
          </p:cNvSpPr>
          <p:nvPr/>
        </p:nvSpPr>
        <p:spPr bwMode="auto">
          <a:xfrm>
            <a:off x="852488" y="5214938"/>
            <a:ext cx="7778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lottery</a:t>
            </a:r>
          </a:p>
        </p:txBody>
      </p:sp>
      <p:sp>
        <p:nvSpPr>
          <p:cNvPr id="131097" name="Text Box 25"/>
          <p:cNvSpPr txBox="1">
            <a:spLocks noChangeArrowheads="1"/>
          </p:cNvSpPr>
          <p:nvPr/>
        </p:nvSpPr>
        <p:spPr bwMode="auto">
          <a:xfrm>
            <a:off x="1914525" y="4719638"/>
            <a:ext cx="333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a:t>
            </a:r>
          </a:p>
        </p:txBody>
      </p:sp>
      <p:sp>
        <p:nvSpPr>
          <p:cNvPr id="47120" name="Text Box 26"/>
          <p:cNvSpPr txBox="1">
            <a:spLocks noChangeArrowheads="1"/>
          </p:cNvSpPr>
          <p:nvPr/>
        </p:nvSpPr>
        <p:spPr bwMode="auto">
          <a:xfrm>
            <a:off x="1609725" y="4872038"/>
            <a:ext cx="257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a:t>
            </a:r>
          </a:p>
        </p:txBody>
      </p:sp>
      <p:sp>
        <p:nvSpPr>
          <p:cNvPr id="47121" name="Text Box 27"/>
          <p:cNvSpPr txBox="1">
            <a:spLocks noChangeArrowheads="1"/>
          </p:cNvSpPr>
          <p:nvPr/>
        </p:nvSpPr>
        <p:spPr bwMode="auto">
          <a:xfrm>
            <a:off x="1320800" y="4532313"/>
            <a:ext cx="5238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win</a:t>
            </a:r>
          </a:p>
        </p:txBody>
      </p:sp>
      <p:sp>
        <p:nvSpPr>
          <p:cNvPr id="47122" name="Text Box 28"/>
          <p:cNvSpPr txBox="1">
            <a:spLocks noChangeArrowheads="1"/>
          </p:cNvSpPr>
          <p:nvPr/>
        </p:nvSpPr>
        <p:spPr bwMode="auto">
          <a:xfrm>
            <a:off x="6181725" y="4824413"/>
            <a:ext cx="7778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Friday</a:t>
            </a:r>
          </a:p>
        </p:txBody>
      </p:sp>
      <p:sp>
        <p:nvSpPr>
          <p:cNvPr id="47123" name="Text Box 30"/>
          <p:cNvSpPr txBox="1">
            <a:spLocks noChangeArrowheads="1"/>
          </p:cNvSpPr>
          <p:nvPr/>
        </p:nvSpPr>
        <p:spPr bwMode="auto">
          <a:xfrm>
            <a:off x="6018213" y="5635625"/>
            <a:ext cx="6762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exam</a:t>
            </a:r>
          </a:p>
        </p:txBody>
      </p:sp>
      <p:sp>
        <p:nvSpPr>
          <p:cNvPr id="47124" name="Text Box 31"/>
          <p:cNvSpPr txBox="1">
            <a:spLocks noChangeArrowheads="1"/>
          </p:cNvSpPr>
          <p:nvPr/>
        </p:nvSpPr>
        <p:spPr bwMode="auto">
          <a:xfrm>
            <a:off x="5267325" y="4813300"/>
            <a:ext cx="1044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computer</a:t>
            </a:r>
          </a:p>
        </p:txBody>
      </p:sp>
      <p:sp>
        <p:nvSpPr>
          <p:cNvPr id="47125" name="Text Box 32"/>
          <p:cNvSpPr txBox="1">
            <a:spLocks noChangeArrowheads="1"/>
          </p:cNvSpPr>
          <p:nvPr/>
        </p:nvSpPr>
        <p:spPr bwMode="auto">
          <a:xfrm>
            <a:off x="5483225" y="5600700"/>
            <a:ext cx="6000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May</a:t>
            </a:r>
          </a:p>
        </p:txBody>
      </p:sp>
      <p:sp>
        <p:nvSpPr>
          <p:cNvPr id="47126" name="Text Box 33"/>
          <p:cNvSpPr txBox="1">
            <a:spLocks noChangeArrowheads="1"/>
          </p:cNvSpPr>
          <p:nvPr/>
        </p:nvSpPr>
        <p:spPr bwMode="auto">
          <a:xfrm>
            <a:off x="5778500" y="4533900"/>
            <a:ext cx="5111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PM</a:t>
            </a:r>
          </a:p>
        </p:txBody>
      </p:sp>
      <p:sp>
        <p:nvSpPr>
          <p:cNvPr id="47127" name="Text Box 34"/>
          <p:cNvSpPr txBox="1">
            <a:spLocks noChangeArrowheads="1"/>
          </p:cNvSpPr>
          <p:nvPr/>
        </p:nvSpPr>
        <p:spPr bwMode="auto">
          <a:xfrm>
            <a:off x="5400675" y="5064125"/>
            <a:ext cx="4984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test</a:t>
            </a:r>
          </a:p>
        </p:txBody>
      </p:sp>
      <p:sp>
        <p:nvSpPr>
          <p:cNvPr id="47128" name="Text Box 35"/>
          <p:cNvSpPr txBox="1">
            <a:spLocks noChangeArrowheads="1"/>
          </p:cNvSpPr>
          <p:nvPr/>
        </p:nvSpPr>
        <p:spPr bwMode="auto">
          <a:xfrm>
            <a:off x="5454650" y="5341938"/>
            <a:ext cx="7778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March</a:t>
            </a:r>
          </a:p>
        </p:txBody>
      </p:sp>
      <p:sp>
        <p:nvSpPr>
          <p:cNvPr id="47129" name="Text Box 36"/>
          <p:cNvSpPr txBox="1">
            <a:spLocks noChangeArrowheads="1"/>
          </p:cNvSpPr>
          <p:nvPr/>
        </p:nvSpPr>
        <p:spPr bwMode="auto">
          <a:xfrm>
            <a:off x="5705475" y="4165600"/>
            <a:ext cx="8540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science</a:t>
            </a:r>
          </a:p>
        </p:txBody>
      </p:sp>
      <p:sp>
        <p:nvSpPr>
          <p:cNvPr id="47130" name="Text Box 37"/>
          <p:cNvSpPr txBox="1">
            <a:spLocks noChangeArrowheads="1"/>
          </p:cNvSpPr>
          <p:nvPr/>
        </p:nvSpPr>
        <p:spPr bwMode="auto">
          <a:xfrm>
            <a:off x="1231900" y="4238625"/>
            <a:ext cx="8032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Viagra</a:t>
            </a:r>
          </a:p>
        </p:txBody>
      </p:sp>
      <p:sp>
        <p:nvSpPr>
          <p:cNvPr id="47131" name="Text Box 38"/>
          <p:cNvSpPr txBox="1">
            <a:spLocks noChangeArrowheads="1"/>
          </p:cNvSpPr>
          <p:nvPr/>
        </p:nvSpPr>
        <p:spPr bwMode="auto">
          <a:xfrm>
            <a:off x="5861050" y="5086350"/>
            <a:ext cx="11588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homework</a:t>
            </a:r>
          </a:p>
        </p:txBody>
      </p:sp>
      <p:sp>
        <p:nvSpPr>
          <p:cNvPr id="47132" name="Text Box 39"/>
          <p:cNvSpPr txBox="1">
            <a:spLocks noChangeArrowheads="1"/>
          </p:cNvSpPr>
          <p:nvPr/>
        </p:nvSpPr>
        <p:spPr bwMode="auto">
          <a:xfrm>
            <a:off x="6275388" y="5335588"/>
            <a:ext cx="6635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score</a:t>
            </a:r>
          </a:p>
        </p:txBody>
      </p:sp>
      <p:sp>
        <p:nvSpPr>
          <p:cNvPr id="47133" name="Text Box 64"/>
          <p:cNvSpPr txBox="1">
            <a:spLocks noChangeArrowheads="1"/>
          </p:cNvSpPr>
          <p:nvPr/>
        </p:nvSpPr>
        <p:spPr bwMode="auto">
          <a:xfrm>
            <a:off x="1076325" y="5481638"/>
            <a:ext cx="257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a:t>
            </a:r>
          </a:p>
        </p:txBody>
      </p:sp>
      <p:grpSp>
        <p:nvGrpSpPr>
          <p:cNvPr id="47134" name="Group 65"/>
          <p:cNvGrpSpPr>
            <a:grpSpLocks/>
          </p:cNvGrpSpPr>
          <p:nvPr/>
        </p:nvGrpSpPr>
        <p:grpSpPr bwMode="auto">
          <a:xfrm>
            <a:off x="2895600" y="2346325"/>
            <a:ext cx="1743075" cy="1971675"/>
            <a:chOff x="3852" y="2120"/>
            <a:chExt cx="1098" cy="1242"/>
          </a:xfrm>
        </p:grpSpPr>
        <p:sp>
          <p:nvSpPr>
            <p:cNvPr id="47156" name="Freeform 66"/>
            <p:cNvSpPr>
              <a:spLocks/>
            </p:cNvSpPr>
            <p:nvPr/>
          </p:nvSpPr>
          <p:spPr bwMode="auto">
            <a:xfrm>
              <a:off x="3852" y="2127"/>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47157" name="Freeform 67"/>
            <p:cNvSpPr>
              <a:spLocks/>
            </p:cNvSpPr>
            <p:nvPr/>
          </p:nvSpPr>
          <p:spPr bwMode="auto">
            <a:xfrm flipH="1">
              <a:off x="4401" y="2123"/>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47158" name="Line 68"/>
            <p:cNvSpPr>
              <a:spLocks noChangeShapeType="1"/>
            </p:cNvSpPr>
            <p:nvPr/>
          </p:nvSpPr>
          <p:spPr bwMode="auto">
            <a:xfrm flipV="1">
              <a:off x="4025" y="2120"/>
              <a:ext cx="760" cy="8"/>
            </a:xfrm>
            <a:prstGeom prst="line">
              <a:avLst/>
            </a:prstGeom>
            <a:noFill/>
            <a:ln w="38100">
              <a:solidFill>
                <a:schemeClr val="tx1"/>
              </a:solidFill>
              <a:round/>
              <a:headEnd/>
              <a:tailEnd/>
            </a:ln>
            <a:extLst>
              <a:ext uri="{909E8E84-426E-40dd-AFC4-6F175D3DCCD1}">
                <a14:hiddenFill xmlns:a14="http://schemas.microsoft.com/office/drawing/2010/main" xmlns="">
                  <a:noFill/>
                </a14:hiddenFill>
              </a:ext>
            </a:extLst>
          </p:spPr>
          <p:txBody>
            <a:bodyPr lIns="90000" tIns="46800" rIns="90000" bIns="46800">
              <a:spAutoFit/>
            </a:bodyPr>
            <a:lstStyle/>
            <a:p>
              <a:endParaRPr lang="en-US"/>
            </a:p>
          </p:txBody>
        </p:sp>
      </p:grpSp>
      <p:sp>
        <p:nvSpPr>
          <p:cNvPr id="47135" name="Text Box 69"/>
          <p:cNvSpPr txBox="1">
            <a:spLocks noChangeArrowheads="1"/>
          </p:cNvSpPr>
          <p:nvPr/>
        </p:nvSpPr>
        <p:spPr bwMode="auto">
          <a:xfrm>
            <a:off x="3048000" y="3006725"/>
            <a:ext cx="7159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spam</a:t>
            </a:r>
          </a:p>
        </p:txBody>
      </p:sp>
      <p:sp>
        <p:nvSpPr>
          <p:cNvPr id="47136" name="Text Box 70"/>
          <p:cNvSpPr txBox="1">
            <a:spLocks noChangeArrowheads="1"/>
          </p:cNvSpPr>
          <p:nvPr/>
        </p:nvSpPr>
        <p:spPr bwMode="auto">
          <a:xfrm>
            <a:off x="3048000" y="3311525"/>
            <a:ext cx="781050"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ham</a:t>
            </a:r>
          </a:p>
        </p:txBody>
      </p:sp>
      <p:sp>
        <p:nvSpPr>
          <p:cNvPr id="47137" name="Text Box 71"/>
          <p:cNvSpPr txBox="1">
            <a:spLocks noChangeArrowheads="1"/>
          </p:cNvSpPr>
          <p:nvPr/>
        </p:nvSpPr>
        <p:spPr bwMode="auto">
          <a:xfrm>
            <a:off x="3124200" y="3616325"/>
            <a:ext cx="7159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spam</a:t>
            </a:r>
          </a:p>
        </p:txBody>
      </p:sp>
      <p:sp>
        <p:nvSpPr>
          <p:cNvPr id="131144" name="Text Box 72"/>
          <p:cNvSpPr txBox="1">
            <a:spLocks noChangeArrowheads="1"/>
          </p:cNvSpPr>
          <p:nvPr/>
        </p:nvSpPr>
        <p:spPr bwMode="auto">
          <a:xfrm>
            <a:off x="3733800" y="3082925"/>
            <a:ext cx="7159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spam</a:t>
            </a:r>
          </a:p>
        </p:txBody>
      </p:sp>
      <p:sp>
        <p:nvSpPr>
          <p:cNvPr id="47139" name="Text Box 73"/>
          <p:cNvSpPr txBox="1">
            <a:spLocks noChangeArrowheads="1"/>
          </p:cNvSpPr>
          <p:nvPr/>
        </p:nvSpPr>
        <p:spPr bwMode="auto">
          <a:xfrm>
            <a:off x="3471863" y="2778125"/>
            <a:ext cx="781050"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ham</a:t>
            </a:r>
          </a:p>
        </p:txBody>
      </p:sp>
      <p:sp>
        <p:nvSpPr>
          <p:cNvPr id="47140" name="Text Box 74"/>
          <p:cNvSpPr txBox="1">
            <a:spLocks noChangeArrowheads="1"/>
          </p:cNvSpPr>
          <p:nvPr/>
        </p:nvSpPr>
        <p:spPr bwMode="auto">
          <a:xfrm>
            <a:off x="3352800" y="2397125"/>
            <a:ext cx="7159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spam</a:t>
            </a:r>
          </a:p>
        </p:txBody>
      </p:sp>
      <p:sp>
        <p:nvSpPr>
          <p:cNvPr id="47141" name="Text Box 75"/>
          <p:cNvSpPr txBox="1">
            <a:spLocks noChangeArrowheads="1"/>
          </p:cNvSpPr>
          <p:nvPr/>
        </p:nvSpPr>
        <p:spPr bwMode="auto">
          <a:xfrm>
            <a:off x="3810000" y="3387725"/>
            <a:ext cx="781050"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ham</a:t>
            </a:r>
          </a:p>
        </p:txBody>
      </p:sp>
      <p:sp>
        <p:nvSpPr>
          <p:cNvPr id="47142" name="Text Box 76"/>
          <p:cNvSpPr txBox="1">
            <a:spLocks noChangeArrowheads="1"/>
          </p:cNvSpPr>
          <p:nvPr/>
        </p:nvSpPr>
        <p:spPr bwMode="auto">
          <a:xfrm>
            <a:off x="3352800" y="3844925"/>
            <a:ext cx="781050"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ham</a:t>
            </a:r>
          </a:p>
        </p:txBody>
      </p:sp>
      <p:sp>
        <p:nvSpPr>
          <p:cNvPr id="47143" name="Text Box 77"/>
          <p:cNvSpPr txBox="1">
            <a:spLocks noChangeArrowheads="1"/>
          </p:cNvSpPr>
          <p:nvPr/>
        </p:nvSpPr>
        <p:spPr bwMode="auto">
          <a:xfrm>
            <a:off x="3810000" y="3692525"/>
            <a:ext cx="7159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spam</a:t>
            </a:r>
          </a:p>
        </p:txBody>
      </p:sp>
      <p:sp>
        <p:nvSpPr>
          <p:cNvPr id="47144" name="Text Box 79"/>
          <p:cNvSpPr txBox="1">
            <a:spLocks noChangeArrowheads="1"/>
          </p:cNvSpPr>
          <p:nvPr/>
        </p:nvSpPr>
        <p:spPr bwMode="auto">
          <a:xfrm>
            <a:off x="3098800" y="4318000"/>
            <a:ext cx="13827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a:t>Category</a:t>
            </a:r>
          </a:p>
        </p:txBody>
      </p:sp>
      <p:sp>
        <p:nvSpPr>
          <p:cNvPr id="47145" name="Text Box 126"/>
          <p:cNvSpPr txBox="1">
            <a:spLocks noChangeArrowheads="1"/>
          </p:cNvSpPr>
          <p:nvPr/>
        </p:nvSpPr>
        <p:spPr bwMode="auto">
          <a:xfrm>
            <a:off x="1490663" y="5465763"/>
            <a:ext cx="803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Viagra</a:t>
            </a:r>
          </a:p>
        </p:txBody>
      </p:sp>
      <p:sp>
        <p:nvSpPr>
          <p:cNvPr id="47146" name="Text Box 127"/>
          <p:cNvSpPr txBox="1">
            <a:spLocks noChangeArrowheads="1"/>
          </p:cNvSpPr>
          <p:nvPr/>
        </p:nvSpPr>
        <p:spPr bwMode="auto">
          <a:xfrm>
            <a:off x="1817688" y="4984750"/>
            <a:ext cx="561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deal</a:t>
            </a:r>
          </a:p>
        </p:txBody>
      </p:sp>
      <p:sp>
        <p:nvSpPr>
          <p:cNvPr id="47147" name="Text Box 128"/>
          <p:cNvSpPr txBox="1">
            <a:spLocks noChangeArrowheads="1"/>
          </p:cNvSpPr>
          <p:nvPr/>
        </p:nvSpPr>
        <p:spPr bwMode="auto">
          <a:xfrm>
            <a:off x="1055688" y="4794250"/>
            <a:ext cx="4730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hot</a:t>
            </a:r>
          </a:p>
        </p:txBody>
      </p:sp>
      <p:sp>
        <p:nvSpPr>
          <p:cNvPr id="47148" name="Text Box 129"/>
          <p:cNvSpPr txBox="1">
            <a:spLocks noChangeArrowheads="1"/>
          </p:cNvSpPr>
          <p:nvPr/>
        </p:nvSpPr>
        <p:spPr bwMode="auto">
          <a:xfrm>
            <a:off x="1914525" y="4724400"/>
            <a:ext cx="333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a:t>
            </a:r>
          </a:p>
        </p:txBody>
      </p:sp>
      <p:sp>
        <p:nvSpPr>
          <p:cNvPr id="47149" name="Footer Placeholder 4"/>
          <p:cNvSpPr txBox="1">
            <a:spLocks/>
          </p:cNvSpPr>
          <p:nvPr/>
        </p:nvSpPr>
        <p:spPr bwMode="auto">
          <a:xfrm>
            <a:off x="2271713" y="6616700"/>
            <a:ext cx="1828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r"/>
            <a:r>
              <a:rPr kumimoji="0" lang="en-US" sz="1200" b="0"/>
              <a:t>Slide from Ray Mooney</a:t>
            </a:r>
          </a:p>
        </p:txBody>
      </p:sp>
      <p:graphicFrame>
        <p:nvGraphicFramePr>
          <p:cNvPr id="47150" name="Object 2"/>
          <p:cNvGraphicFramePr>
            <a:graphicFrameLocks noChangeAspect="1"/>
          </p:cNvGraphicFramePr>
          <p:nvPr>
            <p:extLst>
              <p:ext uri="{D42A27DB-BD31-4B8C-83A1-F6EECF244321}">
                <p14:modId xmlns:p14="http://schemas.microsoft.com/office/powerpoint/2010/main" val="1937312801"/>
              </p:ext>
            </p:extLst>
          </p:nvPr>
        </p:nvGraphicFramePr>
        <p:xfrm>
          <a:off x="1371600" y="1371600"/>
          <a:ext cx="5486400" cy="965200"/>
        </p:xfrm>
        <a:graphic>
          <a:graphicData uri="http://schemas.openxmlformats.org/presentationml/2006/ole">
            <mc:AlternateContent xmlns:mc="http://schemas.openxmlformats.org/markup-compatibility/2006">
              <mc:Choice xmlns:v="urn:schemas-microsoft-com:vml" Requires="v">
                <p:oleObj spid="_x0000_s47176" name="Equation" r:id="rId4" imgW="2082800" imgH="368300" progId="Equation.3">
                  <p:embed/>
                </p:oleObj>
              </mc:Choice>
              <mc:Fallback>
                <p:oleObj name="Equation" r:id="rId4" imgW="2082800" imgH="3683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371600"/>
                        <a:ext cx="5486400" cy="965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56" name="Text Box 16"/>
          <p:cNvSpPr txBox="1">
            <a:spLocks noChangeArrowheads="1"/>
          </p:cNvSpPr>
          <p:nvPr/>
        </p:nvSpPr>
        <p:spPr bwMode="auto">
          <a:xfrm>
            <a:off x="4978400" y="3022600"/>
            <a:ext cx="2794000" cy="584200"/>
          </a:xfrm>
          <a:prstGeom prst="rect">
            <a:avLst/>
          </a:prstGeom>
          <a:solidFill>
            <a:srgbClr val="FFCC66"/>
          </a:solidFill>
          <a:ln w="317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eaLnBrk="1" hangingPunct="1">
              <a:defRPr/>
            </a:pPr>
            <a:r>
              <a:rPr lang="en-US" altLang="zh-TW" sz="1600">
                <a:ea typeface="+mn-ea"/>
              </a:rPr>
              <a:t>Choose a class </a:t>
            </a:r>
            <a:r>
              <a:rPr lang="en-US" altLang="zh-TW" sz="1600" i="1">
                <a:ea typeface="+mn-ea"/>
              </a:rPr>
              <a:t>c</a:t>
            </a:r>
            <a:r>
              <a:rPr lang="en-US" altLang="zh-TW" sz="1600">
                <a:ea typeface="+mn-ea"/>
              </a:rPr>
              <a:t> according to P(c)</a:t>
            </a:r>
          </a:p>
        </p:txBody>
      </p:sp>
      <p:sp>
        <p:nvSpPr>
          <p:cNvPr id="59" name="Line 17"/>
          <p:cNvSpPr>
            <a:spLocks noChangeShapeType="1"/>
          </p:cNvSpPr>
          <p:nvPr/>
        </p:nvSpPr>
        <p:spPr bwMode="auto">
          <a:xfrm flipH="1">
            <a:off x="2540000" y="5308600"/>
            <a:ext cx="812800" cy="762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61" name="Line 17"/>
          <p:cNvSpPr>
            <a:spLocks noChangeShapeType="1"/>
          </p:cNvSpPr>
          <p:nvPr/>
        </p:nvSpPr>
        <p:spPr bwMode="auto">
          <a:xfrm flipH="1">
            <a:off x="6578600" y="4546600"/>
            <a:ext cx="812800" cy="762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58" name="Text Box 16"/>
          <p:cNvSpPr txBox="1">
            <a:spLocks noChangeArrowheads="1"/>
          </p:cNvSpPr>
          <p:nvPr/>
        </p:nvSpPr>
        <p:spPr bwMode="auto">
          <a:xfrm>
            <a:off x="3124200" y="5003800"/>
            <a:ext cx="1828800" cy="1077913"/>
          </a:xfrm>
          <a:prstGeom prst="rect">
            <a:avLst/>
          </a:prstGeom>
          <a:solidFill>
            <a:srgbClr val="FFCC66"/>
          </a:solidFill>
          <a:ln w="317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eaLnBrk="1" hangingPunct="1">
              <a:defRPr/>
            </a:pPr>
            <a:r>
              <a:rPr lang="en-US" altLang="zh-TW" sz="1600">
                <a:ea typeface="+mn-ea"/>
              </a:rPr>
              <a:t>Then choose a word from that class with probability P(x|c)</a:t>
            </a:r>
          </a:p>
        </p:txBody>
      </p:sp>
      <p:sp>
        <p:nvSpPr>
          <p:cNvPr id="60" name="Text Box 16"/>
          <p:cNvSpPr txBox="1">
            <a:spLocks noChangeArrowheads="1"/>
          </p:cNvSpPr>
          <p:nvPr/>
        </p:nvSpPr>
        <p:spPr bwMode="auto">
          <a:xfrm>
            <a:off x="7162800" y="3784600"/>
            <a:ext cx="1828800" cy="1600200"/>
          </a:xfrm>
          <a:prstGeom prst="rect">
            <a:avLst/>
          </a:prstGeom>
          <a:solidFill>
            <a:srgbClr val="FFCC66"/>
          </a:solidFill>
          <a:ln w="317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eaLnBrk="1" hangingPunct="1">
              <a:defRPr/>
            </a:pPr>
            <a:r>
              <a:rPr lang="en-US" sz="1600" dirty="0">
                <a:ea typeface="+mn-ea"/>
              </a:rPr>
              <a:t>Essentially model probability of each class as class-specific unigram language model</a:t>
            </a:r>
            <a:endParaRPr lang="en-US" altLang="zh-TW" sz="1600" dirty="0">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box(in)">
                                      <p:cBhvr>
                                        <p:cTn id="7" dur="500"/>
                                        <p:tgtEl>
                                          <p:spTgt spid="5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7"/>
                                        </p:tgtEl>
                                        <p:attrNameLst>
                                          <p:attrName>style.visibility</p:attrName>
                                        </p:attrNameLst>
                                      </p:cBhvr>
                                      <p:to>
                                        <p:strVal val="visible"/>
                                      </p:to>
                                    </p:set>
                                    <p:animEffect transition="in" filter="box(in)">
                                      <p:cBhvr>
                                        <p:cTn id="10" dur="500"/>
                                        <p:tgtEl>
                                          <p:spTgt spid="5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0" presetClass="path" presetSubtype="0" accel="50000" decel="50000" fill="hold" grpId="0" nodeType="clickEffect">
                                  <p:stCondLst>
                                    <p:cond delay="0"/>
                                  </p:stCondLst>
                                  <p:childTnLst>
                                    <p:animMotion origin="layout" path="M -6.38889E-6 -5.78035E-8 C -0.01285 -0.02751 -0.02553 -0.05503 -0.03178 -0.08879 C -0.03803 -0.12254 -0.03716 -0.18405 -0.03803 -0.203 " pathEditMode="relative" ptsTypes="aaA">
                                      <p:cBhvr>
                                        <p:cTn id="14" dur="1000" fill="hold"/>
                                        <p:tgtEl>
                                          <p:spTgt spid="131144"/>
                                        </p:tgtEl>
                                        <p:attrNameLst>
                                          <p:attrName>ppt_x</p:attrName>
                                          <p:attrName>ppt_y</p:attrName>
                                        </p:attrNameLst>
                                      </p:cBhvr>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26" presetClass="emph" presetSubtype="0" fill="hold" nodeType="clickEffect">
                                  <p:stCondLst>
                                    <p:cond delay="0"/>
                                  </p:stCondLst>
                                  <p:childTnLst>
                                    <p:animEffect transition="out" filter="fade">
                                      <p:cBhvr>
                                        <p:cTn id="18" dur="500" tmFilter="0, 0; .2, .5; .8, .5; 1, 0"/>
                                        <p:tgtEl>
                                          <p:spTgt spid="3"/>
                                        </p:tgtEl>
                                      </p:cBhvr>
                                    </p:animEffect>
                                    <p:animScale>
                                      <p:cBhvr>
                                        <p:cTn id="19" dur="250" autoRev="1" fill="hold"/>
                                        <p:tgtEl>
                                          <p:spTgt spid="3"/>
                                        </p:tgtEl>
                                      </p:cBhvr>
                                      <p:by x="105000" y="105000"/>
                                    </p:animScale>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58"/>
                                        </p:tgtEl>
                                        <p:attrNameLst>
                                          <p:attrName>style.visibility</p:attrName>
                                        </p:attrNameLst>
                                      </p:cBhvr>
                                      <p:to>
                                        <p:strVal val="visible"/>
                                      </p:to>
                                    </p:set>
                                    <p:animEffect transition="in" filter="box(in)">
                                      <p:cBhvr>
                                        <p:cTn id="24" dur="500"/>
                                        <p:tgtEl>
                                          <p:spTgt spid="58"/>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box(in)">
                                      <p:cBhvr>
                                        <p:cTn id="27" dur="500"/>
                                        <p:tgtEl>
                                          <p:spTgt spid="5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0" presetClass="path" presetSubtype="0" accel="50000" decel="50000" fill="hold" grpId="0" nodeType="clickEffect">
                                  <p:stCondLst>
                                    <p:cond delay="0"/>
                                  </p:stCondLst>
                                  <p:childTnLst>
                                    <p:animMotion origin="layout" path="M -3.13205E-6 -1.44975E-6 C -0.0085 -0.04678 -0.01665 -0.09287 -0.02151 -0.13316 C -0.02637 -0.17346 -0.01214 -0.21746 -0.02915 -0.24224 C -0.04581 -0.26748 -0.10723 -0.27605 -0.12268 -0.28277 " pathEditMode="relative" rAng="0" ptsTypes="aaaA">
                                      <p:cBhvr>
                                        <p:cTn id="31" dur="500" fill="hold"/>
                                        <p:tgtEl>
                                          <p:spTgt spid="131094"/>
                                        </p:tgtEl>
                                        <p:attrNameLst>
                                          <p:attrName>ppt_x</p:attrName>
                                          <p:attrName>ppt_y</p:attrName>
                                        </p:attrNameLst>
                                      </p:cBhvr>
                                      <p:rCtr x="-6100" y="-14200"/>
                                    </p:animMotion>
                                  </p:childTnLst>
                                </p:cTn>
                              </p:par>
                            </p:childTnLst>
                          </p:cTn>
                        </p:par>
                      </p:childTnLst>
                    </p:cTn>
                  </p:par>
                  <p:par>
                    <p:cTn id="32" fill="hold" nodeType="clickPar">
                      <p:stCondLst>
                        <p:cond delay="indefinite"/>
                      </p:stCondLst>
                      <p:childTnLst>
                        <p:par>
                          <p:cTn id="33" fill="hold" nodeType="withGroup">
                            <p:stCondLst>
                              <p:cond delay="0"/>
                            </p:stCondLst>
                            <p:childTnLst>
                              <p:par>
                                <p:cTn id="34" presetID="0" presetClass="path" presetSubtype="0" accel="50000" decel="50000" fill="hold" grpId="0" nodeType="clickEffect">
                                  <p:stCondLst>
                                    <p:cond delay="0"/>
                                  </p:stCondLst>
                                  <p:childTnLst>
                                    <p:animMotion origin="layout" path="M 0.0229 -1.01899E-6 C 0.02724 -0.02524 0.03141 -0.05025 0.03245 -0.0799 C 0.03366 -0.10931 0.03193 -0.15794 0.0295 -0.17716 C 0.02707 -0.19615 0.01995 -0.19175 0.01804 -0.195 " pathEditMode="relative" rAng="0" ptsTypes="aaaA">
                                      <p:cBhvr>
                                        <p:cTn id="35" dur="500" fill="hold"/>
                                        <p:tgtEl>
                                          <p:spTgt spid="131090"/>
                                        </p:tgtEl>
                                        <p:attrNameLst>
                                          <p:attrName>ppt_x</p:attrName>
                                          <p:attrName>ppt_y</p:attrName>
                                        </p:attrNameLst>
                                      </p:cBhvr>
                                      <p:rCtr x="300" y="-9800"/>
                                    </p:animMotion>
                                  </p:childTnLst>
                                </p:cTn>
                              </p:par>
                            </p:childTnLst>
                          </p:cTn>
                        </p:par>
                      </p:childTnLst>
                    </p:cTn>
                  </p:par>
                  <p:par>
                    <p:cTn id="36" fill="hold" nodeType="clickPar">
                      <p:stCondLst>
                        <p:cond delay="indefinite"/>
                      </p:stCondLst>
                      <p:childTnLst>
                        <p:par>
                          <p:cTn id="37" fill="hold" nodeType="withGroup">
                            <p:stCondLst>
                              <p:cond delay="0"/>
                            </p:stCondLst>
                            <p:childTnLst>
                              <p:par>
                                <p:cTn id="38" presetID="0" presetClass="path" presetSubtype="0" accel="50000" decel="50000" fill="hold" grpId="0" nodeType="clickEffect">
                                  <p:stCondLst>
                                    <p:cond delay="0"/>
                                  </p:stCondLst>
                                  <p:childTnLst>
                                    <p:animMotion origin="layout" path="M -3.61111E-6 3.2948E-6 C -0.01545 -0.02197 -0.0309 -0.04393 -0.03958 -0.06544 C -0.04826 -0.08694 -0.05538 -0.10336 -0.05225 -0.12902 C -0.04913 -0.15468 -0.02552 -0.2044 -0.02048 -0.21989 " pathEditMode="relative" ptsTypes="aaaA">
                                      <p:cBhvr>
                                        <p:cTn id="39" dur="500" fill="hold"/>
                                        <p:tgtEl>
                                          <p:spTgt spid="131093"/>
                                        </p:tgtEl>
                                        <p:attrNameLst>
                                          <p:attrName>ppt_x</p:attrName>
                                          <p:attrName>ppt_y</p:attrName>
                                        </p:attrNameLst>
                                      </p:cBhvr>
                                    </p:animMotion>
                                  </p:childTnLst>
                                </p:cTn>
                              </p:par>
                            </p:childTnLst>
                          </p:cTn>
                        </p:par>
                      </p:childTnLst>
                    </p:cTn>
                  </p:par>
                  <p:par>
                    <p:cTn id="40" fill="hold" nodeType="clickPar">
                      <p:stCondLst>
                        <p:cond delay="indefinite"/>
                      </p:stCondLst>
                      <p:childTnLst>
                        <p:par>
                          <p:cTn id="41" fill="hold" nodeType="withGroup">
                            <p:stCondLst>
                              <p:cond delay="0"/>
                            </p:stCondLst>
                            <p:childTnLst>
                              <p:par>
                                <p:cTn id="42" presetID="0" presetClass="path" presetSubtype="0" accel="50000" decel="50000" fill="hold" grpId="0" nodeType="clickEffect">
                                  <p:stCondLst>
                                    <p:cond delay="0"/>
                                  </p:stCondLst>
                                  <p:childTnLst>
                                    <p:animMotion origin="layout" path="M -2.5E-6 1.79191E-6 C -0.0191 -0.01989 -0.03819 -0.03954 -0.04444 -0.05919 C -0.05069 -0.07885 -0.05416 -0.09943 -0.03802 -0.11839 C -0.02187 -0.13734 0.03733 -0.1637 0.05243 -0.17318 " pathEditMode="relative" ptsTypes="aaaA">
                                      <p:cBhvr>
                                        <p:cTn id="43" dur="500" fill="hold"/>
                                        <p:tgtEl>
                                          <p:spTgt spid="131097"/>
                                        </p:tgtEl>
                                        <p:attrNameLst>
                                          <p:attrName>ppt_x</p:attrName>
                                          <p:attrName>ppt_y</p:attrName>
                                        </p:attrNameLst>
                                      </p:cBhvr>
                                    </p:animMotion>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60"/>
                                        </p:tgtEl>
                                        <p:attrNameLst>
                                          <p:attrName>style.visibility</p:attrName>
                                        </p:attrNameLst>
                                      </p:cBhvr>
                                      <p:to>
                                        <p:strVal val="visible"/>
                                      </p:to>
                                    </p:set>
                                    <p:animEffect transition="in" filter="box(in)">
                                      <p:cBhvr>
                                        <p:cTn id="48" dur="500"/>
                                        <p:tgtEl>
                                          <p:spTgt spid="60"/>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61"/>
                                        </p:tgtEl>
                                        <p:attrNameLst>
                                          <p:attrName>style.visibility</p:attrName>
                                        </p:attrNameLst>
                                      </p:cBhvr>
                                      <p:to>
                                        <p:strVal val="visible"/>
                                      </p:to>
                                    </p:set>
                                    <p:animEffect transition="in" filter="box(in)">
                                      <p:cBhvr>
                                        <p:cTn id="51"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131093" grpId="0"/>
      <p:bldP spid="131090" grpId="0"/>
      <p:bldP spid="131094" grpId="0"/>
      <p:bldP spid="131097" grpId="0"/>
      <p:bldP spid="131144" grpId="0"/>
      <p:bldP spid="56" grpId="0" animBg="1"/>
      <p:bldP spid="59" grpId="0" animBg="1"/>
      <p:bldP spid="61" grpId="0" animBg="1"/>
      <p:bldP spid="58" grpId="0" animBg="1"/>
      <p:bldP spid="6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8" y="0"/>
            <a:ext cx="8469312" cy="762000"/>
          </a:xfrm>
        </p:spPr>
        <p:txBody>
          <a:bodyPr/>
          <a:lstStyle/>
          <a:p>
            <a:r>
              <a:rPr lang="en-US" sz="4000" dirty="0">
                <a:effectLst>
                  <a:outerShdw blurRad="38100" dist="38100" dir="2700000" algn="tl">
                    <a:srgbClr val="DDDDDD"/>
                  </a:outerShdw>
                </a:effectLst>
                <a:latin typeface="Tw Cen MT Condensed" charset="0"/>
              </a:rPr>
              <a:t>Naïve Bayes and Language Modeling</a:t>
            </a:r>
          </a:p>
        </p:txBody>
      </p:sp>
      <p:sp>
        <p:nvSpPr>
          <p:cNvPr id="3" name="Content Placeholder 2"/>
          <p:cNvSpPr>
            <a:spLocks noGrp="1"/>
          </p:cNvSpPr>
          <p:nvPr>
            <p:ph idx="1"/>
          </p:nvPr>
        </p:nvSpPr>
        <p:spPr/>
        <p:txBody>
          <a:bodyPr/>
          <a:lstStyle/>
          <a:p>
            <a:r>
              <a:rPr lang="en-US">
                <a:effectLst>
                  <a:outerShdw blurRad="38100" dist="38100" dir="2700000" algn="tl">
                    <a:srgbClr val="DDDDDD"/>
                  </a:outerShdw>
                </a:effectLst>
                <a:latin typeface="Arial" charset="0"/>
              </a:rPr>
              <a:t>Naïve Bayes classifiers can use any sort of features</a:t>
            </a:r>
          </a:p>
          <a:p>
            <a:pPr lvl="1"/>
            <a:r>
              <a:rPr lang="en-US">
                <a:latin typeface="Arial" charset="0"/>
              </a:rPr>
              <a:t>URL, email address, dictionary</a:t>
            </a:r>
          </a:p>
          <a:p>
            <a:r>
              <a:rPr lang="en-US">
                <a:effectLst>
                  <a:outerShdw blurRad="38100" dist="38100" dir="2700000" algn="tl">
                    <a:srgbClr val="DDDDDD"/>
                  </a:outerShdw>
                </a:effectLst>
                <a:latin typeface="Arial" charset="0"/>
              </a:rPr>
              <a:t>But, if:</a:t>
            </a:r>
          </a:p>
          <a:p>
            <a:pPr lvl="1"/>
            <a:r>
              <a:rPr lang="en-US">
                <a:latin typeface="Arial" charset="0"/>
              </a:rPr>
              <a:t>We use only word features</a:t>
            </a:r>
          </a:p>
          <a:p>
            <a:pPr lvl="1"/>
            <a:r>
              <a:rPr lang="en-US">
                <a:latin typeface="Arial" charset="0"/>
              </a:rPr>
              <a:t>We use all of the words in the text (not subset)</a:t>
            </a:r>
          </a:p>
          <a:p>
            <a:r>
              <a:rPr lang="en-US">
                <a:effectLst>
                  <a:outerShdw blurRad="38100" dist="38100" dir="2700000" algn="tl">
                    <a:srgbClr val="DDDDDD"/>
                  </a:outerShdw>
                </a:effectLst>
                <a:latin typeface="Arial" charset="0"/>
              </a:rPr>
              <a:t>Then</a:t>
            </a:r>
          </a:p>
          <a:p>
            <a:pPr lvl="1"/>
            <a:r>
              <a:rPr lang="en-US">
                <a:latin typeface="Arial" charset="0"/>
              </a:rPr>
              <a:t>Naïve Bayes bears similarity to language modeling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a:xfrm>
            <a:off x="685800" y="-22867"/>
            <a:ext cx="8305800" cy="784867"/>
          </a:xfrm>
        </p:spPr>
        <p:txBody>
          <a:bodyPr>
            <a:normAutofit/>
          </a:bodyPr>
          <a:lstStyle/>
          <a:p>
            <a:r>
              <a:rPr lang="en-US" sz="3600" dirty="0" smtClean="0"/>
              <a:t>Who wrote which Federalist papers?</a:t>
            </a:r>
            <a:endParaRPr lang="en-US" sz="3600" dirty="0"/>
          </a:p>
        </p:txBody>
      </p:sp>
      <p:sp>
        <p:nvSpPr>
          <p:cNvPr id="1359875" name="Rectangle 3"/>
          <p:cNvSpPr>
            <a:spLocks noGrp="1" noChangeArrowheads="1"/>
          </p:cNvSpPr>
          <p:nvPr>
            <p:ph sz="quarter" idx="1"/>
          </p:nvPr>
        </p:nvSpPr>
        <p:spPr>
          <a:xfrm>
            <a:off x="685800" y="1219200"/>
            <a:ext cx="6934200" cy="3352800"/>
          </a:xfrm>
        </p:spPr>
        <p:txBody>
          <a:bodyPr>
            <a:normAutofit/>
          </a:bodyPr>
          <a:lstStyle/>
          <a:p>
            <a:pPr>
              <a:lnSpc>
                <a:spcPct val="110000"/>
              </a:lnSpc>
              <a:spcAft>
                <a:spcPts val="0"/>
              </a:spcAft>
            </a:pPr>
            <a:r>
              <a:rPr lang="en-US" dirty="0" smtClean="0"/>
              <a:t>1787-8: anonymous essays try to convince New York to ratify U.S Constitution: Jay, Madison, Hamilton.  </a:t>
            </a:r>
          </a:p>
          <a:p>
            <a:pPr>
              <a:lnSpc>
                <a:spcPct val="110000"/>
              </a:lnSpc>
              <a:spcAft>
                <a:spcPts val="0"/>
              </a:spcAft>
            </a:pPr>
            <a:r>
              <a:rPr lang="en-US" dirty="0" smtClean="0"/>
              <a:t>Authorship of 12 of the letters in dispute</a:t>
            </a:r>
          </a:p>
          <a:p>
            <a:pPr>
              <a:lnSpc>
                <a:spcPct val="110000"/>
              </a:lnSpc>
              <a:spcAft>
                <a:spcPts val="0"/>
              </a:spcAft>
            </a:pPr>
            <a:r>
              <a:rPr lang="en-US" dirty="0" smtClean="0"/>
              <a:t>1963: solved by </a:t>
            </a:r>
            <a:r>
              <a:rPr lang="en-US" dirty="0" err="1" smtClean="0"/>
              <a:t>Mosteller</a:t>
            </a:r>
            <a:r>
              <a:rPr lang="en-US" dirty="0" smtClean="0"/>
              <a:t> and Wallace using Bayesian methods</a:t>
            </a:r>
          </a:p>
          <a:p>
            <a:pPr>
              <a:lnSpc>
                <a:spcPct val="110000"/>
              </a:lnSpc>
              <a:spcAft>
                <a:spcPts val="0"/>
              </a:spcAft>
            </a:pPr>
            <a:endParaRPr lang="en-US" dirty="0"/>
          </a:p>
        </p:txBody>
      </p:sp>
      <p:pic>
        <p:nvPicPr>
          <p:cNvPr id="12" name="Picture 11" descr="370px-Federalist.jpg"/>
          <p:cNvPicPr>
            <a:picLocks noChangeAspect="1"/>
          </p:cNvPicPr>
          <p:nvPr/>
        </p:nvPicPr>
        <p:blipFill>
          <a:blip r:embed="rId2"/>
          <a:stretch>
            <a:fillRect/>
          </a:stretch>
        </p:blipFill>
        <p:spPr>
          <a:xfrm>
            <a:off x="7452360" y="838200"/>
            <a:ext cx="1691640" cy="2745945"/>
          </a:xfrm>
          <a:prstGeom prst="rect">
            <a:avLst/>
          </a:prstGeom>
        </p:spPr>
      </p:pic>
      <p:pic>
        <p:nvPicPr>
          <p:cNvPr id="2" name="Picture 1" descr="220px-James_Madison.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4224" y="4724400"/>
            <a:ext cx="1215390" cy="1473200"/>
          </a:xfrm>
          <a:prstGeom prst="rect">
            <a:avLst/>
          </a:prstGeom>
        </p:spPr>
      </p:pic>
      <p:pic>
        <p:nvPicPr>
          <p:cNvPr id="3" name="Picture 2" descr="220px-Alexander_Hamilton_portrait_by_John_Trumbull_1806.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33718" y="4593511"/>
            <a:ext cx="1257300" cy="1498600"/>
          </a:xfrm>
          <a:prstGeom prst="rect">
            <a:avLst/>
          </a:prstGeom>
        </p:spPr>
      </p:pic>
      <p:sp>
        <p:nvSpPr>
          <p:cNvPr id="4" name="TextBox 3"/>
          <p:cNvSpPr txBox="1"/>
          <p:nvPr/>
        </p:nvSpPr>
        <p:spPr>
          <a:xfrm>
            <a:off x="1018231" y="6136957"/>
            <a:ext cx="1801169" cy="369332"/>
          </a:xfrm>
          <a:prstGeom prst="rect">
            <a:avLst/>
          </a:prstGeom>
          <a:noFill/>
        </p:spPr>
        <p:txBody>
          <a:bodyPr wrap="none" rtlCol="0">
            <a:spAutoFit/>
          </a:bodyPr>
          <a:lstStyle/>
          <a:p>
            <a:r>
              <a:rPr lang="en-US" sz="1800" dirty="0" smtClean="0">
                <a:latin typeface="+mn-lt"/>
              </a:rPr>
              <a:t>James Madison</a:t>
            </a:r>
            <a:endParaRPr lang="en-US" sz="1800" dirty="0">
              <a:latin typeface="+mn-lt"/>
            </a:endParaRPr>
          </a:p>
        </p:txBody>
      </p:sp>
      <p:sp>
        <p:nvSpPr>
          <p:cNvPr id="15" name="TextBox 14"/>
          <p:cNvSpPr txBox="1"/>
          <p:nvPr/>
        </p:nvSpPr>
        <p:spPr>
          <a:xfrm>
            <a:off x="4724400" y="6107668"/>
            <a:ext cx="2211864" cy="369332"/>
          </a:xfrm>
          <a:prstGeom prst="rect">
            <a:avLst/>
          </a:prstGeom>
          <a:noFill/>
        </p:spPr>
        <p:txBody>
          <a:bodyPr wrap="none" rtlCol="0">
            <a:spAutoFit/>
          </a:bodyPr>
          <a:lstStyle/>
          <a:p>
            <a:r>
              <a:rPr lang="en-US" sz="1800" dirty="0" smtClean="0">
                <a:latin typeface="+mn-lt"/>
              </a:rPr>
              <a:t>Alexander Hamilton</a:t>
            </a:r>
            <a:endParaRPr lang="en-US" sz="1800" dirty="0">
              <a:latin typeface="+mn-lt"/>
            </a:endParaRPr>
          </a:p>
        </p:txBody>
      </p:sp>
    </p:spTree>
    <p:extLst>
      <p:ext uri="{BB962C8B-B14F-4D97-AF65-F5344CB8AC3E}">
        <p14:creationId xmlns:p14="http://schemas.microsoft.com/office/powerpoint/2010/main" val="8717308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ffectLst>
                  <a:outerShdw blurRad="38100" dist="38100" dir="2700000" algn="tl">
                    <a:srgbClr val="DDDDDD"/>
                  </a:outerShdw>
                </a:effectLst>
                <a:latin typeface="Tw Cen MT Condensed" charset="0"/>
              </a:rPr>
              <a:t>Each class = Unigram language model</a:t>
            </a:r>
          </a:p>
        </p:txBody>
      </p:sp>
      <p:sp>
        <p:nvSpPr>
          <p:cNvPr id="3" name="Content Placeholder 2"/>
          <p:cNvSpPr>
            <a:spLocks noGrp="1"/>
          </p:cNvSpPr>
          <p:nvPr>
            <p:ph idx="1"/>
          </p:nvPr>
        </p:nvSpPr>
        <p:spPr>
          <a:xfrm>
            <a:off x="679450" y="1219200"/>
            <a:ext cx="8235950" cy="5292725"/>
          </a:xfrm>
        </p:spPr>
        <p:txBody>
          <a:bodyPr/>
          <a:lstStyle/>
          <a:p>
            <a:r>
              <a:rPr lang="en-US" dirty="0">
                <a:effectLst>
                  <a:outerShdw blurRad="38100" dist="38100" dir="2700000" algn="tl">
                    <a:srgbClr val="DDDDDD"/>
                  </a:outerShdw>
                </a:effectLst>
                <a:latin typeface="Arial" charset="0"/>
              </a:rPr>
              <a:t>Assign to each word: </a:t>
            </a:r>
            <a:r>
              <a:rPr lang="en-US" i="1" dirty="0">
                <a:effectLst>
                  <a:outerShdw blurRad="38100" dist="38100" dir="2700000" algn="tl">
                    <a:srgbClr val="DDDDDD"/>
                  </a:outerShdw>
                </a:effectLst>
                <a:latin typeface="Times New Roman" charset="0"/>
              </a:rPr>
              <a:t>P</a:t>
            </a:r>
            <a:r>
              <a:rPr lang="en-US" dirty="0">
                <a:effectLst>
                  <a:outerShdw blurRad="38100" dist="38100" dir="2700000" algn="tl">
                    <a:srgbClr val="DDDDDD"/>
                  </a:outerShdw>
                </a:effectLst>
                <a:latin typeface="Times New Roman" charset="0"/>
              </a:rPr>
              <a:t>(</a:t>
            </a:r>
            <a:r>
              <a:rPr lang="en-US" i="1" dirty="0">
                <a:effectLst>
                  <a:outerShdw blurRad="38100" dist="38100" dir="2700000" algn="tl">
                    <a:srgbClr val="DDDDDD"/>
                  </a:outerShdw>
                </a:effectLst>
                <a:latin typeface="Times New Roman" charset="0"/>
              </a:rPr>
              <a:t>word</a:t>
            </a:r>
            <a:r>
              <a:rPr lang="en-US" dirty="0">
                <a:effectLst>
                  <a:outerShdw blurRad="38100" dist="38100" dir="2700000" algn="tl">
                    <a:srgbClr val="DDDDDD"/>
                  </a:outerShdw>
                </a:effectLst>
                <a:latin typeface="Times New Roman" charset="0"/>
              </a:rPr>
              <a:t> | </a:t>
            </a:r>
            <a:r>
              <a:rPr lang="en-US" i="1" dirty="0">
                <a:effectLst>
                  <a:outerShdw blurRad="38100" dist="38100" dir="2700000" algn="tl">
                    <a:srgbClr val="DDDDDD"/>
                  </a:outerShdw>
                </a:effectLst>
                <a:latin typeface="Times New Roman" charset="0"/>
              </a:rPr>
              <a:t>c</a:t>
            </a:r>
            <a:r>
              <a:rPr lang="en-US" dirty="0">
                <a:effectLst>
                  <a:outerShdw blurRad="38100" dist="38100" dir="2700000" algn="tl">
                    <a:srgbClr val="DDDDDD"/>
                  </a:outerShdw>
                </a:effectLst>
                <a:latin typeface="Times New Roman" charset="0"/>
              </a:rPr>
              <a:t>)</a:t>
            </a:r>
          </a:p>
          <a:p>
            <a:r>
              <a:rPr lang="en-US" dirty="0">
                <a:effectLst>
                  <a:outerShdw blurRad="38100" dist="38100" dir="2700000" algn="tl">
                    <a:srgbClr val="DDDDDD"/>
                  </a:outerShdw>
                </a:effectLst>
                <a:latin typeface="Arial" charset="0"/>
              </a:rPr>
              <a:t>Assign to each sentence: </a:t>
            </a:r>
            <a:r>
              <a:rPr lang="en-US" i="1" dirty="0">
                <a:effectLst>
                  <a:outerShdw blurRad="38100" dist="38100" dir="2700000" algn="tl">
                    <a:srgbClr val="DDDDDD"/>
                  </a:outerShdw>
                </a:effectLst>
                <a:latin typeface="Times New Roman" charset="0"/>
              </a:rPr>
              <a:t>P</a:t>
            </a:r>
            <a:r>
              <a:rPr lang="en-US" dirty="0">
                <a:effectLst>
                  <a:outerShdw blurRad="38100" dist="38100" dir="2700000" algn="tl">
                    <a:srgbClr val="DDDDDD"/>
                  </a:outerShdw>
                </a:effectLst>
                <a:latin typeface="Times New Roman" charset="0"/>
              </a:rPr>
              <a:t>(</a:t>
            </a:r>
            <a:r>
              <a:rPr lang="en-US" i="1" dirty="0">
                <a:effectLst>
                  <a:outerShdw blurRad="38100" dist="38100" dir="2700000" algn="tl">
                    <a:srgbClr val="DDDDDD"/>
                  </a:outerShdw>
                </a:effectLst>
                <a:latin typeface="Times New Roman" charset="0"/>
              </a:rPr>
              <a:t>c </a:t>
            </a:r>
            <a:r>
              <a:rPr lang="en-US" dirty="0">
                <a:effectLst>
                  <a:outerShdw blurRad="38100" dist="38100" dir="2700000" algn="tl">
                    <a:srgbClr val="DDDDDD"/>
                  </a:outerShdw>
                </a:effectLst>
                <a:latin typeface="Times New Roman" charset="0"/>
              </a:rPr>
              <a:t>| </a:t>
            </a:r>
            <a:r>
              <a:rPr lang="en-US" i="1" dirty="0">
                <a:effectLst>
                  <a:outerShdw blurRad="38100" dist="38100" dir="2700000" algn="tl">
                    <a:srgbClr val="DDDDDD"/>
                  </a:outerShdw>
                </a:effectLst>
                <a:latin typeface="Times New Roman" charset="0"/>
              </a:rPr>
              <a:t>s</a:t>
            </a:r>
            <a:r>
              <a:rPr lang="en-US" dirty="0">
                <a:effectLst>
                  <a:outerShdw blurRad="38100" dist="38100" dir="2700000" algn="tl">
                    <a:srgbClr val="DDDDDD"/>
                  </a:outerShdw>
                </a:effectLst>
                <a:latin typeface="Times New Roman" charset="0"/>
              </a:rPr>
              <a:t>) = </a:t>
            </a:r>
            <a:r>
              <a:rPr lang="en-US" i="1" dirty="0">
                <a:effectLst>
                  <a:outerShdw blurRad="38100" dist="38100" dir="2700000" algn="tl">
                    <a:srgbClr val="DDDDDD"/>
                  </a:outerShdw>
                </a:effectLst>
                <a:latin typeface="Times New Roman" charset="0"/>
              </a:rPr>
              <a:t>P</a:t>
            </a:r>
            <a:r>
              <a:rPr lang="en-US" dirty="0">
                <a:effectLst>
                  <a:outerShdw blurRad="38100" dist="38100" dir="2700000" algn="tl">
                    <a:srgbClr val="DDDDDD"/>
                  </a:outerShdw>
                </a:effectLst>
                <a:latin typeface="Times New Roman" charset="0"/>
              </a:rPr>
              <a:t>(</a:t>
            </a:r>
            <a:r>
              <a:rPr lang="en-US" i="1" dirty="0">
                <a:effectLst>
                  <a:outerShdw blurRad="38100" dist="38100" dir="2700000" algn="tl">
                    <a:srgbClr val="DDDDDD"/>
                  </a:outerShdw>
                </a:effectLst>
                <a:latin typeface="Times New Roman" charset="0"/>
              </a:rPr>
              <a:t>c</a:t>
            </a:r>
            <a:r>
              <a:rPr lang="en-US" dirty="0">
                <a:effectLst>
                  <a:outerShdw blurRad="38100" dist="38100" dir="2700000" algn="tl">
                    <a:srgbClr val="DDDDDD"/>
                  </a:outerShdw>
                </a:effectLst>
                <a:latin typeface="Times New Roman" charset="0"/>
              </a:rPr>
              <a:t>)∏</a:t>
            </a:r>
            <a:r>
              <a:rPr lang="en-US" i="1" dirty="0">
                <a:effectLst>
                  <a:outerShdw blurRad="38100" dist="38100" dir="2700000" algn="tl">
                    <a:srgbClr val="DDDDDD"/>
                  </a:outerShdw>
                </a:effectLst>
                <a:latin typeface="Times New Roman" charset="0"/>
              </a:rPr>
              <a:t>P</a:t>
            </a:r>
            <a:r>
              <a:rPr lang="en-US" dirty="0">
                <a:effectLst>
                  <a:outerShdw blurRad="38100" dist="38100" dir="2700000" algn="tl">
                    <a:srgbClr val="DDDDDD"/>
                  </a:outerShdw>
                </a:effectLst>
                <a:latin typeface="Times New Roman" charset="0"/>
              </a:rPr>
              <a:t>(</a:t>
            </a:r>
            <a:r>
              <a:rPr lang="en-US" i="1" dirty="0" err="1">
                <a:effectLst>
                  <a:outerShdw blurRad="38100" dist="38100" dir="2700000" algn="tl">
                    <a:srgbClr val="DDDDDD"/>
                  </a:outerShdw>
                </a:effectLst>
                <a:latin typeface="Times New Roman" charset="0"/>
              </a:rPr>
              <a:t>w</a:t>
            </a:r>
            <a:r>
              <a:rPr lang="en-US" i="1" baseline="-25000" dirty="0" err="1">
                <a:effectLst>
                  <a:outerShdw blurRad="38100" dist="38100" dir="2700000" algn="tl">
                    <a:srgbClr val="DDDDDD"/>
                  </a:outerShdw>
                </a:effectLst>
                <a:latin typeface="Times New Roman" charset="0"/>
              </a:rPr>
              <a:t>i</a:t>
            </a:r>
            <a:r>
              <a:rPr lang="en-US" i="1" baseline="-25000" dirty="0">
                <a:effectLst>
                  <a:outerShdw blurRad="38100" dist="38100" dir="2700000" algn="tl">
                    <a:srgbClr val="DDDDDD"/>
                  </a:outerShdw>
                </a:effectLst>
                <a:latin typeface="Times New Roman" charset="0"/>
              </a:rPr>
              <a:t> </a:t>
            </a:r>
            <a:r>
              <a:rPr lang="en-US" dirty="0">
                <a:effectLst>
                  <a:outerShdw blurRad="38100" dist="38100" dir="2700000" algn="tl">
                    <a:srgbClr val="DDDDDD"/>
                  </a:outerShdw>
                </a:effectLst>
                <a:latin typeface="Times New Roman" charset="0"/>
              </a:rPr>
              <a:t>| </a:t>
            </a:r>
            <a:r>
              <a:rPr lang="en-US" i="1" dirty="0">
                <a:effectLst>
                  <a:outerShdw blurRad="38100" dist="38100" dir="2700000" algn="tl">
                    <a:srgbClr val="DDDDDD"/>
                  </a:outerShdw>
                </a:effectLst>
                <a:latin typeface="Times New Roman" charset="0"/>
              </a:rPr>
              <a:t>c</a:t>
            </a:r>
            <a:r>
              <a:rPr lang="en-US" dirty="0">
                <a:effectLst>
                  <a:outerShdw blurRad="38100" dist="38100" dir="2700000" algn="tl">
                    <a:srgbClr val="DDDDDD"/>
                  </a:outerShdw>
                </a:effectLst>
                <a:latin typeface="Times New Roman" charset="0"/>
              </a:rPr>
              <a:t>)</a:t>
            </a:r>
          </a:p>
        </p:txBody>
      </p:sp>
      <p:graphicFrame>
        <p:nvGraphicFramePr>
          <p:cNvPr id="4" name="Table 3"/>
          <p:cNvGraphicFramePr>
            <a:graphicFrameLocks noGrp="1"/>
          </p:cNvGraphicFramePr>
          <p:nvPr>
            <p:extLst>
              <p:ext uri="{D42A27DB-BD31-4B8C-83A1-F6EECF244321}">
                <p14:modId xmlns:p14="http://schemas.microsoft.com/office/powerpoint/2010/main" val="2293703450"/>
              </p:ext>
            </p:extLst>
          </p:nvPr>
        </p:nvGraphicFramePr>
        <p:xfrm>
          <a:off x="838200" y="2743200"/>
          <a:ext cx="2286000" cy="3581400"/>
        </p:xfrm>
        <a:graphic>
          <a:graphicData uri="http://schemas.openxmlformats.org/drawingml/2006/table">
            <a:tbl>
              <a:tblPr firstRow="1">
                <a:tableStyleId>{5A111915-BE36-4E01-A7E5-04B1672EAD32}</a:tableStyleId>
              </a:tblPr>
              <a:tblGrid>
                <a:gridCol w="1143000"/>
                <a:gridCol w="1143000"/>
              </a:tblGrid>
              <a:tr h="596900">
                <a:tc>
                  <a:txBody>
                    <a:bodyPr/>
                    <a:lstStyle/>
                    <a:p>
                      <a:r>
                        <a:rPr lang="en-US" sz="2400" i="1" dirty="0" smtClean="0">
                          <a:solidFill>
                            <a:schemeClr val="tx1"/>
                          </a:solidFill>
                          <a:latin typeface="+mj-lt"/>
                        </a:rPr>
                        <a:t>w</a:t>
                      </a:r>
                      <a:endParaRPr lang="en-US" sz="2400" i="1" dirty="0">
                        <a:solidFill>
                          <a:schemeClr val="tx1"/>
                        </a:solidFill>
                        <a:latin typeface="+mj-lt"/>
                      </a:endParaRPr>
                    </a:p>
                  </a:txBody>
                  <a:tcPr marT="36000" marB="36000" anchor="ctr"/>
                </a:tc>
                <a:tc>
                  <a:txBody>
                    <a:bodyPr/>
                    <a:lstStyle/>
                    <a:p>
                      <a:r>
                        <a:rPr lang="en-US" sz="2400" i="1" dirty="0" smtClean="0">
                          <a:solidFill>
                            <a:schemeClr val="tx1"/>
                          </a:solidFill>
                          <a:latin typeface="+mj-lt"/>
                        </a:rPr>
                        <a:t>P</a:t>
                      </a:r>
                      <a:r>
                        <a:rPr lang="en-US" sz="2400" dirty="0" smtClean="0">
                          <a:solidFill>
                            <a:schemeClr val="tx1"/>
                          </a:solidFill>
                          <a:latin typeface="+mj-lt"/>
                        </a:rPr>
                        <a:t>(</a:t>
                      </a:r>
                      <a:r>
                        <a:rPr lang="en-US" sz="2400" i="1" dirty="0" smtClean="0">
                          <a:solidFill>
                            <a:schemeClr val="tx1"/>
                          </a:solidFill>
                          <a:latin typeface="+mj-lt"/>
                        </a:rPr>
                        <a:t>w</a:t>
                      </a:r>
                      <a:r>
                        <a:rPr lang="en-US" sz="2400" dirty="0" smtClean="0">
                          <a:solidFill>
                            <a:schemeClr val="tx1"/>
                          </a:solidFill>
                          <a:latin typeface="+mj-lt"/>
                        </a:rPr>
                        <a:t> | </a:t>
                      </a:r>
                      <a:r>
                        <a:rPr lang="en-US" sz="2400" i="1" dirty="0" smtClean="0">
                          <a:solidFill>
                            <a:schemeClr val="tx1"/>
                          </a:solidFill>
                          <a:latin typeface="+mj-lt"/>
                        </a:rPr>
                        <a:t>c</a:t>
                      </a:r>
                      <a:r>
                        <a:rPr lang="en-US" sz="2400" dirty="0" smtClean="0">
                          <a:solidFill>
                            <a:schemeClr val="tx1"/>
                          </a:solidFill>
                          <a:latin typeface="+mj-lt"/>
                        </a:rPr>
                        <a:t>)</a:t>
                      </a:r>
                      <a:endParaRPr lang="en-US" sz="2400" dirty="0">
                        <a:solidFill>
                          <a:schemeClr val="tx1"/>
                        </a:solidFill>
                        <a:latin typeface="+mj-lt"/>
                      </a:endParaRPr>
                    </a:p>
                  </a:txBody>
                  <a:tcPr marT="36000" marB="36000" anchor="ctr"/>
                </a:tc>
              </a:tr>
              <a:tr h="596900">
                <a:tc>
                  <a:txBody>
                    <a:bodyPr/>
                    <a:lstStyle/>
                    <a:p>
                      <a:r>
                        <a:rPr lang="en-US" sz="2400" dirty="0" smtClean="0"/>
                        <a:t>I</a:t>
                      </a:r>
                      <a:endParaRPr lang="en-US" sz="2400" dirty="0"/>
                    </a:p>
                  </a:txBody>
                  <a:tcPr marT="36000" marB="36000" anchor="ctr"/>
                </a:tc>
                <a:tc>
                  <a:txBody>
                    <a:bodyPr/>
                    <a:lstStyle/>
                    <a:p>
                      <a:r>
                        <a:rPr lang="en-US" sz="2400" dirty="0" smtClean="0"/>
                        <a:t>0.1</a:t>
                      </a:r>
                      <a:endParaRPr lang="en-US" sz="2400" dirty="0"/>
                    </a:p>
                  </a:txBody>
                  <a:tcPr marT="36000" marB="36000" anchor="ctr"/>
                </a:tc>
              </a:tr>
              <a:tr h="596900">
                <a:tc>
                  <a:txBody>
                    <a:bodyPr/>
                    <a:lstStyle/>
                    <a:p>
                      <a:r>
                        <a:rPr lang="en-US" sz="2400" dirty="0" smtClean="0"/>
                        <a:t>love</a:t>
                      </a:r>
                      <a:endParaRPr lang="en-US" sz="2400" dirty="0"/>
                    </a:p>
                  </a:txBody>
                  <a:tcPr marT="36000" marB="36000" anchor="ctr"/>
                </a:tc>
                <a:tc>
                  <a:txBody>
                    <a:bodyPr/>
                    <a:lstStyle/>
                    <a:p>
                      <a:r>
                        <a:rPr lang="en-US" sz="2400" dirty="0" smtClean="0"/>
                        <a:t>0.1</a:t>
                      </a:r>
                      <a:endParaRPr lang="en-US" sz="2400" dirty="0"/>
                    </a:p>
                  </a:txBody>
                  <a:tcPr marT="36000" marB="36000" anchor="ctr"/>
                </a:tc>
              </a:tr>
              <a:tr h="596900">
                <a:tc>
                  <a:txBody>
                    <a:bodyPr/>
                    <a:lstStyle/>
                    <a:p>
                      <a:r>
                        <a:rPr lang="en-US" sz="2400" dirty="0" smtClean="0"/>
                        <a:t>this</a:t>
                      </a:r>
                      <a:endParaRPr lang="en-US" sz="2400" dirty="0"/>
                    </a:p>
                  </a:txBody>
                  <a:tcPr marT="36000" marB="36000" anchor="ctr"/>
                </a:tc>
                <a:tc>
                  <a:txBody>
                    <a:bodyPr/>
                    <a:lstStyle/>
                    <a:p>
                      <a:r>
                        <a:rPr lang="en-US" sz="2400" dirty="0" smtClean="0"/>
                        <a:t>0.01</a:t>
                      </a:r>
                      <a:endParaRPr lang="en-US" sz="2400" dirty="0"/>
                    </a:p>
                  </a:txBody>
                  <a:tcPr marT="36000" marB="36000" anchor="ctr"/>
                </a:tc>
              </a:tr>
              <a:tr h="596900">
                <a:tc>
                  <a:txBody>
                    <a:bodyPr/>
                    <a:lstStyle/>
                    <a:p>
                      <a:r>
                        <a:rPr lang="en-US" sz="2400" dirty="0" smtClean="0"/>
                        <a:t>fun</a:t>
                      </a:r>
                      <a:endParaRPr lang="en-US" sz="2400" dirty="0"/>
                    </a:p>
                  </a:txBody>
                  <a:tcPr marT="36000" marB="36000" anchor="ctr"/>
                </a:tc>
                <a:tc>
                  <a:txBody>
                    <a:bodyPr/>
                    <a:lstStyle/>
                    <a:p>
                      <a:r>
                        <a:rPr lang="en-US" sz="2400" dirty="0" smtClean="0"/>
                        <a:t>0.05</a:t>
                      </a:r>
                      <a:endParaRPr lang="en-US" sz="2400" dirty="0"/>
                    </a:p>
                  </a:txBody>
                  <a:tcPr marT="36000" marB="36000" anchor="ctr"/>
                </a:tc>
              </a:tr>
              <a:tr h="596900">
                <a:tc>
                  <a:txBody>
                    <a:bodyPr/>
                    <a:lstStyle/>
                    <a:p>
                      <a:r>
                        <a:rPr lang="en-US" sz="2400" dirty="0" smtClean="0"/>
                        <a:t>film</a:t>
                      </a:r>
                      <a:endParaRPr lang="en-US" sz="2400" dirty="0"/>
                    </a:p>
                  </a:txBody>
                  <a:tcPr marT="36000" marB="36000" anchor="ctr"/>
                </a:tc>
                <a:tc>
                  <a:txBody>
                    <a:bodyPr/>
                    <a:lstStyle/>
                    <a:p>
                      <a:r>
                        <a:rPr lang="en-US" sz="2400" dirty="0" smtClean="0"/>
                        <a:t>0.1</a:t>
                      </a:r>
                      <a:endParaRPr lang="en-US" sz="2400" dirty="0"/>
                    </a:p>
                  </a:txBody>
                  <a:tcPr marT="36000" marB="36000"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606530818"/>
              </p:ext>
            </p:extLst>
          </p:nvPr>
        </p:nvGraphicFramePr>
        <p:xfrm>
          <a:off x="3429000" y="3868738"/>
          <a:ext cx="5486400" cy="741362"/>
        </p:xfrm>
        <a:graphic>
          <a:graphicData uri="http://schemas.openxmlformats.org/drawingml/2006/table">
            <a:tbl>
              <a:tblPr firstRow="1" bandRow="1">
                <a:tableStyleId>{2D5ABB26-0587-4C30-8999-92F81FD0307C}</a:tableStyleId>
              </a:tblPr>
              <a:tblGrid>
                <a:gridCol w="1097280"/>
                <a:gridCol w="1097280"/>
                <a:gridCol w="1097280"/>
                <a:gridCol w="1097280"/>
                <a:gridCol w="1097280"/>
              </a:tblGrid>
              <a:tr h="370681">
                <a:tc>
                  <a:txBody>
                    <a:bodyPr/>
                    <a:lstStyle/>
                    <a:p>
                      <a:r>
                        <a:rPr lang="en-US" sz="1800" dirty="0" smtClean="0"/>
                        <a:t>I</a:t>
                      </a:r>
                      <a:endParaRPr lang="en-US" sz="1800" dirty="0"/>
                    </a:p>
                  </a:txBody>
                  <a:tcPr marT="45700" marB="45700"/>
                </a:tc>
                <a:tc>
                  <a:txBody>
                    <a:bodyPr/>
                    <a:lstStyle/>
                    <a:p>
                      <a:r>
                        <a:rPr lang="en-US" sz="1800" dirty="0" smtClean="0"/>
                        <a:t>love</a:t>
                      </a:r>
                      <a:endParaRPr lang="en-US" sz="1800" dirty="0"/>
                    </a:p>
                  </a:txBody>
                  <a:tcPr marT="45700" marB="45700"/>
                </a:tc>
                <a:tc>
                  <a:txBody>
                    <a:bodyPr/>
                    <a:lstStyle/>
                    <a:p>
                      <a:r>
                        <a:rPr lang="en-US" sz="1800" dirty="0" smtClean="0"/>
                        <a:t>this</a:t>
                      </a:r>
                      <a:endParaRPr lang="en-US" sz="1800" dirty="0"/>
                    </a:p>
                  </a:txBody>
                  <a:tcPr marT="45700" marB="45700"/>
                </a:tc>
                <a:tc>
                  <a:txBody>
                    <a:bodyPr/>
                    <a:lstStyle/>
                    <a:p>
                      <a:r>
                        <a:rPr lang="en-US" sz="1800" dirty="0" smtClean="0"/>
                        <a:t>fun</a:t>
                      </a:r>
                      <a:endParaRPr lang="en-US" sz="1800" dirty="0"/>
                    </a:p>
                  </a:txBody>
                  <a:tcPr marT="45700" marB="45700"/>
                </a:tc>
                <a:tc>
                  <a:txBody>
                    <a:bodyPr/>
                    <a:lstStyle/>
                    <a:p>
                      <a:r>
                        <a:rPr lang="en-US" sz="1800" dirty="0" smtClean="0"/>
                        <a:t>film</a:t>
                      </a:r>
                      <a:endParaRPr lang="en-US" sz="1800" dirty="0"/>
                    </a:p>
                  </a:txBody>
                  <a:tcPr marT="45700" marB="45700"/>
                </a:tc>
              </a:tr>
              <a:tr h="370681">
                <a:tc>
                  <a:txBody>
                    <a:bodyPr/>
                    <a:lstStyle/>
                    <a:p>
                      <a:r>
                        <a:rPr lang="en-US" sz="1800" dirty="0" smtClean="0"/>
                        <a:t>0.1</a:t>
                      </a:r>
                      <a:endParaRPr lang="en-US" sz="1800" dirty="0"/>
                    </a:p>
                  </a:txBody>
                  <a:tcPr marT="45700" marB="45700"/>
                </a:tc>
                <a:tc>
                  <a:txBody>
                    <a:bodyPr/>
                    <a:lstStyle/>
                    <a:p>
                      <a:r>
                        <a:rPr lang="en-US" sz="1800" dirty="0" smtClean="0"/>
                        <a:t>0.1</a:t>
                      </a:r>
                      <a:endParaRPr lang="en-US" sz="1800" dirty="0"/>
                    </a:p>
                  </a:txBody>
                  <a:tcPr marT="45700" marB="45700"/>
                </a:tc>
                <a:tc>
                  <a:txBody>
                    <a:bodyPr/>
                    <a:lstStyle/>
                    <a:p>
                      <a:r>
                        <a:rPr lang="en-US" sz="1800" dirty="0" smtClean="0"/>
                        <a:t>0.05</a:t>
                      </a:r>
                      <a:endParaRPr lang="en-US" sz="1800" dirty="0"/>
                    </a:p>
                  </a:txBody>
                  <a:tcPr marT="45700" marB="45700"/>
                </a:tc>
                <a:tc>
                  <a:txBody>
                    <a:bodyPr/>
                    <a:lstStyle/>
                    <a:p>
                      <a:r>
                        <a:rPr lang="en-US" sz="1800" dirty="0" smtClean="0"/>
                        <a:t>0.01</a:t>
                      </a:r>
                      <a:endParaRPr lang="en-US" sz="1800" dirty="0"/>
                    </a:p>
                  </a:txBody>
                  <a:tcPr marT="45700" marB="45700"/>
                </a:tc>
                <a:tc>
                  <a:txBody>
                    <a:bodyPr/>
                    <a:lstStyle/>
                    <a:p>
                      <a:r>
                        <a:rPr lang="en-US" sz="1800" dirty="0" smtClean="0"/>
                        <a:t>0.1</a:t>
                      </a:r>
                      <a:endParaRPr lang="en-US" sz="1800" dirty="0"/>
                    </a:p>
                  </a:txBody>
                  <a:tcPr marT="45700" marB="45700"/>
                </a:tc>
              </a:tr>
            </a:tbl>
          </a:graphicData>
        </a:graphic>
      </p:graphicFrame>
      <p:sp>
        <p:nvSpPr>
          <p:cNvPr id="7" name="TextBox 6"/>
          <p:cNvSpPr txBox="1"/>
          <p:nvPr/>
        </p:nvSpPr>
        <p:spPr>
          <a:xfrm>
            <a:off x="5334000" y="5562600"/>
            <a:ext cx="3276600" cy="461963"/>
          </a:xfrm>
          <a:prstGeom prst="rect">
            <a:avLst/>
          </a:prstGeom>
          <a:noFill/>
        </p:spPr>
        <p:txBody>
          <a:bodyPr>
            <a:spAutoFit/>
          </a:bodyPr>
          <a:lstStyle/>
          <a:p>
            <a:pPr>
              <a:defRPr/>
            </a:pPr>
            <a:r>
              <a:rPr lang="en-US" i="1" dirty="0">
                <a:latin typeface="+mj-lt"/>
                <a:ea typeface="+mn-ea"/>
              </a:rPr>
              <a:t>P</a:t>
            </a:r>
            <a:r>
              <a:rPr lang="en-US" dirty="0">
                <a:latin typeface="+mj-lt"/>
                <a:ea typeface="+mn-ea"/>
              </a:rPr>
              <a:t>(</a:t>
            </a:r>
            <a:r>
              <a:rPr lang="en-US" i="1" dirty="0">
                <a:latin typeface="+mj-lt"/>
                <a:ea typeface="+mn-ea"/>
              </a:rPr>
              <a:t>s</a:t>
            </a:r>
            <a:r>
              <a:rPr lang="en-US" dirty="0">
                <a:latin typeface="+mj-lt"/>
                <a:ea typeface="+mn-ea"/>
              </a:rPr>
              <a:t> | </a:t>
            </a:r>
            <a:r>
              <a:rPr lang="en-US" i="1" dirty="0">
                <a:latin typeface="+mj-lt"/>
                <a:ea typeface="+mn-ea"/>
              </a:rPr>
              <a:t>c</a:t>
            </a:r>
            <a:r>
              <a:rPr lang="en-US" dirty="0">
                <a:latin typeface="+mj-lt"/>
                <a:ea typeface="+mn-ea"/>
              </a:rPr>
              <a:t>) = 0.0000005</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ffectLst>
                  <a:outerShdw blurRad="38100" dist="38100" dir="2700000" algn="tl">
                    <a:srgbClr val="DDDDDD"/>
                  </a:outerShdw>
                </a:effectLst>
                <a:latin typeface="Tw Cen MT Condensed" charset="0"/>
              </a:rPr>
              <a:t>Naïve Bayes Language Model</a:t>
            </a:r>
          </a:p>
        </p:txBody>
      </p:sp>
      <p:sp>
        <p:nvSpPr>
          <p:cNvPr id="3" name="Content Placeholder 2"/>
          <p:cNvSpPr>
            <a:spLocks noGrp="1"/>
          </p:cNvSpPr>
          <p:nvPr>
            <p:ph idx="1"/>
          </p:nvPr>
        </p:nvSpPr>
        <p:spPr/>
        <p:txBody>
          <a:bodyPr/>
          <a:lstStyle/>
          <a:p>
            <a:r>
              <a:rPr lang="en-US">
                <a:effectLst>
                  <a:outerShdw blurRad="38100" dist="38100" dir="2700000" algn="tl">
                    <a:srgbClr val="DDDDDD"/>
                  </a:outerShdw>
                </a:effectLst>
                <a:latin typeface="Arial" charset="0"/>
              </a:rPr>
              <a:t>Two classes: in language, out language</a:t>
            </a:r>
          </a:p>
        </p:txBody>
      </p:sp>
      <p:graphicFrame>
        <p:nvGraphicFramePr>
          <p:cNvPr id="4" name="Table 3"/>
          <p:cNvGraphicFramePr>
            <a:graphicFrameLocks noGrp="1"/>
          </p:cNvGraphicFramePr>
          <p:nvPr/>
        </p:nvGraphicFramePr>
        <p:xfrm>
          <a:off x="838200" y="2895600"/>
          <a:ext cx="2057400" cy="3429000"/>
        </p:xfrm>
        <a:graphic>
          <a:graphicData uri="http://schemas.openxmlformats.org/drawingml/2006/table">
            <a:tbl>
              <a:tblPr firstRow="1">
                <a:tableStyleId>{912C8C85-51F0-491E-9774-3900AFEF0FD7}</a:tableStyleId>
              </a:tblPr>
              <a:tblGrid>
                <a:gridCol w="1028700"/>
                <a:gridCol w="1028700"/>
              </a:tblGrid>
              <a:tr h="571500">
                <a:tc gridSpan="2">
                  <a:txBody>
                    <a:bodyPr/>
                    <a:lstStyle/>
                    <a:p>
                      <a:pPr algn="ctr"/>
                      <a:r>
                        <a:rPr lang="en-US" dirty="0" smtClean="0"/>
                        <a:t>In</a:t>
                      </a:r>
                      <a:r>
                        <a:rPr lang="en-US" baseline="0" dirty="0" smtClean="0"/>
                        <a:t> Language</a:t>
                      </a:r>
                      <a:endParaRPr lang="en-US" dirty="0">
                        <a:solidFill>
                          <a:schemeClr val="tx1"/>
                        </a:solidFill>
                        <a:latin typeface="+mn-lt"/>
                      </a:endParaRPr>
                    </a:p>
                  </a:txBody>
                  <a:tcPr marT="36000" marB="36000" anchor="ctr"/>
                </a:tc>
                <a:tc hMerge="1">
                  <a:txBody>
                    <a:bodyPr/>
                    <a:lstStyle/>
                    <a:p>
                      <a:endParaRPr lang="en-US" dirty="0">
                        <a:solidFill>
                          <a:schemeClr val="tx1"/>
                        </a:solidFill>
                        <a:latin typeface="+mj-lt"/>
                      </a:endParaRPr>
                    </a:p>
                  </a:txBody>
                  <a:tcPr marT="36000" marB="36000" anchor="ctr"/>
                </a:tc>
              </a:tr>
              <a:tr h="571500">
                <a:tc>
                  <a:txBody>
                    <a:bodyPr/>
                    <a:lstStyle/>
                    <a:p>
                      <a:r>
                        <a:rPr lang="en-US" b="1" dirty="0" smtClean="0">
                          <a:solidFill>
                            <a:schemeClr val="accent2"/>
                          </a:solidFill>
                        </a:rPr>
                        <a:t>I</a:t>
                      </a:r>
                      <a:endParaRPr lang="en-US" b="1" dirty="0">
                        <a:solidFill>
                          <a:schemeClr val="accent2"/>
                        </a:solidFill>
                      </a:endParaRPr>
                    </a:p>
                  </a:txBody>
                  <a:tcPr marT="36000" marB="36000" anchor="ctr"/>
                </a:tc>
                <a:tc>
                  <a:txBody>
                    <a:bodyPr/>
                    <a:lstStyle/>
                    <a:p>
                      <a:r>
                        <a:rPr lang="en-US" b="1" dirty="0" smtClean="0">
                          <a:solidFill>
                            <a:schemeClr val="accent2"/>
                          </a:solidFill>
                        </a:rPr>
                        <a:t>0.1</a:t>
                      </a:r>
                      <a:endParaRPr lang="en-US" b="1" dirty="0">
                        <a:solidFill>
                          <a:schemeClr val="accent2"/>
                        </a:solidFill>
                      </a:endParaRPr>
                    </a:p>
                  </a:txBody>
                  <a:tcPr marT="36000" marB="36000" anchor="ctr"/>
                </a:tc>
              </a:tr>
              <a:tr h="571500">
                <a:tc>
                  <a:txBody>
                    <a:bodyPr/>
                    <a:lstStyle/>
                    <a:p>
                      <a:r>
                        <a:rPr lang="en-US" b="1" dirty="0" smtClean="0">
                          <a:solidFill>
                            <a:schemeClr val="accent2"/>
                          </a:solidFill>
                        </a:rPr>
                        <a:t>love</a:t>
                      </a:r>
                      <a:endParaRPr lang="en-US" b="1" dirty="0">
                        <a:solidFill>
                          <a:schemeClr val="accent2"/>
                        </a:solidFill>
                      </a:endParaRPr>
                    </a:p>
                  </a:txBody>
                  <a:tcPr marT="36000" marB="36000" anchor="ctr"/>
                </a:tc>
                <a:tc>
                  <a:txBody>
                    <a:bodyPr/>
                    <a:lstStyle/>
                    <a:p>
                      <a:r>
                        <a:rPr lang="en-US" b="1" dirty="0" smtClean="0">
                          <a:solidFill>
                            <a:schemeClr val="accent2"/>
                          </a:solidFill>
                        </a:rPr>
                        <a:t>0.1</a:t>
                      </a:r>
                      <a:endParaRPr lang="en-US" b="1" dirty="0">
                        <a:solidFill>
                          <a:schemeClr val="accent2"/>
                        </a:solidFill>
                      </a:endParaRPr>
                    </a:p>
                  </a:txBody>
                  <a:tcPr marT="36000" marB="36000" anchor="ctr"/>
                </a:tc>
              </a:tr>
              <a:tr h="571500">
                <a:tc>
                  <a:txBody>
                    <a:bodyPr/>
                    <a:lstStyle/>
                    <a:p>
                      <a:r>
                        <a:rPr lang="en-US" b="1" dirty="0" smtClean="0">
                          <a:solidFill>
                            <a:schemeClr val="accent2"/>
                          </a:solidFill>
                        </a:rPr>
                        <a:t>this</a:t>
                      </a:r>
                      <a:endParaRPr lang="en-US" b="1" dirty="0">
                        <a:solidFill>
                          <a:schemeClr val="accent2"/>
                        </a:solidFill>
                      </a:endParaRPr>
                    </a:p>
                  </a:txBody>
                  <a:tcPr marT="36000" marB="36000" anchor="ctr"/>
                </a:tc>
                <a:tc>
                  <a:txBody>
                    <a:bodyPr/>
                    <a:lstStyle/>
                    <a:p>
                      <a:r>
                        <a:rPr lang="en-US" b="1" dirty="0" smtClean="0">
                          <a:solidFill>
                            <a:schemeClr val="accent2"/>
                          </a:solidFill>
                        </a:rPr>
                        <a:t>0.01</a:t>
                      </a:r>
                      <a:endParaRPr lang="en-US" b="1" dirty="0">
                        <a:solidFill>
                          <a:schemeClr val="accent2"/>
                        </a:solidFill>
                      </a:endParaRPr>
                    </a:p>
                  </a:txBody>
                  <a:tcPr marT="36000" marB="36000" anchor="ctr"/>
                </a:tc>
              </a:tr>
              <a:tr h="571500">
                <a:tc>
                  <a:txBody>
                    <a:bodyPr/>
                    <a:lstStyle/>
                    <a:p>
                      <a:r>
                        <a:rPr lang="en-US" b="1" dirty="0" smtClean="0">
                          <a:solidFill>
                            <a:schemeClr val="accent2"/>
                          </a:solidFill>
                        </a:rPr>
                        <a:t>fun</a:t>
                      </a:r>
                      <a:endParaRPr lang="en-US" b="1" dirty="0">
                        <a:solidFill>
                          <a:schemeClr val="accent2"/>
                        </a:solidFill>
                      </a:endParaRPr>
                    </a:p>
                  </a:txBody>
                  <a:tcPr marT="36000" marB="36000" anchor="ctr"/>
                </a:tc>
                <a:tc>
                  <a:txBody>
                    <a:bodyPr/>
                    <a:lstStyle/>
                    <a:p>
                      <a:r>
                        <a:rPr lang="en-US" b="1" dirty="0" smtClean="0">
                          <a:solidFill>
                            <a:schemeClr val="accent2"/>
                          </a:solidFill>
                        </a:rPr>
                        <a:t>0.05</a:t>
                      </a:r>
                      <a:endParaRPr lang="en-US" b="1" dirty="0">
                        <a:solidFill>
                          <a:schemeClr val="accent2"/>
                        </a:solidFill>
                      </a:endParaRPr>
                    </a:p>
                  </a:txBody>
                  <a:tcPr marT="36000" marB="36000" anchor="ctr"/>
                </a:tc>
              </a:tr>
              <a:tr h="571500">
                <a:tc>
                  <a:txBody>
                    <a:bodyPr/>
                    <a:lstStyle/>
                    <a:p>
                      <a:r>
                        <a:rPr lang="en-US" b="1" dirty="0" smtClean="0">
                          <a:solidFill>
                            <a:schemeClr val="accent2"/>
                          </a:solidFill>
                        </a:rPr>
                        <a:t>film</a:t>
                      </a:r>
                      <a:endParaRPr lang="en-US" b="1" dirty="0">
                        <a:solidFill>
                          <a:schemeClr val="accent2"/>
                        </a:solidFill>
                      </a:endParaRPr>
                    </a:p>
                  </a:txBody>
                  <a:tcPr marT="36000" marB="36000" anchor="ctr"/>
                </a:tc>
                <a:tc>
                  <a:txBody>
                    <a:bodyPr/>
                    <a:lstStyle/>
                    <a:p>
                      <a:r>
                        <a:rPr lang="en-US" b="1" dirty="0" smtClean="0">
                          <a:solidFill>
                            <a:schemeClr val="accent2"/>
                          </a:solidFill>
                        </a:rPr>
                        <a:t>0.1</a:t>
                      </a:r>
                      <a:endParaRPr lang="en-US" b="1" dirty="0">
                        <a:solidFill>
                          <a:schemeClr val="accent2"/>
                        </a:solidFill>
                      </a:endParaRPr>
                    </a:p>
                  </a:txBody>
                  <a:tcPr marT="36000" marB="36000" anchor="ctr"/>
                </a:tc>
              </a:tr>
            </a:tbl>
          </a:graphicData>
        </a:graphic>
      </p:graphicFrame>
      <p:graphicFrame>
        <p:nvGraphicFramePr>
          <p:cNvPr id="5" name="Table 4"/>
          <p:cNvGraphicFramePr>
            <a:graphicFrameLocks noGrp="1"/>
          </p:cNvGraphicFramePr>
          <p:nvPr/>
        </p:nvGraphicFramePr>
        <p:xfrm>
          <a:off x="3048000" y="2890838"/>
          <a:ext cx="2057400" cy="3429000"/>
        </p:xfrm>
        <a:graphic>
          <a:graphicData uri="http://schemas.openxmlformats.org/drawingml/2006/table">
            <a:tbl>
              <a:tblPr firstRow="1">
                <a:tableStyleId>{5A111915-BE36-4E01-A7E5-04B1672EAD32}</a:tableStyleId>
              </a:tblPr>
              <a:tblGrid>
                <a:gridCol w="1028700"/>
                <a:gridCol w="1028700"/>
              </a:tblGrid>
              <a:tr h="571500">
                <a:tc gridSpan="2">
                  <a:txBody>
                    <a:bodyPr/>
                    <a:lstStyle/>
                    <a:p>
                      <a:pPr algn="ctr"/>
                      <a:r>
                        <a:rPr lang="en-US" baseline="0" dirty="0" smtClean="0">
                          <a:solidFill>
                            <a:schemeClr val="bg1"/>
                          </a:solidFill>
                          <a:latin typeface="+mn-lt"/>
                        </a:rPr>
                        <a:t>Out Language</a:t>
                      </a:r>
                      <a:endParaRPr lang="en-US" dirty="0">
                        <a:solidFill>
                          <a:schemeClr val="bg1"/>
                        </a:solidFill>
                        <a:latin typeface="+mn-lt"/>
                      </a:endParaRPr>
                    </a:p>
                  </a:txBody>
                  <a:tcPr marT="36000" marB="36000" anchor="ctr">
                    <a:solidFill>
                      <a:srgbClr val="C00000"/>
                    </a:solidFill>
                  </a:tcPr>
                </a:tc>
                <a:tc hMerge="1">
                  <a:txBody>
                    <a:bodyPr/>
                    <a:lstStyle/>
                    <a:p>
                      <a:endParaRPr lang="en-US" dirty="0">
                        <a:solidFill>
                          <a:schemeClr val="tx1"/>
                        </a:solidFill>
                        <a:latin typeface="+mj-lt"/>
                      </a:endParaRPr>
                    </a:p>
                  </a:txBody>
                  <a:tcPr marT="36000" marB="36000" anchor="ctr"/>
                </a:tc>
              </a:tr>
              <a:tr h="571500">
                <a:tc>
                  <a:txBody>
                    <a:bodyPr/>
                    <a:lstStyle/>
                    <a:p>
                      <a:r>
                        <a:rPr lang="en-US" b="1" dirty="0" smtClean="0">
                          <a:solidFill>
                            <a:srgbClr val="C00000"/>
                          </a:solidFill>
                        </a:rPr>
                        <a:t>I</a:t>
                      </a:r>
                      <a:endParaRPr lang="en-US" b="1" dirty="0">
                        <a:solidFill>
                          <a:srgbClr val="C00000"/>
                        </a:solidFill>
                      </a:endParaRPr>
                    </a:p>
                  </a:txBody>
                  <a:tcPr marT="36000" marB="36000" anchor="ctr"/>
                </a:tc>
                <a:tc>
                  <a:txBody>
                    <a:bodyPr/>
                    <a:lstStyle/>
                    <a:p>
                      <a:r>
                        <a:rPr lang="en-US" b="1" dirty="0" smtClean="0">
                          <a:solidFill>
                            <a:srgbClr val="C00000"/>
                          </a:solidFill>
                        </a:rPr>
                        <a:t>0.2</a:t>
                      </a:r>
                      <a:endParaRPr lang="en-US" b="1" dirty="0">
                        <a:solidFill>
                          <a:srgbClr val="C00000"/>
                        </a:solidFill>
                      </a:endParaRPr>
                    </a:p>
                  </a:txBody>
                  <a:tcPr marT="36000" marB="36000" anchor="ctr"/>
                </a:tc>
              </a:tr>
              <a:tr h="571500">
                <a:tc>
                  <a:txBody>
                    <a:bodyPr/>
                    <a:lstStyle/>
                    <a:p>
                      <a:r>
                        <a:rPr lang="en-US" b="1" dirty="0" smtClean="0">
                          <a:solidFill>
                            <a:srgbClr val="C00000"/>
                          </a:solidFill>
                        </a:rPr>
                        <a:t>love</a:t>
                      </a:r>
                      <a:endParaRPr lang="en-US" b="1" dirty="0">
                        <a:solidFill>
                          <a:srgbClr val="C00000"/>
                        </a:solidFill>
                      </a:endParaRPr>
                    </a:p>
                  </a:txBody>
                  <a:tcPr marT="36000" marB="36000" anchor="ctr"/>
                </a:tc>
                <a:tc>
                  <a:txBody>
                    <a:bodyPr/>
                    <a:lstStyle/>
                    <a:p>
                      <a:r>
                        <a:rPr lang="en-US" b="1" dirty="0" smtClean="0">
                          <a:solidFill>
                            <a:srgbClr val="C00000"/>
                          </a:solidFill>
                        </a:rPr>
                        <a:t>0.001</a:t>
                      </a:r>
                      <a:endParaRPr lang="en-US" b="1" dirty="0">
                        <a:solidFill>
                          <a:srgbClr val="C00000"/>
                        </a:solidFill>
                      </a:endParaRPr>
                    </a:p>
                  </a:txBody>
                  <a:tcPr marT="36000" marB="36000" anchor="ctr"/>
                </a:tc>
              </a:tr>
              <a:tr h="571500">
                <a:tc>
                  <a:txBody>
                    <a:bodyPr/>
                    <a:lstStyle/>
                    <a:p>
                      <a:r>
                        <a:rPr lang="en-US" b="1" dirty="0" smtClean="0">
                          <a:solidFill>
                            <a:srgbClr val="C00000"/>
                          </a:solidFill>
                        </a:rPr>
                        <a:t>this</a:t>
                      </a:r>
                      <a:endParaRPr lang="en-US" b="1" dirty="0">
                        <a:solidFill>
                          <a:srgbClr val="C00000"/>
                        </a:solidFill>
                      </a:endParaRPr>
                    </a:p>
                  </a:txBody>
                  <a:tcPr marT="36000" marB="36000" anchor="ctr"/>
                </a:tc>
                <a:tc>
                  <a:txBody>
                    <a:bodyPr/>
                    <a:lstStyle/>
                    <a:p>
                      <a:r>
                        <a:rPr lang="en-US" b="1" dirty="0" smtClean="0">
                          <a:solidFill>
                            <a:srgbClr val="C00000"/>
                          </a:solidFill>
                        </a:rPr>
                        <a:t>0.01</a:t>
                      </a:r>
                      <a:endParaRPr lang="en-US" b="1" dirty="0">
                        <a:solidFill>
                          <a:srgbClr val="C00000"/>
                        </a:solidFill>
                      </a:endParaRPr>
                    </a:p>
                  </a:txBody>
                  <a:tcPr marT="36000" marB="36000" anchor="ctr"/>
                </a:tc>
              </a:tr>
              <a:tr h="571500">
                <a:tc>
                  <a:txBody>
                    <a:bodyPr/>
                    <a:lstStyle/>
                    <a:p>
                      <a:r>
                        <a:rPr lang="en-US" b="1" dirty="0" smtClean="0">
                          <a:solidFill>
                            <a:srgbClr val="C00000"/>
                          </a:solidFill>
                        </a:rPr>
                        <a:t>fun</a:t>
                      </a:r>
                      <a:endParaRPr lang="en-US" b="1" dirty="0">
                        <a:solidFill>
                          <a:srgbClr val="C00000"/>
                        </a:solidFill>
                      </a:endParaRPr>
                    </a:p>
                  </a:txBody>
                  <a:tcPr marT="36000" marB="36000" anchor="ctr"/>
                </a:tc>
                <a:tc>
                  <a:txBody>
                    <a:bodyPr/>
                    <a:lstStyle/>
                    <a:p>
                      <a:r>
                        <a:rPr lang="en-US" b="1" dirty="0" smtClean="0">
                          <a:solidFill>
                            <a:srgbClr val="C00000"/>
                          </a:solidFill>
                        </a:rPr>
                        <a:t>0.005</a:t>
                      </a:r>
                      <a:endParaRPr lang="en-US" b="1" dirty="0">
                        <a:solidFill>
                          <a:srgbClr val="C00000"/>
                        </a:solidFill>
                      </a:endParaRPr>
                    </a:p>
                  </a:txBody>
                  <a:tcPr marT="36000" marB="36000" anchor="ctr"/>
                </a:tc>
              </a:tr>
              <a:tr h="571500">
                <a:tc>
                  <a:txBody>
                    <a:bodyPr/>
                    <a:lstStyle/>
                    <a:p>
                      <a:r>
                        <a:rPr lang="en-US" b="1" dirty="0" smtClean="0">
                          <a:solidFill>
                            <a:srgbClr val="C00000"/>
                          </a:solidFill>
                        </a:rPr>
                        <a:t>film</a:t>
                      </a:r>
                      <a:endParaRPr lang="en-US" b="1" dirty="0">
                        <a:solidFill>
                          <a:srgbClr val="C00000"/>
                        </a:solidFill>
                      </a:endParaRPr>
                    </a:p>
                  </a:txBody>
                  <a:tcPr marT="36000" marB="36000" anchor="ctr"/>
                </a:tc>
                <a:tc>
                  <a:txBody>
                    <a:bodyPr/>
                    <a:lstStyle/>
                    <a:p>
                      <a:r>
                        <a:rPr lang="en-US" b="1" dirty="0" smtClean="0">
                          <a:solidFill>
                            <a:srgbClr val="C00000"/>
                          </a:solidFill>
                        </a:rPr>
                        <a:t>0.1</a:t>
                      </a:r>
                      <a:endParaRPr lang="en-US" b="1" dirty="0">
                        <a:solidFill>
                          <a:srgbClr val="C00000"/>
                        </a:solidFill>
                      </a:endParaRPr>
                    </a:p>
                  </a:txBody>
                  <a:tcPr marT="36000" marB="36000" anchor="ctr"/>
                </a:tc>
              </a:tr>
            </a:tbl>
          </a:graphicData>
        </a:graphic>
      </p:graphicFrame>
      <p:graphicFrame>
        <p:nvGraphicFramePr>
          <p:cNvPr id="6" name="Table 5"/>
          <p:cNvGraphicFramePr>
            <a:graphicFrameLocks noGrp="1"/>
          </p:cNvGraphicFramePr>
          <p:nvPr/>
        </p:nvGraphicFramePr>
        <p:xfrm>
          <a:off x="5334000" y="3868738"/>
          <a:ext cx="3810000" cy="1112838"/>
        </p:xfrm>
        <a:graphic>
          <a:graphicData uri="http://schemas.openxmlformats.org/drawingml/2006/table">
            <a:tbl>
              <a:tblPr firstRow="1">
                <a:tableStyleId>{2D5ABB26-0587-4C30-8999-92F81FD0307C}</a:tableStyleId>
              </a:tblPr>
              <a:tblGrid>
                <a:gridCol w="762000"/>
                <a:gridCol w="762000"/>
                <a:gridCol w="762000"/>
                <a:gridCol w="762000"/>
                <a:gridCol w="762000"/>
              </a:tblGrid>
              <a:tr h="370946">
                <a:tc>
                  <a:txBody>
                    <a:bodyPr/>
                    <a:lstStyle/>
                    <a:p>
                      <a:r>
                        <a:rPr lang="en-US" sz="1800" b="1" dirty="0" smtClean="0"/>
                        <a:t>I</a:t>
                      </a:r>
                      <a:endParaRPr lang="en-US" sz="1800" b="1" dirty="0"/>
                    </a:p>
                  </a:txBody>
                  <a:tcPr marT="45733" marB="45733">
                    <a:lnB w="28575" cap="flat" cmpd="sng" algn="ctr">
                      <a:solidFill>
                        <a:schemeClr val="tx1"/>
                      </a:solidFill>
                      <a:prstDash val="solid"/>
                      <a:round/>
                      <a:headEnd type="none" w="med" len="med"/>
                      <a:tailEnd type="none" w="med" len="med"/>
                    </a:lnB>
                  </a:tcPr>
                </a:tc>
                <a:tc>
                  <a:txBody>
                    <a:bodyPr/>
                    <a:lstStyle/>
                    <a:p>
                      <a:r>
                        <a:rPr lang="en-US" sz="1800" b="1" dirty="0" smtClean="0"/>
                        <a:t>love</a:t>
                      </a:r>
                      <a:endParaRPr lang="en-US" sz="1800" b="1" dirty="0"/>
                    </a:p>
                  </a:txBody>
                  <a:tcPr marT="45733" marB="45733">
                    <a:lnB w="28575" cap="flat" cmpd="sng" algn="ctr">
                      <a:solidFill>
                        <a:schemeClr val="tx1"/>
                      </a:solidFill>
                      <a:prstDash val="solid"/>
                      <a:round/>
                      <a:headEnd type="none" w="med" len="med"/>
                      <a:tailEnd type="none" w="med" len="med"/>
                    </a:lnB>
                  </a:tcPr>
                </a:tc>
                <a:tc>
                  <a:txBody>
                    <a:bodyPr/>
                    <a:lstStyle/>
                    <a:p>
                      <a:r>
                        <a:rPr lang="en-US" sz="1800" b="1" dirty="0" smtClean="0"/>
                        <a:t>this</a:t>
                      </a:r>
                      <a:endParaRPr lang="en-US" sz="1800" b="1" dirty="0"/>
                    </a:p>
                  </a:txBody>
                  <a:tcPr marT="45733" marB="45733">
                    <a:lnB w="28575" cap="flat" cmpd="sng" algn="ctr">
                      <a:solidFill>
                        <a:schemeClr val="tx1"/>
                      </a:solidFill>
                      <a:prstDash val="solid"/>
                      <a:round/>
                      <a:headEnd type="none" w="med" len="med"/>
                      <a:tailEnd type="none" w="med" len="med"/>
                    </a:lnB>
                  </a:tcPr>
                </a:tc>
                <a:tc>
                  <a:txBody>
                    <a:bodyPr/>
                    <a:lstStyle/>
                    <a:p>
                      <a:r>
                        <a:rPr lang="en-US" sz="1800" b="1" dirty="0" smtClean="0"/>
                        <a:t>fun</a:t>
                      </a:r>
                      <a:endParaRPr lang="en-US" sz="1800" b="1" dirty="0"/>
                    </a:p>
                  </a:txBody>
                  <a:tcPr marT="45733" marB="45733">
                    <a:lnB w="28575" cap="flat" cmpd="sng" algn="ctr">
                      <a:solidFill>
                        <a:schemeClr val="tx1"/>
                      </a:solidFill>
                      <a:prstDash val="solid"/>
                      <a:round/>
                      <a:headEnd type="none" w="med" len="med"/>
                      <a:tailEnd type="none" w="med" len="med"/>
                    </a:lnB>
                  </a:tcPr>
                </a:tc>
                <a:tc>
                  <a:txBody>
                    <a:bodyPr/>
                    <a:lstStyle/>
                    <a:p>
                      <a:r>
                        <a:rPr lang="en-US" sz="1800" b="1" dirty="0" smtClean="0"/>
                        <a:t>film</a:t>
                      </a:r>
                      <a:endParaRPr lang="en-US" sz="1800" b="1" dirty="0"/>
                    </a:p>
                  </a:txBody>
                  <a:tcPr marT="45733" marB="45733">
                    <a:lnB w="28575" cap="flat" cmpd="sng" algn="ctr">
                      <a:solidFill>
                        <a:schemeClr val="tx1"/>
                      </a:solidFill>
                      <a:prstDash val="solid"/>
                      <a:round/>
                      <a:headEnd type="none" w="med" len="med"/>
                      <a:tailEnd type="none" w="med" len="med"/>
                    </a:lnB>
                  </a:tcPr>
                </a:tc>
              </a:tr>
              <a:tr h="370946">
                <a:tc>
                  <a:txBody>
                    <a:bodyPr/>
                    <a:lstStyle/>
                    <a:p>
                      <a:r>
                        <a:rPr lang="en-US" sz="1800" b="1" dirty="0" smtClean="0">
                          <a:solidFill>
                            <a:schemeClr val="accent2"/>
                          </a:solidFill>
                        </a:rPr>
                        <a:t>0.1</a:t>
                      </a:r>
                      <a:endParaRPr lang="en-US" sz="1800" b="1" dirty="0">
                        <a:solidFill>
                          <a:schemeClr val="accent2"/>
                        </a:solidFill>
                      </a:endParaRPr>
                    </a:p>
                  </a:txBody>
                  <a:tcPr marT="45733" marB="45733">
                    <a:lnT w="28575" cap="flat" cmpd="sng" algn="ctr">
                      <a:solidFill>
                        <a:schemeClr val="tx1"/>
                      </a:solidFill>
                      <a:prstDash val="solid"/>
                      <a:round/>
                      <a:headEnd type="none" w="med" len="med"/>
                      <a:tailEnd type="none" w="med" len="med"/>
                    </a:lnT>
                  </a:tcPr>
                </a:tc>
                <a:tc>
                  <a:txBody>
                    <a:bodyPr/>
                    <a:lstStyle/>
                    <a:p>
                      <a:r>
                        <a:rPr lang="en-US" sz="1800" b="1" dirty="0" smtClean="0">
                          <a:solidFill>
                            <a:schemeClr val="accent2"/>
                          </a:solidFill>
                        </a:rPr>
                        <a:t>0.1</a:t>
                      </a:r>
                      <a:endParaRPr lang="en-US" sz="1800" b="1" dirty="0">
                        <a:solidFill>
                          <a:schemeClr val="accent2"/>
                        </a:solidFill>
                      </a:endParaRPr>
                    </a:p>
                  </a:txBody>
                  <a:tcPr marT="45733" marB="45733">
                    <a:lnT w="28575" cap="flat" cmpd="sng" algn="ctr">
                      <a:solidFill>
                        <a:schemeClr val="tx1"/>
                      </a:solidFill>
                      <a:prstDash val="solid"/>
                      <a:round/>
                      <a:headEnd type="none" w="med" len="med"/>
                      <a:tailEnd type="none" w="med" len="med"/>
                    </a:lnT>
                  </a:tcPr>
                </a:tc>
                <a:tc>
                  <a:txBody>
                    <a:bodyPr/>
                    <a:lstStyle/>
                    <a:p>
                      <a:r>
                        <a:rPr lang="en-US" sz="1800" b="1" dirty="0" smtClean="0">
                          <a:solidFill>
                            <a:schemeClr val="accent2"/>
                          </a:solidFill>
                        </a:rPr>
                        <a:t>0.05</a:t>
                      </a:r>
                      <a:endParaRPr lang="en-US" sz="1800" b="1" dirty="0">
                        <a:solidFill>
                          <a:schemeClr val="accent2"/>
                        </a:solidFill>
                      </a:endParaRPr>
                    </a:p>
                  </a:txBody>
                  <a:tcPr marT="45733" marB="45733">
                    <a:lnT w="28575" cap="flat" cmpd="sng" algn="ctr">
                      <a:solidFill>
                        <a:schemeClr val="tx1"/>
                      </a:solidFill>
                      <a:prstDash val="solid"/>
                      <a:round/>
                      <a:headEnd type="none" w="med" len="med"/>
                      <a:tailEnd type="none" w="med" len="med"/>
                    </a:lnT>
                  </a:tcPr>
                </a:tc>
                <a:tc>
                  <a:txBody>
                    <a:bodyPr/>
                    <a:lstStyle/>
                    <a:p>
                      <a:r>
                        <a:rPr lang="en-US" sz="1800" b="1" dirty="0" smtClean="0">
                          <a:solidFill>
                            <a:schemeClr val="accent2"/>
                          </a:solidFill>
                        </a:rPr>
                        <a:t>0.01</a:t>
                      </a:r>
                      <a:endParaRPr lang="en-US" sz="1800" b="1" dirty="0">
                        <a:solidFill>
                          <a:schemeClr val="accent2"/>
                        </a:solidFill>
                      </a:endParaRPr>
                    </a:p>
                  </a:txBody>
                  <a:tcPr marT="45733" marB="45733">
                    <a:lnT w="28575" cap="flat" cmpd="sng" algn="ctr">
                      <a:solidFill>
                        <a:schemeClr val="tx1"/>
                      </a:solidFill>
                      <a:prstDash val="solid"/>
                      <a:round/>
                      <a:headEnd type="none" w="med" len="med"/>
                      <a:tailEnd type="none" w="med" len="med"/>
                    </a:lnT>
                  </a:tcPr>
                </a:tc>
                <a:tc>
                  <a:txBody>
                    <a:bodyPr/>
                    <a:lstStyle/>
                    <a:p>
                      <a:r>
                        <a:rPr lang="en-US" sz="1800" b="1" dirty="0" smtClean="0">
                          <a:solidFill>
                            <a:schemeClr val="accent2"/>
                          </a:solidFill>
                        </a:rPr>
                        <a:t>0.1</a:t>
                      </a:r>
                      <a:endParaRPr lang="en-US" sz="1800" b="1" dirty="0">
                        <a:solidFill>
                          <a:schemeClr val="accent2"/>
                        </a:solidFill>
                      </a:endParaRPr>
                    </a:p>
                  </a:txBody>
                  <a:tcPr marT="45733" marB="45733">
                    <a:lnT w="28575" cap="flat" cmpd="sng" algn="ctr">
                      <a:solidFill>
                        <a:schemeClr val="tx1"/>
                      </a:solidFill>
                      <a:prstDash val="solid"/>
                      <a:round/>
                      <a:headEnd type="none" w="med" len="med"/>
                      <a:tailEnd type="none" w="med" len="med"/>
                    </a:lnT>
                  </a:tcPr>
                </a:tc>
              </a:tr>
              <a:tr h="370946">
                <a:tc>
                  <a:txBody>
                    <a:bodyPr/>
                    <a:lstStyle/>
                    <a:p>
                      <a:r>
                        <a:rPr lang="en-US" sz="1800" b="1" dirty="0" smtClean="0">
                          <a:solidFill>
                            <a:srgbClr val="C00000"/>
                          </a:solidFill>
                        </a:rPr>
                        <a:t>0.2</a:t>
                      </a:r>
                      <a:endParaRPr lang="en-US" sz="1800" b="1" dirty="0">
                        <a:solidFill>
                          <a:srgbClr val="C00000"/>
                        </a:solidFill>
                      </a:endParaRPr>
                    </a:p>
                  </a:txBody>
                  <a:tcPr marT="45733" marB="45733"/>
                </a:tc>
                <a:tc>
                  <a:txBody>
                    <a:bodyPr/>
                    <a:lstStyle/>
                    <a:p>
                      <a:r>
                        <a:rPr lang="en-US" sz="1800" b="1" dirty="0" smtClean="0">
                          <a:solidFill>
                            <a:srgbClr val="C00000"/>
                          </a:solidFill>
                        </a:rPr>
                        <a:t>0.001</a:t>
                      </a:r>
                      <a:endParaRPr lang="en-US" sz="1800" b="1" dirty="0">
                        <a:solidFill>
                          <a:srgbClr val="C00000"/>
                        </a:solidFill>
                      </a:endParaRPr>
                    </a:p>
                  </a:txBody>
                  <a:tcPr marT="45733" marB="45733"/>
                </a:tc>
                <a:tc>
                  <a:txBody>
                    <a:bodyPr/>
                    <a:lstStyle/>
                    <a:p>
                      <a:r>
                        <a:rPr lang="en-US" sz="1800" b="1" dirty="0" smtClean="0">
                          <a:solidFill>
                            <a:srgbClr val="C00000"/>
                          </a:solidFill>
                        </a:rPr>
                        <a:t>0.01</a:t>
                      </a:r>
                      <a:endParaRPr lang="en-US" sz="1800" b="1" dirty="0">
                        <a:solidFill>
                          <a:srgbClr val="C00000"/>
                        </a:solidFill>
                      </a:endParaRPr>
                    </a:p>
                  </a:txBody>
                  <a:tcPr marT="45733" marB="45733"/>
                </a:tc>
                <a:tc>
                  <a:txBody>
                    <a:bodyPr/>
                    <a:lstStyle/>
                    <a:p>
                      <a:r>
                        <a:rPr lang="en-US" sz="1800" b="1" dirty="0" smtClean="0">
                          <a:solidFill>
                            <a:srgbClr val="C00000"/>
                          </a:solidFill>
                        </a:rPr>
                        <a:t>0.005</a:t>
                      </a:r>
                      <a:endParaRPr lang="en-US" sz="1800" b="1" dirty="0">
                        <a:solidFill>
                          <a:srgbClr val="C00000"/>
                        </a:solidFill>
                      </a:endParaRPr>
                    </a:p>
                  </a:txBody>
                  <a:tcPr marT="45733" marB="45733"/>
                </a:tc>
                <a:tc>
                  <a:txBody>
                    <a:bodyPr/>
                    <a:lstStyle/>
                    <a:p>
                      <a:r>
                        <a:rPr lang="en-US" sz="1800" b="1" dirty="0" smtClean="0">
                          <a:solidFill>
                            <a:srgbClr val="C00000"/>
                          </a:solidFill>
                        </a:rPr>
                        <a:t>0.1</a:t>
                      </a:r>
                      <a:endParaRPr lang="en-US" sz="1800" b="1" dirty="0">
                        <a:solidFill>
                          <a:srgbClr val="C00000"/>
                        </a:solidFill>
                      </a:endParaRPr>
                    </a:p>
                  </a:txBody>
                  <a:tcPr marT="45733" marB="45733"/>
                </a:tc>
              </a:tr>
            </a:tbl>
          </a:graphicData>
        </a:graphic>
      </p:graphicFrame>
      <p:sp>
        <p:nvSpPr>
          <p:cNvPr id="7" name="TextBox 6"/>
          <p:cNvSpPr txBox="1"/>
          <p:nvPr/>
        </p:nvSpPr>
        <p:spPr>
          <a:xfrm>
            <a:off x="5638800" y="5562600"/>
            <a:ext cx="3276600" cy="461963"/>
          </a:xfrm>
          <a:prstGeom prst="rect">
            <a:avLst/>
          </a:prstGeom>
          <a:noFill/>
        </p:spPr>
        <p:txBody>
          <a:bodyPr>
            <a:spAutoFit/>
          </a:bodyPr>
          <a:lstStyle/>
          <a:p>
            <a:pPr>
              <a:defRPr/>
            </a:pPr>
            <a:r>
              <a:rPr lang="en-US" i="1" dirty="0">
                <a:latin typeface="+mj-lt"/>
                <a:ea typeface="+mn-ea"/>
              </a:rPr>
              <a:t>P</a:t>
            </a:r>
            <a:r>
              <a:rPr lang="en-US" dirty="0">
                <a:latin typeface="+mj-lt"/>
                <a:ea typeface="+mn-ea"/>
              </a:rPr>
              <a:t>(</a:t>
            </a:r>
            <a:r>
              <a:rPr lang="en-US" i="1" dirty="0">
                <a:latin typeface="+mj-lt"/>
                <a:ea typeface="+mn-ea"/>
              </a:rPr>
              <a:t>s</a:t>
            </a:r>
            <a:r>
              <a:rPr lang="en-US" dirty="0">
                <a:latin typeface="+mj-lt"/>
                <a:ea typeface="+mn-ea"/>
              </a:rPr>
              <a:t> | </a:t>
            </a:r>
            <a:r>
              <a:rPr lang="en-US" b="1" i="1" dirty="0">
                <a:solidFill>
                  <a:schemeClr val="accent2"/>
                </a:solidFill>
                <a:latin typeface="+mj-lt"/>
                <a:ea typeface="+mn-ea"/>
              </a:rPr>
              <a:t>in</a:t>
            </a:r>
            <a:r>
              <a:rPr lang="en-US" dirty="0">
                <a:latin typeface="+mj-lt"/>
                <a:ea typeface="+mn-ea"/>
              </a:rPr>
              <a:t>) </a:t>
            </a:r>
            <a:r>
              <a:rPr lang="en-US" dirty="0" smtClean="0">
                <a:latin typeface="+mj-lt"/>
                <a:ea typeface="+mn-ea"/>
              </a:rPr>
              <a:t>&gt; </a:t>
            </a:r>
            <a:r>
              <a:rPr lang="en-US" i="1" dirty="0">
                <a:latin typeface="+mj-lt"/>
                <a:ea typeface="+mn-ea"/>
              </a:rPr>
              <a:t>P</a:t>
            </a:r>
            <a:r>
              <a:rPr lang="en-US" dirty="0">
                <a:latin typeface="+mj-lt"/>
                <a:ea typeface="+mn-ea"/>
              </a:rPr>
              <a:t>(</a:t>
            </a:r>
            <a:r>
              <a:rPr lang="en-US" i="1" dirty="0">
                <a:latin typeface="+mj-lt"/>
                <a:ea typeface="+mn-ea"/>
              </a:rPr>
              <a:t>s</a:t>
            </a:r>
            <a:r>
              <a:rPr lang="en-US" dirty="0">
                <a:latin typeface="+mj-lt"/>
                <a:ea typeface="+mn-ea"/>
              </a:rPr>
              <a:t> | </a:t>
            </a:r>
            <a:r>
              <a:rPr lang="en-US" i="1" dirty="0">
                <a:solidFill>
                  <a:srgbClr val="C00000"/>
                </a:solidFill>
                <a:latin typeface="+mj-lt"/>
                <a:ea typeface="+mn-ea"/>
              </a:rPr>
              <a:t>out</a:t>
            </a:r>
            <a:r>
              <a:rPr lang="en-US" dirty="0">
                <a:latin typeface="+mj-lt"/>
                <a:ea typeface="+mn-ea"/>
              </a:rPr>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sz="4800">
                <a:effectLst>
                  <a:outerShdw blurRad="38100" dist="38100" dir="2700000" algn="tl">
                    <a:srgbClr val="DDDDDD"/>
                  </a:outerShdw>
                </a:effectLst>
                <a:latin typeface="Tw Cen MT Condensed" charset="0"/>
              </a:rPr>
              <a:t>Naïve Bayes Classification </a:t>
            </a:r>
          </a:p>
        </p:txBody>
      </p:sp>
      <p:sp>
        <p:nvSpPr>
          <p:cNvPr id="52227" name="Text Box 62"/>
          <p:cNvSpPr txBox="1">
            <a:spLocks noChangeArrowheads="1"/>
          </p:cNvSpPr>
          <p:nvPr/>
        </p:nvSpPr>
        <p:spPr bwMode="auto">
          <a:xfrm>
            <a:off x="2311400" y="5327650"/>
            <a:ext cx="6254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nude</a:t>
            </a:r>
          </a:p>
        </p:txBody>
      </p:sp>
      <p:sp>
        <p:nvSpPr>
          <p:cNvPr id="52228" name="Text Box 63"/>
          <p:cNvSpPr txBox="1">
            <a:spLocks noChangeArrowheads="1"/>
          </p:cNvSpPr>
          <p:nvPr/>
        </p:nvSpPr>
        <p:spPr bwMode="auto">
          <a:xfrm>
            <a:off x="2351088" y="5091113"/>
            <a:ext cx="561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deal</a:t>
            </a:r>
          </a:p>
        </p:txBody>
      </p:sp>
      <p:sp>
        <p:nvSpPr>
          <p:cNvPr id="52229" name="Text Box 64"/>
          <p:cNvSpPr txBox="1">
            <a:spLocks noChangeArrowheads="1"/>
          </p:cNvSpPr>
          <p:nvPr/>
        </p:nvSpPr>
        <p:spPr bwMode="auto">
          <a:xfrm>
            <a:off x="1320800" y="5076825"/>
            <a:ext cx="8667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Nigeria</a:t>
            </a:r>
          </a:p>
        </p:txBody>
      </p:sp>
      <p:grpSp>
        <p:nvGrpSpPr>
          <p:cNvPr id="52230" name="Group 65"/>
          <p:cNvGrpSpPr>
            <a:grpSpLocks/>
          </p:cNvGrpSpPr>
          <p:nvPr/>
        </p:nvGrpSpPr>
        <p:grpSpPr bwMode="auto">
          <a:xfrm>
            <a:off x="6096000" y="4191000"/>
            <a:ext cx="1743075" cy="1971675"/>
            <a:chOff x="3852" y="2120"/>
            <a:chExt cx="1098" cy="1242"/>
          </a:xfrm>
        </p:grpSpPr>
        <p:sp>
          <p:nvSpPr>
            <p:cNvPr id="52276" name="Freeform 66"/>
            <p:cNvSpPr>
              <a:spLocks/>
            </p:cNvSpPr>
            <p:nvPr/>
          </p:nvSpPr>
          <p:spPr bwMode="auto">
            <a:xfrm>
              <a:off x="3852" y="2127"/>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52277" name="Freeform 67"/>
            <p:cNvSpPr>
              <a:spLocks/>
            </p:cNvSpPr>
            <p:nvPr/>
          </p:nvSpPr>
          <p:spPr bwMode="auto">
            <a:xfrm flipH="1">
              <a:off x="4401" y="2123"/>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chemeClr val="tx2"/>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52278" name="Line 68"/>
            <p:cNvSpPr>
              <a:spLocks noChangeShapeType="1"/>
            </p:cNvSpPr>
            <p:nvPr/>
          </p:nvSpPr>
          <p:spPr bwMode="auto">
            <a:xfrm flipV="1">
              <a:off x="4025" y="2120"/>
              <a:ext cx="760" cy="8"/>
            </a:xfrm>
            <a:prstGeom prst="line">
              <a:avLst/>
            </a:prstGeom>
            <a:noFill/>
            <a:ln w="38100">
              <a:solidFill>
                <a:schemeClr val="tx2"/>
              </a:solidFill>
              <a:round/>
              <a:headEnd/>
              <a:tailEnd/>
            </a:ln>
            <a:extLst>
              <a:ext uri="{909E8E84-426E-40dd-AFC4-6F175D3DCCD1}">
                <a14:hiddenFill xmlns:a14="http://schemas.microsoft.com/office/drawing/2010/main" xmlns="">
                  <a:noFill/>
                </a14:hiddenFill>
              </a:ext>
            </a:extLst>
          </p:spPr>
          <p:txBody>
            <a:bodyPr lIns="90000" tIns="46800" rIns="90000" bIns="46800">
              <a:spAutoFit/>
            </a:bodyPr>
            <a:lstStyle/>
            <a:p>
              <a:endParaRPr lang="en-US"/>
            </a:p>
          </p:txBody>
        </p:sp>
      </p:grpSp>
      <p:grpSp>
        <p:nvGrpSpPr>
          <p:cNvPr id="52231" name="Group 69"/>
          <p:cNvGrpSpPr>
            <a:grpSpLocks/>
          </p:cNvGrpSpPr>
          <p:nvPr/>
        </p:nvGrpSpPr>
        <p:grpSpPr bwMode="auto">
          <a:xfrm>
            <a:off x="1295400" y="4191000"/>
            <a:ext cx="1743075" cy="1971675"/>
            <a:chOff x="3852" y="2120"/>
            <a:chExt cx="1098" cy="1242"/>
          </a:xfrm>
        </p:grpSpPr>
        <p:sp>
          <p:nvSpPr>
            <p:cNvPr id="52273" name="Freeform 70"/>
            <p:cNvSpPr>
              <a:spLocks/>
            </p:cNvSpPr>
            <p:nvPr/>
          </p:nvSpPr>
          <p:spPr bwMode="auto">
            <a:xfrm>
              <a:off x="3852" y="2127"/>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52274" name="Freeform 71"/>
            <p:cNvSpPr>
              <a:spLocks/>
            </p:cNvSpPr>
            <p:nvPr/>
          </p:nvSpPr>
          <p:spPr bwMode="auto">
            <a:xfrm flipH="1">
              <a:off x="4401" y="2123"/>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52275" name="Line 72"/>
            <p:cNvSpPr>
              <a:spLocks noChangeShapeType="1"/>
            </p:cNvSpPr>
            <p:nvPr/>
          </p:nvSpPr>
          <p:spPr bwMode="auto">
            <a:xfrm flipV="1">
              <a:off x="4025" y="2120"/>
              <a:ext cx="760" cy="8"/>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lIns="90000" tIns="46800" rIns="90000" bIns="46800">
              <a:spAutoFit/>
            </a:bodyPr>
            <a:lstStyle/>
            <a:p>
              <a:endParaRPr lang="en-US"/>
            </a:p>
          </p:txBody>
        </p:sp>
      </p:grpSp>
      <p:sp>
        <p:nvSpPr>
          <p:cNvPr id="52232" name="Text Box 73"/>
          <p:cNvSpPr txBox="1">
            <a:spLocks noChangeArrowheads="1"/>
          </p:cNvSpPr>
          <p:nvPr/>
        </p:nvSpPr>
        <p:spPr bwMode="auto">
          <a:xfrm>
            <a:off x="1673225" y="6072188"/>
            <a:ext cx="8763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a:t>spam</a:t>
            </a:r>
          </a:p>
        </p:txBody>
      </p:sp>
      <p:sp>
        <p:nvSpPr>
          <p:cNvPr id="52233" name="Text Box 74"/>
          <p:cNvSpPr txBox="1">
            <a:spLocks noChangeArrowheads="1"/>
          </p:cNvSpPr>
          <p:nvPr/>
        </p:nvSpPr>
        <p:spPr bwMode="auto">
          <a:xfrm>
            <a:off x="6594475" y="6100763"/>
            <a:ext cx="814388"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a:t>ham</a:t>
            </a:r>
          </a:p>
        </p:txBody>
      </p:sp>
      <p:sp>
        <p:nvSpPr>
          <p:cNvPr id="52234" name="Text Box 75"/>
          <p:cNvSpPr txBox="1">
            <a:spLocks noChangeArrowheads="1"/>
          </p:cNvSpPr>
          <p:nvPr/>
        </p:nvSpPr>
        <p:spPr bwMode="auto">
          <a:xfrm>
            <a:off x="1579563" y="4900613"/>
            <a:ext cx="4730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hot</a:t>
            </a:r>
          </a:p>
        </p:txBody>
      </p:sp>
      <p:sp>
        <p:nvSpPr>
          <p:cNvPr id="52235" name="Text Box 76"/>
          <p:cNvSpPr txBox="1">
            <a:spLocks noChangeArrowheads="1"/>
          </p:cNvSpPr>
          <p:nvPr/>
        </p:nvSpPr>
        <p:spPr bwMode="auto">
          <a:xfrm>
            <a:off x="1895475" y="5748338"/>
            <a:ext cx="295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a:t>
            </a:r>
          </a:p>
        </p:txBody>
      </p:sp>
      <p:sp>
        <p:nvSpPr>
          <p:cNvPr id="52236" name="Text Box 77"/>
          <p:cNvSpPr txBox="1">
            <a:spLocks noChangeArrowheads="1"/>
          </p:cNvSpPr>
          <p:nvPr/>
        </p:nvSpPr>
        <p:spPr bwMode="auto">
          <a:xfrm>
            <a:off x="2016125" y="5570538"/>
            <a:ext cx="803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Viagra</a:t>
            </a:r>
          </a:p>
        </p:txBody>
      </p:sp>
      <p:sp>
        <p:nvSpPr>
          <p:cNvPr id="52237" name="Text Box 78"/>
          <p:cNvSpPr txBox="1">
            <a:spLocks noChangeArrowheads="1"/>
          </p:cNvSpPr>
          <p:nvPr/>
        </p:nvSpPr>
        <p:spPr bwMode="auto">
          <a:xfrm>
            <a:off x="1376363" y="5321300"/>
            <a:ext cx="7778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lottery</a:t>
            </a:r>
          </a:p>
        </p:txBody>
      </p:sp>
      <p:sp>
        <p:nvSpPr>
          <p:cNvPr id="52238" name="Text Box 79"/>
          <p:cNvSpPr txBox="1">
            <a:spLocks noChangeArrowheads="1"/>
          </p:cNvSpPr>
          <p:nvPr/>
        </p:nvSpPr>
        <p:spPr bwMode="auto">
          <a:xfrm>
            <a:off x="2438400" y="4826000"/>
            <a:ext cx="333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a:t>
            </a:r>
          </a:p>
        </p:txBody>
      </p:sp>
      <p:sp>
        <p:nvSpPr>
          <p:cNvPr id="52239" name="Text Box 80"/>
          <p:cNvSpPr txBox="1">
            <a:spLocks noChangeArrowheads="1"/>
          </p:cNvSpPr>
          <p:nvPr/>
        </p:nvSpPr>
        <p:spPr bwMode="auto">
          <a:xfrm>
            <a:off x="2133600" y="4978400"/>
            <a:ext cx="2571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a:t>
            </a:r>
          </a:p>
        </p:txBody>
      </p:sp>
      <p:sp>
        <p:nvSpPr>
          <p:cNvPr id="52240" name="Text Box 81"/>
          <p:cNvSpPr txBox="1">
            <a:spLocks noChangeArrowheads="1"/>
          </p:cNvSpPr>
          <p:nvPr/>
        </p:nvSpPr>
        <p:spPr bwMode="auto">
          <a:xfrm>
            <a:off x="1844675" y="4638675"/>
            <a:ext cx="5238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win</a:t>
            </a:r>
          </a:p>
        </p:txBody>
      </p:sp>
      <p:sp>
        <p:nvSpPr>
          <p:cNvPr id="52241" name="Text Box 82"/>
          <p:cNvSpPr txBox="1">
            <a:spLocks noChangeArrowheads="1"/>
          </p:cNvSpPr>
          <p:nvPr/>
        </p:nvSpPr>
        <p:spPr bwMode="auto">
          <a:xfrm>
            <a:off x="7019925" y="4930775"/>
            <a:ext cx="7778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Friday</a:t>
            </a:r>
          </a:p>
        </p:txBody>
      </p:sp>
      <p:sp>
        <p:nvSpPr>
          <p:cNvPr id="52242" name="Text Box 83"/>
          <p:cNvSpPr txBox="1">
            <a:spLocks noChangeArrowheads="1"/>
          </p:cNvSpPr>
          <p:nvPr/>
        </p:nvSpPr>
        <p:spPr bwMode="auto">
          <a:xfrm>
            <a:off x="6856413" y="5741988"/>
            <a:ext cx="676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exam</a:t>
            </a:r>
          </a:p>
        </p:txBody>
      </p:sp>
      <p:sp>
        <p:nvSpPr>
          <p:cNvPr id="52243" name="Text Box 84"/>
          <p:cNvSpPr txBox="1">
            <a:spLocks noChangeArrowheads="1"/>
          </p:cNvSpPr>
          <p:nvPr/>
        </p:nvSpPr>
        <p:spPr bwMode="auto">
          <a:xfrm>
            <a:off x="6105525" y="4919663"/>
            <a:ext cx="10445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computer</a:t>
            </a:r>
          </a:p>
        </p:txBody>
      </p:sp>
      <p:sp>
        <p:nvSpPr>
          <p:cNvPr id="52244" name="Text Box 85"/>
          <p:cNvSpPr txBox="1">
            <a:spLocks noChangeArrowheads="1"/>
          </p:cNvSpPr>
          <p:nvPr/>
        </p:nvSpPr>
        <p:spPr bwMode="auto">
          <a:xfrm>
            <a:off x="6321425" y="5707063"/>
            <a:ext cx="6000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May</a:t>
            </a:r>
          </a:p>
        </p:txBody>
      </p:sp>
      <p:sp>
        <p:nvSpPr>
          <p:cNvPr id="52245" name="Text Box 86"/>
          <p:cNvSpPr txBox="1">
            <a:spLocks noChangeArrowheads="1"/>
          </p:cNvSpPr>
          <p:nvPr/>
        </p:nvSpPr>
        <p:spPr bwMode="auto">
          <a:xfrm>
            <a:off x="6616700" y="4640263"/>
            <a:ext cx="511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PM</a:t>
            </a:r>
          </a:p>
        </p:txBody>
      </p:sp>
      <p:sp>
        <p:nvSpPr>
          <p:cNvPr id="52246" name="Text Box 87"/>
          <p:cNvSpPr txBox="1">
            <a:spLocks noChangeArrowheads="1"/>
          </p:cNvSpPr>
          <p:nvPr/>
        </p:nvSpPr>
        <p:spPr bwMode="auto">
          <a:xfrm>
            <a:off x="6238875" y="5170488"/>
            <a:ext cx="498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test</a:t>
            </a:r>
          </a:p>
        </p:txBody>
      </p:sp>
      <p:sp>
        <p:nvSpPr>
          <p:cNvPr id="52247" name="Text Box 88"/>
          <p:cNvSpPr txBox="1">
            <a:spLocks noChangeArrowheads="1"/>
          </p:cNvSpPr>
          <p:nvPr/>
        </p:nvSpPr>
        <p:spPr bwMode="auto">
          <a:xfrm>
            <a:off x="6292850" y="5448300"/>
            <a:ext cx="7778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March</a:t>
            </a:r>
          </a:p>
        </p:txBody>
      </p:sp>
      <p:sp>
        <p:nvSpPr>
          <p:cNvPr id="52248" name="Text Box 89"/>
          <p:cNvSpPr txBox="1">
            <a:spLocks noChangeArrowheads="1"/>
          </p:cNvSpPr>
          <p:nvPr/>
        </p:nvSpPr>
        <p:spPr bwMode="auto">
          <a:xfrm>
            <a:off x="6543675" y="4271963"/>
            <a:ext cx="8540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science</a:t>
            </a:r>
          </a:p>
        </p:txBody>
      </p:sp>
      <p:sp>
        <p:nvSpPr>
          <p:cNvPr id="52249" name="Text Box 90"/>
          <p:cNvSpPr txBox="1">
            <a:spLocks noChangeArrowheads="1"/>
          </p:cNvSpPr>
          <p:nvPr/>
        </p:nvSpPr>
        <p:spPr bwMode="auto">
          <a:xfrm>
            <a:off x="1755775" y="4344988"/>
            <a:ext cx="803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Viagra</a:t>
            </a:r>
          </a:p>
        </p:txBody>
      </p:sp>
      <p:sp>
        <p:nvSpPr>
          <p:cNvPr id="52250" name="Text Box 91"/>
          <p:cNvSpPr txBox="1">
            <a:spLocks noChangeArrowheads="1"/>
          </p:cNvSpPr>
          <p:nvPr/>
        </p:nvSpPr>
        <p:spPr bwMode="auto">
          <a:xfrm>
            <a:off x="6699250" y="5192713"/>
            <a:ext cx="11588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homework</a:t>
            </a:r>
          </a:p>
        </p:txBody>
      </p:sp>
      <p:sp>
        <p:nvSpPr>
          <p:cNvPr id="52251" name="Text Box 92"/>
          <p:cNvSpPr txBox="1">
            <a:spLocks noChangeArrowheads="1"/>
          </p:cNvSpPr>
          <p:nvPr/>
        </p:nvSpPr>
        <p:spPr bwMode="auto">
          <a:xfrm>
            <a:off x="7113588" y="5441950"/>
            <a:ext cx="663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score</a:t>
            </a:r>
          </a:p>
        </p:txBody>
      </p:sp>
      <p:sp>
        <p:nvSpPr>
          <p:cNvPr id="52252" name="Text Box 93"/>
          <p:cNvSpPr txBox="1">
            <a:spLocks noChangeArrowheads="1"/>
          </p:cNvSpPr>
          <p:nvPr/>
        </p:nvSpPr>
        <p:spPr bwMode="auto">
          <a:xfrm>
            <a:off x="1600200" y="5588000"/>
            <a:ext cx="2571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t>!</a:t>
            </a:r>
          </a:p>
        </p:txBody>
      </p:sp>
      <p:grpSp>
        <p:nvGrpSpPr>
          <p:cNvPr id="52253" name="Group 94"/>
          <p:cNvGrpSpPr>
            <a:grpSpLocks/>
          </p:cNvGrpSpPr>
          <p:nvPr/>
        </p:nvGrpSpPr>
        <p:grpSpPr bwMode="auto">
          <a:xfrm>
            <a:off x="3657600" y="2743200"/>
            <a:ext cx="1743075" cy="1971675"/>
            <a:chOff x="3852" y="2120"/>
            <a:chExt cx="1098" cy="1242"/>
          </a:xfrm>
        </p:grpSpPr>
        <p:sp>
          <p:nvSpPr>
            <p:cNvPr id="52270" name="Freeform 95"/>
            <p:cNvSpPr>
              <a:spLocks/>
            </p:cNvSpPr>
            <p:nvPr/>
          </p:nvSpPr>
          <p:spPr bwMode="auto">
            <a:xfrm>
              <a:off x="3852" y="2127"/>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52271" name="Freeform 96"/>
            <p:cNvSpPr>
              <a:spLocks/>
            </p:cNvSpPr>
            <p:nvPr/>
          </p:nvSpPr>
          <p:spPr bwMode="auto">
            <a:xfrm flipH="1">
              <a:off x="4401" y="2123"/>
              <a:ext cx="549" cy="1235"/>
            </a:xfrm>
            <a:custGeom>
              <a:avLst/>
              <a:gdLst>
                <a:gd name="T0" fmla="*/ 157 w 549"/>
                <a:gd name="T1" fmla="*/ 0 h 1235"/>
                <a:gd name="T2" fmla="*/ 295 w 549"/>
                <a:gd name="T3" fmla="*/ 108 h 1235"/>
                <a:gd name="T4" fmla="*/ 318 w 549"/>
                <a:gd name="T5" fmla="*/ 254 h 1235"/>
                <a:gd name="T6" fmla="*/ 249 w 549"/>
                <a:gd name="T7" fmla="*/ 377 h 1235"/>
                <a:gd name="T8" fmla="*/ 88 w 549"/>
                <a:gd name="T9" fmla="*/ 500 h 1235"/>
                <a:gd name="T10" fmla="*/ 19 w 549"/>
                <a:gd name="T11" fmla="*/ 661 h 1235"/>
                <a:gd name="T12" fmla="*/ 19 w 549"/>
                <a:gd name="T13" fmla="*/ 861 h 1235"/>
                <a:gd name="T14" fmla="*/ 134 w 549"/>
                <a:gd name="T15" fmla="*/ 1053 h 1235"/>
                <a:gd name="T16" fmla="*/ 241 w 549"/>
                <a:gd name="T17" fmla="*/ 1206 h 1235"/>
                <a:gd name="T18" fmla="*/ 549 w 549"/>
                <a:gd name="T19" fmla="*/ 1229 h 1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9"/>
                <a:gd name="T31" fmla="*/ 0 h 1235"/>
                <a:gd name="T32" fmla="*/ 549 w 549"/>
                <a:gd name="T33" fmla="*/ 1235 h 1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9" h="1235">
                  <a:moveTo>
                    <a:pt x="157" y="0"/>
                  </a:moveTo>
                  <a:cubicBezTo>
                    <a:pt x="212" y="33"/>
                    <a:pt x="268" y="66"/>
                    <a:pt x="295" y="108"/>
                  </a:cubicBezTo>
                  <a:cubicBezTo>
                    <a:pt x="322" y="150"/>
                    <a:pt x="326" y="209"/>
                    <a:pt x="318" y="254"/>
                  </a:cubicBezTo>
                  <a:cubicBezTo>
                    <a:pt x="310" y="299"/>
                    <a:pt x="287" y="336"/>
                    <a:pt x="249" y="377"/>
                  </a:cubicBezTo>
                  <a:cubicBezTo>
                    <a:pt x="211" y="418"/>
                    <a:pt x="126" y="453"/>
                    <a:pt x="88" y="500"/>
                  </a:cubicBezTo>
                  <a:cubicBezTo>
                    <a:pt x="50" y="547"/>
                    <a:pt x="30" y="601"/>
                    <a:pt x="19" y="661"/>
                  </a:cubicBezTo>
                  <a:cubicBezTo>
                    <a:pt x="8" y="721"/>
                    <a:pt x="0" y="796"/>
                    <a:pt x="19" y="861"/>
                  </a:cubicBezTo>
                  <a:cubicBezTo>
                    <a:pt x="38" y="926"/>
                    <a:pt x="97" y="996"/>
                    <a:pt x="134" y="1053"/>
                  </a:cubicBezTo>
                  <a:cubicBezTo>
                    <a:pt x="171" y="1110"/>
                    <a:pt x="172" y="1177"/>
                    <a:pt x="241" y="1206"/>
                  </a:cubicBezTo>
                  <a:cubicBezTo>
                    <a:pt x="310" y="1235"/>
                    <a:pt x="498" y="1227"/>
                    <a:pt x="549" y="1229"/>
                  </a:cubicBezTo>
                </a:path>
              </a:pathLst>
            </a:custGeom>
            <a:noFill/>
            <a:ln w="381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p>
              <a:endParaRPr lang="en-US"/>
            </a:p>
          </p:txBody>
        </p:sp>
        <p:sp>
          <p:nvSpPr>
            <p:cNvPr id="52272" name="Line 97"/>
            <p:cNvSpPr>
              <a:spLocks noChangeShapeType="1"/>
            </p:cNvSpPr>
            <p:nvPr/>
          </p:nvSpPr>
          <p:spPr bwMode="auto">
            <a:xfrm flipV="1">
              <a:off x="4025" y="2120"/>
              <a:ext cx="760" cy="8"/>
            </a:xfrm>
            <a:prstGeom prst="line">
              <a:avLst/>
            </a:prstGeom>
            <a:noFill/>
            <a:ln w="38100">
              <a:solidFill>
                <a:schemeClr val="tx1"/>
              </a:solidFill>
              <a:round/>
              <a:headEnd/>
              <a:tailEnd/>
            </a:ln>
            <a:extLst>
              <a:ext uri="{909E8E84-426E-40dd-AFC4-6F175D3DCCD1}">
                <a14:hiddenFill xmlns:a14="http://schemas.microsoft.com/office/drawing/2010/main" xmlns="">
                  <a:noFill/>
                </a14:hiddenFill>
              </a:ext>
            </a:extLst>
          </p:spPr>
          <p:txBody>
            <a:bodyPr lIns="90000" tIns="46800" rIns="90000" bIns="46800">
              <a:spAutoFit/>
            </a:bodyPr>
            <a:lstStyle/>
            <a:p>
              <a:endParaRPr lang="en-US"/>
            </a:p>
          </p:txBody>
        </p:sp>
      </p:grpSp>
      <p:sp>
        <p:nvSpPr>
          <p:cNvPr id="52254" name="Text Box 98"/>
          <p:cNvSpPr txBox="1">
            <a:spLocks noChangeArrowheads="1"/>
          </p:cNvSpPr>
          <p:nvPr/>
        </p:nvSpPr>
        <p:spPr bwMode="auto">
          <a:xfrm>
            <a:off x="3810000" y="3429000"/>
            <a:ext cx="7159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spam</a:t>
            </a:r>
          </a:p>
        </p:txBody>
      </p:sp>
      <p:sp>
        <p:nvSpPr>
          <p:cNvPr id="52255" name="Text Box 99"/>
          <p:cNvSpPr txBox="1">
            <a:spLocks noChangeArrowheads="1"/>
          </p:cNvSpPr>
          <p:nvPr/>
        </p:nvSpPr>
        <p:spPr bwMode="auto">
          <a:xfrm>
            <a:off x="3810000" y="3733800"/>
            <a:ext cx="781050"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ham</a:t>
            </a:r>
          </a:p>
        </p:txBody>
      </p:sp>
      <p:sp>
        <p:nvSpPr>
          <p:cNvPr id="52256" name="Text Box 100"/>
          <p:cNvSpPr txBox="1">
            <a:spLocks noChangeArrowheads="1"/>
          </p:cNvSpPr>
          <p:nvPr/>
        </p:nvSpPr>
        <p:spPr bwMode="auto">
          <a:xfrm>
            <a:off x="3886200" y="4038600"/>
            <a:ext cx="7159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spam</a:t>
            </a:r>
          </a:p>
        </p:txBody>
      </p:sp>
      <p:sp>
        <p:nvSpPr>
          <p:cNvPr id="52257" name="Text Box 101"/>
          <p:cNvSpPr txBox="1">
            <a:spLocks noChangeArrowheads="1"/>
          </p:cNvSpPr>
          <p:nvPr/>
        </p:nvSpPr>
        <p:spPr bwMode="auto">
          <a:xfrm>
            <a:off x="4495800" y="3505200"/>
            <a:ext cx="7159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spam</a:t>
            </a:r>
          </a:p>
        </p:txBody>
      </p:sp>
      <p:sp>
        <p:nvSpPr>
          <p:cNvPr id="52258" name="Text Box 102"/>
          <p:cNvSpPr txBox="1">
            <a:spLocks noChangeArrowheads="1"/>
          </p:cNvSpPr>
          <p:nvPr/>
        </p:nvSpPr>
        <p:spPr bwMode="auto">
          <a:xfrm>
            <a:off x="4233863" y="3200400"/>
            <a:ext cx="781050"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ham</a:t>
            </a:r>
          </a:p>
        </p:txBody>
      </p:sp>
      <p:sp>
        <p:nvSpPr>
          <p:cNvPr id="52259" name="Text Box 103"/>
          <p:cNvSpPr txBox="1">
            <a:spLocks noChangeArrowheads="1"/>
          </p:cNvSpPr>
          <p:nvPr/>
        </p:nvSpPr>
        <p:spPr bwMode="auto">
          <a:xfrm>
            <a:off x="4114800" y="2819400"/>
            <a:ext cx="7159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spam</a:t>
            </a:r>
          </a:p>
        </p:txBody>
      </p:sp>
      <p:sp>
        <p:nvSpPr>
          <p:cNvPr id="52260" name="Text Box 104"/>
          <p:cNvSpPr txBox="1">
            <a:spLocks noChangeArrowheads="1"/>
          </p:cNvSpPr>
          <p:nvPr/>
        </p:nvSpPr>
        <p:spPr bwMode="auto">
          <a:xfrm>
            <a:off x="4572000" y="3810000"/>
            <a:ext cx="781050"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ham</a:t>
            </a:r>
          </a:p>
        </p:txBody>
      </p:sp>
      <p:sp>
        <p:nvSpPr>
          <p:cNvPr id="52261" name="Text Box 105"/>
          <p:cNvSpPr txBox="1">
            <a:spLocks noChangeArrowheads="1"/>
          </p:cNvSpPr>
          <p:nvPr/>
        </p:nvSpPr>
        <p:spPr bwMode="auto">
          <a:xfrm>
            <a:off x="4114800" y="4267200"/>
            <a:ext cx="781050"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ham</a:t>
            </a:r>
          </a:p>
        </p:txBody>
      </p:sp>
      <p:sp>
        <p:nvSpPr>
          <p:cNvPr id="52262" name="Text Box 106"/>
          <p:cNvSpPr txBox="1">
            <a:spLocks noChangeArrowheads="1"/>
          </p:cNvSpPr>
          <p:nvPr/>
        </p:nvSpPr>
        <p:spPr bwMode="auto">
          <a:xfrm>
            <a:off x="4572000" y="4114800"/>
            <a:ext cx="7159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spam</a:t>
            </a:r>
          </a:p>
        </p:txBody>
      </p:sp>
      <p:sp>
        <p:nvSpPr>
          <p:cNvPr id="52263" name="Text Box 107"/>
          <p:cNvSpPr txBox="1">
            <a:spLocks noChangeArrowheads="1"/>
          </p:cNvSpPr>
          <p:nvPr/>
        </p:nvSpPr>
        <p:spPr bwMode="auto">
          <a:xfrm>
            <a:off x="3860800" y="4675188"/>
            <a:ext cx="13827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a:t>Category</a:t>
            </a:r>
          </a:p>
        </p:txBody>
      </p:sp>
      <p:sp>
        <p:nvSpPr>
          <p:cNvPr id="132204" name="Text Box 108"/>
          <p:cNvSpPr txBox="1">
            <a:spLocks noChangeArrowheads="1"/>
          </p:cNvSpPr>
          <p:nvPr/>
        </p:nvSpPr>
        <p:spPr bwMode="auto">
          <a:xfrm>
            <a:off x="3657600" y="1524000"/>
            <a:ext cx="1749425"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400" b="0"/>
              <a:t>Win lotttery $ !</a:t>
            </a:r>
          </a:p>
        </p:txBody>
      </p:sp>
      <p:grpSp>
        <p:nvGrpSpPr>
          <p:cNvPr id="5" name="Group 109"/>
          <p:cNvGrpSpPr>
            <a:grpSpLocks/>
          </p:cNvGrpSpPr>
          <p:nvPr/>
        </p:nvGrpSpPr>
        <p:grpSpPr bwMode="auto">
          <a:xfrm>
            <a:off x="2667000" y="1828800"/>
            <a:ext cx="3638550" cy="1865313"/>
            <a:chOff x="1690" y="1390"/>
            <a:chExt cx="2292" cy="1175"/>
          </a:xfrm>
        </p:grpSpPr>
        <p:sp>
          <p:nvSpPr>
            <p:cNvPr id="52267" name="Line 110"/>
            <p:cNvSpPr>
              <a:spLocks noChangeShapeType="1"/>
            </p:cNvSpPr>
            <p:nvPr/>
          </p:nvSpPr>
          <p:spPr bwMode="auto">
            <a:xfrm flipV="1">
              <a:off x="1690" y="1582"/>
              <a:ext cx="783" cy="983"/>
            </a:xfrm>
            <a:prstGeom prst="line">
              <a:avLst/>
            </a:prstGeom>
            <a:noFill/>
            <a:ln w="76200">
              <a:solidFill>
                <a:srgbClr val="FF0000"/>
              </a:solidFill>
              <a:prstDash val="sysDot"/>
              <a:round/>
              <a:headEnd/>
              <a:tailEnd type="triangle" w="med" len="med"/>
            </a:ln>
            <a:extLst>
              <a:ext uri="{909E8E84-426E-40dd-AFC4-6F175D3DCCD1}">
                <a14:hiddenFill xmlns:a14="http://schemas.microsoft.com/office/drawing/2010/main" xmlns="">
                  <a:noFill/>
                </a14:hiddenFill>
              </a:ext>
            </a:extLst>
          </p:spPr>
          <p:txBody>
            <a:bodyPr wrap="none" lIns="90000" tIns="46800" rIns="90000" bIns="46800">
              <a:spAutoFit/>
            </a:bodyPr>
            <a:lstStyle/>
            <a:p>
              <a:endParaRPr lang="en-US"/>
            </a:p>
          </p:txBody>
        </p:sp>
        <p:sp>
          <p:nvSpPr>
            <p:cNvPr id="52268" name="Line 111"/>
            <p:cNvSpPr>
              <a:spLocks noChangeShapeType="1"/>
            </p:cNvSpPr>
            <p:nvPr/>
          </p:nvSpPr>
          <p:spPr bwMode="auto">
            <a:xfrm flipH="1" flipV="1">
              <a:off x="3199" y="1539"/>
              <a:ext cx="783" cy="983"/>
            </a:xfrm>
            <a:prstGeom prst="line">
              <a:avLst/>
            </a:prstGeom>
            <a:noFill/>
            <a:ln w="76200">
              <a:solidFill>
                <a:srgbClr val="0000FF"/>
              </a:solidFill>
              <a:prstDash val="sysDot"/>
              <a:round/>
              <a:headEnd/>
              <a:tailEnd type="triangle" w="med" len="med"/>
            </a:ln>
            <a:extLst>
              <a:ext uri="{909E8E84-426E-40dd-AFC4-6F175D3DCCD1}">
                <a14:hiddenFill xmlns:a14="http://schemas.microsoft.com/office/drawing/2010/main" xmlns="">
                  <a:noFill/>
                </a14:hiddenFill>
              </a:ext>
            </a:extLst>
          </p:spPr>
          <p:txBody>
            <a:bodyPr wrap="none" lIns="90000" tIns="46800" rIns="90000" bIns="46800">
              <a:spAutoFit/>
            </a:bodyPr>
            <a:lstStyle/>
            <a:p>
              <a:endParaRPr lang="en-US"/>
            </a:p>
          </p:txBody>
        </p:sp>
        <p:sp>
          <p:nvSpPr>
            <p:cNvPr id="52269" name="Text Box 112"/>
            <p:cNvSpPr txBox="1">
              <a:spLocks noChangeArrowheads="1"/>
            </p:cNvSpPr>
            <p:nvPr/>
          </p:nvSpPr>
          <p:spPr bwMode="auto">
            <a:xfrm>
              <a:off x="2449" y="1390"/>
              <a:ext cx="790" cy="3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000" tIns="46800" rIns="90000" bIns="46800">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b="0"/>
                <a:t>??     ??</a:t>
              </a:r>
            </a:p>
          </p:txBody>
        </p:sp>
      </p:grpSp>
      <p:sp>
        <p:nvSpPr>
          <p:cNvPr id="52266" name="Footer Placeholder 4"/>
          <p:cNvSpPr txBox="1">
            <a:spLocks/>
          </p:cNvSpPr>
          <p:nvPr/>
        </p:nvSpPr>
        <p:spPr bwMode="auto">
          <a:xfrm>
            <a:off x="1295400" y="6553200"/>
            <a:ext cx="23622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600" b="0">
                <a:latin typeface="Tw Cen MT" charset="0"/>
              </a:rPr>
              <a:t>Slide from Ray Mooney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20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20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2"/>
          <p:cNvSpPr>
            <a:spLocks noGrp="1" noChangeArrowheads="1"/>
          </p:cNvSpPr>
          <p:nvPr>
            <p:ph type="title" sz="quarter"/>
          </p:nvPr>
        </p:nvSpPr>
        <p:spPr>
          <a:xfrm>
            <a:off x="685800" y="0"/>
            <a:ext cx="8229600" cy="762000"/>
          </a:xfrm>
        </p:spPr>
        <p:txBody>
          <a:bodyPr/>
          <a:lstStyle/>
          <a:p>
            <a:pPr eaLnBrk="1" hangingPunct="1"/>
            <a:r>
              <a:rPr lang="en-US" altLang="zh-TW" sz="4000" dirty="0" smtClean="0">
                <a:effectLst>
                  <a:outerShdw blurRad="38100" dist="38100" dir="2700000" algn="tl">
                    <a:srgbClr val="DDDDDD"/>
                  </a:outerShdw>
                </a:effectLst>
                <a:latin typeface="Tw Cen MT Condensed" charset="0"/>
              </a:rPr>
              <a:t>NB Text </a:t>
            </a:r>
            <a:r>
              <a:rPr lang="en-US" altLang="zh-TW" sz="4000" dirty="0">
                <a:effectLst>
                  <a:outerShdw blurRad="38100" dist="38100" dir="2700000" algn="tl">
                    <a:srgbClr val="DDDDDD"/>
                  </a:outerShdw>
                </a:effectLst>
                <a:latin typeface="Tw Cen MT Condensed" charset="0"/>
              </a:rPr>
              <a:t>Classification Example</a:t>
            </a:r>
          </a:p>
        </p:txBody>
      </p:sp>
      <p:sp>
        <p:nvSpPr>
          <p:cNvPr id="60424" name="Rectangle 8"/>
          <p:cNvSpPr>
            <a:spLocks noGrp="1" noChangeArrowheads="1"/>
          </p:cNvSpPr>
          <p:nvPr>
            <p:ph sz="quarter" idx="1"/>
          </p:nvPr>
        </p:nvSpPr>
        <p:spPr>
          <a:xfrm>
            <a:off x="609600" y="3429000"/>
            <a:ext cx="4800600" cy="3124200"/>
          </a:xfrm>
        </p:spPr>
        <p:txBody>
          <a:bodyPr/>
          <a:lstStyle/>
          <a:p>
            <a:pPr eaLnBrk="1" hangingPunct="1">
              <a:buFont typeface="Wingdings" panose="05000000000000000000" pitchFamily="2" charset="2"/>
              <a:buChar char="l"/>
              <a:defRPr/>
            </a:pPr>
            <a:r>
              <a:rPr lang="en-US" altLang="zh-TW" sz="1800" dirty="0">
                <a:latin typeface="Calibri" charset="0"/>
                <a:ea typeface="+mn-ea"/>
              </a:rPr>
              <a:t>Training: </a:t>
            </a:r>
          </a:p>
          <a:p>
            <a:pPr marL="457200" lvl="1" indent="0" eaLnBrk="1" hangingPunct="1">
              <a:buNone/>
              <a:defRPr/>
            </a:pPr>
            <a:r>
              <a:rPr lang="en-US" altLang="zh-TW" sz="1600" dirty="0">
                <a:latin typeface="Calibri" charset="0"/>
              </a:rPr>
              <a:t>Vocabulary </a:t>
            </a:r>
            <a:r>
              <a:rPr lang="en-US" altLang="zh-TW" sz="1600" i="1" dirty="0">
                <a:latin typeface="Calibri" charset="0"/>
              </a:rPr>
              <a:t>V</a:t>
            </a:r>
            <a:r>
              <a:rPr lang="en-US" altLang="zh-TW" sz="1600" dirty="0">
                <a:latin typeface="Calibri" charset="0"/>
              </a:rPr>
              <a:t> = {Chinese, Beijing, Shanghai, Macao, Tokyo, Japan} and |</a:t>
            </a:r>
            <a:r>
              <a:rPr lang="en-US" altLang="zh-TW" sz="1600" i="1" dirty="0">
                <a:latin typeface="Calibri" charset="0"/>
              </a:rPr>
              <a:t>V </a:t>
            </a:r>
            <a:r>
              <a:rPr lang="en-US" altLang="zh-TW" sz="1600" dirty="0">
                <a:latin typeface="Calibri" charset="0"/>
              </a:rPr>
              <a:t>| = 6. </a:t>
            </a:r>
          </a:p>
          <a:p>
            <a:pPr marL="457200" lvl="1" indent="0" eaLnBrk="1" hangingPunct="1">
              <a:buNone/>
              <a:defRPr/>
            </a:pPr>
            <a:endParaRPr lang="en-US" altLang="zh-TW" sz="500" dirty="0">
              <a:latin typeface="Calibri" charset="0"/>
            </a:endParaRPr>
          </a:p>
          <a:p>
            <a:pPr marL="457200" lvl="1" indent="0" eaLnBrk="1" hangingPunct="1">
              <a:buNone/>
              <a:defRPr/>
            </a:pPr>
            <a:r>
              <a:rPr lang="en-US" altLang="zh-TW" sz="1600" i="1" dirty="0">
                <a:latin typeface="Calibri" charset="0"/>
              </a:rPr>
              <a:t>P</a:t>
            </a:r>
            <a:r>
              <a:rPr lang="en-US" altLang="zh-TW" sz="1600" dirty="0">
                <a:latin typeface="Calibri" charset="0"/>
              </a:rPr>
              <a:t>(</a:t>
            </a:r>
            <a:r>
              <a:rPr lang="en-US" altLang="zh-TW" sz="1600" i="1" dirty="0">
                <a:latin typeface="Calibri" charset="0"/>
              </a:rPr>
              <a:t>c</a:t>
            </a:r>
            <a:r>
              <a:rPr lang="en-US" altLang="zh-TW" sz="1600" dirty="0">
                <a:latin typeface="Calibri" charset="0"/>
              </a:rPr>
              <a:t>) = 3/4 and </a:t>
            </a:r>
            <a:r>
              <a:rPr lang="en-US" altLang="zh-TW" sz="1600" i="1" dirty="0">
                <a:latin typeface="Calibri" charset="0"/>
              </a:rPr>
              <a:t>P</a:t>
            </a:r>
            <a:r>
              <a:rPr lang="en-US" altLang="zh-TW" sz="1600" dirty="0">
                <a:latin typeface="Calibri" charset="0"/>
              </a:rPr>
              <a:t>(~</a:t>
            </a:r>
            <a:r>
              <a:rPr lang="en-US" altLang="zh-TW" sz="1600" i="1" dirty="0">
                <a:latin typeface="Calibri" charset="0"/>
              </a:rPr>
              <a:t>c</a:t>
            </a:r>
            <a:r>
              <a:rPr lang="en-US" altLang="zh-TW" sz="1600" dirty="0">
                <a:latin typeface="Calibri" charset="0"/>
              </a:rPr>
              <a:t>) = 1/4.</a:t>
            </a:r>
          </a:p>
          <a:p>
            <a:pPr marL="457200" lvl="1" indent="0" eaLnBrk="1" hangingPunct="1">
              <a:buNone/>
              <a:defRPr/>
            </a:pPr>
            <a:endParaRPr lang="en-US" altLang="zh-TW" sz="500" dirty="0">
              <a:latin typeface="Calibri" charset="0"/>
            </a:endParaRPr>
          </a:p>
          <a:p>
            <a:pPr marL="457200" lvl="1" indent="0" eaLnBrk="1" hangingPunct="1">
              <a:buNone/>
              <a:defRPr/>
            </a:pPr>
            <a:r>
              <a:rPr lang="en-US" altLang="zh-TW" sz="1600" i="1" dirty="0">
                <a:latin typeface="Calibri" charset="0"/>
              </a:rPr>
              <a:t>P</a:t>
            </a:r>
            <a:r>
              <a:rPr lang="en-US" altLang="zh-TW" sz="1600" dirty="0">
                <a:latin typeface="Calibri" charset="0"/>
              </a:rPr>
              <a:t>(</a:t>
            </a:r>
            <a:r>
              <a:rPr lang="en-US" altLang="zh-TW" sz="1600" dirty="0" err="1">
                <a:latin typeface="Calibri" charset="0"/>
              </a:rPr>
              <a:t>Chinese|</a:t>
            </a:r>
            <a:r>
              <a:rPr lang="en-US" altLang="zh-TW" sz="1600" i="1" dirty="0" err="1">
                <a:latin typeface="Calibri" charset="0"/>
              </a:rPr>
              <a:t>c</a:t>
            </a:r>
            <a:r>
              <a:rPr lang="en-US" altLang="zh-TW" sz="1600" dirty="0">
                <a:latin typeface="Calibri" charset="0"/>
              </a:rPr>
              <a:t>) = (5+1) / (8+6) = 6/14 = 3/7</a:t>
            </a:r>
          </a:p>
          <a:p>
            <a:pPr marL="457200" lvl="1" indent="0" eaLnBrk="1" hangingPunct="1">
              <a:buNone/>
              <a:defRPr/>
            </a:pPr>
            <a:endParaRPr lang="en-US" altLang="zh-TW" sz="500" dirty="0">
              <a:latin typeface="Calibri" charset="0"/>
            </a:endParaRPr>
          </a:p>
          <a:p>
            <a:pPr marL="457200" lvl="1" indent="0" eaLnBrk="1" hangingPunct="1">
              <a:buNone/>
              <a:defRPr/>
            </a:pPr>
            <a:r>
              <a:rPr lang="en-US" altLang="zh-TW" sz="1600" i="1" dirty="0">
                <a:latin typeface="Calibri" charset="0"/>
              </a:rPr>
              <a:t>P</a:t>
            </a:r>
            <a:r>
              <a:rPr lang="en-US" altLang="zh-TW" sz="1600" dirty="0">
                <a:latin typeface="Calibri" charset="0"/>
              </a:rPr>
              <a:t>(Chinese|~</a:t>
            </a:r>
            <a:r>
              <a:rPr lang="en-US" altLang="zh-TW" sz="1600" i="1" dirty="0">
                <a:latin typeface="Calibri" charset="0"/>
              </a:rPr>
              <a:t>c</a:t>
            </a:r>
            <a:r>
              <a:rPr lang="en-US" altLang="zh-TW" sz="1600" dirty="0">
                <a:latin typeface="Calibri" charset="0"/>
              </a:rPr>
              <a:t>) = (1+1) / (3+6) = 2/9 </a:t>
            </a:r>
          </a:p>
          <a:p>
            <a:pPr marL="457200" lvl="1" indent="0" eaLnBrk="1" hangingPunct="1">
              <a:buNone/>
              <a:defRPr/>
            </a:pPr>
            <a:r>
              <a:rPr lang="en-US" altLang="zh-TW" sz="1600" dirty="0">
                <a:latin typeface="Calibri" charset="0"/>
              </a:rPr>
              <a:t>P(</a:t>
            </a:r>
            <a:r>
              <a:rPr lang="en-US" altLang="zh-TW" sz="1600" dirty="0" err="1">
                <a:latin typeface="Calibri" charset="0"/>
              </a:rPr>
              <a:t>Tokyo|c</a:t>
            </a:r>
            <a:r>
              <a:rPr lang="en-US" altLang="zh-TW" sz="1600" dirty="0">
                <a:latin typeface="Calibri" charset="0"/>
              </a:rPr>
              <a:t>) = P(</a:t>
            </a:r>
            <a:r>
              <a:rPr lang="en-US" altLang="zh-TW" sz="1600" dirty="0" err="1">
                <a:latin typeface="Calibri" charset="0"/>
              </a:rPr>
              <a:t>Japan|c</a:t>
            </a:r>
            <a:r>
              <a:rPr lang="en-US" altLang="zh-TW" sz="1600" dirty="0">
                <a:latin typeface="Calibri" charset="0"/>
              </a:rPr>
              <a:t>) = (0+1)/(8+6</a:t>
            </a:r>
            <a:r>
              <a:rPr lang="en-US" altLang="zh-TW" sz="1600" dirty="0" smtClean="0">
                <a:latin typeface="Calibri" charset="0"/>
              </a:rPr>
              <a:t>) =</a:t>
            </a:r>
            <a:r>
              <a:rPr lang="en-US" altLang="zh-TW" sz="1600" dirty="0">
                <a:latin typeface="Calibri" charset="0"/>
              </a:rPr>
              <a:t>1/14</a:t>
            </a:r>
          </a:p>
          <a:p>
            <a:pPr marL="457200" lvl="1" indent="0" eaLnBrk="1" hangingPunct="1">
              <a:buNone/>
              <a:defRPr/>
            </a:pPr>
            <a:r>
              <a:rPr lang="en-US" altLang="zh-TW" sz="1600" dirty="0">
                <a:latin typeface="Calibri" charset="0"/>
              </a:rPr>
              <a:t>P(Chinese|~c) = (1+1)/(3+6</a:t>
            </a:r>
            <a:r>
              <a:rPr lang="en-US" altLang="zh-TW" sz="1600" dirty="0" smtClean="0">
                <a:latin typeface="Calibri" charset="0"/>
              </a:rPr>
              <a:t>) = 2/9</a:t>
            </a:r>
            <a:endParaRPr lang="en-US" altLang="zh-TW" sz="1600" dirty="0">
              <a:latin typeface="Calibri" charset="0"/>
            </a:endParaRPr>
          </a:p>
          <a:p>
            <a:pPr marL="457200" lvl="1" indent="0" eaLnBrk="1" hangingPunct="1">
              <a:buNone/>
              <a:defRPr/>
            </a:pPr>
            <a:r>
              <a:rPr lang="en-US" altLang="zh-TW" sz="1600" dirty="0">
                <a:latin typeface="Calibri" charset="0"/>
              </a:rPr>
              <a:t>P(Tokyo|~c</a:t>
            </a:r>
            <a:r>
              <a:rPr lang="en-US" altLang="zh-TW" sz="1600" dirty="0" smtClean="0">
                <a:latin typeface="Calibri" charset="0"/>
              </a:rPr>
              <a:t>) = p(Japan</a:t>
            </a:r>
            <a:r>
              <a:rPr lang="en-US" altLang="zh-TW" sz="1600" dirty="0">
                <a:latin typeface="Calibri" charset="0"/>
              </a:rPr>
              <a:t>|~c</a:t>
            </a:r>
            <a:r>
              <a:rPr lang="en-US" altLang="zh-TW" sz="1600" dirty="0" smtClean="0">
                <a:latin typeface="Calibri" charset="0"/>
              </a:rPr>
              <a:t>) = (</a:t>
            </a:r>
            <a:r>
              <a:rPr lang="en-US" altLang="zh-TW" sz="1600" dirty="0">
                <a:latin typeface="Calibri" charset="0"/>
              </a:rPr>
              <a:t>1+1/)3+6</a:t>
            </a:r>
            <a:r>
              <a:rPr lang="en-US" altLang="zh-TW" sz="1600" dirty="0" smtClean="0">
                <a:latin typeface="Calibri" charset="0"/>
              </a:rPr>
              <a:t>) = 2/9</a:t>
            </a:r>
            <a:endParaRPr lang="en-US" altLang="zh-TW" sz="1600" dirty="0">
              <a:latin typeface="Calibri" charset="0"/>
            </a:endParaRPr>
          </a:p>
        </p:txBody>
      </p:sp>
      <p:sp>
        <p:nvSpPr>
          <p:cNvPr id="60425" name="Rectangle 9"/>
          <p:cNvSpPr>
            <a:spLocks noGrp="1" noChangeArrowheads="1"/>
          </p:cNvSpPr>
          <p:nvPr>
            <p:ph sz="quarter" idx="2"/>
          </p:nvPr>
        </p:nvSpPr>
        <p:spPr>
          <a:xfrm>
            <a:off x="5105400" y="3429000"/>
            <a:ext cx="4038600" cy="1725613"/>
          </a:xfrm>
        </p:spPr>
        <p:txBody>
          <a:bodyPr/>
          <a:lstStyle/>
          <a:p>
            <a:pPr eaLnBrk="1" hangingPunct="1"/>
            <a:r>
              <a:rPr lang="en-US" altLang="zh-TW" sz="1800" dirty="0">
                <a:effectLst>
                  <a:outerShdw blurRad="38100" dist="38100" dir="2700000" algn="tl">
                    <a:srgbClr val="DDDDDD"/>
                  </a:outerShdw>
                </a:effectLst>
                <a:latin typeface="Calibri" charset="0"/>
                <a:ea typeface="PMingLiU" charset="0"/>
                <a:cs typeface="PMingLiU" charset="0"/>
              </a:rPr>
              <a:t>Testing:</a:t>
            </a:r>
          </a:p>
          <a:p>
            <a:pPr lvl="1" eaLnBrk="1" hangingPunct="1"/>
            <a:r>
              <a:rPr lang="en-US" altLang="zh-TW" sz="1600" i="1" dirty="0">
                <a:latin typeface="Calibri" charset="0"/>
                <a:ea typeface="PMingLiU" charset="0"/>
                <a:cs typeface="PMingLiU" charset="0"/>
              </a:rPr>
              <a:t>P</a:t>
            </a:r>
            <a:r>
              <a:rPr lang="en-US" altLang="zh-TW" sz="1600" dirty="0">
                <a:latin typeface="Calibri" charset="0"/>
                <a:ea typeface="PMingLiU" charset="0"/>
                <a:cs typeface="PMingLiU" charset="0"/>
              </a:rPr>
              <a:t>(</a:t>
            </a:r>
            <a:r>
              <a:rPr lang="en-US" altLang="zh-TW" sz="1600" i="1" dirty="0" err="1">
                <a:latin typeface="Calibri" charset="0"/>
                <a:ea typeface="PMingLiU" charset="0"/>
                <a:cs typeface="PMingLiU" charset="0"/>
              </a:rPr>
              <a:t>c</a:t>
            </a:r>
            <a:r>
              <a:rPr lang="en-US" altLang="zh-TW" sz="1600" dirty="0" err="1">
                <a:latin typeface="Calibri" charset="0"/>
                <a:ea typeface="PMingLiU" charset="0"/>
                <a:cs typeface="PMingLiU" charset="0"/>
              </a:rPr>
              <a:t>|</a:t>
            </a:r>
            <a:r>
              <a:rPr lang="en-US" altLang="zh-TW" sz="1600" i="1" dirty="0" err="1">
                <a:latin typeface="Calibri" charset="0"/>
                <a:ea typeface="PMingLiU" charset="0"/>
                <a:cs typeface="PMingLiU" charset="0"/>
              </a:rPr>
              <a:t>d</a:t>
            </a:r>
            <a:r>
              <a:rPr lang="en-US" altLang="zh-TW" sz="1600" dirty="0">
                <a:latin typeface="Calibri" charset="0"/>
                <a:ea typeface="PMingLiU" charset="0"/>
                <a:cs typeface="PMingLiU" charset="0"/>
              </a:rPr>
              <a:t>)      3/4 * (3/7)</a:t>
            </a:r>
            <a:r>
              <a:rPr lang="en-US" altLang="zh-TW" sz="1600" baseline="30000" dirty="0">
                <a:latin typeface="Calibri" charset="0"/>
                <a:ea typeface="PMingLiU" charset="0"/>
                <a:cs typeface="PMingLiU" charset="0"/>
              </a:rPr>
              <a:t>3</a:t>
            </a:r>
            <a:r>
              <a:rPr lang="en-US" altLang="zh-TW" sz="1600" dirty="0">
                <a:latin typeface="Calibri" charset="0"/>
                <a:ea typeface="PMingLiU" charset="0"/>
                <a:cs typeface="PMingLiU" charset="0"/>
              </a:rPr>
              <a:t> * 1/14 * 1/14 </a:t>
            </a:r>
          </a:p>
          <a:p>
            <a:pPr lvl="1" eaLnBrk="1" hangingPunct="1">
              <a:buFont typeface="Wingdings" charset="0"/>
              <a:buNone/>
            </a:pPr>
            <a:r>
              <a:rPr lang="en-US" altLang="zh-TW" sz="1600" dirty="0">
                <a:latin typeface="Calibri" charset="0"/>
                <a:ea typeface="PMingLiU" charset="0"/>
                <a:cs typeface="Arial" charset="0"/>
              </a:rPr>
              <a:t>	≈ 0.0003</a:t>
            </a:r>
          </a:p>
          <a:p>
            <a:pPr lvl="1" eaLnBrk="1" hangingPunct="1"/>
            <a:endParaRPr lang="en-US" altLang="zh-TW" sz="400" dirty="0">
              <a:latin typeface="Calibri" charset="0"/>
              <a:ea typeface="PMingLiU" charset="0"/>
              <a:cs typeface="Arial" charset="0"/>
            </a:endParaRPr>
          </a:p>
          <a:p>
            <a:pPr lvl="1" eaLnBrk="1" hangingPunct="1"/>
            <a:r>
              <a:rPr lang="en-US" altLang="zh-TW" sz="1600" i="1" dirty="0">
                <a:latin typeface="Calibri" charset="0"/>
                <a:ea typeface="PMingLiU" charset="0"/>
                <a:cs typeface="Arial" charset="0"/>
              </a:rPr>
              <a:t>P</a:t>
            </a:r>
            <a:r>
              <a:rPr lang="en-US" altLang="zh-TW" sz="1600" dirty="0">
                <a:latin typeface="Calibri" charset="0"/>
                <a:ea typeface="PMingLiU" charset="0"/>
                <a:cs typeface="Arial" charset="0"/>
              </a:rPr>
              <a:t>(~</a:t>
            </a:r>
            <a:r>
              <a:rPr lang="en-US" altLang="zh-TW" sz="1600" i="1" dirty="0" err="1">
                <a:latin typeface="Calibri" charset="0"/>
                <a:ea typeface="PMingLiU" charset="0"/>
                <a:cs typeface="Arial" charset="0"/>
              </a:rPr>
              <a:t>c</a:t>
            </a:r>
            <a:r>
              <a:rPr lang="en-US" altLang="zh-TW" sz="1600" dirty="0" err="1">
                <a:latin typeface="Calibri" charset="0"/>
                <a:ea typeface="PMingLiU" charset="0"/>
                <a:cs typeface="Arial" charset="0"/>
              </a:rPr>
              <a:t>|</a:t>
            </a:r>
            <a:r>
              <a:rPr lang="en-US" altLang="zh-TW" sz="1600" i="1" dirty="0" err="1">
                <a:latin typeface="Calibri" charset="0"/>
                <a:ea typeface="PMingLiU" charset="0"/>
                <a:cs typeface="Arial" charset="0"/>
              </a:rPr>
              <a:t>d</a:t>
            </a:r>
            <a:r>
              <a:rPr lang="en-US" altLang="zh-TW" sz="1600" dirty="0">
                <a:latin typeface="Calibri" charset="0"/>
                <a:ea typeface="PMingLiU" charset="0"/>
                <a:cs typeface="Arial" charset="0"/>
              </a:rPr>
              <a:t>)     1/4 * (2/9)</a:t>
            </a:r>
            <a:r>
              <a:rPr lang="en-US" altLang="zh-TW" sz="1600" baseline="30000" dirty="0">
                <a:latin typeface="Calibri" charset="0"/>
                <a:ea typeface="PMingLiU" charset="0"/>
                <a:cs typeface="Arial" charset="0"/>
              </a:rPr>
              <a:t>3</a:t>
            </a:r>
            <a:r>
              <a:rPr lang="en-US" altLang="zh-TW" sz="1600" dirty="0">
                <a:latin typeface="Calibri" charset="0"/>
                <a:ea typeface="PMingLiU" charset="0"/>
                <a:cs typeface="Arial" charset="0"/>
              </a:rPr>
              <a:t> * 2/9 * 2/9 </a:t>
            </a:r>
            <a:r>
              <a:rPr lang="en-US" altLang="zh-TW" sz="1600" dirty="0">
                <a:latin typeface="Calibri" charset="0"/>
                <a:ea typeface="PMingLiU" charset="0"/>
                <a:cs typeface="PMingLiU" charset="0"/>
              </a:rPr>
              <a:t> </a:t>
            </a:r>
          </a:p>
          <a:p>
            <a:pPr lvl="1" eaLnBrk="1" hangingPunct="1">
              <a:buFont typeface="Wingdings" charset="0"/>
              <a:buNone/>
            </a:pPr>
            <a:r>
              <a:rPr lang="en-US" altLang="zh-TW" sz="1600" dirty="0">
                <a:latin typeface="Calibri" charset="0"/>
                <a:ea typeface="PMingLiU" charset="0"/>
                <a:cs typeface="PMingLiU" charset="0"/>
              </a:rPr>
              <a:t>	≈ 0.0001</a:t>
            </a:r>
          </a:p>
        </p:txBody>
      </p:sp>
      <p:graphicFrame>
        <p:nvGraphicFramePr>
          <p:cNvPr id="60427" name="Object 2"/>
          <p:cNvGraphicFramePr>
            <a:graphicFrameLocks noGrp="1" noChangeAspect="1"/>
          </p:cNvGraphicFramePr>
          <p:nvPr>
            <p:ph sz="quarter" idx="3"/>
            <p:extLst>
              <p:ext uri="{D42A27DB-BD31-4B8C-83A1-F6EECF244321}">
                <p14:modId xmlns:p14="http://schemas.microsoft.com/office/powerpoint/2010/main" val="631533732"/>
              </p:ext>
            </p:extLst>
          </p:nvPr>
        </p:nvGraphicFramePr>
        <p:xfrm>
          <a:off x="6477000" y="3851275"/>
          <a:ext cx="206375" cy="187325"/>
        </p:xfrm>
        <a:graphic>
          <a:graphicData uri="http://schemas.openxmlformats.org/presentationml/2006/ole">
            <mc:AlternateContent xmlns:mc="http://schemas.openxmlformats.org/markup-compatibility/2006">
              <mc:Choice xmlns:v="urn:schemas-microsoft-com:vml" Requires="v">
                <p:oleObj spid="_x0000_s53338" name="Equation" r:id="rId3" imgW="139700" imgH="127000" progId="Equation.3">
                  <p:embed/>
                </p:oleObj>
              </mc:Choice>
              <mc:Fallback>
                <p:oleObj name="Equation" r:id="rId3" imgW="139700" imgH="127000" progId="Equation.3">
                  <p:embed/>
                  <p:pic>
                    <p:nvPicPr>
                      <p:cNvPr id="0" name="Object 2"/>
                      <p:cNvPicPr>
                        <a:picLocks noChangeAspect="1" noChangeArrowheads="1"/>
                      </p:cNvPicPr>
                      <p:nvPr/>
                    </p:nvPicPr>
                    <p:blipFill>
                      <a:blip r:embed="rId4"/>
                      <a:srcRect/>
                      <a:stretch>
                        <a:fillRect/>
                      </a:stretch>
                    </p:blipFill>
                    <p:spPr bwMode="auto">
                      <a:xfrm>
                        <a:off x="6477000" y="3851275"/>
                        <a:ext cx="206375" cy="187325"/>
                      </a:xfrm>
                      <a:prstGeom prst="rect">
                        <a:avLst/>
                      </a:prstGeom>
                      <a:noFill/>
                      <a:ln>
                        <a:noFill/>
                      </a:ln>
                      <a:extLst/>
                    </p:spPr>
                  </p:pic>
                </p:oleObj>
              </mc:Fallback>
            </mc:AlternateContent>
          </a:graphicData>
        </a:graphic>
      </p:graphicFrame>
      <p:graphicFrame>
        <p:nvGraphicFramePr>
          <p:cNvPr id="60441" name="Object 3"/>
          <p:cNvGraphicFramePr>
            <a:graphicFrameLocks noGrp="1" noChangeAspect="1"/>
          </p:cNvGraphicFramePr>
          <p:nvPr>
            <p:ph sz="quarter" idx="4"/>
            <p:extLst>
              <p:ext uri="{D42A27DB-BD31-4B8C-83A1-F6EECF244321}">
                <p14:modId xmlns:p14="http://schemas.microsoft.com/office/powerpoint/2010/main" val="448993893"/>
              </p:ext>
            </p:extLst>
          </p:nvPr>
        </p:nvGraphicFramePr>
        <p:xfrm>
          <a:off x="6553200" y="4495800"/>
          <a:ext cx="228600" cy="188912"/>
        </p:xfrm>
        <a:graphic>
          <a:graphicData uri="http://schemas.openxmlformats.org/presentationml/2006/ole">
            <mc:AlternateContent xmlns:mc="http://schemas.openxmlformats.org/markup-compatibility/2006">
              <mc:Choice xmlns:v="urn:schemas-microsoft-com:vml" Requires="v">
                <p:oleObj spid="_x0000_s53339" name="Equation" r:id="rId5" imgW="152202" imgH="126835" progId="Equation.3">
                  <p:embed/>
                </p:oleObj>
              </mc:Choice>
              <mc:Fallback>
                <p:oleObj name="Equation" r:id="rId5" imgW="152202" imgH="126835"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53200" y="4495800"/>
                        <a:ext cx="228600" cy="188912"/>
                      </a:xfrm>
                      <a:prstGeom prst="rect">
                        <a:avLst/>
                      </a:prstGeom>
                      <a:noFill/>
                      <a:ln>
                        <a:noFill/>
                      </a:ln>
                    </p:spPr>
                  </p:pic>
                </p:oleObj>
              </mc:Fallback>
            </mc:AlternateContent>
          </a:graphicData>
        </a:graphic>
      </p:graphicFrame>
      <p:sp>
        <p:nvSpPr>
          <p:cNvPr id="53255" name="Footer Placeholder 4"/>
          <p:cNvSpPr>
            <a:spLocks noGrp="1"/>
          </p:cNvSpPr>
          <p:nvPr>
            <p:ph type="ftr" sz="quarter" idx="11"/>
          </p:nvPr>
        </p:nvSpPr>
        <p:spPr bwMode="auto">
          <a:xfrm>
            <a:off x="1524000" y="6629400"/>
            <a:ext cx="2209800" cy="228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200" b="0"/>
              <a:t>Slide from Chien Chin Chen</a:t>
            </a:r>
          </a:p>
        </p:txBody>
      </p:sp>
      <p:graphicFrame>
        <p:nvGraphicFramePr>
          <p:cNvPr id="2" name="Table 1"/>
          <p:cNvGraphicFramePr>
            <a:graphicFrameLocks noGrp="1"/>
          </p:cNvGraphicFramePr>
          <p:nvPr>
            <p:extLst>
              <p:ext uri="{D42A27DB-BD31-4B8C-83A1-F6EECF244321}">
                <p14:modId xmlns:p14="http://schemas.microsoft.com/office/powerpoint/2010/main" val="1429304309"/>
              </p:ext>
            </p:extLst>
          </p:nvPr>
        </p:nvGraphicFramePr>
        <p:xfrm>
          <a:off x="2133599" y="1066800"/>
          <a:ext cx="7010401" cy="2011596"/>
        </p:xfrm>
        <a:graphic>
          <a:graphicData uri="http://schemas.openxmlformats.org/drawingml/2006/table">
            <a:tbl>
              <a:tblPr firstRow="1" bandRow="1">
                <a:tableStyleId>{5A111915-BE36-4E01-A7E5-04B1672EAD32}</a:tableStyleId>
              </a:tblPr>
              <a:tblGrid>
                <a:gridCol w="1051560"/>
                <a:gridCol w="663751"/>
                <a:gridCol w="4176409"/>
                <a:gridCol w="1118681"/>
              </a:tblGrid>
              <a:tr h="335227">
                <a:tc>
                  <a:txBody>
                    <a:bodyPr/>
                    <a:lstStyle/>
                    <a:p>
                      <a:r>
                        <a:rPr lang="en-US" sz="1600" dirty="0" smtClean="0">
                          <a:solidFill>
                            <a:schemeClr val="tx1"/>
                          </a:solidFill>
                        </a:rPr>
                        <a:t>Set</a:t>
                      </a:r>
                      <a:endParaRPr lang="en-US" sz="1600" dirty="0">
                        <a:solidFill>
                          <a:schemeClr val="tx1"/>
                        </a:solidFill>
                      </a:endParaRPr>
                    </a:p>
                  </a:txBody>
                  <a:tcPr marT="45713" marB="45713"/>
                </a:tc>
                <a:tc>
                  <a:txBody>
                    <a:bodyPr/>
                    <a:lstStyle/>
                    <a:p>
                      <a:r>
                        <a:rPr lang="en-US" sz="1600" dirty="0" smtClean="0">
                          <a:solidFill>
                            <a:schemeClr val="tx1"/>
                          </a:solidFill>
                        </a:rPr>
                        <a:t>Doc</a:t>
                      </a:r>
                      <a:endParaRPr lang="en-US" sz="1600" dirty="0">
                        <a:solidFill>
                          <a:schemeClr val="tx1"/>
                        </a:solidFill>
                      </a:endParaRPr>
                    </a:p>
                  </a:txBody>
                  <a:tcPr marT="45713" marB="45713"/>
                </a:tc>
                <a:tc>
                  <a:txBody>
                    <a:bodyPr/>
                    <a:lstStyle/>
                    <a:p>
                      <a:r>
                        <a:rPr lang="en-US" sz="1600" dirty="0" smtClean="0">
                          <a:solidFill>
                            <a:schemeClr val="tx1"/>
                          </a:solidFill>
                        </a:rPr>
                        <a:t>Words</a:t>
                      </a:r>
                      <a:endParaRPr lang="en-US" sz="1600" dirty="0">
                        <a:solidFill>
                          <a:schemeClr val="tx1"/>
                        </a:solidFill>
                      </a:endParaRPr>
                    </a:p>
                  </a:txBody>
                  <a:tcPr marT="45713" marB="45713"/>
                </a:tc>
                <a:tc>
                  <a:txBody>
                    <a:bodyPr/>
                    <a:lstStyle/>
                    <a:p>
                      <a:r>
                        <a:rPr lang="en-US" sz="1600" dirty="0" smtClean="0">
                          <a:solidFill>
                            <a:schemeClr val="tx1"/>
                          </a:solidFill>
                        </a:rPr>
                        <a:t>Class</a:t>
                      </a:r>
                      <a:endParaRPr lang="en-US" sz="1600" dirty="0">
                        <a:solidFill>
                          <a:schemeClr val="tx1"/>
                        </a:solidFill>
                      </a:endParaRPr>
                    </a:p>
                  </a:txBody>
                  <a:tcPr marT="45713" marB="45713"/>
                </a:tc>
              </a:tr>
              <a:tr h="335227">
                <a:tc>
                  <a:txBody>
                    <a:bodyPr/>
                    <a:lstStyle/>
                    <a:p>
                      <a:r>
                        <a:rPr lang="en-US" sz="1600" b="1" dirty="0" smtClean="0"/>
                        <a:t>Train</a:t>
                      </a:r>
                      <a:endParaRPr lang="en-US" sz="1600" b="1" dirty="0"/>
                    </a:p>
                  </a:txBody>
                  <a:tcPr marT="45713" marB="45713"/>
                </a:tc>
                <a:tc>
                  <a:txBody>
                    <a:bodyPr/>
                    <a:lstStyle/>
                    <a:p>
                      <a:r>
                        <a:rPr lang="en-US" sz="1600" b="1" dirty="0" smtClean="0"/>
                        <a:t>1</a:t>
                      </a:r>
                      <a:endParaRPr lang="en-US" sz="1600" b="1" dirty="0"/>
                    </a:p>
                  </a:txBody>
                  <a:tcPr marT="45713" marB="45713"/>
                </a:tc>
                <a:tc>
                  <a:txBody>
                    <a:bodyPr/>
                    <a:lstStyle/>
                    <a:p>
                      <a:r>
                        <a:rPr lang="en-US" sz="1600" b="1" dirty="0" smtClean="0"/>
                        <a:t>Chinese </a:t>
                      </a:r>
                      <a:r>
                        <a:rPr lang="en-US" sz="1600" b="1" dirty="0" err="1" smtClean="0"/>
                        <a:t>Bejing</a:t>
                      </a:r>
                      <a:r>
                        <a:rPr lang="en-US" sz="1600" b="1" dirty="0" smtClean="0"/>
                        <a:t> Chinese</a:t>
                      </a:r>
                      <a:endParaRPr lang="en-US" sz="1600" b="1" dirty="0"/>
                    </a:p>
                  </a:txBody>
                  <a:tcPr marT="45713" marB="45713"/>
                </a:tc>
                <a:tc>
                  <a:txBody>
                    <a:bodyPr/>
                    <a:lstStyle/>
                    <a:p>
                      <a:r>
                        <a:rPr lang="en-US" sz="1600" b="1" dirty="0" smtClean="0"/>
                        <a:t>c</a:t>
                      </a:r>
                      <a:endParaRPr lang="en-US" sz="1600" b="1" dirty="0"/>
                    </a:p>
                  </a:txBody>
                  <a:tcPr marT="45713" marB="45713"/>
                </a:tc>
              </a:tr>
              <a:tr h="335227">
                <a:tc>
                  <a:txBody>
                    <a:bodyPr/>
                    <a:lstStyle/>
                    <a:p>
                      <a:endParaRPr lang="en-US" sz="1600" b="1"/>
                    </a:p>
                  </a:txBody>
                  <a:tcPr marT="45713" marB="45713"/>
                </a:tc>
                <a:tc>
                  <a:txBody>
                    <a:bodyPr/>
                    <a:lstStyle/>
                    <a:p>
                      <a:r>
                        <a:rPr lang="en-US" sz="1600" b="1" dirty="0" smtClean="0"/>
                        <a:t>2</a:t>
                      </a:r>
                      <a:endParaRPr lang="en-US" sz="1600" b="1" dirty="0"/>
                    </a:p>
                  </a:txBody>
                  <a:tcPr marT="45713" marB="45713"/>
                </a:tc>
                <a:tc>
                  <a:txBody>
                    <a:bodyPr/>
                    <a:lstStyle/>
                    <a:p>
                      <a:r>
                        <a:rPr lang="en-US" sz="1600" b="1" dirty="0" smtClean="0"/>
                        <a:t>Chinese </a:t>
                      </a:r>
                      <a:r>
                        <a:rPr lang="en-US" sz="1600" b="1" dirty="0" err="1" smtClean="0"/>
                        <a:t>Chinese</a:t>
                      </a:r>
                      <a:r>
                        <a:rPr lang="en-US" sz="1600" b="1" dirty="0" smtClean="0"/>
                        <a:t> Shanghai</a:t>
                      </a:r>
                      <a:endParaRPr lang="en-US" sz="1600" b="1" dirty="0"/>
                    </a:p>
                  </a:txBody>
                  <a:tcPr marT="45713" marB="45713"/>
                </a:tc>
                <a:tc>
                  <a:txBody>
                    <a:bodyPr/>
                    <a:lstStyle/>
                    <a:p>
                      <a:r>
                        <a:rPr lang="en-US" sz="1600" b="1" dirty="0" smtClean="0"/>
                        <a:t>c</a:t>
                      </a:r>
                      <a:endParaRPr lang="en-US" sz="1600" b="1" dirty="0"/>
                    </a:p>
                  </a:txBody>
                  <a:tcPr marT="45713" marB="45713"/>
                </a:tc>
              </a:tr>
              <a:tr h="335227">
                <a:tc>
                  <a:txBody>
                    <a:bodyPr/>
                    <a:lstStyle/>
                    <a:p>
                      <a:endParaRPr lang="en-US" sz="1600" b="1"/>
                    </a:p>
                  </a:txBody>
                  <a:tcPr marT="45713" marB="45713"/>
                </a:tc>
                <a:tc>
                  <a:txBody>
                    <a:bodyPr/>
                    <a:lstStyle/>
                    <a:p>
                      <a:r>
                        <a:rPr lang="en-US" sz="1600" b="1" dirty="0" smtClean="0"/>
                        <a:t>3</a:t>
                      </a:r>
                      <a:endParaRPr lang="en-US" sz="1600" b="1" dirty="0"/>
                    </a:p>
                  </a:txBody>
                  <a:tcPr marT="45713" marB="45713"/>
                </a:tc>
                <a:tc>
                  <a:txBody>
                    <a:bodyPr/>
                    <a:lstStyle/>
                    <a:p>
                      <a:r>
                        <a:rPr lang="en-US" sz="1600" b="1" dirty="0" smtClean="0"/>
                        <a:t>Chinese Macao</a:t>
                      </a:r>
                      <a:endParaRPr lang="en-US" sz="1600" b="1" dirty="0"/>
                    </a:p>
                  </a:txBody>
                  <a:tcPr marT="45713" marB="45713"/>
                </a:tc>
                <a:tc>
                  <a:txBody>
                    <a:bodyPr/>
                    <a:lstStyle/>
                    <a:p>
                      <a:r>
                        <a:rPr lang="en-US" sz="1600" b="1" dirty="0" smtClean="0"/>
                        <a:t>c</a:t>
                      </a:r>
                      <a:endParaRPr lang="en-US" sz="1600" b="1" dirty="0"/>
                    </a:p>
                  </a:txBody>
                  <a:tcPr marT="45713" marB="45713"/>
                </a:tc>
              </a:tr>
              <a:tr h="335227">
                <a:tc>
                  <a:txBody>
                    <a:bodyPr/>
                    <a:lstStyle/>
                    <a:p>
                      <a:endParaRPr lang="en-US" sz="1600" b="1" dirty="0"/>
                    </a:p>
                  </a:txBody>
                  <a:tcPr marT="45713" marB="45713"/>
                </a:tc>
                <a:tc>
                  <a:txBody>
                    <a:bodyPr/>
                    <a:lstStyle/>
                    <a:p>
                      <a:r>
                        <a:rPr lang="en-US" sz="1600" b="1" dirty="0" smtClean="0"/>
                        <a:t>4</a:t>
                      </a:r>
                      <a:endParaRPr lang="en-US" sz="1600" b="1" dirty="0"/>
                    </a:p>
                  </a:txBody>
                  <a:tcPr marT="45713" marB="45713"/>
                </a:tc>
                <a:tc>
                  <a:txBody>
                    <a:bodyPr/>
                    <a:lstStyle/>
                    <a:p>
                      <a:r>
                        <a:rPr lang="en-US" sz="1600" b="1" dirty="0" smtClean="0"/>
                        <a:t>Tokyo Japan Chinese</a:t>
                      </a:r>
                      <a:endParaRPr lang="en-US" sz="1600" b="1" dirty="0"/>
                    </a:p>
                  </a:txBody>
                  <a:tcPr marT="45713" marB="45713"/>
                </a:tc>
                <a:tc>
                  <a:txBody>
                    <a:bodyPr/>
                    <a:lstStyle/>
                    <a:p>
                      <a:r>
                        <a:rPr lang="en-US" sz="1600" b="1" dirty="0" smtClean="0"/>
                        <a:t>~c</a:t>
                      </a:r>
                      <a:endParaRPr lang="en-US" sz="1600" b="1" dirty="0"/>
                    </a:p>
                  </a:txBody>
                  <a:tcPr marT="45713" marB="45713"/>
                </a:tc>
              </a:tr>
              <a:tr h="335227">
                <a:tc>
                  <a:txBody>
                    <a:bodyPr/>
                    <a:lstStyle/>
                    <a:p>
                      <a:r>
                        <a:rPr lang="en-US" sz="1600" b="1" dirty="0" smtClean="0"/>
                        <a:t>Test</a:t>
                      </a:r>
                      <a:endParaRPr lang="en-US" sz="1600" b="1" dirty="0"/>
                    </a:p>
                  </a:txBody>
                  <a:tcPr marT="45713" marB="45713">
                    <a:solidFill>
                      <a:schemeClr val="bg2">
                        <a:lumMod val="20000"/>
                        <a:lumOff val="80000"/>
                      </a:schemeClr>
                    </a:solidFill>
                  </a:tcPr>
                </a:tc>
                <a:tc>
                  <a:txBody>
                    <a:bodyPr/>
                    <a:lstStyle/>
                    <a:p>
                      <a:r>
                        <a:rPr lang="en-US" sz="1600" b="1" dirty="0" smtClean="0"/>
                        <a:t>5</a:t>
                      </a:r>
                      <a:endParaRPr lang="en-US" sz="1600" b="1" dirty="0"/>
                    </a:p>
                  </a:txBody>
                  <a:tcPr marT="45713" marB="45713">
                    <a:solidFill>
                      <a:schemeClr val="bg2">
                        <a:lumMod val="20000"/>
                        <a:lumOff val="80000"/>
                      </a:schemeClr>
                    </a:solidFill>
                  </a:tcPr>
                </a:tc>
                <a:tc>
                  <a:txBody>
                    <a:bodyPr/>
                    <a:lstStyle/>
                    <a:p>
                      <a:r>
                        <a:rPr lang="en-US" sz="1600" b="1" dirty="0" smtClean="0"/>
                        <a:t>Chinese</a:t>
                      </a:r>
                      <a:r>
                        <a:rPr lang="en-US" sz="1600" b="1" baseline="0" dirty="0" smtClean="0"/>
                        <a:t> </a:t>
                      </a:r>
                      <a:r>
                        <a:rPr lang="en-US" sz="1600" b="1" baseline="0" dirty="0" err="1" smtClean="0"/>
                        <a:t>Chinese</a:t>
                      </a:r>
                      <a:r>
                        <a:rPr lang="en-US" sz="1600" b="1" baseline="0" dirty="0" smtClean="0"/>
                        <a:t> </a:t>
                      </a:r>
                      <a:r>
                        <a:rPr lang="en-US" sz="1600" b="1" baseline="0" dirty="0" err="1" smtClean="0"/>
                        <a:t>Chinese</a:t>
                      </a:r>
                      <a:r>
                        <a:rPr lang="en-US" sz="1600" b="1" baseline="0" dirty="0" smtClean="0"/>
                        <a:t> Tokyo Japan</a:t>
                      </a:r>
                      <a:endParaRPr lang="en-US" sz="1600" b="1" dirty="0"/>
                    </a:p>
                  </a:txBody>
                  <a:tcPr marT="45713" marB="45713">
                    <a:solidFill>
                      <a:schemeClr val="bg2">
                        <a:lumMod val="20000"/>
                        <a:lumOff val="80000"/>
                      </a:schemeClr>
                    </a:solidFill>
                  </a:tcPr>
                </a:tc>
                <a:tc>
                  <a:txBody>
                    <a:bodyPr/>
                    <a:lstStyle/>
                    <a:p>
                      <a:r>
                        <a:rPr lang="en-US" sz="1600" b="1" dirty="0" smtClean="0"/>
                        <a:t>?</a:t>
                      </a:r>
                      <a:endParaRPr lang="en-US" sz="1600" b="1" dirty="0"/>
                    </a:p>
                  </a:txBody>
                  <a:tcPr marT="45713" marB="45713">
                    <a:solidFill>
                      <a:schemeClr val="bg2">
                        <a:lumMod val="20000"/>
                        <a:lumOff val="80000"/>
                      </a:schemeClr>
                    </a:solidFill>
                  </a:tcPr>
                </a:tc>
              </a:tr>
            </a:tbl>
          </a:graphicData>
        </a:graphic>
      </p:graphicFrame>
      <p:graphicFrame>
        <p:nvGraphicFramePr>
          <p:cNvPr id="53290" name="Object 2"/>
          <p:cNvGraphicFramePr>
            <a:graphicFrameLocks noChangeAspect="1"/>
          </p:cNvGraphicFramePr>
          <p:nvPr>
            <p:extLst>
              <p:ext uri="{D42A27DB-BD31-4B8C-83A1-F6EECF244321}">
                <p14:modId xmlns:p14="http://schemas.microsoft.com/office/powerpoint/2010/main" val="2001582706"/>
              </p:ext>
            </p:extLst>
          </p:nvPr>
        </p:nvGraphicFramePr>
        <p:xfrm>
          <a:off x="304800" y="1219200"/>
          <a:ext cx="1282700" cy="630237"/>
        </p:xfrm>
        <a:graphic>
          <a:graphicData uri="http://schemas.openxmlformats.org/presentationml/2006/ole">
            <mc:AlternateContent xmlns:mc="http://schemas.openxmlformats.org/markup-compatibility/2006">
              <mc:Choice xmlns:v="urn:schemas-microsoft-com:vml" Requires="v">
                <p:oleObj spid="_x0000_s53340" name="Equation" r:id="rId7" imgW="799920" imgH="393480" progId="Equation.3">
                  <p:embed/>
                </p:oleObj>
              </mc:Choice>
              <mc:Fallback>
                <p:oleObj name="Equation" r:id="rId7" imgW="799920" imgH="393480" progId="Equation.3">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800" y="1219200"/>
                        <a:ext cx="1282700" cy="630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aphicFrame>
        <p:nvGraphicFramePr>
          <p:cNvPr id="53291" name="Object 2"/>
          <p:cNvGraphicFramePr>
            <a:graphicFrameLocks noChangeAspect="1"/>
          </p:cNvGraphicFramePr>
          <p:nvPr>
            <p:extLst>
              <p:ext uri="{D42A27DB-BD31-4B8C-83A1-F6EECF244321}">
                <p14:modId xmlns:p14="http://schemas.microsoft.com/office/powerpoint/2010/main" val="2522777159"/>
              </p:ext>
            </p:extLst>
          </p:nvPr>
        </p:nvGraphicFramePr>
        <p:xfrm>
          <a:off x="0" y="2209800"/>
          <a:ext cx="2138363" cy="671513"/>
        </p:xfrm>
        <a:graphic>
          <a:graphicData uri="http://schemas.openxmlformats.org/presentationml/2006/ole">
            <mc:AlternateContent xmlns:mc="http://schemas.openxmlformats.org/markup-compatibility/2006">
              <mc:Choice xmlns:v="urn:schemas-microsoft-com:vml" Requires="v">
                <p:oleObj spid="_x0000_s53341" name="Equation" r:id="rId9" imgW="1333440" imgH="419040" progId="Equation.3">
                  <p:embed/>
                </p:oleObj>
              </mc:Choice>
              <mc:Fallback>
                <p:oleObj name="Equation" r:id="rId9" imgW="1333440" imgH="419040" progId="Equation.3">
                  <p:embed/>
                  <p:pic>
                    <p:nvPicPr>
                      <p:cNvPr id="0" name="Object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2209800"/>
                        <a:ext cx="2138363" cy="6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42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0424">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042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0424">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0424">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0424">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0424">
                                            <p:txEl>
                                              <p:pRg st="10" end="1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0425">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0425">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042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60425">
                                            <p:txEl>
                                              <p:pRg st="4" end="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0425">
                                            <p:txEl>
                                              <p:pRg st="5" end="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04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zh-TW">
                <a:effectLst>
                  <a:outerShdw blurRad="38100" dist="38100" dir="2700000" algn="tl">
                    <a:srgbClr val="DDDDDD"/>
                  </a:outerShdw>
                </a:effectLst>
                <a:latin typeface="Tw Cen MT Condensed" charset="0"/>
              </a:rPr>
              <a:t>Naïve Bayes Text Classification</a:t>
            </a:r>
          </a:p>
        </p:txBody>
      </p:sp>
      <p:sp>
        <p:nvSpPr>
          <p:cNvPr id="61443" name="Rectangle 3"/>
          <p:cNvSpPr>
            <a:spLocks noGrp="1" noChangeArrowheads="1"/>
          </p:cNvSpPr>
          <p:nvPr>
            <p:ph idx="1"/>
          </p:nvPr>
        </p:nvSpPr>
        <p:spPr>
          <a:xfrm>
            <a:off x="685800" y="1295400"/>
            <a:ext cx="7772400" cy="511175"/>
          </a:xfrm>
        </p:spPr>
        <p:txBody>
          <a:bodyPr/>
          <a:lstStyle/>
          <a:p>
            <a:pPr eaLnBrk="1" hangingPunct="1"/>
            <a:r>
              <a:rPr lang="en-US" altLang="zh-TW" dirty="0">
                <a:effectLst>
                  <a:outerShdw blurRad="38100" dist="38100" dir="2700000" algn="tl">
                    <a:srgbClr val="DDDDDD"/>
                  </a:outerShdw>
                </a:effectLst>
                <a:latin typeface="Calibri" charset="0"/>
              </a:rPr>
              <a:t>Naïve Bayes algorithm – training phase.</a:t>
            </a:r>
          </a:p>
        </p:txBody>
      </p:sp>
      <p:sp>
        <p:nvSpPr>
          <p:cNvPr id="54276" name="Footer Placeholder 4"/>
          <p:cNvSpPr>
            <a:spLocks noGrp="1"/>
          </p:cNvSpPr>
          <p:nvPr>
            <p:ph type="ftr" sz="quarter" idx="4294967295"/>
          </p:nvPr>
        </p:nvSpPr>
        <p:spPr bwMode="auto">
          <a:xfrm>
            <a:off x="1177925" y="6629400"/>
            <a:ext cx="23622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algn="r" eaLnBrk="1" hangingPunct="1"/>
            <a:r>
              <a:rPr kumimoji="0" lang="en-US" sz="1400" b="0">
                <a:latin typeface="Tw Cen MT" charset="0"/>
              </a:rPr>
              <a:t>Slide from Chien Chin Chen</a:t>
            </a:r>
          </a:p>
        </p:txBody>
      </p:sp>
      <p:sp>
        <p:nvSpPr>
          <p:cNvPr id="58372" name="Text Box 4"/>
          <p:cNvSpPr txBox="1">
            <a:spLocks noChangeArrowheads="1"/>
          </p:cNvSpPr>
          <p:nvPr/>
        </p:nvSpPr>
        <p:spPr bwMode="auto">
          <a:xfrm>
            <a:off x="1200150" y="1981200"/>
            <a:ext cx="6877050" cy="4400550"/>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altLang="zh-TW" sz="2000" b="0">
                <a:latin typeface="Courier New" charset="0"/>
                <a:ea typeface="PMingLiU" charset="0"/>
                <a:cs typeface="PMingLiU" charset="0"/>
              </a:rPr>
              <a:t>TrainMultinomialNB</a:t>
            </a:r>
            <a:r>
              <a:rPr kumimoji="0" lang="en-US" altLang="zh-TW" sz="2000" b="0">
                <a:ea typeface="PMingLiU" charset="0"/>
                <a:cs typeface="PMingLiU" charset="0"/>
              </a:rPr>
              <a:t>(</a:t>
            </a:r>
            <a:r>
              <a:rPr kumimoji="0" lang="en-US" altLang="zh-TW" sz="2000" b="0" i="1">
                <a:ea typeface="PMingLiU" charset="0"/>
                <a:cs typeface="PMingLiU" charset="0"/>
              </a:rPr>
              <a:t>C</a:t>
            </a:r>
            <a:r>
              <a:rPr kumimoji="0" lang="en-US" altLang="zh-TW" sz="2000" b="0">
                <a:ea typeface="PMingLiU" charset="0"/>
                <a:cs typeface="PMingLiU" charset="0"/>
              </a:rPr>
              <a:t>, </a:t>
            </a:r>
            <a:r>
              <a:rPr kumimoji="0" lang="en-US" altLang="zh-TW" sz="2000" b="0" i="1">
                <a:ea typeface="PMingLiU" charset="0"/>
                <a:cs typeface="PMingLiU" charset="0"/>
              </a:rPr>
              <a:t>D</a:t>
            </a:r>
            <a:r>
              <a:rPr kumimoji="0" lang="en-US" altLang="zh-TW" sz="2000" b="0">
                <a:ea typeface="PMingLiU" charset="0"/>
                <a:cs typeface="PMingLiU" charset="0"/>
              </a:rPr>
              <a:t>)</a:t>
            </a:r>
          </a:p>
          <a:p>
            <a:pPr eaLnBrk="1" hangingPunct="1"/>
            <a:r>
              <a:rPr kumimoji="0" lang="en-US" altLang="zh-TW" sz="2000" b="0" i="1">
                <a:ea typeface="PMingLiU" charset="0"/>
                <a:cs typeface="PMingLiU" charset="0"/>
              </a:rPr>
              <a:t>V</a:t>
            </a:r>
            <a:r>
              <a:rPr kumimoji="0" lang="en-US" altLang="zh-TW" sz="2000" b="0">
                <a:ea typeface="PMingLiU" charset="0"/>
                <a:cs typeface="PMingLiU" charset="0"/>
              </a:rPr>
              <a:t> </a:t>
            </a:r>
            <a:r>
              <a:rPr kumimoji="0" lang="en-US" altLang="zh-TW" sz="2000" b="0">
                <a:ea typeface="PMingLiU" charset="0"/>
                <a:cs typeface="PMingLiU" charset="0"/>
                <a:sym typeface="Wingdings" charset="0"/>
              </a:rPr>
              <a:t> </a:t>
            </a:r>
            <a:r>
              <a:rPr kumimoji="0" lang="en-US" altLang="zh-TW" sz="2000" b="0">
                <a:latin typeface="Courier New" charset="0"/>
                <a:ea typeface="PMingLiU" charset="0"/>
                <a:cs typeface="PMingLiU" charset="0"/>
                <a:sym typeface="Wingdings" charset="0"/>
              </a:rPr>
              <a:t>ExtractVocabulary</a:t>
            </a:r>
            <a:r>
              <a:rPr kumimoji="0" lang="en-US" altLang="zh-TW" sz="2000" b="0">
                <a:ea typeface="PMingLiU" charset="0"/>
                <a:cs typeface="PMingLiU" charset="0"/>
                <a:sym typeface="Wingdings" charset="0"/>
              </a:rPr>
              <a:t>(</a:t>
            </a:r>
            <a:r>
              <a:rPr kumimoji="0" lang="en-US" altLang="zh-TW" sz="2000" b="0" i="1">
                <a:ea typeface="PMingLiU" charset="0"/>
                <a:cs typeface="PMingLiU" charset="0"/>
                <a:sym typeface="Wingdings" charset="0"/>
              </a:rPr>
              <a:t>D</a:t>
            </a:r>
            <a:r>
              <a:rPr kumimoji="0" lang="en-US" altLang="zh-TW" sz="2000" b="0">
                <a:ea typeface="PMingLiU" charset="0"/>
                <a:cs typeface="PMingLiU" charset="0"/>
                <a:sym typeface="Wingdings" charset="0"/>
              </a:rPr>
              <a:t>)</a:t>
            </a:r>
          </a:p>
          <a:p>
            <a:pPr eaLnBrk="1" hangingPunct="1"/>
            <a:r>
              <a:rPr kumimoji="0" lang="en-US" altLang="zh-TW" sz="2000" b="0" i="1">
                <a:ea typeface="PMingLiU" charset="0"/>
                <a:cs typeface="PMingLiU" charset="0"/>
                <a:sym typeface="Wingdings" charset="0"/>
              </a:rPr>
              <a:t>N</a:t>
            </a:r>
            <a:r>
              <a:rPr kumimoji="0" lang="en-US" altLang="zh-TW" sz="2000" b="0">
                <a:ea typeface="PMingLiU" charset="0"/>
                <a:cs typeface="PMingLiU" charset="0"/>
                <a:sym typeface="Wingdings" charset="0"/>
              </a:rPr>
              <a:t>  </a:t>
            </a:r>
            <a:r>
              <a:rPr kumimoji="0" lang="en-US" altLang="zh-TW" sz="2000" b="0">
                <a:latin typeface="Courier New" charset="0"/>
                <a:ea typeface="PMingLiU" charset="0"/>
                <a:cs typeface="PMingLiU" charset="0"/>
                <a:sym typeface="Wingdings" charset="0"/>
              </a:rPr>
              <a:t>CountDocs</a:t>
            </a:r>
            <a:r>
              <a:rPr kumimoji="0" lang="en-US" altLang="zh-TW" sz="2000" b="0">
                <a:ea typeface="PMingLiU" charset="0"/>
                <a:cs typeface="PMingLiU" charset="0"/>
                <a:sym typeface="Wingdings" charset="0"/>
              </a:rPr>
              <a:t>(</a:t>
            </a:r>
            <a:r>
              <a:rPr kumimoji="0" lang="en-US" altLang="zh-TW" sz="2000" b="0" i="1">
                <a:ea typeface="PMingLiU" charset="0"/>
                <a:cs typeface="PMingLiU" charset="0"/>
                <a:sym typeface="Wingdings" charset="0"/>
              </a:rPr>
              <a:t>D</a:t>
            </a:r>
            <a:r>
              <a:rPr kumimoji="0" lang="en-US" altLang="zh-TW" sz="2000" b="0">
                <a:ea typeface="PMingLiU" charset="0"/>
                <a:cs typeface="PMingLiU" charset="0"/>
                <a:sym typeface="Wingdings" charset="0"/>
              </a:rPr>
              <a:t>)</a:t>
            </a:r>
          </a:p>
          <a:p>
            <a:pPr eaLnBrk="1" hangingPunct="1"/>
            <a:endParaRPr kumimoji="0" lang="en-US" altLang="zh-TW" sz="2000" b="0">
              <a:ea typeface="PMingLiU" charset="0"/>
              <a:cs typeface="PMingLiU" charset="0"/>
              <a:sym typeface="Wingdings" charset="0"/>
            </a:endParaRPr>
          </a:p>
          <a:p>
            <a:pPr eaLnBrk="1" hangingPunct="1"/>
            <a:r>
              <a:rPr kumimoji="0" lang="en-US" altLang="zh-TW" sz="2000" b="0">
                <a:ea typeface="PMingLiU" charset="0"/>
                <a:cs typeface="PMingLiU" charset="0"/>
                <a:sym typeface="Wingdings" charset="0"/>
              </a:rPr>
              <a:t>for each </a:t>
            </a:r>
            <a:r>
              <a:rPr kumimoji="0" lang="en-US" altLang="zh-TW" sz="2000" b="0" i="1">
                <a:ea typeface="PMingLiU" charset="0"/>
                <a:cs typeface="PMingLiU" charset="0"/>
                <a:sym typeface="Wingdings" charset="0"/>
              </a:rPr>
              <a:t>c</a:t>
            </a:r>
            <a:r>
              <a:rPr kumimoji="0" lang="en-US" altLang="zh-TW" sz="2000" b="0">
                <a:ea typeface="PMingLiU" charset="0"/>
                <a:cs typeface="PMingLiU" charset="0"/>
                <a:sym typeface="Wingdings" charset="0"/>
              </a:rPr>
              <a:t> in </a:t>
            </a:r>
            <a:r>
              <a:rPr kumimoji="0" lang="en-US" altLang="zh-TW" sz="2000" b="0" i="1">
                <a:ea typeface="PMingLiU" charset="0"/>
                <a:cs typeface="PMingLiU" charset="0"/>
                <a:sym typeface="Wingdings" charset="0"/>
              </a:rPr>
              <a:t>C</a:t>
            </a:r>
          </a:p>
          <a:p>
            <a:pPr eaLnBrk="1" hangingPunct="1"/>
            <a:r>
              <a:rPr kumimoji="0" lang="en-US" altLang="zh-TW" sz="2000" b="0">
                <a:ea typeface="PMingLiU" charset="0"/>
                <a:cs typeface="PMingLiU" charset="0"/>
                <a:sym typeface="Wingdings" charset="0"/>
              </a:rPr>
              <a:t>    </a:t>
            </a:r>
            <a:r>
              <a:rPr kumimoji="0" lang="en-US" altLang="zh-TW" sz="2000" b="0" i="1">
                <a:ea typeface="PMingLiU" charset="0"/>
                <a:cs typeface="PMingLiU" charset="0"/>
                <a:sym typeface="Wingdings" charset="0"/>
              </a:rPr>
              <a:t>N</a:t>
            </a:r>
            <a:r>
              <a:rPr kumimoji="0" lang="en-US" altLang="zh-TW" sz="2000" b="0" i="1" baseline="-25000">
                <a:ea typeface="PMingLiU" charset="0"/>
                <a:cs typeface="PMingLiU" charset="0"/>
                <a:sym typeface="Wingdings" charset="0"/>
              </a:rPr>
              <a:t>c</a:t>
            </a:r>
            <a:r>
              <a:rPr kumimoji="0" lang="en-US" altLang="zh-TW" sz="2000" b="0">
                <a:ea typeface="PMingLiU" charset="0"/>
                <a:cs typeface="PMingLiU" charset="0"/>
                <a:sym typeface="Wingdings" charset="0"/>
              </a:rPr>
              <a:t>  </a:t>
            </a:r>
            <a:r>
              <a:rPr kumimoji="0" lang="en-US" altLang="zh-TW" sz="2000" b="0">
                <a:latin typeface="Courier New" charset="0"/>
                <a:ea typeface="PMingLiU" charset="0"/>
                <a:cs typeface="PMingLiU" charset="0"/>
                <a:sym typeface="Wingdings" charset="0"/>
              </a:rPr>
              <a:t>CountDocsInClass</a:t>
            </a:r>
            <a:r>
              <a:rPr kumimoji="0" lang="en-US" altLang="zh-TW" sz="2000" b="0">
                <a:ea typeface="PMingLiU" charset="0"/>
                <a:cs typeface="PMingLiU" charset="0"/>
                <a:sym typeface="Wingdings" charset="0"/>
              </a:rPr>
              <a:t>(</a:t>
            </a:r>
            <a:r>
              <a:rPr kumimoji="0" lang="en-US" altLang="zh-TW" sz="2000" b="0" i="1">
                <a:ea typeface="PMingLiU" charset="0"/>
                <a:cs typeface="PMingLiU" charset="0"/>
                <a:sym typeface="Wingdings" charset="0"/>
              </a:rPr>
              <a:t>D</a:t>
            </a:r>
            <a:r>
              <a:rPr kumimoji="0" lang="en-US" altLang="zh-TW" sz="2000" b="0">
                <a:ea typeface="PMingLiU" charset="0"/>
                <a:cs typeface="PMingLiU" charset="0"/>
                <a:sym typeface="Wingdings" charset="0"/>
              </a:rPr>
              <a:t>, </a:t>
            </a:r>
            <a:r>
              <a:rPr kumimoji="0" lang="en-US" altLang="zh-TW" sz="2000" b="0" i="1">
                <a:ea typeface="PMingLiU" charset="0"/>
                <a:cs typeface="PMingLiU" charset="0"/>
                <a:sym typeface="Wingdings" charset="0"/>
              </a:rPr>
              <a:t>c</a:t>
            </a:r>
            <a:r>
              <a:rPr kumimoji="0" lang="en-US" altLang="zh-TW" sz="2000" b="0">
                <a:ea typeface="PMingLiU" charset="0"/>
                <a:cs typeface="PMingLiU" charset="0"/>
                <a:sym typeface="Wingdings" charset="0"/>
              </a:rPr>
              <a:t>)</a:t>
            </a:r>
          </a:p>
          <a:p>
            <a:pPr eaLnBrk="1" hangingPunct="1"/>
            <a:r>
              <a:rPr kumimoji="0" lang="en-US" altLang="zh-TW" sz="2000" b="0">
                <a:ea typeface="PMingLiU" charset="0"/>
                <a:cs typeface="PMingLiU" charset="0"/>
                <a:sym typeface="Wingdings" charset="0"/>
              </a:rPr>
              <a:t>    </a:t>
            </a:r>
            <a:r>
              <a:rPr kumimoji="0" lang="en-US" altLang="zh-TW" sz="2000" b="0" i="1">
                <a:ea typeface="PMingLiU" charset="0"/>
                <a:cs typeface="PMingLiU" charset="0"/>
                <a:sym typeface="Wingdings" charset="0"/>
              </a:rPr>
              <a:t>prior</a:t>
            </a:r>
            <a:r>
              <a:rPr kumimoji="0" lang="en-US" altLang="zh-TW" sz="2000" b="0">
                <a:ea typeface="PMingLiU" charset="0"/>
                <a:cs typeface="PMingLiU" charset="0"/>
                <a:sym typeface="Wingdings" charset="0"/>
              </a:rPr>
              <a:t>[</a:t>
            </a:r>
            <a:r>
              <a:rPr kumimoji="0" lang="en-US" altLang="zh-TW" sz="2000" b="0" i="1">
                <a:ea typeface="PMingLiU" charset="0"/>
                <a:cs typeface="PMingLiU" charset="0"/>
                <a:sym typeface="Wingdings" charset="0"/>
              </a:rPr>
              <a:t>c</a:t>
            </a:r>
            <a:r>
              <a:rPr kumimoji="0" lang="en-US" altLang="zh-TW" sz="2000" b="0">
                <a:ea typeface="PMingLiU" charset="0"/>
                <a:cs typeface="PMingLiU" charset="0"/>
                <a:sym typeface="Wingdings" charset="0"/>
              </a:rPr>
              <a:t>]  </a:t>
            </a:r>
            <a:r>
              <a:rPr kumimoji="0" lang="en-US" altLang="zh-TW" sz="2000" b="0" i="1">
                <a:ea typeface="PMingLiU" charset="0"/>
                <a:cs typeface="PMingLiU" charset="0"/>
                <a:sym typeface="Wingdings" charset="0"/>
              </a:rPr>
              <a:t>N</a:t>
            </a:r>
            <a:r>
              <a:rPr kumimoji="0" lang="en-US" altLang="zh-TW" sz="2000" b="0" i="1" baseline="-25000">
                <a:ea typeface="PMingLiU" charset="0"/>
                <a:cs typeface="PMingLiU" charset="0"/>
                <a:sym typeface="Wingdings" charset="0"/>
              </a:rPr>
              <a:t>c</a:t>
            </a:r>
            <a:r>
              <a:rPr kumimoji="0" lang="en-US" altLang="zh-TW" sz="2000" b="0">
                <a:ea typeface="PMingLiU" charset="0"/>
                <a:cs typeface="PMingLiU" charset="0"/>
                <a:sym typeface="Wingdings" charset="0"/>
              </a:rPr>
              <a:t> / </a:t>
            </a:r>
            <a:r>
              <a:rPr kumimoji="0" lang="en-US" altLang="zh-TW" sz="2000" b="0">
                <a:latin typeface="Courier New" charset="0"/>
                <a:ea typeface="PMingLiU" charset="0"/>
                <a:cs typeface="Courier New" charset="0"/>
                <a:sym typeface="Wingdings" charset="0"/>
              </a:rPr>
              <a:t>Count</a:t>
            </a:r>
            <a:r>
              <a:rPr kumimoji="0" lang="en-US" altLang="zh-TW" sz="2000" b="0">
                <a:ea typeface="PMingLiU" charset="0"/>
                <a:cs typeface="PMingLiU" charset="0"/>
                <a:sym typeface="Wingdings" charset="0"/>
              </a:rPr>
              <a:t>(</a:t>
            </a:r>
            <a:r>
              <a:rPr kumimoji="0" lang="en-US" altLang="zh-TW" sz="2000" b="0" i="1">
                <a:ea typeface="PMingLiU" charset="0"/>
                <a:cs typeface="PMingLiU" charset="0"/>
                <a:sym typeface="Wingdings" charset="0"/>
              </a:rPr>
              <a:t>C</a:t>
            </a:r>
            <a:r>
              <a:rPr kumimoji="0" lang="en-US" altLang="zh-TW" sz="2000" b="0">
                <a:ea typeface="PMingLiU" charset="0"/>
                <a:cs typeface="PMingLiU" charset="0"/>
                <a:sym typeface="Wingdings" charset="0"/>
              </a:rPr>
              <a:t>)</a:t>
            </a:r>
          </a:p>
          <a:p>
            <a:pPr eaLnBrk="1" hangingPunct="1"/>
            <a:r>
              <a:rPr kumimoji="0" lang="en-US" altLang="zh-TW" sz="2000" b="0">
                <a:ea typeface="PMingLiU" charset="0"/>
                <a:cs typeface="PMingLiU" charset="0"/>
                <a:sym typeface="Wingdings" charset="0"/>
              </a:rPr>
              <a:t>    </a:t>
            </a:r>
            <a:r>
              <a:rPr kumimoji="0" lang="en-US" altLang="zh-TW" sz="2000" b="0" i="1">
                <a:ea typeface="PMingLiU" charset="0"/>
                <a:cs typeface="PMingLiU" charset="0"/>
                <a:sym typeface="Wingdings" charset="0"/>
              </a:rPr>
              <a:t>text</a:t>
            </a:r>
            <a:r>
              <a:rPr kumimoji="0" lang="en-US" altLang="zh-TW" sz="2000" b="0" i="1" baseline="-25000">
                <a:ea typeface="PMingLiU" charset="0"/>
                <a:cs typeface="PMingLiU" charset="0"/>
                <a:sym typeface="Wingdings" charset="0"/>
              </a:rPr>
              <a:t>c</a:t>
            </a:r>
            <a:r>
              <a:rPr kumimoji="0" lang="en-US" altLang="zh-TW" sz="2000" b="0">
                <a:ea typeface="PMingLiU" charset="0"/>
                <a:cs typeface="PMingLiU" charset="0"/>
                <a:sym typeface="Wingdings" charset="0"/>
              </a:rPr>
              <a:t>  </a:t>
            </a:r>
            <a:r>
              <a:rPr kumimoji="0" lang="en-US" altLang="zh-TW" sz="2000" b="0">
                <a:latin typeface="Courier New" charset="0"/>
                <a:ea typeface="PMingLiU" charset="0"/>
                <a:cs typeface="PMingLiU" charset="0"/>
                <a:sym typeface="Wingdings" charset="0"/>
              </a:rPr>
              <a:t>TextOfAllDocsInClass</a:t>
            </a:r>
            <a:r>
              <a:rPr kumimoji="0" lang="en-US" altLang="zh-TW" sz="2000" b="0">
                <a:ea typeface="PMingLiU" charset="0"/>
                <a:cs typeface="PMingLiU" charset="0"/>
                <a:sym typeface="Wingdings" charset="0"/>
              </a:rPr>
              <a:t>(</a:t>
            </a:r>
            <a:r>
              <a:rPr kumimoji="0" lang="en-US" altLang="zh-TW" sz="2000" b="0" i="1">
                <a:ea typeface="PMingLiU" charset="0"/>
                <a:cs typeface="PMingLiU" charset="0"/>
                <a:sym typeface="Wingdings" charset="0"/>
              </a:rPr>
              <a:t>D</a:t>
            </a:r>
            <a:r>
              <a:rPr kumimoji="0" lang="en-US" altLang="zh-TW" sz="2000" b="0">
                <a:ea typeface="PMingLiU" charset="0"/>
                <a:cs typeface="PMingLiU" charset="0"/>
                <a:sym typeface="Wingdings" charset="0"/>
              </a:rPr>
              <a:t>, </a:t>
            </a:r>
            <a:r>
              <a:rPr kumimoji="0" lang="en-US" altLang="zh-TW" sz="2000" b="0" i="1">
                <a:ea typeface="PMingLiU" charset="0"/>
                <a:cs typeface="PMingLiU" charset="0"/>
                <a:sym typeface="Wingdings" charset="0"/>
              </a:rPr>
              <a:t>c</a:t>
            </a:r>
            <a:r>
              <a:rPr kumimoji="0" lang="en-US" altLang="zh-TW" sz="2000" b="0">
                <a:ea typeface="PMingLiU" charset="0"/>
                <a:cs typeface="PMingLiU" charset="0"/>
                <a:sym typeface="Wingdings" charset="0"/>
              </a:rPr>
              <a:t>)</a:t>
            </a:r>
          </a:p>
          <a:p>
            <a:pPr eaLnBrk="1" hangingPunct="1"/>
            <a:r>
              <a:rPr kumimoji="0" lang="en-US" altLang="zh-TW" sz="2000" b="0">
                <a:ea typeface="PMingLiU" charset="0"/>
                <a:cs typeface="PMingLiU" charset="0"/>
                <a:sym typeface="Wingdings" charset="0"/>
              </a:rPr>
              <a:t>    for each </a:t>
            </a:r>
            <a:r>
              <a:rPr kumimoji="0" lang="en-US" altLang="zh-TW" sz="2000" b="0" i="1">
                <a:ea typeface="PMingLiU" charset="0"/>
                <a:cs typeface="PMingLiU" charset="0"/>
                <a:sym typeface="Wingdings" charset="0"/>
              </a:rPr>
              <a:t>t</a:t>
            </a:r>
            <a:r>
              <a:rPr kumimoji="0" lang="en-US" altLang="zh-TW" sz="2000" b="0">
                <a:ea typeface="PMingLiU" charset="0"/>
                <a:cs typeface="PMingLiU" charset="0"/>
                <a:sym typeface="Wingdings" charset="0"/>
              </a:rPr>
              <a:t> in </a:t>
            </a:r>
            <a:r>
              <a:rPr kumimoji="0" lang="en-US" altLang="zh-TW" sz="2000" b="0" i="1">
                <a:ea typeface="PMingLiU" charset="0"/>
                <a:cs typeface="PMingLiU" charset="0"/>
                <a:sym typeface="Wingdings" charset="0"/>
              </a:rPr>
              <a:t>V</a:t>
            </a:r>
          </a:p>
          <a:p>
            <a:pPr eaLnBrk="1" hangingPunct="1"/>
            <a:r>
              <a:rPr kumimoji="0" lang="en-US" altLang="zh-TW" sz="2000" b="0">
                <a:ea typeface="PMingLiU" charset="0"/>
                <a:cs typeface="PMingLiU" charset="0"/>
                <a:sym typeface="Wingdings" charset="0"/>
              </a:rPr>
              <a:t>       </a:t>
            </a:r>
            <a:r>
              <a:rPr kumimoji="0" lang="en-US" altLang="zh-TW" sz="2000" b="0" i="1">
                <a:ea typeface="PMingLiU" charset="0"/>
                <a:cs typeface="PMingLiU" charset="0"/>
                <a:sym typeface="Wingdings" charset="0"/>
              </a:rPr>
              <a:t>F</a:t>
            </a:r>
            <a:r>
              <a:rPr kumimoji="0" lang="en-US" altLang="zh-TW" sz="2000" b="0" i="1" baseline="-25000">
                <a:ea typeface="PMingLiU" charset="0"/>
                <a:cs typeface="PMingLiU" charset="0"/>
                <a:sym typeface="Wingdings" charset="0"/>
              </a:rPr>
              <a:t>tc</a:t>
            </a:r>
            <a:r>
              <a:rPr kumimoji="0" lang="en-US" altLang="zh-TW" sz="2000" b="0">
                <a:ea typeface="PMingLiU" charset="0"/>
                <a:cs typeface="PMingLiU" charset="0"/>
                <a:sym typeface="Wingdings" charset="0"/>
              </a:rPr>
              <a:t>  </a:t>
            </a:r>
            <a:r>
              <a:rPr kumimoji="0" lang="en-US" altLang="zh-TW" sz="2000" b="0">
                <a:latin typeface="Courier New" charset="0"/>
                <a:ea typeface="PMingLiU" charset="0"/>
                <a:cs typeface="PMingLiU" charset="0"/>
                <a:sym typeface="Wingdings" charset="0"/>
              </a:rPr>
              <a:t>CountOccurrencesOfTerm</a:t>
            </a:r>
            <a:r>
              <a:rPr kumimoji="0" lang="en-US" altLang="zh-TW" sz="2000" b="0">
                <a:ea typeface="PMingLiU" charset="0"/>
                <a:cs typeface="PMingLiU" charset="0"/>
                <a:sym typeface="Wingdings" charset="0"/>
              </a:rPr>
              <a:t>(</a:t>
            </a:r>
            <a:r>
              <a:rPr kumimoji="0" lang="en-US" altLang="zh-TW" sz="2000" b="0" i="1">
                <a:ea typeface="PMingLiU" charset="0"/>
                <a:cs typeface="PMingLiU" charset="0"/>
                <a:sym typeface="Wingdings" charset="0"/>
              </a:rPr>
              <a:t>t, text</a:t>
            </a:r>
            <a:r>
              <a:rPr kumimoji="0" lang="en-US" altLang="zh-TW" sz="2000" b="0" i="1" baseline="-25000">
                <a:ea typeface="PMingLiU" charset="0"/>
                <a:cs typeface="PMingLiU" charset="0"/>
                <a:sym typeface="Wingdings" charset="0"/>
              </a:rPr>
              <a:t>c</a:t>
            </a:r>
            <a:r>
              <a:rPr kumimoji="0" lang="en-US" altLang="zh-TW" sz="2000" b="0">
                <a:ea typeface="PMingLiU" charset="0"/>
                <a:cs typeface="PMingLiU" charset="0"/>
                <a:sym typeface="Wingdings" charset="0"/>
              </a:rPr>
              <a:t>)</a:t>
            </a:r>
          </a:p>
          <a:p>
            <a:pPr eaLnBrk="1" hangingPunct="1"/>
            <a:r>
              <a:rPr kumimoji="0" lang="en-US" altLang="zh-TW" sz="2000" b="0">
                <a:ea typeface="PMingLiU" charset="0"/>
                <a:cs typeface="PMingLiU" charset="0"/>
                <a:sym typeface="Wingdings" charset="0"/>
              </a:rPr>
              <a:t>    for each </a:t>
            </a:r>
            <a:r>
              <a:rPr kumimoji="0" lang="en-US" altLang="zh-TW" sz="2000" b="0" i="1">
                <a:ea typeface="PMingLiU" charset="0"/>
                <a:cs typeface="PMingLiU" charset="0"/>
                <a:sym typeface="Wingdings" charset="0"/>
              </a:rPr>
              <a:t>t</a:t>
            </a:r>
            <a:r>
              <a:rPr kumimoji="0" lang="en-US" altLang="zh-TW" sz="2000" b="0">
                <a:ea typeface="PMingLiU" charset="0"/>
                <a:cs typeface="PMingLiU" charset="0"/>
                <a:sym typeface="Wingdings" charset="0"/>
              </a:rPr>
              <a:t> in </a:t>
            </a:r>
            <a:r>
              <a:rPr kumimoji="0" lang="en-US" altLang="zh-TW" sz="2000" b="0" i="1">
                <a:ea typeface="PMingLiU" charset="0"/>
                <a:cs typeface="PMingLiU" charset="0"/>
                <a:sym typeface="Wingdings" charset="0"/>
              </a:rPr>
              <a:t>V</a:t>
            </a:r>
          </a:p>
          <a:p>
            <a:pPr eaLnBrk="1" hangingPunct="1"/>
            <a:r>
              <a:rPr kumimoji="0" lang="en-US" altLang="zh-TW" sz="2000" b="0">
                <a:ea typeface="PMingLiU" charset="0"/>
                <a:cs typeface="PMingLiU" charset="0"/>
                <a:sym typeface="Wingdings" charset="0"/>
              </a:rPr>
              <a:t>       </a:t>
            </a:r>
            <a:r>
              <a:rPr kumimoji="0" lang="en-US" altLang="zh-TW" sz="2000" b="0" i="1">
                <a:ea typeface="PMingLiU" charset="0"/>
                <a:cs typeface="PMingLiU" charset="0"/>
                <a:sym typeface="Wingdings" charset="0"/>
              </a:rPr>
              <a:t>condprob</a:t>
            </a:r>
            <a:r>
              <a:rPr kumimoji="0" lang="en-US" altLang="zh-TW" sz="2000" b="0">
                <a:ea typeface="PMingLiU" charset="0"/>
                <a:cs typeface="PMingLiU" charset="0"/>
                <a:sym typeface="Wingdings" charset="0"/>
              </a:rPr>
              <a:t>[</a:t>
            </a:r>
            <a:r>
              <a:rPr kumimoji="0" lang="en-US" altLang="zh-TW" sz="2000" b="0" i="1">
                <a:ea typeface="PMingLiU" charset="0"/>
                <a:cs typeface="PMingLiU" charset="0"/>
                <a:sym typeface="Wingdings" charset="0"/>
              </a:rPr>
              <a:t>t</a:t>
            </a:r>
            <a:r>
              <a:rPr kumimoji="0" lang="en-US" altLang="zh-TW" sz="2000" b="0">
                <a:ea typeface="PMingLiU" charset="0"/>
                <a:cs typeface="PMingLiU" charset="0"/>
                <a:sym typeface="Wingdings" charset="0"/>
              </a:rPr>
              <a:t>][</a:t>
            </a:r>
            <a:r>
              <a:rPr kumimoji="0" lang="en-US" altLang="zh-TW" sz="2000" b="0" i="1">
                <a:ea typeface="PMingLiU" charset="0"/>
                <a:cs typeface="PMingLiU" charset="0"/>
                <a:sym typeface="Wingdings" charset="0"/>
              </a:rPr>
              <a:t>c</a:t>
            </a:r>
            <a:r>
              <a:rPr kumimoji="0" lang="en-US" altLang="zh-TW" sz="2000" b="0">
                <a:ea typeface="PMingLiU" charset="0"/>
                <a:cs typeface="PMingLiU" charset="0"/>
                <a:sym typeface="Wingdings" charset="0"/>
              </a:rPr>
              <a:t>]  (</a:t>
            </a:r>
            <a:r>
              <a:rPr kumimoji="0" lang="en-US" altLang="zh-TW" sz="2000" b="0" i="1">
                <a:ea typeface="PMingLiU" charset="0"/>
                <a:cs typeface="PMingLiU" charset="0"/>
                <a:sym typeface="Wingdings" charset="0"/>
              </a:rPr>
              <a:t>F</a:t>
            </a:r>
            <a:r>
              <a:rPr kumimoji="0" lang="en-US" altLang="zh-TW" sz="2000" b="0" i="1" baseline="-25000">
                <a:ea typeface="PMingLiU" charset="0"/>
                <a:cs typeface="PMingLiU" charset="0"/>
                <a:sym typeface="Wingdings" charset="0"/>
              </a:rPr>
              <a:t>tc</a:t>
            </a:r>
            <a:r>
              <a:rPr kumimoji="0" lang="en-US" altLang="zh-TW" sz="2000" b="0">
                <a:ea typeface="PMingLiU" charset="0"/>
                <a:cs typeface="PMingLiU" charset="0"/>
                <a:sym typeface="Wingdings" charset="0"/>
              </a:rPr>
              <a:t>+1) / ∑(</a:t>
            </a:r>
            <a:r>
              <a:rPr kumimoji="0" lang="en-US" altLang="zh-TW" sz="2000" b="0" i="1">
                <a:ea typeface="PMingLiU" charset="0"/>
                <a:cs typeface="PMingLiU" charset="0"/>
                <a:sym typeface="Wingdings" charset="0"/>
              </a:rPr>
              <a:t>F</a:t>
            </a:r>
            <a:r>
              <a:rPr kumimoji="0" lang="en-US" altLang="zh-TW" sz="2000" b="0" i="1" baseline="-25000">
                <a:ea typeface="PMingLiU" charset="0"/>
                <a:cs typeface="PMingLiU" charset="0"/>
                <a:sym typeface="Wingdings" charset="0"/>
              </a:rPr>
              <a:t>t’c</a:t>
            </a:r>
            <a:r>
              <a:rPr kumimoji="0" lang="en-US" altLang="zh-TW" sz="2000" b="0">
                <a:ea typeface="PMingLiU" charset="0"/>
                <a:cs typeface="PMingLiU" charset="0"/>
                <a:sym typeface="Wingdings" charset="0"/>
              </a:rPr>
              <a:t>+1)</a:t>
            </a:r>
          </a:p>
          <a:p>
            <a:pPr eaLnBrk="1" hangingPunct="1"/>
            <a:endParaRPr kumimoji="0" lang="en-US" altLang="zh-TW" sz="2000" b="0">
              <a:ea typeface="PMingLiU" charset="0"/>
              <a:cs typeface="PMingLiU" charset="0"/>
              <a:sym typeface="Wingdings" charset="0"/>
            </a:endParaRPr>
          </a:p>
          <a:p>
            <a:pPr eaLnBrk="1" hangingPunct="1"/>
            <a:r>
              <a:rPr kumimoji="0" lang="en-US" altLang="zh-TW" sz="2000" b="0">
                <a:ea typeface="PMingLiU" charset="0"/>
                <a:cs typeface="PMingLiU" charset="0"/>
                <a:sym typeface="Wingdings" charset="0"/>
              </a:rPr>
              <a:t>return </a:t>
            </a:r>
            <a:r>
              <a:rPr kumimoji="0" lang="en-US" altLang="zh-TW" sz="2000" b="0" i="1">
                <a:ea typeface="PMingLiU" charset="0"/>
                <a:cs typeface="PMingLiU" charset="0"/>
                <a:sym typeface="Wingdings" charset="0"/>
              </a:rPr>
              <a:t>V</a:t>
            </a:r>
            <a:r>
              <a:rPr kumimoji="0" lang="en-US" altLang="zh-TW" sz="2000" b="0">
                <a:ea typeface="PMingLiU" charset="0"/>
                <a:cs typeface="PMingLiU" charset="0"/>
                <a:sym typeface="Wingdings" charset="0"/>
              </a:rPr>
              <a:t>, </a:t>
            </a:r>
            <a:r>
              <a:rPr kumimoji="0" lang="en-US" altLang="zh-TW" sz="2000" b="0" i="1">
                <a:ea typeface="PMingLiU" charset="0"/>
                <a:cs typeface="PMingLiU" charset="0"/>
                <a:sym typeface="Wingdings" charset="0"/>
              </a:rPr>
              <a:t>prior</a:t>
            </a:r>
            <a:r>
              <a:rPr kumimoji="0" lang="en-US" altLang="zh-TW" sz="2000" b="0">
                <a:ea typeface="PMingLiU" charset="0"/>
                <a:cs typeface="PMingLiU" charset="0"/>
                <a:sym typeface="Wingdings" charset="0"/>
              </a:rPr>
              <a:t>, </a:t>
            </a:r>
            <a:r>
              <a:rPr kumimoji="0" lang="en-US" altLang="zh-TW" sz="2000" b="0" i="1">
                <a:ea typeface="PMingLiU" charset="0"/>
                <a:cs typeface="PMingLiU" charset="0"/>
                <a:sym typeface="Wingdings" charset="0"/>
              </a:rPr>
              <a:t>condprob</a:t>
            </a:r>
            <a:endParaRPr kumimoji="0" lang="en-US" altLang="zh-TW" sz="2000" b="0" i="1">
              <a:ea typeface="PMingLiU" charset="0"/>
              <a:cs typeface="PMingLiU"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837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372">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8372">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837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837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837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8372">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8372">
                                            <p:txEl>
                                              <p:pRg st="11" end="1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837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zh-TW">
                <a:effectLst>
                  <a:outerShdw blurRad="38100" dist="38100" dir="2700000" algn="tl">
                    <a:srgbClr val="DDDDDD"/>
                  </a:outerShdw>
                </a:effectLst>
                <a:latin typeface="Tw Cen MT Condensed" charset="0"/>
              </a:rPr>
              <a:t>Naïve Bayes Text Classification</a:t>
            </a:r>
          </a:p>
        </p:txBody>
      </p:sp>
      <p:sp>
        <p:nvSpPr>
          <p:cNvPr id="62467" name="Rectangle 3"/>
          <p:cNvSpPr>
            <a:spLocks noGrp="1" noChangeArrowheads="1"/>
          </p:cNvSpPr>
          <p:nvPr>
            <p:ph idx="1"/>
          </p:nvPr>
        </p:nvSpPr>
        <p:spPr/>
        <p:txBody>
          <a:bodyPr/>
          <a:lstStyle/>
          <a:p>
            <a:pPr eaLnBrk="1" hangingPunct="1"/>
            <a:r>
              <a:rPr lang="en-US" altLang="zh-TW">
                <a:effectLst>
                  <a:outerShdw blurRad="38100" dist="38100" dir="2700000" algn="tl">
                    <a:srgbClr val="DDDDDD"/>
                  </a:outerShdw>
                </a:effectLst>
                <a:latin typeface="Calibri" charset="0"/>
              </a:rPr>
              <a:t>Naïve Bayes algorithm – testing phase.</a:t>
            </a:r>
          </a:p>
          <a:p>
            <a:pPr eaLnBrk="1" hangingPunct="1"/>
            <a:endParaRPr lang="en-US" altLang="zh-TW">
              <a:effectLst>
                <a:outerShdw blurRad="38100" dist="38100" dir="2700000" algn="tl">
                  <a:srgbClr val="DDDDDD"/>
                </a:outerShdw>
              </a:effectLst>
              <a:latin typeface="Calibri" charset="0"/>
            </a:endParaRPr>
          </a:p>
        </p:txBody>
      </p:sp>
      <p:sp>
        <p:nvSpPr>
          <p:cNvPr id="55300" name="Footer Placeholder 4"/>
          <p:cNvSpPr>
            <a:spLocks noGrp="1"/>
          </p:cNvSpPr>
          <p:nvPr>
            <p:ph type="ftr" sz="quarter" idx="4294967295"/>
          </p:nvPr>
        </p:nvSpPr>
        <p:spPr bwMode="auto">
          <a:xfrm>
            <a:off x="1295400" y="6556375"/>
            <a:ext cx="25146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600" b="0">
                <a:latin typeface="Tw Cen MT" charset="0"/>
              </a:rPr>
              <a:t>Slide from Chien Chin Chen</a:t>
            </a:r>
          </a:p>
        </p:txBody>
      </p:sp>
      <p:sp>
        <p:nvSpPr>
          <p:cNvPr id="59396" name="Text Box 4"/>
          <p:cNvSpPr txBox="1">
            <a:spLocks noChangeArrowheads="1"/>
          </p:cNvSpPr>
          <p:nvPr/>
        </p:nvSpPr>
        <p:spPr bwMode="auto">
          <a:xfrm>
            <a:off x="971550" y="2420938"/>
            <a:ext cx="6337300" cy="2616200"/>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eaLnBrk="1" hangingPunct="1">
              <a:defRPr/>
            </a:pPr>
            <a:r>
              <a:rPr lang="en-US" altLang="zh-TW" sz="2000" dirty="0" err="1">
                <a:latin typeface="Courier New" charset="0"/>
                <a:ea typeface="+mn-ea"/>
              </a:rPr>
              <a:t>ApplyMultinomialNB</a:t>
            </a:r>
            <a:r>
              <a:rPr lang="en-US" altLang="zh-TW" sz="2000" dirty="0">
                <a:ea typeface="+mn-ea"/>
              </a:rPr>
              <a:t>(</a:t>
            </a:r>
            <a:r>
              <a:rPr lang="en-US" altLang="zh-TW" sz="2000" i="1" dirty="0">
                <a:ea typeface="+mn-ea"/>
              </a:rPr>
              <a:t>C</a:t>
            </a:r>
            <a:r>
              <a:rPr lang="en-US" altLang="zh-TW" sz="2000" dirty="0">
                <a:ea typeface="+mn-ea"/>
              </a:rPr>
              <a:t>, </a:t>
            </a:r>
            <a:r>
              <a:rPr lang="en-US" altLang="zh-TW" sz="2000" i="1" dirty="0">
                <a:ea typeface="+mn-ea"/>
              </a:rPr>
              <a:t>V</a:t>
            </a:r>
            <a:r>
              <a:rPr lang="en-US" altLang="zh-TW" sz="2000" dirty="0">
                <a:ea typeface="+mn-ea"/>
              </a:rPr>
              <a:t>,</a:t>
            </a:r>
            <a:r>
              <a:rPr lang="en-US" altLang="zh-TW" sz="2000" i="1" dirty="0">
                <a:ea typeface="+mn-ea"/>
              </a:rPr>
              <a:t> prior</a:t>
            </a:r>
            <a:r>
              <a:rPr lang="en-US" altLang="zh-TW" sz="2000" dirty="0">
                <a:ea typeface="+mn-ea"/>
              </a:rPr>
              <a:t>,</a:t>
            </a:r>
            <a:r>
              <a:rPr lang="en-US" altLang="zh-TW" sz="2000" i="1" dirty="0">
                <a:ea typeface="+mn-ea"/>
              </a:rPr>
              <a:t> </a:t>
            </a:r>
            <a:r>
              <a:rPr lang="en-US" altLang="zh-TW" sz="2000" i="1" dirty="0" err="1">
                <a:ea typeface="+mn-ea"/>
              </a:rPr>
              <a:t>condProb</a:t>
            </a:r>
            <a:r>
              <a:rPr lang="en-US" altLang="zh-TW" sz="2000" dirty="0">
                <a:ea typeface="+mn-ea"/>
              </a:rPr>
              <a:t>,</a:t>
            </a:r>
            <a:r>
              <a:rPr lang="en-US" altLang="zh-TW" sz="2000" i="1" dirty="0">
                <a:ea typeface="+mn-ea"/>
              </a:rPr>
              <a:t> d</a:t>
            </a:r>
            <a:r>
              <a:rPr lang="en-US" altLang="zh-TW" sz="2000" dirty="0">
                <a:ea typeface="+mn-ea"/>
              </a:rPr>
              <a:t>)</a:t>
            </a:r>
          </a:p>
          <a:p>
            <a:pPr eaLnBrk="1" hangingPunct="1">
              <a:defRPr/>
            </a:pPr>
            <a:r>
              <a:rPr lang="en-US" altLang="zh-TW" sz="2000" i="1" dirty="0">
                <a:ea typeface="+mn-ea"/>
              </a:rPr>
              <a:t>W</a:t>
            </a:r>
            <a:r>
              <a:rPr lang="en-US" altLang="zh-TW" sz="2000" dirty="0">
                <a:ea typeface="+mn-ea"/>
              </a:rPr>
              <a:t> </a:t>
            </a:r>
            <a:r>
              <a:rPr lang="en-US" altLang="zh-TW" sz="2000" dirty="0">
                <a:ea typeface="+mn-ea"/>
                <a:sym typeface="Wingdings" charset="2"/>
              </a:rPr>
              <a:t> </a:t>
            </a:r>
            <a:r>
              <a:rPr lang="en-US" altLang="zh-TW" sz="2000" dirty="0" err="1">
                <a:latin typeface="Courier New" charset="0"/>
                <a:ea typeface="+mn-ea"/>
                <a:sym typeface="Wingdings" charset="2"/>
              </a:rPr>
              <a:t>ExtractTokensFromDoc</a:t>
            </a:r>
            <a:r>
              <a:rPr lang="en-US" altLang="zh-TW" sz="2000" dirty="0">
                <a:ea typeface="+mn-ea"/>
                <a:sym typeface="Wingdings" charset="2"/>
              </a:rPr>
              <a:t>(</a:t>
            </a:r>
            <a:r>
              <a:rPr lang="en-US" altLang="zh-TW" sz="2000" i="1" dirty="0">
                <a:ea typeface="+mn-ea"/>
                <a:sym typeface="Wingdings" charset="2"/>
              </a:rPr>
              <a:t>V</a:t>
            </a:r>
            <a:r>
              <a:rPr lang="en-US" altLang="zh-TW" sz="2000" dirty="0">
                <a:ea typeface="+mn-ea"/>
                <a:sym typeface="Wingdings" charset="2"/>
              </a:rPr>
              <a:t>,</a:t>
            </a:r>
            <a:r>
              <a:rPr lang="en-US" altLang="zh-TW" sz="2000" i="1" dirty="0">
                <a:ea typeface="+mn-ea"/>
                <a:sym typeface="Wingdings" charset="2"/>
              </a:rPr>
              <a:t> d</a:t>
            </a:r>
            <a:r>
              <a:rPr lang="en-US" altLang="zh-TW" sz="2000" dirty="0">
                <a:ea typeface="+mn-ea"/>
                <a:sym typeface="Wingdings" charset="2"/>
              </a:rPr>
              <a:t>)</a:t>
            </a:r>
          </a:p>
          <a:p>
            <a:pPr eaLnBrk="1" hangingPunct="1">
              <a:defRPr/>
            </a:pPr>
            <a:r>
              <a:rPr lang="en-US" altLang="zh-TW" sz="2000" dirty="0">
                <a:ea typeface="+mn-ea"/>
                <a:sym typeface="Wingdings" charset="2"/>
              </a:rPr>
              <a:t>for each </a:t>
            </a:r>
            <a:r>
              <a:rPr lang="en-US" altLang="zh-TW" sz="2000" i="1" dirty="0">
                <a:ea typeface="+mn-ea"/>
                <a:sym typeface="Wingdings" charset="2"/>
              </a:rPr>
              <a:t>c</a:t>
            </a:r>
            <a:r>
              <a:rPr lang="en-US" altLang="zh-TW" sz="2000" dirty="0">
                <a:ea typeface="+mn-ea"/>
                <a:sym typeface="Wingdings" charset="2"/>
              </a:rPr>
              <a:t> in </a:t>
            </a:r>
            <a:r>
              <a:rPr lang="en-US" altLang="zh-TW" sz="2000" i="1" dirty="0">
                <a:ea typeface="+mn-ea"/>
                <a:sym typeface="Wingdings" charset="2"/>
              </a:rPr>
              <a:t>C</a:t>
            </a:r>
          </a:p>
          <a:p>
            <a:pPr eaLnBrk="1" hangingPunct="1">
              <a:defRPr/>
            </a:pPr>
            <a:r>
              <a:rPr lang="en-US" altLang="zh-TW" sz="2000" dirty="0">
                <a:ea typeface="+mn-ea"/>
                <a:sym typeface="Wingdings" charset="2"/>
              </a:rPr>
              <a:t>    </a:t>
            </a:r>
            <a:r>
              <a:rPr lang="en-US" altLang="zh-TW" sz="2000" i="1" dirty="0">
                <a:ea typeface="+mn-ea"/>
                <a:sym typeface="Wingdings" charset="2"/>
              </a:rPr>
              <a:t>score</a:t>
            </a:r>
            <a:r>
              <a:rPr lang="en-US" altLang="zh-TW" sz="2000" dirty="0">
                <a:ea typeface="+mn-ea"/>
                <a:sym typeface="Wingdings" charset="2"/>
              </a:rPr>
              <a:t>[</a:t>
            </a:r>
            <a:r>
              <a:rPr lang="en-US" altLang="zh-TW" sz="2000" i="1" dirty="0">
                <a:ea typeface="+mn-ea"/>
                <a:sym typeface="Wingdings" charset="2"/>
              </a:rPr>
              <a:t>c</a:t>
            </a:r>
            <a:r>
              <a:rPr lang="en-US" altLang="zh-TW" sz="2000" dirty="0">
                <a:ea typeface="+mn-ea"/>
                <a:sym typeface="Wingdings" charset="2"/>
              </a:rPr>
              <a:t>]  log </a:t>
            </a:r>
            <a:r>
              <a:rPr lang="en-US" altLang="zh-TW" sz="2000" i="1" dirty="0">
                <a:ea typeface="+mn-ea"/>
                <a:sym typeface="Wingdings" charset="2"/>
              </a:rPr>
              <a:t>prior</a:t>
            </a:r>
            <a:r>
              <a:rPr lang="en-US" altLang="zh-TW" sz="2000" dirty="0">
                <a:ea typeface="+mn-ea"/>
                <a:sym typeface="Wingdings" charset="2"/>
              </a:rPr>
              <a:t>[</a:t>
            </a:r>
            <a:r>
              <a:rPr lang="en-US" altLang="zh-TW" sz="2000" i="1" dirty="0">
                <a:ea typeface="+mn-ea"/>
                <a:sym typeface="Wingdings" charset="2"/>
              </a:rPr>
              <a:t>c</a:t>
            </a:r>
            <a:r>
              <a:rPr lang="en-US" altLang="zh-TW" sz="2000" dirty="0">
                <a:ea typeface="+mn-ea"/>
                <a:sym typeface="Wingdings" charset="2"/>
              </a:rPr>
              <a:t>]</a:t>
            </a:r>
          </a:p>
          <a:p>
            <a:pPr eaLnBrk="1" hangingPunct="1">
              <a:defRPr/>
            </a:pPr>
            <a:r>
              <a:rPr lang="en-US" altLang="zh-TW" sz="2000" dirty="0">
                <a:ea typeface="+mn-ea"/>
                <a:sym typeface="Wingdings" charset="2"/>
              </a:rPr>
              <a:t>    for each </a:t>
            </a:r>
            <a:r>
              <a:rPr lang="en-US" altLang="zh-TW" sz="2000" i="1" dirty="0">
                <a:ea typeface="+mn-ea"/>
                <a:sym typeface="Wingdings" charset="2"/>
              </a:rPr>
              <a:t>t</a:t>
            </a:r>
            <a:r>
              <a:rPr lang="en-US" altLang="zh-TW" sz="2000" dirty="0">
                <a:ea typeface="+mn-ea"/>
                <a:sym typeface="Wingdings" charset="2"/>
              </a:rPr>
              <a:t> in </a:t>
            </a:r>
            <a:r>
              <a:rPr lang="en-US" altLang="zh-TW" sz="2000" i="1" dirty="0">
                <a:ea typeface="+mn-ea"/>
                <a:sym typeface="Wingdings" charset="2"/>
              </a:rPr>
              <a:t>W</a:t>
            </a:r>
          </a:p>
          <a:p>
            <a:pPr eaLnBrk="1" hangingPunct="1">
              <a:defRPr/>
            </a:pPr>
            <a:r>
              <a:rPr lang="en-US" altLang="zh-TW" sz="2000" dirty="0">
                <a:ea typeface="+mn-ea"/>
                <a:sym typeface="Wingdings" charset="2"/>
              </a:rPr>
              <a:t>        </a:t>
            </a:r>
            <a:r>
              <a:rPr lang="en-US" altLang="zh-TW" sz="2000" i="1" dirty="0">
                <a:ea typeface="+mn-ea"/>
                <a:sym typeface="Wingdings" charset="2"/>
              </a:rPr>
              <a:t>score</a:t>
            </a:r>
            <a:r>
              <a:rPr lang="en-US" altLang="zh-TW" sz="2000" dirty="0">
                <a:ea typeface="+mn-ea"/>
                <a:sym typeface="Wingdings" charset="2"/>
              </a:rPr>
              <a:t>[</a:t>
            </a:r>
            <a:r>
              <a:rPr lang="en-US" altLang="zh-TW" sz="2000" i="1" dirty="0">
                <a:ea typeface="+mn-ea"/>
                <a:sym typeface="Wingdings" charset="2"/>
              </a:rPr>
              <a:t>c</a:t>
            </a:r>
            <a:r>
              <a:rPr lang="en-US" altLang="zh-TW" sz="2000" dirty="0">
                <a:ea typeface="+mn-ea"/>
                <a:sym typeface="Wingdings" charset="2"/>
              </a:rPr>
              <a:t>] += log </a:t>
            </a:r>
            <a:r>
              <a:rPr lang="en-US" altLang="zh-TW" sz="2000" i="1" dirty="0" err="1">
                <a:ea typeface="+mn-ea"/>
                <a:sym typeface="Wingdings" charset="2"/>
              </a:rPr>
              <a:t>condprob</a:t>
            </a:r>
            <a:r>
              <a:rPr lang="en-US" altLang="zh-TW" sz="2000" dirty="0">
                <a:ea typeface="+mn-ea"/>
                <a:sym typeface="Wingdings" charset="2"/>
              </a:rPr>
              <a:t>[</a:t>
            </a:r>
            <a:r>
              <a:rPr lang="en-US" altLang="zh-TW" sz="2000" i="1" dirty="0">
                <a:ea typeface="+mn-ea"/>
                <a:sym typeface="Wingdings" charset="2"/>
              </a:rPr>
              <a:t>t</a:t>
            </a:r>
            <a:r>
              <a:rPr lang="en-US" altLang="zh-TW" sz="2000" dirty="0">
                <a:ea typeface="+mn-ea"/>
                <a:sym typeface="Wingdings" charset="2"/>
              </a:rPr>
              <a:t>][</a:t>
            </a:r>
            <a:r>
              <a:rPr lang="en-US" altLang="zh-TW" sz="2000" i="1" dirty="0">
                <a:ea typeface="+mn-ea"/>
                <a:sym typeface="Wingdings" charset="2"/>
              </a:rPr>
              <a:t>c</a:t>
            </a:r>
            <a:r>
              <a:rPr lang="en-US" altLang="zh-TW" sz="2000" dirty="0">
                <a:ea typeface="+mn-ea"/>
                <a:sym typeface="Wingdings" charset="2"/>
              </a:rPr>
              <a:t>]</a:t>
            </a:r>
          </a:p>
          <a:p>
            <a:pPr eaLnBrk="1" hangingPunct="1">
              <a:defRPr/>
            </a:pPr>
            <a:endParaRPr lang="en-US" altLang="zh-TW" sz="2000" dirty="0">
              <a:ea typeface="+mn-ea"/>
              <a:sym typeface="Wingdings" charset="2"/>
            </a:endParaRPr>
          </a:p>
          <a:p>
            <a:pPr eaLnBrk="1" hangingPunct="1">
              <a:defRPr/>
            </a:pPr>
            <a:r>
              <a:rPr lang="en-US" altLang="zh-TW" sz="2000" dirty="0">
                <a:ea typeface="+mn-ea"/>
                <a:sym typeface="Wingdings" charset="2"/>
              </a:rPr>
              <a:t>return </a:t>
            </a:r>
            <a:r>
              <a:rPr lang="en-US" altLang="zh-TW" sz="2000" dirty="0" err="1">
                <a:ea typeface="+mn-ea"/>
                <a:sym typeface="Wingdings" charset="2"/>
              </a:rPr>
              <a:t>argmax</a:t>
            </a:r>
            <a:r>
              <a:rPr lang="en-US" altLang="zh-TW" sz="2000" i="1" baseline="-25000" dirty="0" err="1">
                <a:ea typeface="+mn-ea"/>
                <a:sym typeface="Wingdings" charset="2"/>
              </a:rPr>
              <a:t>c</a:t>
            </a:r>
            <a:r>
              <a:rPr lang="en-US" altLang="zh-TW" sz="2000" i="1" dirty="0" err="1">
                <a:ea typeface="+mn-ea"/>
                <a:sym typeface="Wingdings" charset="2"/>
              </a:rPr>
              <a:t>score</a:t>
            </a:r>
            <a:r>
              <a:rPr lang="en-US" altLang="zh-TW" sz="2000" dirty="0">
                <a:ea typeface="+mn-ea"/>
                <a:sym typeface="Wingdings" charset="2"/>
              </a:rPr>
              <a:t>[</a:t>
            </a:r>
            <a:r>
              <a:rPr lang="en-US" altLang="zh-TW" sz="2000" i="1" dirty="0">
                <a:ea typeface="+mn-ea"/>
                <a:sym typeface="Wingdings" charset="2"/>
              </a:rPr>
              <a:t>c</a:t>
            </a:r>
            <a:r>
              <a:rPr lang="en-US" altLang="zh-TW" sz="2000" dirty="0">
                <a:ea typeface="+mn-ea"/>
                <a:sym typeface="Wingdings" charset="2"/>
              </a:rPr>
              <a:t>]</a:t>
            </a:r>
            <a:endParaRPr lang="en-US" altLang="zh-TW" sz="2000" dirty="0">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39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396">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939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9396">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939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effectLst>
                  <a:outerShdw blurRad="38100" dist="38100" dir="2700000" algn="tl">
                    <a:srgbClr val="DDDDDD"/>
                  </a:outerShdw>
                </a:effectLst>
                <a:latin typeface="Tw Cen MT Condensed" charset="0"/>
              </a:rPr>
              <a:t>Evaluating Categorization</a:t>
            </a:r>
          </a:p>
        </p:txBody>
      </p:sp>
      <p:sp>
        <p:nvSpPr>
          <p:cNvPr id="63491" name="Rectangle 3"/>
          <p:cNvSpPr>
            <a:spLocks noGrp="1" noChangeArrowheads="1"/>
          </p:cNvSpPr>
          <p:nvPr>
            <p:ph idx="1"/>
          </p:nvPr>
        </p:nvSpPr>
        <p:spPr/>
        <p:txBody>
          <a:bodyPr/>
          <a:lstStyle/>
          <a:p>
            <a:pPr eaLnBrk="1" hangingPunct="1">
              <a:lnSpc>
                <a:spcPct val="90000"/>
              </a:lnSpc>
              <a:buFont typeface="Wingdings" panose="05000000000000000000" pitchFamily="2" charset="2"/>
              <a:buChar char="l"/>
              <a:defRPr/>
            </a:pPr>
            <a:r>
              <a:rPr lang="en-US" dirty="0" smtClean="0">
                <a:latin typeface="Calibri" charset="0"/>
                <a:ea typeface="+mn-ea"/>
              </a:rPr>
              <a:t>Evaluation must be done on test data that are </a:t>
            </a:r>
            <a:r>
              <a:rPr lang="en-US" b="1" dirty="0" smtClean="0">
                <a:solidFill>
                  <a:srgbClr val="FF0000"/>
                </a:solidFill>
                <a:latin typeface="Calibri" charset="0"/>
                <a:ea typeface="+mn-ea"/>
              </a:rPr>
              <a:t>independent</a:t>
            </a:r>
            <a:r>
              <a:rPr lang="en-US" dirty="0" smtClean="0">
                <a:latin typeface="Calibri" charset="0"/>
                <a:ea typeface="+mn-ea"/>
              </a:rPr>
              <a:t> of the training data </a:t>
            </a:r>
          </a:p>
          <a:p>
            <a:pPr lvl="1" eaLnBrk="1" hangingPunct="1">
              <a:lnSpc>
                <a:spcPct val="90000"/>
              </a:lnSpc>
              <a:buFont typeface="Wingdings" panose="05000000000000000000" pitchFamily="2" charset="2"/>
              <a:buChar char="§"/>
              <a:defRPr/>
            </a:pPr>
            <a:r>
              <a:rPr lang="en-US" dirty="0" smtClean="0">
                <a:latin typeface="Calibri" charset="0"/>
              </a:rPr>
              <a:t>usually a disjoint set of instances</a:t>
            </a:r>
          </a:p>
          <a:p>
            <a:pPr eaLnBrk="1" hangingPunct="1">
              <a:lnSpc>
                <a:spcPct val="90000"/>
              </a:lnSpc>
              <a:buFont typeface="Wingdings" panose="05000000000000000000" pitchFamily="2" charset="2"/>
              <a:buChar char="l"/>
              <a:defRPr/>
            </a:pPr>
            <a:r>
              <a:rPr lang="en-US" i="1" dirty="0" smtClean="0">
                <a:solidFill>
                  <a:srgbClr val="FF0000"/>
                </a:solidFill>
                <a:latin typeface="Calibri" charset="0"/>
                <a:ea typeface="+mn-ea"/>
              </a:rPr>
              <a:t>Classification accuracy</a:t>
            </a:r>
            <a:r>
              <a:rPr lang="en-US" dirty="0" smtClean="0">
                <a:latin typeface="Calibri" charset="0"/>
                <a:ea typeface="+mn-ea"/>
              </a:rPr>
              <a:t>: </a:t>
            </a:r>
            <a:r>
              <a:rPr lang="en-US" i="1" dirty="0" err="1" smtClean="0">
                <a:latin typeface="Calibri" charset="0"/>
                <a:ea typeface="+mn-ea"/>
              </a:rPr>
              <a:t>c</a:t>
            </a:r>
            <a:r>
              <a:rPr lang="en-US" sz="3200" dirty="0" err="1" smtClean="0">
                <a:latin typeface="Calibri" charset="0"/>
                <a:ea typeface="+mn-ea"/>
              </a:rPr>
              <a:t>/</a:t>
            </a:r>
            <a:r>
              <a:rPr lang="en-US" i="1" dirty="0" err="1" smtClean="0">
                <a:latin typeface="Calibri" charset="0"/>
                <a:ea typeface="+mn-ea"/>
              </a:rPr>
              <a:t>n</a:t>
            </a:r>
            <a:r>
              <a:rPr lang="en-US" dirty="0" smtClean="0">
                <a:latin typeface="Calibri" charset="0"/>
                <a:ea typeface="+mn-ea"/>
              </a:rPr>
              <a:t> where </a:t>
            </a:r>
            <a:r>
              <a:rPr lang="en-US" i="1" dirty="0" smtClean="0">
                <a:latin typeface="Calibri" charset="0"/>
                <a:ea typeface="+mn-ea"/>
              </a:rPr>
              <a:t>n</a:t>
            </a:r>
            <a:r>
              <a:rPr lang="en-US" dirty="0" smtClean="0">
                <a:latin typeface="Calibri" charset="0"/>
                <a:ea typeface="+mn-ea"/>
              </a:rPr>
              <a:t> is the total number of test instances and </a:t>
            </a:r>
            <a:r>
              <a:rPr lang="en-US" i="1" dirty="0" smtClean="0">
                <a:latin typeface="Calibri" charset="0"/>
                <a:ea typeface="+mn-ea"/>
              </a:rPr>
              <a:t>c</a:t>
            </a:r>
            <a:r>
              <a:rPr lang="en-US" dirty="0" smtClean="0">
                <a:latin typeface="Calibri" charset="0"/>
                <a:ea typeface="+mn-ea"/>
              </a:rPr>
              <a:t> is the number of test instances correctly classified by the system.</a:t>
            </a:r>
          </a:p>
          <a:p>
            <a:pPr lvl="1" eaLnBrk="1" hangingPunct="1">
              <a:lnSpc>
                <a:spcPct val="90000"/>
              </a:lnSpc>
              <a:buFont typeface="Wingdings" panose="05000000000000000000" pitchFamily="2" charset="2"/>
              <a:buChar char="§"/>
              <a:defRPr/>
            </a:pPr>
            <a:r>
              <a:rPr lang="en-US" dirty="0" smtClean="0">
                <a:latin typeface="Calibri" charset="0"/>
              </a:rPr>
              <a:t>Adequate if one class per document</a:t>
            </a:r>
          </a:p>
          <a:p>
            <a:pPr eaLnBrk="1" hangingPunct="1">
              <a:lnSpc>
                <a:spcPct val="90000"/>
              </a:lnSpc>
              <a:buFont typeface="Wingdings" panose="05000000000000000000" pitchFamily="2" charset="2"/>
              <a:buChar char="l"/>
              <a:defRPr/>
            </a:pPr>
            <a:r>
              <a:rPr lang="en-US" dirty="0" smtClean="0">
                <a:latin typeface="Calibri" charset="0"/>
                <a:ea typeface="+mn-ea"/>
              </a:rPr>
              <a:t>Results can vary based on sampling error due to different training and test sets.</a:t>
            </a:r>
          </a:p>
          <a:p>
            <a:pPr lvl="1" eaLnBrk="1" hangingPunct="1">
              <a:lnSpc>
                <a:spcPct val="90000"/>
              </a:lnSpc>
              <a:buFont typeface="Wingdings" panose="05000000000000000000" pitchFamily="2" charset="2"/>
              <a:buChar char="§"/>
              <a:defRPr/>
            </a:pPr>
            <a:r>
              <a:rPr lang="en-US" dirty="0" smtClean="0">
                <a:latin typeface="Calibri" charset="0"/>
              </a:rPr>
              <a:t>Average results over multiple training and test sets (splits of the overall data) for the best results.</a:t>
            </a:r>
          </a:p>
        </p:txBody>
      </p:sp>
      <p:sp>
        <p:nvSpPr>
          <p:cNvPr id="56324" name="Footer Placeholder 4"/>
          <p:cNvSpPr>
            <a:spLocks noGrp="1"/>
          </p:cNvSpPr>
          <p:nvPr>
            <p:ph type="ftr" sz="quarter" idx="4294967295"/>
          </p:nvPr>
        </p:nvSpPr>
        <p:spPr bwMode="auto">
          <a:xfrm>
            <a:off x="1371600" y="6567488"/>
            <a:ext cx="22860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600" b="0">
                <a:latin typeface="Tw Cen MT" charset="0"/>
              </a:rPr>
              <a:t>Slide from Chris Manning</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ChangeArrowheads="1"/>
          </p:cNvSpPr>
          <p:nvPr>
            <p:ph type="title"/>
          </p:nvPr>
        </p:nvSpPr>
        <p:spPr>
          <a:xfrm>
            <a:off x="685800" y="-152400"/>
            <a:ext cx="7772400" cy="1143000"/>
          </a:xfrm>
        </p:spPr>
        <p:txBody>
          <a:bodyPr/>
          <a:lstStyle/>
          <a:p>
            <a:pPr eaLnBrk="1" hangingPunct="1"/>
            <a:r>
              <a:rPr lang="en-US" dirty="0">
                <a:effectLst>
                  <a:outerShdw blurRad="38100" dist="38100" dir="2700000" algn="tl">
                    <a:srgbClr val="DDDDDD"/>
                  </a:outerShdw>
                </a:effectLst>
                <a:latin typeface="Tw Cen MT Condensed" charset="0"/>
              </a:rPr>
              <a:t>Measuring Performance</a:t>
            </a:r>
          </a:p>
        </p:txBody>
      </p:sp>
      <p:sp>
        <p:nvSpPr>
          <p:cNvPr id="64516" name="Rectangle 4"/>
          <p:cNvSpPr>
            <a:spLocks noGrp="1" noChangeArrowheads="1"/>
          </p:cNvSpPr>
          <p:nvPr>
            <p:ph type="body" sz="half" idx="2"/>
          </p:nvPr>
        </p:nvSpPr>
        <p:spPr>
          <a:xfrm>
            <a:off x="5130800" y="1836738"/>
            <a:ext cx="4013200" cy="3254375"/>
          </a:xfrm>
        </p:spPr>
        <p:txBody>
          <a:bodyPr/>
          <a:lstStyle/>
          <a:p>
            <a:pPr marL="0" indent="0" eaLnBrk="1" hangingPunct="1">
              <a:buNone/>
            </a:pPr>
            <a:r>
              <a:rPr lang="en-US" dirty="0">
                <a:solidFill>
                  <a:srgbClr val="FF0000"/>
                </a:solidFill>
                <a:effectLst>
                  <a:outerShdw blurRad="38100" dist="38100" dir="2700000" algn="tl">
                    <a:srgbClr val="DDDDDD"/>
                  </a:outerShdw>
                </a:effectLst>
                <a:latin typeface="Calibri" charset="0"/>
              </a:rPr>
              <a:t>Precision</a:t>
            </a:r>
            <a:r>
              <a:rPr lang="en-US" dirty="0">
                <a:effectLst>
                  <a:outerShdw blurRad="38100" dist="38100" dir="2700000" algn="tl">
                    <a:srgbClr val="DDDDDD"/>
                  </a:outerShdw>
                </a:effectLst>
                <a:latin typeface="Calibri" charset="0"/>
              </a:rPr>
              <a:t> = </a:t>
            </a:r>
            <a:br>
              <a:rPr lang="en-US" dirty="0">
                <a:effectLst>
                  <a:outerShdw blurRad="38100" dist="38100" dir="2700000" algn="tl">
                    <a:srgbClr val="DDDDDD"/>
                  </a:outerShdw>
                </a:effectLst>
                <a:latin typeface="Calibri" charset="0"/>
              </a:rPr>
            </a:br>
            <a:r>
              <a:rPr lang="en-US" dirty="0" smtClean="0">
                <a:effectLst>
                  <a:outerShdw blurRad="38100" dist="38100" dir="2700000" algn="tl">
                    <a:srgbClr val="DDDDDD"/>
                  </a:outerShdw>
                </a:effectLst>
                <a:latin typeface="Calibri" charset="0"/>
              </a:rPr>
              <a:t>   good </a:t>
            </a:r>
            <a:r>
              <a:rPr lang="en-US" dirty="0">
                <a:effectLst>
                  <a:outerShdw blurRad="38100" dist="38100" dir="2700000" algn="tl">
                    <a:srgbClr val="DDDDDD"/>
                  </a:outerShdw>
                </a:effectLst>
                <a:latin typeface="Calibri" charset="0"/>
              </a:rPr>
              <a:t>messages kept</a:t>
            </a:r>
            <a:br>
              <a:rPr lang="en-US" dirty="0">
                <a:effectLst>
                  <a:outerShdw blurRad="38100" dist="38100" dir="2700000" algn="tl">
                    <a:srgbClr val="DDDDDD"/>
                  </a:outerShdw>
                </a:effectLst>
                <a:latin typeface="Calibri" charset="0"/>
              </a:rPr>
            </a:br>
            <a:r>
              <a:rPr lang="en-US" dirty="0">
                <a:effectLst>
                  <a:outerShdw blurRad="38100" dist="38100" dir="2700000" algn="tl">
                    <a:srgbClr val="DDDDDD"/>
                  </a:outerShdw>
                </a:effectLst>
                <a:latin typeface="Calibri" charset="0"/>
              </a:rPr>
              <a:t>  </a:t>
            </a:r>
            <a:r>
              <a:rPr lang="en-US" dirty="0" smtClean="0">
                <a:effectLst>
                  <a:outerShdw blurRad="38100" dist="38100" dir="2700000" algn="tl">
                    <a:srgbClr val="DDDDDD"/>
                  </a:outerShdw>
                </a:effectLst>
                <a:latin typeface="Calibri" charset="0"/>
              </a:rPr>
              <a:t>   all </a:t>
            </a:r>
            <a:r>
              <a:rPr lang="en-US" dirty="0">
                <a:effectLst>
                  <a:outerShdw blurRad="38100" dist="38100" dir="2700000" algn="tl">
                    <a:srgbClr val="DDDDDD"/>
                  </a:outerShdw>
                </a:effectLst>
                <a:latin typeface="Calibri" charset="0"/>
              </a:rPr>
              <a:t>messages kept</a:t>
            </a:r>
          </a:p>
          <a:p>
            <a:pPr marL="0" indent="0" eaLnBrk="1" hangingPunct="1">
              <a:buNone/>
            </a:pPr>
            <a:endParaRPr lang="en-US" dirty="0">
              <a:effectLst>
                <a:outerShdw blurRad="38100" dist="38100" dir="2700000" algn="tl">
                  <a:srgbClr val="DDDDDD"/>
                </a:outerShdw>
              </a:effectLst>
              <a:latin typeface="Calibri" charset="0"/>
            </a:endParaRPr>
          </a:p>
          <a:p>
            <a:pPr marL="0" indent="0" eaLnBrk="1" hangingPunct="1">
              <a:buNone/>
            </a:pPr>
            <a:r>
              <a:rPr lang="en-US" dirty="0">
                <a:solidFill>
                  <a:srgbClr val="FF0000"/>
                </a:solidFill>
                <a:effectLst>
                  <a:outerShdw blurRad="38100" dist="38100" dir="2700000" algn="tl">
                    <a:srgbClr val="DDDDDD"/>
                  </a:outerShdw>
                </a:effectLst>
                <a:latin typeface="Calibri" charset="0"/>
              </a:rPr>
              <a:t>Recall</a:t>
            </a:r>
            <a:r>
              <a:rPr lang="en-US" dirty="0">
                <a:effectLst>
                  <a:outerShdw blurRad="38100" dist="38100" dir="2700000" algn="tl">
                    <a:srgbClr val="DDDDDD"/>
                  </a:outerShdw>
                </a:effectLst>
                <a:latin typeface="Calibri" charset="0"/>
              </a:rPr>
              <a:t> =</a:t>
            </a:r>
            <a:br>
              <a:rPr lang="en-US" dirty="0">
                <a:effectLst>
                  <a:outerShdw blurRad="38100" dist="38100" dir="2700000" algn="tl">
                    <a:srgbClr val="DDDDDD"/>
                  </a:outerShdw>
                </a:effectLst>
                <a:latin typeface="Calibri" charset="0"/>
              </a:rPr>
            </a:br>
            <a:r>
              <a:rPr lang="en-US" dirty="0" smtClean="0">
                <a:effectLst>
                  <a:outerShdw blurRad="38100" dist="38100" dir="2700000" algn="tl">
                    <a:srgbClr val="DDDDDD"/>
                  </a:outerShdw>
                </a:effectLst>
                <a:latin typeface="Calibri" charset="0"/>
              </a:rPr>
              <a:t>   good </a:t>
            </a:r>
            <a:r>
              <a:rPr lang="en-US" dirty="0">
                <a:effectLst>
                  <a:outerShdw blurRad="38100" dist="38100" dir="2700000" algn="tl">
                    <a:srgbClr val="DDDDDD"/>
                  </a:outerShdw>
                </a:effectLst>
                <a:latin typeface="Calibri" charset="0"/>
              </a:rPr>
              <a:t>messages kept</a:t>
            </a:r>
            <a:br>
              <a:rPr lang="en-US" dirty="0">
                <a:effectLst>
                  <a:outerShdw blurRad="38100" dist="38100" dir="2700000" algn="tl">
                    <a:srgbClr val="DDDDDD"/>
                  </a:outerShdw>
                </a:effectLst>
                <a:latin typeface="Calibri" charset="0"/>
              </a:rPr>
            </a:br>
            <a:r>
              <a:rPr lang="en-US" dirty="0">
                <a:effectLst>
                  <a:outerShdw blurRad="38100" dist="38100" dir="2700000" algn="tl">
                    <a:srgbClr val="DDDDDD"/>
                  </a:outerShdw>
                </a:effectLst>
                <a:latin typeface="Calibri" charset="0"/>
              </a:rPr>
              <a:t> </a:t>
            </a:r>
            <a:r>
              <a:rPr lang="en-US" dirty="0" smtClean="0">
                <a:effectLst>
                  <a:outerShdw blurRad="38100" dist="38100" dir="2700000" algn="tl">
                    <a:srgbClr val="DDDDDD"/>
                  </a:outerShdw>
                </a:effectLst>
                <a:latin typeface="Calibri" charset="0"/>
              </a:rPr>
              <a:t>   all </a:t>
            </a:r>
            <a:r>
              <a:rPr lang="en-US" dirty="0">
                <a:effectLst>
                  <a:outerShdw blurRad="38100" dist="38100" dir="2700000" algn="tl">
                    <a:srgbClr val="DDDDDD"/>
                  </a:outerShdw>
                </a:effectLst>
                <a:latin typeface="Calibri" charset="0"/>
              </a:rPr>
              <a:t>good messages</a:t>
            </a:r>
          </a:p>
        </p:txBody>
      </p:sp>
      <p:sp>
        <p:nvSpPr>
          <p:cNvPr id="57348" name="Line 7"/>
          <p:cNvSpPr>
            <a:spLocks noChangeShapeType="1"/>
          </p:cNvSpPr>
          <p:nvPr/>
        </p:nvSpPr>
        <p:spPr bwMode="auto">
          <a:xfrm>
            <a:off x="5257800" y="4648200"/>
            <a:ext cx="3429000" cy="0"/>
          </a:xfrm>
          <a:prstGeom prst="line">
            <a:avLst/>
          </a:prstGeom>
          <a:noFill/>
          <a:ln w="28575">
            <a:solidFill>
              <a:schemeClr val="tx1"/>
            </a:solidFill>
            <a:round/>
            <a:headEnd/>
            <a:tailEnd type="none" w="lg" len="lg"/>
          </a:ln>
          <a:extLst>
            <a:ext uri="{909E8E84-426E-40dd-AFC4-6F175D3DCCD1}">
              <a14:hiddenFill xmlns:a14="http://schemas.microsoft.com/office/drawing/2010/main" xmlns="">
                <a:noFill/>
              </a14:hiddenFill>
            </a:ext>
          </a:extLst>
        </p:spPr>
        <p:txBody>
          <a:bodyPr anchor="ctr">
            <a:spAutoFit/>
          </a:bodyPr>
          <a:lstStyle/>
          <a:p>
            <a:endParaRPr lang="en-US"/>
          </a:p>
        </p:txBody>
      </p:sp>
      <p:sp>
        <p:nvSpPr>
          <p:cNvPr id="57349" name="Line 8"/>
          <p:cNvSpPr>
            <a:spLocks noChangeShapeType="1"/>
          </p:cNvSpPr>
          <p:nvPr/>
        </p:nvSpPr>
        <p:spPr bwMode="auto">
          <a:xfrm>
            <a:off x="5257800" y="2743200"/>
            <a:ext cx="3429000" cy="0"/>
          </a:xfrm>
          <a:prstGeom prst="line">
            <a:avLst/>
          </a:prstGeom>
          <a:noFill/>
          <a:ln w="28575">
            <a:solidFill>
              <a:schemeClr val="tx1"/>
            </a:solidFill>
            <a:round/>
            <a:headEnd/>
            <a:tailEnd type="none" w="lg" len="lg"/>
          </a:ln>
          <a:extLst>
            <a:ext uri="{909E8E84-426E-40dd-AFC4-6F175D3DCCD1}">
              <a14:hiddenFill xmlns:a14="http://schemas.microsoft.com/office/drawing/2010/main" xmlns="">
                <a:noFill/>
              </a14:hiddenFill>
            </a:ext>
          </a:extLst>
        </p:spPr>
        <p:txBody>
          <a:bodyPr anchor="ctr">
            <a:spAutoFit/>
          </a:bodyPr>
          <a:lstStyle/>
          <a:p>
            <a:endParaRPr lang="en-US"/>
          </a:p>
        </p:txBody>
      </p:sp>
      <p:sp>
        <p:nvSpPr>
          <p:cNvPr id="416777" name="Text Box 9"/>
          <p:cNvSpPr txBox="1">
            <a:spLocks noChangeArrowheads="1"/>
          </p:cNvSpPr>
          <p:nvPr/>
        </p:nvSpPr>
        <p:spPr bwMode="auto">
          <a:xfrm>
            <a:off x="708025" y="5200650"/>
            <a:ext cx="8359775" cy="1200150"/>
          </a:xfrm>
          <a:prstGeom prst="rect">
            <a:avLst/>
          </a:prstGeom>
          <a:solidFill>
            <a:srgbClr val="B8FFB8"/>
          </a:solidFill>
          <a:ln>
            <a:noFill/>
          </a:ln>
          <a:effectLst>
            <a:outerShdw blurRad="50800" dist="38100" dir="2700000" algn="tl" rotWithShape="0">
              <a:srgbClr val="000000">
                <a:alpha val="39999"/>
              </a:srgbClr>
            </a:outerShdw>
          </a:effectLst>
          <a:extLst>
            <a:ext uri="{91240B29-F687-4f45-9708-019B960494DF}">
              <a14:hiddenLine xmlns:a14="http://schemas.microsoft.com/office/drawing/2010/main" xmlns="" w="12700">
                <a:solidFill>
                  <a:srgbClr val="000000"/>
                </a:solidFill>
                <a:miter lim="800000"/>
                <a:headEnd/>
                <a:tailEnd type="none" w="lg" len="lg"/>
              </a14:hiddenLine>
            </a:ext>
          </a:extLst>
        </p:spPr>
        <p:txBody>
          <a:bodyPr>
            <a:spAutoFit/>
          </a:bodyPr>
          <a:lstStyle/>
          <a:p>
            <a:pPr eaLnBrk="1" hangingPunct="1">
              <a:defRPr/>
            </a:pPr>
            <a:r>
              <a:rPr lang="en-US" dirty="0">
                <a:ea typeface="+mn-ea"/>
              </a:rPr>
              <a:t>Trade off precision vs. recall by setting threshold</a:t>
            </a:r>
          </a:p>
          <a:p>
            <a:pPr eaLnBrk="1" hangingPunct="1">
              <a:defRPr/>
            </a:pPr>
            <a:r>
              <a:rPr lang="en-US" dirty="0">
                <a:ea typeface="+mn-ea"/>
              </a:rPr>
              <a:t>Measure the curve on annotated dev data (or test data)</a:t>
            </a:r>
          </a:p>
          <a:p>
            <a:pPr eaLnBrk="1" hangingPunct="1">
              <a:defRPr/>
            </a:pPr>
            <a:r>
              <a:rPr lang="en-US" dirty="0">
                <a:ea typeface="+mn-ea"/>
              </a:rPr>
              <a:t>Choose a threshold where user is comfortable</a:t>
            </a:r>
          </a:p>
        </p:txBody>
      </p:sp>
      <p:graphicFrame>
        <p:nvGraphicFramePr>
          <p:cNvPr id="57351" name="Object 2"/>
          <p:cNvGraphicFramePr>
            <a:graphicFrameLocks noChangeAspect="1"/>
          </p:cNvGraphicFramePr>
          <p:nvPr/>
        </p:nvGraphicFramePr>
        <p:xfrm>
          <a:off x="708025" y="1684338"/>
          <a:ext cx="4371975" cy="3421062"/>
        </p:xfrm>
        <a:graphic>
          <a:graphicData uri="http://schemas.openxmlformats.org/presentationml/2006/ole">
            <mc:AlternateContent xmlns:mc="http://schemas.openxmlformats.org/markup-compatibility/2006">
              <mc:Choice xmlns:v="urn:schemas-microsoft-com:vml" Requires="v">
                <p:oleObj spid="_x0000_s57364" name="Chart" r:id="rId3" imgW="5973840" imgH="4673880" progId="Excel.Sheet.8">
                  <p:embed/>
                </p:oleObj>
              </mc:Choice>
              <mc:Fallback>
                <p:oleObj name="Chart" r:id="rId3" imgW="5973840" imgH="4673880"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025" y="1684338"/>
                        <a:ext cx="4371975" cy="34210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type="none" w="lg" len="lg"/>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7352" name="Footer Placeholder 3"/>
          <p:cNvSpPr txBox="1">
            <a:spLocks/>
          </p:cNvSpPr>
          <p:nvPr/>
        </p:nvSpPr>
        <p:spPr bwMode="auto">
          <a:xfrm>
            <a:off x="1143000" y="6562725"/>
            <a:ext cx="2057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r>
              <a:rPr kumimoji="0" lang="en-US" sz="1600" b="0">
                <a:latin typeface="Tw Cen MT" charset="0"/>
              </a:rPr>
              <a:t>Slide from Jason Eisner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67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777"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p:cNvSpPr>
            <a:spLocks noGrp="1" noChangeArrowheads="1"/>
          </p:cNvSpPr>
          <p:nvPr>
            <p:ph type="title"/>
          </p:nvPr>
        </p:nvSpPr>
        <p:spPr/>
        <p:txBody>
          <a:bodyPr/>
          <a:lstStyle/>
          <a:p>
            <a:pPr eaLnBrk="1" hangingPunct="1"/>
            <a:r>
              <a:rPr lang="en-US">
                <a:effectLst>
                  <a:outerShdw blurRad="38100" dist="38100" dir="2700000" algn="tl">
                    <a:srgbClr val="DDDDDD"/>
                  </a:outerShdw>
                </a:effectLst>
                <a:latin typeface="Tw Cen MT Condensed" charset="0"/>
              </a:rPr>
              <a:t>Measuring Performance</a:t>
            </a:r>
          </a:p>
        </p:txBody>
      </p:sp>
      <p:sp>
        <p:nvSpPr>
          <p:cNvPr id="58371" name="Footer Placeholder 2"/>
          <p:cNvSpPr>
            <a:spLocks noGrp="1"/>
          </p:cNvSpPr>
          <p:nvPr>
            <p:ph type="ftr" sz="quarter" idx="4294967295"/>
          </p:nvPr>
        </p:nvSpPr>
        <p:spPr bwMode="auto">
          <a:xfrm>
            <a:off x="7010400" y="6477000"/>
            <a:ext cx="2133600" cy="2286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400" b="0"/>
              <a:t>Slide from Jason Eisner</a:t>
            </a:r>
          </a:p>
        </p:txBody>
      </p:sp>
      <p:graphicFrame>
        <p:nvGraphicFramePr>
          <p:cNvPr id="58372" name="Object 2"/>
          <p:cNvGraphicFramePr>
            <a:graphicFrameLocks noChangeAspect="1"/>
          </p:cNvGraphicFramePr>
          <p:nvPr/>
        </p:nvGraphicFramePr>
        <p:xfrm>
          <a:off x="76200" y="1447800"/>
          <a:ext cx="6915150" cy="5410200"/>
        </p:xfrm>
        <a:graphic>
          <a:graphicData uri="http://schemas.openxmlformats.org/presentationml/2006/ole">
            <mc:AlternateContent xmlns:mc="http://schemas.openxmlformats.org/markup-compatibility/2006">
              <mc:Choice xmlns:v="urn:schemas-microsoft-com:vml" Requires="v">
                <p:oleObj spid="_x0000_s58400" name="Chart" r:id="rId3" imgW="5973840" imgH="4673880" progId="Excel.Sheet.8">
                  <p:embed/>
                </p:oleObj>
              </mc:Choice>
              <mc:Fallback>
                <p:oleObj name="Chart" r:id="rId3" imgW="5973840" imgH="4673880"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1447800"/>
                        <a:ext cx="6915150" cy="5410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type="none" w="lg" len="lg"/>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8373" name="Text Box 9"/>
          <p:cNvSpPr txBox="1">
            <a:spLocks noChangeArrowheads="1"/>
          </p:cNvSpPr>
          <p:nvPr/>
        </p:nvSpPr>
        <p:spPr bwMode="auto">
          <a:xfrm>
            <a:off x="3405188" y="4267200"/>
            <a:ext cx="3605212" cy="1096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type="none" w="lg" len="lg"/>
              </a14:hiddenLine>
            </a:ext>
          </a:extLst>
        </p:spPr>
        <p:txBody>
          <a:bodyP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200" b="0">
                <a:solidFill>
                  <a:srgbClr val="FF0000"/>
                </a:solidFill>
                <a:latin typeface="Times New Roman" charset="0"/>
              </a:rPr>
              <a:t>low threshold:</a:t>
            </a:r>
          </a:p>
          <a:p>
            <a:pPr eaLnBrk="1" hangingPunct="1"/>
            <a:r>
              <a:rPr kumimoji="0" lang="en-US" sz="2200" b="0">
                <a:solidFill>
                  <a:srgbClr val="FF0000"/>
                </a:solidFill>
                <a:latin typeface="Times New Roman" charset="0"/>
              </a:rPr>
              <a:t>keep all the good stuff,</a:t>
            </a:r>
            <a:br>
              <a:rPr kumimoji="0" lang="en-US" sz="2200" b="0">
                <a:solidFill>
                  <a:srgbClr val="FF0000"/>
                </a:solidFill>
                <a:latin typeface="Times New Roman" charset="0"/>
              </a:rPr>
            </a:br>
            <a:r>
              <a:rPr kumimoji="0" lang="en-US" sz="2200" b="0">
                <a:solidFill>
                  <a:srgbClr val="FF0000"/>
                </a:solidFill>
                <a:latin typeface="Times New Roman" charset="0"/>
              </a:rPr>
              <a:t>but a lot of the bad too</a:t>
            </a:r>
          </a:p>
        </p:txBody>
      </p:sp>
      <p:sp>
        <p:nvSpPr>
          <p:cNvPr id="58374" name="Text Box 10"/>
          <p:cNvSpPr txBox="1">
            <a:spLocks noChangeArrowheads="1"/>
          </p:cNvSpPr>
          <p:nvPr/>
        </p:nvSpPr>
        <p:spPr bwMode="auto">
          <a:xfrm>
            <a:off x="1447800" y="2484438"/>
            <a:ext cx="3200400" cy="1096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type="none" w="lg" len="lg"/>
              </a14:hiddenLine>
            </a:ext>
          </a:extLst>
        </p:spPr>
        <p:txBody>
          <a:bodyPr>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2200" b="0">
                <a:solidFill>
                  <a:srgbClr val="FF0000"/>
                </a:solidFill>
                <a:latin typeface="Times New Roman" charset="0"/>
              </a:rPr>
              <a:t>high threshold:</a:t>
            </a:r>
          </a:p>
          <a:p>
            <a:pPr eaLnBrk="1" hangingPunct="1"/>
            <a:r>
              <a:rPr kumimoji="0" lang="en-US" sz="2200" b="0">
                <a:solidFill>
                  <a:srgbClr val="FF0000"/>
                </a:solidFill>
                <a:latin typeface="Times New Roman" charset="0"/>
              </a:rPr>
              <a:t>all we keep is good,</a:t>
            </a:r>
          </a:p>
          <a:p>
            <a:pPr eaLnBrk="1" hangingPunct="1"/>
            <a:r>
              <a:rPr kumimoji="0" lang="en-US" sz="2200" b="0">
                <a:solidFill>
                  <a:srgbClr val="FF0000"/>
                </a:solidFill>
                <a:latin typeface="Times New Roman" charset="0"/>
              </a:rPr>
              <a:t>but we don’t keep much</a:t>
            </a:r>
          </a:p>
        </p:txBody>
      </p:sp>
      <p:grpSp>
        <p:nvGrpSpPr>
          <p:cNvPr id="2" name="Group 37"/>
          <p:cNvGrpSpPr>
            <a:grpSpLocks/>
          </p:cNvGrpSpPr>
          <p:nvPr/>
        </p:nvGrpSpPr>
        <p:grpSpPr bwMode="auto">
          <a:xfrm>
            <a:off x="6216650" y="4313238"/>
            <a:ext cx="2927350" cy="1889125"/>
            <a:chOff x="3916" y="2717"/>
            <a:chExt cx="1844" cy="1190"/>
          </a:xfrm>
        </p:grpSpPr>
        <p:sp>
          <p:nvSpPr>
            <p:cNvPr id="58387" name="Freeform 12"/>
            <p:cNvSpPr>
              <a:spLocks/>
            </p:cNvSpPr>
            <p:nvPr/>
          </p:nvSpPr>
          <p:spPr bwMode="auto">
            <a:xfrm>
              <a:off x="3916" y="2717"/>
              <a:ext cx="1109" cy="457"/>
            </a:xfrm>
            <a:custGeom>
              <a:avLst/>
              <a:gdLst>
                <a:gd name="T0" fmla="*/ 1109 w 1109"/>
                <a:gd name="T1" fmla="*/ 457 h 457"/>
                <a:gd name="T2" fmla="*/ 723 w 1109"/>
                <a:gd name="T3" fmla="*/ 96 h 457"/>
                <a:gd name="T4" fmla="*/ 0 w 1109"/>
                <a:gd name="T5" fmla="*/ 22 h 457"/>
                <a:gd name="T6" fmla="*/ 0 60000 65536"/>
                <a:gd name="T7" fmla="*/ 0 60000 65536"/>
                <a:gd name="T8" fmla="*/ 0 60000 65536"/>
                <a:gd name="T9" fmla="*/ 0 w 1109"/>
                <a:gd name="T10" fmla="*/ 0 h 457"/>
                <a:gd name="T11" fmla="*/ 1109 w 1109"/>
                <a:gd name="T12" fmla="*/ 457 h 457"/>
              </a:gdLst>
              <a:ahLst/>
              <a:cxnLst>
                <a:cxn ang="T6">
                  <a:pos x="T0" y="T1"/>
                </a:cxn>
                <a:cxn ang="T7">
                  <a:pos x="T2" y="T3"/>
                </a:cxn>
                <a:cxn ang="T8">
                  <a:pos x="T4" y="T5"/>
                </a:cxn>
              </a:cxnLst>
              <a:rect l="T9" t="T10" r="T11" b="T12"/>
              <a:pathLst>
                <a:path w="1109" h="457">
                  <a:moveTo>
                    <a:pt x="1109" y="457"/>
                  </a:moveTo>
                  <a:cubicBezTo>
                    <a:pt x="1045" y="397"/>
                    <a:pt x="908" y="168"/>
                    <a:pt x="723" y="96"/>
                  </a:cubicBezTo>
                  <a:cubicBezTo>
                    <a:pt x="566" y="0"/>
                    <a:pt x="151" y="37"/>
                    <a:pt x="0" y="22"/>
                  </a:cubicBezTo>
                </a:path>
              </a:pathLst>
            </a:custGeom>
            <a:noFill/>
            <a:ln w="28575">
              <a:solidFill>
                <a:srgbClr val="3399FF"/>
              </a:solidFill>
              <a:round/>
              <a:headEnd/>
              <a:tailEnd type="triangle" w="lg" len="lg"/>
            </a:ln>
            <a:extLst>
              <a:ext uri="{909E8E84-426E-40dd-AFC4-6F175D3DCCD1}">
                <a14:hiddenFill xmlns:a14="http://schemas.microsoft.com/office/drawing/2010/main" xmlns="">
                  <a:solidFill>
                    <a:srgbClr val="FFFFFF"/>
                  </a:solidFill>
                </a14:hiddenFill>
              </a:ext>
            </a:extLst>
          </p:spPr>
          <p:txBody>
            <a:bodyPr anchor="ctr">
              <a:spAutoFit/>
            </a:bodyPr>
            <a:lstStyle/>
            <a:p>
              <a:endParaRPr lang="en-US"/>
            </a:p>
          </p:txBody>
        </p:sp>
        <p:sp>
          <p:nvSpPr>
            <p:cNvPr id="58388" name="Rectangle 13"/>
            <p:cNvSpPr>
              <a:spLocks noChangeArrowheads="1"/>
            </p:cNvSpPr>
            <p:nvPr/>
          </p:nvSpPr>
          <p:spPr bwMode="auto">
            <a:xfrm>
              <a:off x="4512" y="3216"/>
              <a:ext cx="1248" cy="6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type="none" w="lg" len="lg"/>
                </a14:hiddenLine>
              </a:ext>
            </a:extLst>
          </p:spPr>
          <p:txBody>
            <a:bodyPr>
              <a:spAutoFit/>
            </a:bodyPr>
            <a:lstStyle/>
            <a:p>
              <a:pPr eaLnBrk="1" hangingPunct="1"/>
              <a:r>
                <a:rPr lang="en-US" sz="2200">
                  <a:solidFill>
                    <a:srgbClr val="3399FF"/>
                  </a:solidFill>
                  <a:latin typeface="Times New Roman" charset="0"/>
                </a:rPr>
                <a:t>OK for spam filtering and legal search</a:t>
              </a:r>
            </a:p>
          </p:txBody>
        </p:sp>
      </p:grpSp>
      <p:grpSp>
        <p:nvGrpSpPr>
          <p:cNvPr id="3" name="Group 24"/>
          <p:cNvGrpSpPr>
            <a:grpSpLocks/>
          </p:cNvGrpSpPr>
          <p:nvPr/>
        </p:nvGrpSpPr>
        <p:grpSpPr bwMode="auto">
          <a:xfrm>
            <a:off x="4448175" y="1600200"/>
            <a:ext cx="3429000" cy="1371600"/>
            <a:chOff x="3216" y="1008"/>
            <a:chExt cx="2160" cy="864"/>
          </a:xfrm>
        </p:grpSpPr>
        <p:sp>
          <p:nvSpPr>
            <p:cNvPr id="58385" name="Freeform 16"/>
            <p:cNvSpPr>
              <a:spLocks/>
            </p:cNvSpPr>
            <p:nvPr/>
          </p:nvSpPr>
          <p:spPr bwMode="auto">
            <a:xfrm>
              <a:off x="3216" y="1440"/>
              <a:ext cx="1200" cy="432"/>
            </a:xfrm>
            <a:custGeom>
              <a:avLst/>
              <a:gdLst>
                <a:gd name="T0" fmla="*/ 1200 w 1200"/>
                <a:gd name="T1" fmla="*/ 0 h 432"/>
                <a:gd name="T2" fmla="*/ 994 w 1200"/>
                <a:gd name="T3" fmla="*/ 227 h 432"/>
                <a:gd name="T4" fmla="*/ 0 w 1200"/>
                <a:gd name="T5" fmla="*/ 432 h 432"/>
                <a:gd name="T6" fmla="*/ 0 60000 65536"/>
                <a:gd name="T7" fmla="*/ 0 60000 65536"/>
                <a:gd name="T8" fmla="*/ 0 60000 65536"/>
                <a:gd name="T9" fmla="*/ 0 w 1200"/>
                <a:gd name="T10" fmla="*/ 0 h 432"/>
                <a:gd name="T11" fmla="*/ 1200 w 1200"/>
                <a:gd name="T12" fmla="*/ 432 h 432"/>
              </a:gdLst>
              <a:ahLst/>
              <a:cxnLst>
                <a:cxn ang="T6">
                  <a:pos x="T0" y="T1"/>
                </a:cxn>
                <a:cxn ang="T7">
                  <a:pos x="T2" y="T3"/>
                </a:cxn>
                <a:cxn ang="T8">
                  <a:pos x="T4" y="T5"/>
                </a:cxn>
              </a:cxnLst>
              <a:rect l="T9" t="T10" r="T11" b="T12"/>
              <a:pathLst>
                <a:path w="1200" h="432">
                  <a:moveTo>
                    <a:pt x="1200" y="0"/>
                  </a:moveTo>
                  <a:cubicBezTo>
                    <a:pt x="1166" y="38"/>
                    <a:pt x="1194" y="155"/>
                    <a:pt x="994" y="227"/>
                  </a:cubicBezTo>
                  <a:cubicBezTo>
                    <a:pt x="794" y="299"/>
                    <a:pt x="207" y="389"/>
                    <a:pt x="0" y="432"/>
                  </a:cubicBezTo>
                </a:path>
              </a:pathLst>
            </a:custGeom>
            <a:noFill/>
            <a:ln w="28575">
              <a:solidFill>
                <a:srgbClr val="3399FF"/>
              </a:solidFill>
              <a:round/>
              <a:headEnd/>
              <a:tailEnd type="triangle" w="lg" len="lg"/>
            </a:ln>
            <a:extLst>
              <a:ext uri="{909E8E84-426E-40dd-AFC4-6F175D3DCCD1}">
                <a14:hiddenFill xmlns:a14="http://schemas.microsoft.com/office/drawing/2010/main" xmlns="">
                  <a:solidFill>
                    <a:srgbClr val="FFFFFF"/>
                  </a:solidFill>
                </a14:hiddenFill>
              </a:ext>
            </a:extLst>
          </p:spPr>
          <p:txBody>
            <a:bodyPr anchor="ctr">
              <a:spAutoFit/>
            </a:bodyPr>
            <a:lstStyle/>
            <a:p>
              <a:endParaRPr lang="en-US"/>
            </a:p>
          </p:txBody>
        </p:sp>
        <p:sp>
          <p:nvSpPr>
            <p:cNvPr id="58386" name="Rectangle 17"/>
            <p:cNvSpPr>
              <a:spLocks noChangeArrowheads="1"/>
            </p:cNvSpPr>
            <p:nvPr/>
          </p:nvSpPr>
          <p:spPr bwMode="auto">
            <a:xfrm>
              <a:off x="3984" y="1008"/>
              <a:ext cx="1392" cy="4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type="none" w="lg" len="lg"/>
                </a14:hiddenLine>
              </a:ext>
            </a:extLst>
          </p:spPr>
          <p:txBody>
            <a:bodyPr>
              <a:spAutoFit/>
            </a:bodyPr>
            <a:lstStyle/>
            <a:p>
              <a:pPr eaLnBrk="1" hangingPunct="1"/>
              <a:r>
                <a:rPr lang="en-US" sz="2200">
                  <a:solidFill>
                    <a:srgbClr val="3399FF"/>
                  </a:solidFill>
                  <a:latin typeface="Times New Roman" charset="0"/>
                </a:rPr>
                <a:t>OK for search engines (maybe)</a:t>
              </a:r>
            </a:p>
          </p:txBody>
        </p:sp>
      </p:grpSp>
      <p:sp>
        <p:nvSpPr>
          <p:cNvPr id="58377" name="Text Box 26"/>
          <p:cNvSpPr txBox="1">
            <a:spLocks noChangeArrowheads="1"/>
          </p:cNvSpPr>
          <p:nvPr/>
        </p:nvSpPr>
        <p:spPr bwMode="auto">
          <a:xfrm>
            <a:off x="6413500" y="2598738"/>
            <a:ext cx="184150"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type="none" w="lg" len="lg"/>
              </a14:hiddenLine>
            </a:ext>
          </a:extLst>
        </p:spPr>
        <p:txBody>
          <a:bodyPr wrap="none">
            <a:spAutoFit/>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endParaRPr kumimoji="0" lang="en-US" sz="3200" b="0"/>
          </a:p>
        </p:txBody>
      </p:sp>
      <p:sp>
        <p:nvSpPr>
          <p:cNvPr id="413719" name="Freeform 23"/>
          <p:cNvSpPr>
            <a:spLocks/>
          </p:cNvSpPr>
          <p:nvPr/>
        </p:nvSpPr>
        <p:spPr bwMode="auto">
          <a:xfrm>
            <a:off x="5410200" y="2949575"/>
            <a:ext cx="1041400" cy="860425"/>
          </a:xfrm>
          <a:custGeom>
            <a:avLst/>
            <a:gdLst>
              <a:gd name="T0" fmla="*/ 0 w 656"/>
              <a:gd name="T1" fmla="*/ 2147483646 h 542"/>
              <a:gd name="T2" fmla="*/ 2147483646 w 656"/>
              <a:gd name="T3" fmla="*/ 2147483646 h 542"/>
              <a:gd name="T4" fmla="*/ 2147483646 w 656"/>
              <a:gd name="T5" fmla="*/ 2147483646 h 542"/>
              <a:gd name="T6" fmla="*/ 2147483646 w 656"/>
              <a:gd name="T7" fmla="*/ 2147483646 h 542"/>
              <a:gd name="T8" fmla="*/ 2147483646 w 656"/>
              <a:gd name="T9" fmla="*/ 2147483646 h 542"/>
              <a:gd name="T10" fmla="*/ 0 60000 65536"/>
              <a:gd name="T11" fmla="*/ 0 60000 65536"/>
              <a:gd name="T12" fmla="*/ 0 60000 65536"/>
              <a:gd name="T13" fmla="*/ 0 60000 65536"/>
              <a:gd name="T14" fmla="*/ 0 60000 65536"/>
              <a:gd name="T15" fmla="*/ 0 w 656"/>
              <a:gd name="T16" fmla="*/ 0 h 542"/>
              <a:gd name="T17" fmla="*/ 656 w 656"/>
              <a:gd name="T18" fmla="*/ 542 h 542"/>
            </a:gdLst>
            <a:ahLst/>
            <a:cxnLst>
              <a:cxn ang="T10">
                <a:pos x="T0" y="T1"/>
              </a:cxn>
              <a:cxn ang="T11">
                <a:pos x="T2" y="T3"/>
              </a:cxn>
              <a:cxn ang="T12">
                <a:pos x="T4" y="T5"/>
              </a:cxn>
              <a:cxn ang="T13">
                <a:pos x="T6" y="T7"/>
              </a:cxn>
              <a:cxn ang="T14">
                <a:pos x="T8" y="T9"/>
              </a:cxn>
            </a:cxnLst>
            <a:rect l="T15" t="T16" r="T17" b="T18"/>
            <a:pathLst>
              <a:path w="656" h="542">
                <a:moveTo>
                  <a:pt x="0" y="3"/>
                </a:moveTo>
                <a:cubicBezTo>
                  <a:pt x="29" y="7"/>
                  <a:pt x="100" y="0"/>
                  <a:pt x="172" y="28"/>
                </a:cubicBezTo>
                <a:cubicBezTo>
                  <a:pt x="244" y="56"/>
                  <a:pt x="365" y="119"/>
                  <a:pt x="429" y="169"/>
                </a:cubicBezTo>
                <a:cubicBezTo>
                  <a:pt x="517" y="230"/>
                  <a:pt x="520" y="266"/>
                  <a:pt x="558" y="328"/>
                </a:cubicBezTo>
                <a:cubicBezTo>
                  <a:pt x="596" y="390"/>
                  <a:pt x="636" y="497"/>
                  <a:pt x="656" y="542"/>
                </a:cubicBezTo>
              </a:path>
            </a:pathLst>
          </a:custGeom>
          <a:noFill/>
          <a:ln w="28575">
            <a:solidFill>
              <a:srgbClr val="FF00FF"/>
            </a:solidFill>
            <a:prstDash val="sysDot"/>
            <a:round/>
            <a:headEnd/>
            <a:tailEnd type="none" w="lg" len="lg"/>
          </a:ln>
          <a:extLst>
            <a:ext uri="{909E8E84-426E-40dd-AFC4-6F175D3DCCD1}">
              <a14:hiddenFill xmlns:a14="http://schemas.microsoft.com/office/drawing/2010/main" xmlns="">
                <a:solidFill>
                  <a:srgbClr val="FFFFFF"/>
                </a:solidFill>
              </a14:hiddenFill>
            </a:ext>
          </a:extLst>
        </p:spPr>
        <p:txBody>
          <a:bodyPr anchor="ctr">
            <a:spAutoFit/>
          </a:bodyPr>
          <a:lstStyle/>
          <a:p>
            <a:endParaRPr lang="en-US"/>
          </a:p>
        </p:txBody>
      </p:sp>
      <p:grpSp>
        <p:nvGrpSpPr>
          <p:cNvPr id="4" name="Group 34"/>
          <p:cNvGrpSpPr>
            <a:grpSpLocks/>
          </p:cNvGrpSpPr>
          <p:nvPr/>
        </p:nvGrpSpPr>
        <p:grpSpPr bwMode="auto">
          <a:xfrm>
            <a:off x="6324600" y="2514600"/>
            <a:ext cx="2819400" cy="762000"/>
            <a:chOff x="4098" y="1584"/>
            <a:chExt cx="1662" cy="480"/>
          </a:xfrm>
        </p:grpSpPr>
        <p:sp>
          <p:nvSpPr>
            <p:cNvPr id="58383" name="Rectangle 29"/>
            <p:cNvSpPr>
              <a:spLocks noChangeArrowheads="1"/>
            </p:cNvSpPr>
            <p:nvPr/>
          </p:nvSpPr>
          <p:spPr bwMode="auto">
            <a:xfrm>
              <a:off x="4608" y="1584"/>
              <a:ext cx="1152" cy="4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type="none" w="lg" len="lg"/>
                </a14:hiddenLine>
              </a:ext>
            </a:extLst>
          </p:spPr>
          <p:txBody>
            <a:bodyPr>
              <a:spAutoFit/>
            </a:bodyPr>
            <a:lstStyle/>
            <a:p>
              <a:pPr eaLnBrk="1" hangingPunct="1"/>
              <a:r>
                <a:rPr lang="en-US" sz="2200">
                  <a:solidFill>
                    <a:srgbClr val="FF00FF"/>
                  </a:solidFill>
                  <a:latin typeface="Times New Roman" charset="0"/>
                </a:rPr>
                <a:t>would prefer to be here!</a:t>
              </a:r>
            </a:p>
          </p:txBody>
        </p:sp>
        <p:sp>
          <p:nvSpPr>
            <p:cNvPr id="58384" name="Line 30"/>
            <p:cNvSpPr>
              <a:spLocks noChangeShapeType="1"/>
            </p:cNvSpPr>
            <p:nvPr/>
          </p:nvSpPr>
          <p:spPr bwMode="auto">
            <a:xfrm flipH="1">
              <a:off x="4098" y="1872"/>
              <a:ext cx="606" cy="192"/>
            </a:xfrm>
            <a:prstGeom prst="line">
              <a:avLst/>
            </a:prstGeom>
            <a:noFill/>
            <a:ln w="28575">
              <a:solidFill>
                <a:srgbClr val="FF00FF"/>
              </a:solidFill>
              <a:round/>
              <a:headEnd/>
              <a:tailEnd type="triangle" w="med" len="med"/>
            </a:ln>
            <a:extLst>
              <a:ext uri="{909E8E84-426E-40dd-AFC4-6F175D3DCCD1}">
                <a14:hiddenFill xmlns:a14="http://schemas.microsoft.com/office/drawing/2010/main" xmlns="">
                  <a:noFill/>
                </a14:hiddenFill>
              </a:ext>
            </a:extLst>
          </p:spPr>
          <p:txBody>
            <a:bodyPr anchor="ctr">
              <a:spAutoFit/>
            </a:bodyPr>
            <a:lstStyle/>
            <a:p>
              <a:endParaRPr lang="en-US"/>
            </a:p>
          </p:txBody>
        </p:sp>
      </p:grpSp>
      <p:grpSp>
        <p:nvGrpSpPr>
          <p:cNvPr id="5" name="Group 42"/>
          <p:cNvGrpSpPr>
            <a:grpSpLocks/>
          </p:cNvGrpSpPr>
          <p:nvPr/>
        </p:nvGrpSpPr>
        <p:grpSpPr bwMode="auto">
          <a:xfrm>
            <a:off x="1479550" y="3511550"/>
            <a:ext cx="3481388" cy="1746250"/>
            <a:chOff x="932" y="2212"/>
            <a:chExt cx="2193" cy="1100"/>
          </a:xfrm>
        </p:grpSpPr>
        <p:sp>
          <p:nvSpPr>
            <p:cNvPr id="58381" name="Freeform 40"/>
            <p:cNvSpPr>
              <a:spLocks/>
            </p:cNvSpPr>
            <p:nvPr/>
          </p:nvSpPr>
          <p:spPr bwMode="auto">
            <a:xfrm>
              <a:off x="2169" y="2212"/>
              <a:ext cx="956" cy="533"/>
            </a:xfrm>
            <a:custGeom>
              <a:avLst/>
              <a:gdLst>
                <a:gd name="T0" fmla="*/ 0 w 956"/>
                <a:gd name="T1" fmla="*/ 533 h 533"/>
                <a:gd name="T2" fmla="*/ 956 w 956"/>
                <a:gd name="T3" fmla="*/ 0 h 533"/>
                <a:gd name="T4" fmla="*/ 0 60000 65536"/>
                <a:gd name="T5" fmla="*/ 0 60000 65536"/>
                <a:gd name="T6" fmla="*/ 0 w 956"/>
                <a:gd name="T7" fmla="*/ 0 h 533"/>
                <a:gd name="T8" fmla="*/ 956 w 956"/>
                <a:gd name="T9" fmla="*/ 533 h 533"/>
              </a:gdLst>
              <a:ahLst/>
              <a:cxnLst>
                <a:cxn ang="T4">
                  <a:pos x="T0" y="T1"/>
                </a:cxn>
                <a:cxn ang="T5">
                  <a:pos x="T2" y="T3"/>
                </a:cxn>
              </a:cxnLst>
              <a:rect l="T6" t="T7" r="T8" b="T9"/>
              <a:pathLst>
                <a:path w="956" h="533">
                  <a:moveTo>
                    <a:pt x="0" y="533"/>
                  </a:moveTo>
                  <a:cubicBezTo>
                    <a:pt x="159" y="444"/>
                    <a:pt x="797" y="89"/>
                    <a:pt x="956" y="0"/>
                  </a:cubicBezTo>
                </a:path>
              </a:pathLst>
            </a:custGeom>
            <a:noFill/>
            <a:ln w="28575">
              <a:solidFill>
                <a:srgbClr val="3399FF"/>
              </a:solidFill>
              <a:round/>
              <a:headEnd/>
              <a:tailEnd type="triangle" w="lg" len="lg"/>
            </a:ln>
            <a:extLst>
              <a:ext uri="{909E8E84-426E-40dd-AFC4-6F175D3DCCD1}">
                <a14:hiddenFill xmlns:a14="http://schemas.microsoft.com/office/drawing/2010/main" xmlns="">
                  <a:solidFill>
                    <a:srgbClr val="FFFFFF"/>
                  </a:solidFill>
                </a14:hiddenFill>
              </a:ext>
            </a:extLst>
          </p:spPr>
          <p:txBody>
            <a:bodyPr anchor="ctr">
              <a:spAutoFit/>
            </a:bodyPr>
            <a:lstStyle/>
            <a:p>
              <a:endParaRPr lang="en-US"/>
            </a:p>
          </p:txBody>
        </p:sp>
        <p:sp>
          <p:nvSpPr>
            <p:cNvPr id="58382" name="Rectangle 41"/>
            <p:cNvSpPr>
              <a:spLocks noChangeArrowheads="1"/>
            </p:cNvSpPr>
            <p:nvPr/>
          </p:nvSpPr>
          <p:spPr bwMode="auto">
            <a:xfrm>
              <a:off x="932" y="2621"/>
              <a:ext cx="1420" cy="6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type="none" w="lg" len="lg"/>
                </a14:hiddenLine>
              </a:ext>
            </a:extLst>
          </p:spPr>
          <p:txBody>
            <a:bodyPr>
              <a:spAutoFit/>
            </a:bodyPr>
            <a:lstStyle/>
            <a:p>
              <a:pPr eaLnBrk="1" hangingPunct="1"/>
              <a:r>
                <a:rPr lang="en-US" sz="2200">
                  <a:solidFill>
                    <a:srgbClr val="3399FF"/>
                  </a:solidFill>
                  <a:latin typeface="Times New Roman" charset="0"/>
                </a:rPr>
                <a:t>point where</a:t>
              </a:r>
            </a:p>
            <a:p>
              <a:pPr eaLnBrk="1" hangingPunct="1"/>
              <a:r>
                <a:rPr lang="en-US" sz="2200">
                  <a:solidFill>
                    <a:srgbClr val="3399FF"/>
                  </a:solidFill>
                  <a:latin typeface="Times New Roman" charset="0"/>
                </a:rPr>
                <a:t>precision=recall</a:t>
              </a:r>
            </a:p>
            <a:p>
              <a:pPr eaLnBrk="1" hangingPunct="1"/>
              <a:r>
                <a:rPr lang="en-US" sz="2200">
                  <a:solidFill>
                    <a:srgbClr val="3399FF"/>
                  </a:solidFill>
                  <a:latin typeface="Times New Roman" charset="0"/>
                </a:rPr>
                <a:t>(often reported)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413719"/>
                                        </p:tgtEl>
                                        <p:attrNameLst>
                                          <p:attrName>style.visibility</p:attrName>
                                        </p:attrNameLst>
                                      </p:cBhvr>
                                      <p:to>
                                        <p:strVal val="visible"/>
                                      </p:to>
                                    </p:set>
                                    <p:anim calcmode="lin" valueType="num">
                                      <p:cBhvr>
                                        <p:cTn id="25" dur="500" fill="hold"/>
                                        <p:tgtEl>
                                          <p:spTgt spid="413719"/>
                                        </p:tgtEl>
                                        <p:attrNameLst>
                                          <p:attrName>ppt_w</p:attrName>
                                        </p:attrNameLst>
                                      </p:cBhvr>
                                      <p:tavLst>
                                        <p:tav tm="0">
                                          <p:val>
                                            <p:fltVal val="0"/>
                                          </p:val>
                                        </p:tav>
                                        <p:tav tm="100000">
                                          <p:val>
                                            <p:strVal val="#ppt_w"/>
                                          </p:val>
                                        </p:tav>
                                      </p:tavLst>
                                    </p:anim>
                                    <p:anim calcmode="lin" valueType="num">
                                      <p:cBhvr>
                                        <p:cTn id="26" dur="500" fill="hold"/>
                                        <p:tgtEl>
                                          <p:spTgt spid="413719"/>
                                        </p:tgtEl>
                                        <p:attrNameLst>
                                          <p:attrName>ppt_h</p:attrName>
                                        </p:attrNameLst>
                                      </p:cBhvr>
                                      <p:tavLst>
                                        <p:tav tm="0">
                                          <p:val>
                                            <p:fltVal val="0"/>
                                          </p:val>
                                        </p:tav>
                                        <p:tav tm="100000">
                                          <p:val>
                                            <p:strVal val="#ppt_h"/>
                                          </p:val>
                                        </p:tav>
                                      </p:tavLst>
                                    </p:anim>
                                  </p:childTnLst>
                                </p:cTn>
                              </p:par>
                            </p:childTnLst>
                          </p:cTn>
                        </p:par>
                        <p:par>
                          <p:cTn id="27" fill="hold" nodeType="afterGroup">
                            <p:stCondLst>
                              <p:cond delay="500"/>
                            </p:stCondLst>
                            <p:childTnLst>
                              <p:par>
                                <p:cTn id="28" presetID="1" presetClass="entr" presetSubtype="0" fill="hold" nodeType="afterEffect">
                                  <p:stCondLst>
                                    <p:cond delay="0"/>
                                  </p:stCondLst>
                                  <p:childTnLst>
                                    <p:set>
                                      <p:cBhvr>
                                        <p:cTn id="29"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719"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ffectLst>
                  <a:outerShdw blurRad="38100" dist="38100" dir="2700000" algn="tl">
                    <a:srgbClr val="DDDDDD"/>
                  </a:outerShdw>
                </a:effectLst>
                <a:latin typeface="Tw Cen MT Condensed" charset="0"/>
              </a:rPr>
              <a:t>The 2-by-2 contingency table</a:t>
            </a:r>
          </a:p>
        </p:txBody>
      </p:sp>
      <p:graphicFrame>
        <p:nvGraphicFramePr>
          <p:cNvPr id="3" name="Table 2"/>
          <p:cNvGraphicFramePr>
            <a:graphicFrameLocks noGrp="1"/>
          </p:cNvGraphicFramePr>
          <p:nvPr/>
        </p:nvGraphicFramePr>
        <p:xfrm>
          <a:off x="1371600" y="2667000"/>
          <a:ext cx="6096000" cy="1112838"/>
        </p:xfrm>
        <a:graphic>
          <a:graphicData uri="http://schemas.openxmlformats.org/drawingml/2006/table">
            <a:tbl>
              <a:tblPr firstRow="1" firstCol="1">
                <a:tableStyleId>{5A111915-BE36-4E01-A7E5-04B1672EAD32}</a:tableStyleId>
              </a:tblPr>
              <a:tblGrid>
                <a:gridCol w="2032000"/>
                <a:gridCol w="2032000"/>
                <a:gridCol w="2032000"/>
              </a:tblGrid>
              <a:tr h="370946">
                <a:tc>
                  <a:txBody>
                    <a:bodyPr/>
                    <a:lstStyle/>
                    <a:p>
                      <a:endParaRPr lang="en-US" sz="1800" dirty="0">
                        <a:solidFill>
                          <a:schemeClr val="bg1"/>
                        </a:solidFill>
                      </a:endParaRPr>
                    </a:p>
                  </a:txBody>
                  <a:tcPr marT="45733" marB="45733">
                    <a:solidFill>
                      <a:schemeClr val="accent1">
                        <a:lumMod val="40000"/>
                        <a:lumOff val="60000"/>
                      </a:schemeClr>
                    </a:solidFill>
                  </a:tcPr>
                </a:tc>
                <a:tc>
                  <a:txBody>
                    <a:bodyPr/>
                    <a:lstStyle/>
                    <a:p>
                      <a:r>
                        <a:rPr lang="en-US" sz="1800" dirty="0" smtClean="0"/>
                        <a:t>Correct</a:t>
                      </a:r>
                      <a:endParaRPr lang="en-US" sz="1800" dirty="0"/>
                    </a:p>
                  </a:txBody>
                  <a:tcPr marT="45733" marB="45733"/>
                </a:tc>
                <a:tc>
                  <a:txBody>
                    <a:bodyPr/>
                    <a:lstStyle/>
                    <a:p>
                      <a:r>
                        <a:rPr lang="en-US" sz="1800" dirty="0" smtClean="0"/>
                        <a:t>Incorrect</a:t>
                      </a:r>
                      <a:endParaRPr lang="en-US" sz="1800" dirty="0"/>
                    </a:p>
                  </a:txBody>
                  <a:tcPr marT="45733" marB="45733"/>
                </a:tc>
              </a:tr>
              <a:tr h="370946">
                <a:tc>
                  <a:txBody>
                    <a:bodyPr/>
                    <a:lstStyle/>
                    <a:p>
                      <a:r>
                        <a:rPr lang="en-US" sz="1800" dirty="0" smtClean="0">
                          <a:solidFill>
                            <a:schemeClr val="bg1"/>
                          </a:solidFill>
                        </a:rPr>
                        <a:t>Selected</a:t>
                      </a:r>
                      <a:endParaRPr lang="en-US" sz="1800" dirty="0">
                        <a:solidFill>
                          <a:schemeClr val="bg1"/>
                        </a:solidFill>
                      </a:endParaRPr>
                    </a:p>
                  </a:txBody>
                  <a:tcPr marT="45733" marB="45733">
                    <a:solidFill>
                      <a:schemeClr val="accent1">
                        <a:lumMod val="40000"/>
                        <a:lumOff val="60000"/>
                      </a:schemeClr>
                    </a:solidFill>
                  </a:tcPr>
                </a:tc>
                <a:tc>
                  <a:txBody>
                    <a:bodyPr/>
                    <a:lstStyle/>
                    <a:p>
                      <a:r>
                        <a:rPr lang="en-US" sz="1800" b="1" dirty="0" smtClean="0"/>
                        <a:t>True</a:t>
                      </a:r>
                      <a:r>
                        <a:rPr lang="en-US" sz="1800" b="1" baseline="0" dirty="0" smtClean="0"/>
                        <a:t> Positive</a:t>
                      </a:r>
                      <a:endParaRPr lang="en-US" sz="1800" b="1" dirty="0"/>
                    </a:p>
                  </a:txBody>
                  <a:tcPr marT="45733" marB="45733"/>
                </a:tc>
                <a:tc>
                  <a:txBody>
                    <a:bodyPr/>
                    <a:lstStyle/>
                    <a:p>
                      <a:r>
                        <a:rPr lang="en-US" sz="1800" b="1" dirty="0" smtClean="0"/>
                        <a:t>False Positive</a:t>
                      </a:r>
                      <a:endParaRPr lang="en-US" sz="1800" b="1" dirty="0"/>
                    </a:p>
                  </a:txBody>
                  <a:tcPr marT="45733" marB="45733"/>
                </a:tc>
              </a:tr>
              <a:tr h="370946">
                <a:tc>
                  <a:txBody>
                    <a:bodyPr/>
                    <a:lstStyle/>
                    <a:p>
                      <a:r>
                        <a:rPr lang="en-US" sz="1800" dirty="0" smtClean="0">
                          <a:solidFill>
                            <a:schemeClr val="bg1"/>
                          </a:solidFill>
                        </a:rPr>
                        <a:t>Not selected</a:t>
                      </a:r>
                      <a:endParaRPr lang="en-US" sz="1800" dirty="0">
                        <a:solidFill>
                          <a:schemeClr val="bg1"/>
                        </a:solidFill>
                      </a:endParaRPr>
                    </a:p>
                  </a:txBody>
                  <a:tcPr marT="45733" marB="45733">
                    <a:solidFill>
                      <a:schemeClr val="accent1">
                        <a:lumMod val="40000"/>
                        <a:lumOff val="60000"/>
                      </a:schemeClr>
                    </a:solidFill>
                  </a:tcPr>
                </a:tc>
                <a:tc>
                  <a:txBody>
                    <a:bodyPr/>
                    <a:lstStyle/>
                    <a:p>
                      <a:r>
                        <a:rPr lang="en-US" sz="1800" b="1" dirty="0" smtClean="0"/>
                        <a:t>False Negative</a:t>
                      </a:r>
                      <a:endParaRPr lang="en-US" sz="1800" b="1" dirty="0"/>
                    </a:p>
                  </a:txBody>
                  <a:tcPr marT="45733" marB="45733"/>
                </a:tc>
                <a:tc>
                  <a:txBody>
                    <a:bodyPr/>
                    <a:lstStyle/>
                    <a:p>
                      <a:r>
                        <a:rPr lang="en-US" sz="1800" b="1" dirty="0" smtClean="0"/>
                        <a:t>True Negative</a:t>
                      </a:r>
                      <a:endParaRPr lang="en-US" sz="1800" b="1" dirty="0"/>
                    </a:p>
                  </a:txBody>
                  <a:tcPr marT="45733" marB="45733"/>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3421"/>
            <a:ext cx="7467600" cy="728579"/>
          </a:xfrm>
        </p:spPr>
        <p:txBody>
          <a:bodyPr/>
          <a:lstStyle/>
          <a:p>
            <a:r>
              <a:rPr lang="en-US" dirty="0" smtClean="0"/>
              <a:t>Male or female author?</a:t>
            </a:r>
            <a:endParaRPr lang="en-US" dirty="0"/>
          </a:p>
        </p:txBody>
      </p:sp>
      <p:sp>
        <p:nvSpPr>
          <p:cNvPr id="3" name="Content Placeholder 2"/>
          <p:cNvSpPr>
            <a:spLocks noGrp="1"/>
          </p:cNvSpPr>
          <p:nvPr>
            <p:ph idx="1"/>
          </p:nvPr>
        </p:nvSpPr>
        <p:spPr>
          <a:xfrm>
            <a:off x="602916" y="1219200"/>
            <a:ext cx="8534400" cy="4445000"/>
          </a:xfrm>
        </p:spPr>
        <p:txBody>
          <a:bodyPr/>
          <a:lstStyle/>
          <a:p>
            <a:pPr marL="457200" indent="-457200">
              <a:buFont typeface="+mj-lt"/>
              <a:buAutoNum type="arabicPeriod"/>
            </a:pPr>
            <a:r>
              <a:rPr lang="en-US" dirty="0" smtClean="0"/>
              <a:t>By </a:t>
            </a:r>
            <a:r>
              <a:rPr lang="en-US" dirty="0"/>
              <a:t>1925 present-day Vietnam was divided into three parts under French colonial rule. The </a:t>
            </a:r>
            <a:r>
              <a:rPr lang="en-US" dirty="0" smtClean="0"/>
              <a:t>southern </a:t>
            </a:r>
            <a:r>
              <a:rPr lang="en-US" dirty="0"/>
              <a:t>region embracing Saigon and the Mekong delta was the colony of Cochin-China; the </a:t>
            </a:r>
            <a:r>
              <a:rPr lang="en-US" dirty="0" smtClean="0"/>
              <a:t>central </a:t>
            </a:r>
            <a:r>
              <a:rPr lang="en-US" dirty="0"/>
              <a:t>area with its imperial capital at Hue was the protectorate of </a:t>
            </a:r>
            <a:r>
              <a:rPr lang="en-US" dirty="0" smtClean="0"/>
              <a:t>Annam…</a:t>
            </a:r>
          </a:p>
          <a:p>
            <a:pPr marL="457200" indent="-457200">
              <a:buFont typeface="+mj-lt"/>
              <a:buAutoNum type="arabicPeriod"/>
            </a:pPr>
            <a:r>
              <a:rPr lang="en-US" dirty="0" smtClean="0"/>
              <a:t>Clara </a:t>
            </a:r>
            <a:r>
              <a:rPr lang="en-US" dirty="0"/>
              <a:t>never failed to be astonished by the extraordinary felicity of her own name. She found it </a:t>
            </a:r>
            <a:r>
              <a:rPr lang="en-US" dirty="0" smtClean="0"/>
              <a:t>hard </a:t>
            </a:r>
            <a:r>
              <a:rPr lang="en-US" dirty="0"/>
              <a:t>to trust herself to the mercy of fate, which had managed over the years to convert </a:t>
            </a:r>
            <a:r>
              <a:rPr lang="en-US" dirty="0" smtClean="0"/>
              <a:t>her greatest </a:t>
            </a:r>
            <a:r>
              <a:rPr lang="en-US" dirty="0"/>
              <a:t>shame into one of her greatest </a:t>
            </a:r>
            <a:r>
              <a:rPr lang="en-US" dirty="0" smtClean="0"/>
              <a:t>assets…</a:t>
            </a:r>
            <a:endParaRPr lang="en-US" dirty="0"/>
          </a:p>
        </p:txBody>
      </p:sp>
      <p:sp>
        <p:nvSpPr>
          <p:cNvPr id="5" name="TextBox 4"/>
          <p:cNvSpPr txBox="1"/>
          <p:nvPr/>
        </p:nvSpPr>
        <p:spPr>
          <a:xfrm>
            <a:off x="685800" y="6188328"/>
            <a:ext cx="8458200" cy="461665"/>
          </a:xfrm>
          <a:prstGeom prst="rect">
            <a:avLst/>
          </a:prstGeom>
          <a:noFill/>
        </p:spPr>
        <p:txBody>
          <a:bodyPr wrap="square" rtlCol="0">
            <a:spAutoFit/>
          </a:bodyPr>
          <a:lstStyle/>
          <a:p>
            <a:r>
              <a:rPr lang="en-US" sz="1200" dirty="0">
                <a:latin typeface="+mn-lt"/>
              </a:rPr>
              <a:t>S. </a:t>
            </a:r>
            <a:r>
              <a:rPr lang="en-US" sz="1200" dirty="0" err="1">
                <a:latin typeface="+mn-lt"/>
              </a:rPr>
              <a:t>Argamon</a:t>
            </a:r>
            <a:r>
              <a:rPr lang="en-US" sz="1200" dirty="0">
                <a:latin typeface="+mn-lt"/>
              </a:rPr>
              <a:t>, M. Koppel, J. Fine, A. R. </a:t>
            </a:r>
            <a:r>
              <a:rPr lang="en-US" sz="1200" dirty="0" err="1">
                <a:latin typeface="+mn-lt"/>
              </a:rPr>
              <a:t>Shimoni</a:t>
            </a:r>
            <a:r>
              <a:rPr lang="en-US" sz="1200" dirty="0">
                <a:latin typeface="+mn-lt"/>
              </a:rPr>
              <a:t>, 2003. “Gender, Genre, and Writing Style in Formal Written Texts,” Text, volume 23, number 3, pp. 321–346</a:t>
            </a:r>
          </a:p>
        </p:txBody>
      </p:sp>
    </p:spTree>
    <p:extLst>
      <p:ext uri="{BB962C8B-B14F-4D97-AF65-F5344CB8AC3E}">
        <p14:creationId xmlns:p14="http://schemas.microsoft.com/office/powerpoint/2010/main" val="35103939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ffectLst>
                  <a:outerShdw blurRad="38100" dist="38100" dir="2700000" algn="tl">
                    <a:srgbClr val="DDDDDD"/>
                  </a:outerShdw>
                </a:effectLst>
                <a:latin typeface="Tw Cen MT Condensed" charset="0"/>
              </a:rPr>
              <a:t>Precision and Recall</a:t>
            </a:r>
          </a:p>
        </p:txBody>
      </p:sp>
      <p:sp>
        <p:nvSpPr>
          <p:cNvPr id="3" name="Content Placeholder 2"/>
          <p:cNvSpPr>
            <a:spLocks noGrp="1"/>
          </p:cNvSpPr>
          <p:nvPr>
            <p:ph idx="1"/>
          </p:nvPr>
        </p:nvSpPr>
        <p:spPr/>
        <p:txBody>
          <a:bodyPr/>
          <a:lstStyle/>
          <a:p>
            <a:r>
              <a:rPr lang="en-US">
                <a:effectLst>
                  <a:outerShdw blurRad="38100" dist="38100" dir="2700000" algn="tl">
                    <a:srgbClr val="DDDDDD"/>
                  </a:outerShdw>
                </a:effectLst>
                <a:latin typeface="Arial" charset="0"/>
              </a:rPr>
              <a:t>Precision: % of selected items that are correct</a:t>
            </a:r>
          </a:p>
          <a:p>
            <a:r>
              <a:rPr lang="en-US">
                <a:effectLst>
                  <a:outerShdw blurRad="38100" dist="38100" dir="2700000" algn="tl">
                    <a:srgbClr val="DDDDDD"/>
                  </a:outerShdw>
                </a:effectLst>
                <a:latin typeface="Arial" charset="0"/>
              </a:rPr>
              <a:t>Recall: % of correct items that are selected</a:t>
            </a:r>
          </a:p>
        </p:txBody>
      </p:sp>
      <p:sp>
        <p:nvSpPr>
          <p:cNvPr id="4" name="TextBox 3"/>
          <p:cNvSpPr txBox="1">
            <a:spLocks noRot="1" noChangeAspect="1" noMove="1" noResize="1" noEditPoints="1" noAdjustHandles="1" noChangeArrowheads="1" noChangeShapeType="1" noTextEdit="1"/>
          </p:cNvSpPr>
          <p:nvPr/>
        </p:nvSpPr>
        <p:spPr>
          <a:xfrm>
            <a:off x="3168570" y="3124200"/>
            <a:ext cx="2806859" cy="731867"/>
          </a:xfrm>
          <a:prstGeom prst="rect">
            <a:avLst/>
          </a:prstGeom>
          <a:blipFill rotWithShape="0">
            <a:blip r:embed="rId2"/>
            <a:stretch>
              <a:fillRect/>
            </a:stretch>
          </a:blipFill>
        </p:spPr>
        <p:txBody>
          <a:bodyPr/>
          <a:lstStyle/>
          <a:p>
            <a:r>
              <a:rPr lang="en-US">
                <a:noFill/>
              </a:rPr>
              <a:t> </a:t>
            </a:r>
          </a:p>
        </p:txBody>
      </p:sp>
      <p:sp>
        <p:nvSpPr>
          <p:cNvPr id="5" name="TextBox 4"/>
          <p:cNvSpPr txBox="1">
            <a:spLocks noRot="1" noChangeAspect="1" noMove="1" noResize="1" noEditPoints="1" noAdjustHandles="1" noChangeArrowheads="1" noChangeShapeType="1" noTextEdit="1"/>
          </p:cNvSpPr>
          <p:nvPr/>
        </p:nvSpPr>
        <p:spPr>
          <a:xfrm>
            <a:off x="3157458" y="4463241"/>
            <a:ext cx="2365584" cy="731867"/>
          </a:xfrm>
          <a:prstGeom prst="rect">
            <a:avLst/>
          </a:prstGeom>
          <a:blipFill rotWithShape="0">
            <a:blip r:embed="rId3"/>
            <a:stretch>
              <a:fillRect/>
            </a:stretch>
          </a:blipFill>
        </p:spPr>
        <p:txBody>
          <a:bodyPr/>
          <a:lstStyle/>
          <a:p>
            <a:r>
              <a:rPr lang="en-US">
                <a:noFill/>
              </a:rPr>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ffectLst>
                  <a:outerShdw blurRad="38100" dist="38100" dir="2700000" algn="tl">
                    <a:srgbClr val="DDDDDD"/>
                  </a:outerShdw>
                </a:effectLst>
                <a:latin typeface="Tw Cen MT Condensed" charset="0"/>
              </a:rPr>
              <a:t>A Combined measure: F</a:t>
            </a:r>
          </a:p>
        </p:txBody>
      </p:sp>
      <p:sp>
        <p:nvSpPr>
          <p:cNvPr id="3" name="Content Placeholder 2"/>
          <p:cNvSpPr>
            <a:spLocks noGrp="1"/>
          </p:cNvSpPr>
          <p:nvPr>
            <p:ph idx="1"/>
          </p:nvPr>
        </p:nvSpPr>
        <p:spPr/>
        <p:txBody>
          <a:bodyPr/>
          <a:lstStyle/>
          <a:p>
            <a:r>
              <a:rPr lang="en-US" dirty="0">
                <a:effectLst>
                  <a:outerShdw blurRad="38100" dist="38100" dir="2700000" algn="tl">
                    <a:srgbClr val="DDDDDD"/>
                  </a:outerShdw>
                </a:effectLst>
                <a:latin typeface="Arial" charset="0"/>
              </a:rPr>
              <a:t>The F measure assesses the P/R tradeoff, through the weighted harmonic mean:</a:t>
            </a:r>
          </a:p>
        </p:txBody>
      </p:sp>
      <p:graphicFrame>
        <p:nvGraphicFramePr>
          <p:cNvPr id="4" name="Object 3"/>
          <p:cNvGraphicFramePr>
            <a:graphicFrameLocks noChangeAspect="1"/>
          </p:cNvGraphicFramePr>
          <p:nvPr>
            <p:extLst>
              <p:ext uri="{D42A27DB-BD31-4B8C-83A1-F6EECF244321}">
                <p14:modId xmlns:p14="http://schemas.microsoft.com/office/powerpoint/2010/main" val="3202102916"/>
              </p:ext>
            </p:extLst>
          </p:nvPr>
        </p:nvGraphicFramePr>
        <p:xfrm>
          <a:off x="1393825" y="2514600"/>
          <a:ext cx="6178550" cy="1555750"/>
        </p:xfrm>
        <a:graphic>
          <a:graphicData uri="http://schemas.openxmlformats.org/presentationml/2006/ole">
            <mc:AlternateContent xmlns:mc="http://schemas.openxmlformats.org/markup-compatibility/2006">
              <mc:Choice xmlns:v="urn:schemas-microsoft-com:vml" Requires="v">
                <p:oleObj spid="_x0000_s61462" name="Equation" r:id="rId3" imgW="1765300" imgH="444500" progId="Equation.3">
                  <p:embed/>
                </p:oleObj>
              </mc:Choice>
              <mc:Fallback>
                <p:oleObj name="Equation" r:id="rId3" imgW="1765300" imgH="444500" progId="Equation.3">
                  <p:embed/>
                  <p:pic>
                    <p:nvPicPr>
                      <p:cNvPr id="0" name=""/>
                      <p:cNvPicPr/>
                      <p:nvPr/>
                    </p:nvPicPr>
                    <p:blipFill>
                      <a:blip r:embed="rId4"/>
                      <a:stretch>
                        <a:fillRect/>
                      </a:stretch>
                    </p:blipFill>
                    <p:spPr>
                      <a:xfrm>
                        <a:off x="1393825" y="2514600"/>
                        <a:ext cx="6178550" cy="155575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33479167"/>
              </p:ext>
            </p:extLst>
          </p:nvPr>
        </p:nvGraphicFramePr>
        <p:xfrm>
          <a:off x="1905000" y="4289425"/>
          <a:ext cx="5156200" cy="1511300"/>
        </p:xfrm>
        <a:graphic>
          <a:graphicData uri="http://schemas.openxmlformats.org/presentationml/2006/ole">
            <mc:AlternateContent xmlns:mc="http://schemas.openxmlformats.org/markup-compatibility/2006">
              <mc:Choice xmlns:v="urn:schemas-microsoft-com:vml" Requires="v">
                <p:oleObj spid="_x0000_s61463" name="Equation" r:id="rId5" imgW="1473200" imgH="431800" progId="Equation.3">
                  <p:embed/>
                </p:oleObj>
              </mc:Choice>
              <mc:Fallback>
                <p:oleObj name="Equation" r:id="rId5" imgW="1473200" imgH="431800" progId="Equation.3">
                  <p:embed/>
                  <p:pic>
                    <p:nvPicPr>
                      <p:cNvPr id="0" name=""/>
                      <p:cNvPicPr/>
                      <p:nvPr/>
                    </p:nvPicPr>
                    <p:blipFill>
                      <a:blip r:embed="rId6"/>
                      <a:stretch>
                        <a:fillRect/>
                      </a:stretch>
                    </p:blipFill>
                    <p:spPr>
                      <a:xfrm>
                        <a:off x="1905000" y="4289425"/>
                        <a:ext cx="5156200" cy="1511300"/>
                      </a:xfrm>
                      <a:prstGeom prst="rect">
                        <a:avLst/>
                      </a:prstGeom>
                    </p:spPr>
                  </p:pic>
                </p:oleObj>
              </mc:Fallback>
            </mc:AlternateContent>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ffectLst>
                  <a:outerShdw blurRad="38100" dist="38100" dir="2700000" algn="tl">
                    <a:srgbClr val="DDDDDD"/>
                  </a:outerShdw>
                </a:effectLst>
                <a:latin typeface="Tw Cen MT Condensed" charset="0"/>
              </a:rPr>
              <a:t>Multiclass Classification</a:t>
            </a:r>
          </a:p>
        </p:txBody>
      </p:sp>
      <p:sp>
        <p:nvSpPr>
          <p:cNvPr id="3" name="Content Placeholder 2"/>
          <p:cNvSpPr>
            <a:spLocks noGrp="1"/>
          </p:cNvSpPr>
          <p:nvPr>
            <p:ph idx="1"/>
          </p:nvPr>
        </p:nvSpPr>
        <p:spPr/>
        <p:txBody>
          <a:bodyPr/>
          <a:lstStyle/>
          <a:p>
            <a:pPr>
              <a:buFont typeface="Wingdings" panose="05000000000000000000" pitchFamily="2" charset="2"/>
              <a:buChar char="l"/>
              <a:defRPr/>
            </a:pPr>
            <a:r>
              <a:rPr lang="en-US" dirty="0" smtClean="0">
                <a:ea typeface="+mn-ea"/>
              </a:rPr>
              <a:t>Dealing with &gt; 2 classes</a:t>
            </a:r>
          </a:p>
          <a:p>
            <a:pPr>
              <a:buFont typeface="Wingdings" panose="05000000000000000000" pitchFamily="2" charset="2"/>
              <a:buChar char="l"/>
              <a:defRPr/>
            </a:pPr>
            <a:r>
              <a:rPr lang="en-US" dirty="0" smtClean="0">
                <a:ea typeface="+mn-ea"/>
              </a:rPr>
              <a:t>For each class </a:t>
            </a:r>
            <a:r>
              <a:rPr lang="en-US" dirty="0" err="1">
                <a:solidFill>
                  <a:srgbClr val="FF0000"/>
                </a:solidFill>
                <a:latin typeface="Calibri" charset="0"/>
                <a:cs typeface="ＭＳ Ｐゴシック" charset="0"/>
              </a:rPr>
              <a:t>c∈C</a:t>
            </a:r>
            <a:endParaRPr lang="en-US" dirty="0" smtClean="0">
              <a:ea typeface="+mn-ea"/>
            </a:endParaRPr>
          </a:p>
          <a:p>
            <a:pPr lvl="1">
              <a:buFont typeface="Wingdings" panose="05000000000000000000" pitchFamily="2" charset="2"/>
              <a:buChar char="§"/>
              <a:defRPr/>
            </a:pPr>
            <a:r>
              <a:rPr lang="en-US" dirty="0" smtClean="0"/>
              <a:t>Build a binary classifier </a:t>
            </a:r>
            <a:r>
              <a:rPr lang="en-US" dirty="0" err="1" smtClean="0">
                <a:solidFill>
                  <a:srgbClr val="FF0000"/>
                </a:solidFill>
              </a:rPr>
              <a:t>Y</a:t>
            </a:r>
            <a:r>
              <a:rPr lang="en-US" baseline="-25000" dirty="0" err="1" smtClean="0">
                <a:solidFill>
                  <a:srgbClr val="FF0000"/>
                </a:solidFill>
              </a:rPr>
              <a:t>c</a:t>
            </a:r>
            <a:r>
              <a:rPr lang="en-US" dirty="0" smtClean="0"/>
              <a:t> to distinguish </a:t>
            </a:r>
            <a:r>
              <a:rPr lang="en-US" dirty="0" smtClean="0">
                <a:solidFill>
                  <a:srgbClr val="FF0000"/>
                </a:solidFill>
              </a:rPr>
              <a:t>c</a:t>
            </a:r>
            <a:r>
              <a:rPr lang="en-US" dirty="0" smtClean="0"/>
              <a:t> from </a:t>
            </a:r>
            <a:r>
              <a:rPr lang="en-US" dirty="0" smtClean="0">
                <a:solidFill>
                  <a:srgbClr val="FF0000"/>
                </a:solidFill>
              </a:rPr>
              <a:t>~c</a:t>
            </a:r>
          </a:p>
          <a:p>
            <a:pPr>
              <a:buFont typeface="Wingdings" panose="05000000000000000000" pitchFamily="2" charset="2"/>
              <a:buChar char="l"/>
              <a:defRPr/>
            </a:pPr>
            <a:r>
              <a:rPr lang="en-US" dirty="0" smtClean="0">
                <a:ea typeface="+mn-ea"/>
              </a:rPr>
              <a:t>Given a test document </a:t>
            </a:r>
            <a:r>
              <a:rPr lang="en-US" dirty="0" smtClean="0">
                <a:solidFill>
                  <a:srgbClr val="FF0000"/>
                </a:solidFill>
                <a:ea typeface="+mn-ea"/>
              </a:rPr>
              <a:t>d</a:t>
            </a:r>
          </a:p>
          <a:p>
            <a:pPr lvl="1">
              <a:buFont typeface="Wingdings" panose="05000000000000000000" pitchFamily="2" charset="2"/>
              <a:buChar char="§"/>
              <a:defRPr/>
            </a:pPr>
            <a:r>
              <a:rPr lang="en-US" dirty="0" smtClean="0"/>
              <a:t>Evaluate membership in each class using </a:t>
            </a:r>
            <a:r>
              <a:rPr lang="en-US" dirty="0" err="1" smtClean="0">
                <a:solidFill>
                  <a:srgbClr val="FF0000"/>
                </a:solidFill>
              </a:rPr>
              <a:t>Y</a:t>
            </a:r>
            <a:r>
              <a:rPr lang="en-US" baseline="-25000" dirty="0" err="1" smtClean="0">
                <a:solidFill>
                  <a:srgbClr val="FF0000"/>
                </a:solidFill>
              </a:rPr>
              <a:t>c</a:t>
            </a:r>
            <a:endParaRPr lang="en-US" baseline="-25000" dirty="0" smtClean="0">
              <a:solidFill>
                <a:srgbClr val="FF0000"/>
              </a:solidFill>
            </a:endParaRPr>
          </a:p>
          <a:p>
            <a:pPr lvl="1">
              <a:buFont typeface="Wingdings" panose="05000000000000000000" pitchFamily="2" charset="2"/>
              <a:buChar char="§"/>
              <a:defRPr/>
            </a:pPr>
            <a:r>
              <a:rPr lang="en-US" dirty="0" smtClean="0"/>
              <a:t>Assign </a:t>
            </a:r>
            <a:r>
              <a:rPr lang="en-US" dirty="0" smtClean="0">
                <a:solidFill>
                  <a:srgbClr val="FF0000"/>
                </a:solidFill>
              </a:rPr>
              <a:t>d</a:t>
            </a:r>
            <a:r>
              <a:rPr lang="en-US" dirty="0" smtClean="0"/>
              <a:t> to each class </a:t>
            </a:r>
            <a:r>
              <a:rPr lang="en-US" dirty="0" smtClean="0">
                <a:solidFill>
                  <a:srgbClr val="FF0000"/>
                </a:solidFill>
              </a:rPr>
              <a:t>c</a:t>
            </a:r>
            <a:r>
              <a:rPr lang="en-US" dirty="0" smtClean="0"/>
              <a:t> for which </a:t>
            </a:r>
            <a:r>
              <a:rPr lang="en-US" dirty="0" err="1" smtClean="0">
                <a:solidFill>
                  <a:srgbClr val="FF0000"/>
                </a:solidFill>
              </a:rPr>
              <a:t>Y</a:t>
            </a:r>
            <a:r>
              <a:rPr lang="en-US" baseline="-25000" dirty="0" err="1" smtClean="0">
                <a:solidFill>
                  <a:srgbClr val="FF0000"/>
                </a:solidFill>
              </a:rPr>
              <a:t>c</a:t>
            </a:r>
            <a:r>
              <a:rPr lang="en-US" dirty="0" smtClean="0"/>
              <a:t> returns true</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ffectLst>
                  <a:outerShdw blurRad="38100" dist="38100" dir="2700000" algn="tl">
                    <a:srgbClr val="DDDDDD"/>
                  </a:outerShdw>
                </a:effectLst>
                <a:latin typeface="Tw Cen MT Condensed" charset="0"/>
              </a:rPr>
              <a:t>Micro- vs. Macro-Averaging</a:t>
            </a:r>
          </a:p>
        </p:txBody>
      </p:sp>
      <p:sp>
        <p:nvSpPr>
          <p:cNvPr id="3" name="Content Placeholder 2"/>
          <p:cNvSpPr>
            <a:spLocks noGrp="1"/>
          </p:cNvSpPr>
          <p:nvPr>
            <p:ph idx="1"/>
          </p:nvPr>
        </p:nvSpPr>
        <p:spPr/>
        <p:txBody>
          <a:bodyPr/>
          <a:lstStyle/>
          <a:p>
            <a:r>
              <a:rPr lang="en-US">
                <a:effectLst>
                  <a:outerShdw blurRad="38100" dist="38100" dir="2700000" algn="tl">
                    <a:srgbClr val="DDDDDD"/>
                  </a:outerShdw>
                </a:effectLst>
                <a:latin typeface="Arial" charset="0"/>
              </a:rPr>
              <a:t>If we have more than one class, how do we combine multiple performance measures into  one quantity</a:t>
            </a:r>
          </a:p>
          <a:p>
            <a:r>
              <a:rPr lang="en-US" b="1">
                <a:effectLst>
                  <a:outerShdw blurRad="38100" dist="38100" dir="2700000" algn="tl">
                    <a:srgbClr val="DDDDDD"/>
                  </a:outerShdw>
                </a:effectLst>
                <a:latin typeface="Arial" charset="0"/>
              </a:rPr>
              <a:t>Macroaveraging</a:t>
            </a:r>
            <a:r>
              <a:rPr lang="en-US">
                <a:effectLst>
                  <a:outerShdw blurRad="38100" dist="38100" dir="2700000" algn="tl">
                    <a:srgbClr val="DDDDDD"/>
                  </a:outerShdw>
                </a:effectLst>
                <a:latin typeface="Arial" charset="0"/>
              </a:rPr>
              <a:t>: compute performance for each class, then average</a:t>
            </a:r>
          </a:p>
          <a:p>
            <a:r>
              <a:rPr lang="en-US" b="1">
                <a:effectLst>
                  <a:outerShdw blurRad="38100" dist="38100" dir="2700000" algn="tl">
                    <a:srgbClr val="DDDDDD"/>
                  </a:outerShdw>
                </a:effectLst>
                <a:latin typeface="Arial" charset="0"/>
              </a:rPr>
              <a:t>Microaveraging</a:t>
            </a:r>
            <a:r>
              <a:rPr lang="en-US">
                <a:effectLst>
                  <a:outerShdw blurRad="38100" dist="38100" dir="2700000" algn="tl">
                    <a:srgbClr val="DDDDDD"/>
                  </a:outerShdw>
                </a:effectLst>
                <a:latin typeface="Arial" charset="0"/>
              </a:rPr>
              <a:t>: collect decision for all classes, compute contingency table, evaluate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74688" y="0"/>
            <a:ext cx="8088312" cy="762000"/>
          </a:xfrm>
        </p:spPr>
        <p:txBody>
          <a:bodyPr/>
          <a:lstStyle/>
          <a:p>
            <a:pPr eaLnBrk="1" hangingPunct="1"/>
            <a:r>
              <a:rPr lang="en-US" sz="4000" dirty="0">
                <a:effectLst>
                  <a:outerShdw blurRad="38100" dist="38100" dir="2700000" algn="tl">
                    <a:srgbClr val="DDDDDD"/>
                  </a:outerShdw>
                </a:effectLst>
                <a:latin typeface="Tw Cen MT Condensed" charset="0"/>
              </a:rPr>
              <a:t>More Complicated Cases of Measuring Performance</a:t>
            </a:r>
          </a:p>
        </p:txBody>
      </p:sp>
      <p:sp>
        <p:nvSpPr>
          <p:cNvPr id="417795" name="Rectangle 3"/>
          <p:cNvSpPr>
            <a:spLocks noGrp="1" noChangeArrowheads="1"/>
          </p:cNvSpPr>
          <p:nvPr>
            <p:ph idx="1"/>
          </p:nvPr>
        </p:nvSpPr>
        <p:spPr>
          <a:xfrm>
            <a:off x="660400" y="1219200"/>
            <a:ext cx="8178800" cy="5105400"/>
          </a:xfrm>
        </p:spPr>
        <p:txBody>
          <a:bodyPr/>
          <a:lstStyle/>
          <a:p>
            <a:pPr eaLnBrk="1" hangingPunct="1">
              <a:lnSpc>
                <a:spcPct val="90000"/>
              </a:lnSpc>
            </a:pPr>
            <a:r>
              <a:rPr lang="en-US" dirty="0">
                <a:solidFill>
                  <a:srgbClr val="FF0000"/>
                </a:solidFill>
                <a:effectLst>
                  <a:outerShdw blurRad="38100" dist="38100" dir="2700000" algn="tl">
                    <a:srgbClr val="DDDDDD"/>
                  </a:outerShdw>
                </a:effectLst>
                <a:latin typeface="Calibri" charset="0"/>
              </a:rPr>
              <a:t>For multiclass classifiers:</a:t>
            </a:r>
          </a:p>
          <a:p>
            <a:pPr lvl="1" eaLnBrk="1" hangingPunct="1">
              <a:lnSpc>
                <a:spcPct val="90000"/>
              </a:lnSpc>
            </a:pPr>
            <a:r>
              <a:rPr lang="en-US" dirty="0">
                <a:latin typeface="Calibri" charset="0"/>
              </a:rPr>
              <a:t>Average accuracy (or precision or recall) of 2-way distinctions: Sports or not, News or not, etc.</a:t>
            </a:r>
          </a:p>
          <a:p>
            <a:pPr lvl="1" eaLnBrk="1" hangingPunct="1">
              <a:lnSpc>
                <a:spcPct val="90000"/>
              </a:lnSpc>
            </a:pPr>
            <a:r>
              <a:rPr lang="en-US" dirty="0">
                <a:latin typeface="Calibri" charset="0"/>
              </a:rPr>
              <a:t>Better, estimate the cost of different </a:t>
            </a:r>
            <a:r>
              <a:rPr lang="en-US" i="1" dirty="0">
                <a:latin typeface="Calibri" charset="0"/>
              </a:rPr>
              <a:t>kinds</a:t>
            </a:r>
            <a:r>
              <a:rPr lang="en-US" dirty="0">
                <a:latin typeface="Calibri" charset="0"/>
              </a:rPr>
              <a:t> of errors</a:t>
            </a:r>
          </a:p>
          <a:p>
            <a:pPr lvl="2" eaLnBrk="1" hangingPunct="1">
              <a:lnSpc>
                <a:spcPct val="90000"/>
              </a:lnSpc>
            </a:pPr>
            <a:r>
              <a:rPr lang="en-US" dirty="0">
                <a:latin typeface="Calibri" charset="0"/>
              </a:rPr>
              <a:t>e.g., how bad is each of the following?</a:t>
            </a:r>
          </a:p>
          <a:p>
            <a:pPr lvl="3" eaLnBrk="1" hangingPunct="1">
              <a:lnSpc>
                <a:spcPct val="90000"/>
              </a:lnSpc>
            </a:pPr>
            <a:r>
              <a:rPr lang="en-US" dirty="0">
                <a:latin typeface="Calibri" charset="0"/>
              </a:rPr>
              <a:t>putting Sports articles in the News section</a:t>
            </a:r>
          </a:p>
          <a:p>
            <a:pPr lvl="3" eaLnBrk="1" hangingPunct="1">
              <a:lnSpc>
                <a:spcPct val="90000"/>
              </a:lnSpc>
            </a:pPr>
            <a:r>
              <a:rPr lang="en-US" dirty="0">
                <a:latin typeface="Calibri" charset="0"/>
              </a:rPr>
              <a:t>putting Fashion articles in the News section</a:t>
            </a:r>
          </a:p>
          <a:p>
            <a:pPr lvl="3" eaLnBrk="1" hangingPunct="1">
              <a:lnSpc>
                <a:spcPct val="90000"/>
              </a:lnSpc>
            </a:pPr>
            <a:r>
              <a:rPr lang="en-US" dirty="0">
                <a:latin typeface="Calibri" charset="0"/>
              </a:rPr>
              <a:t>putting News articles in the Fashion section</a:t>
            </a:r>
          </a:p>
          <a:p>
            <a:pPr lvl="2" eaLnBrk="1" hangingPunct="1">
              <a:lnSpc>
                <a:spcPct val="90000"/>
              </a:lnSpc>
            </a:pPr>
            <a:r>
              <a:rPr lang="en-US" dirty="0">
                <a:latin typeface="Calibri" charset="0"/>
              </a:rPr>
              <a:t>Now tune system to minimize total cost</a:t>
            </a:r>
          </a:p>
          <a:p>
            <a:pPr eaLnBrk="1" hangingPunct="1">
              <a:lnSpc>
                <a:spcPct val="120000"/>
              </a:lnSpc>
            </a:pPr>
            <a:r>
              <a:rPr lang="en-US" dirty="0">
                <a:solidFill>
                  <a:srgbClr val="FF0000"/>
                </a:solidFill>
                <a:effectLst>
                  <a:outerShdw blurRad="38100" dist="38100" dir="2700000" algn="tl">
                    <a:srgbClr val="DDDDDD"/>
                  </a:outerShdw>
                </a:effectLst>
                <a:latin typeface="Calibri" charset="0"/>
              </a:rPr>
              <a:t>For ranking systems:</a:t>
            </a:r>
          </a:p>
          <a:p>
            <a:pPr lvl="1" eaLnBrk="1" hangingPunct="1">
              <a:lnSpc>
                <a:spcPct val="90000"/>
              </a:lnSpc>
            </a:pPr>
            <a:r>
              <a:rPr lang="en-US" dirty="0">
                <a:latin typeface="Calibri" charset="0"/>
              </a:rPr>
              <a:t>Correlate with human rankings?</a:t>
            </a:r>
          </a:p>
          <a:p>
            <a:pPr lvl="1" eaLnBrk="1" hangingPunct="1">
              <a:lnSpc>
                <a:spcPct val="90000"/>
              </a:lnSpc>
            </a:pPr>
            <a:r>
              <a:rPr lang="en-US" dirty="0">
                <a:latin typeface="Calibri" charset="0"/>
              </a:rPr>
              <a:t>Get active feedback from user?</a:t>
            </a:r>
          </a:p>
          <a:p>
            <a:pPr lvl="1" eaLnBrk="1" hangingPunct="1">
              <a:lnSpc>
                <a:spcPct val="90000"/>
              </a:lnSpc>
            </a:pPr>
            <a:r>
              <a:rPr lang="en-US" dirty="0">
                <a:latin typeface="Calibri" charset="0"/>
              </a:rPr>
              <a:t>Measure user</a:t>
            </a:r>
            <a:r>
              <a:rPr lang="ja-JP" altLang="en-US" dirty="0">
                <a:latin typeface="Calibri" charset="0"/>
              </a:rPr>
              <a:t>’</a:t>
            </a:r>
            <a:r>
              <a:rPr lang="en-US" dirty="0">
                <a:latin typeface="Calibri" charset="0"/>
              </a:rPr>
              <a:t>s wasted time by tracking clicks?</a:t>
            </a:r>
          </a:p>
        </p:txBody>
      </p:sp>
      <p:sp>
        <p:nvSpPr>
          <p:cNvPr id="64516" name="Footer Placeholder 3"/>
          <p:cNvSpPr>
            <a:spLocks noGrp="1"/>
          </p:cNvSpPr>
          <p:nvPr>
            <p:ph type="ftr" sz="quarter" idx="4294967295"/>
          </p:nvPr>
        </p:nvSpPr>
        <p:spPr bwMode="auto">
          <a:xfrm>
            <a:off x="1524000" y="6553200"/>
            <a:ext cx="24384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600" b="0">
                <a:latin typeface="Tw Cen MT" charset="0"/>
              </a:rPr>
              <a:t>Slide from Jason Eisner</a:t>
            </a:r>
          </a:p>
        </p:txBody>
      </p:sp>
      <p:sp>
        <p:nvSpPr>
          <p:cNvPr id="417796" name="Rectangle 4"/>
          <p:cNvSpPr>
            <a:spLocks noChangeArrowheads="1"/>
          </p:cNvSpPr>
          <p:nvPr/>
        </p:nvSpPr>
        <p:spPr bwMode="auto">
          <a:xfrm>
            <a:off x="4267200" y="4419600"/>
            <a:ext cx="48768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type="none" w="lg" len="lg"/>
              </a14:hiddenLine>
            </a:ext>
          </a:extLst>
        </p:spPr>
        <p:txBody>
          <a:bodyPr>
            <a:spAutoFit/>
          </a:bodyPr>
          <a:lstStyle/>
          <a:p>
            <a:pPr eaLnBrk="1" hangingPunct="1">
              <a:lnSpc>
                <a:spcPct val="60000"/>
              </a:lnSpc>
              <a:spcBef>
                <a:spcPct val="50000"/>
              </a:spcBef>
              <a:buClr>
                <a:schemeClr val="accent2"/>
              </a:buClr>
              <a:buFont typeface="Wingdings" charset="0"/>
              <a:buNone/>
            </a:pPr>
            <a:r>
              <a:rPr kumimoji="1" lang="en-US" sz="2000" dirty="0">
                <a:solidFill>
                  <a:srgbClr val="3399FF"/>
                </a:solidFill>
              </a:rPr>
              <a:t>Which articles are </a:t>
            </a:r>
            <a:r>
              <a:rPr kumimoji="1" lang="en-US" sz="2000" u="sng" dirty="0">
                <a:solidFill>
                  <a:srgbClr val="3399FF"/>
                </a:solidFill>
              </a:rPr>
              <a:t>most</a:t>
            </a:r>
            <a:r>
              <a:rPr kumimoji="1" lang="en-US" sz="2000" dirty="0">
                <a:solidFill>
                  <a:srgbClr val="3399FF"/>
                </a:solidFill>
              </a:rPr>
              <a:t> Sports-like?</a:t>
            </a:r>
          </a:p>
          <a:p>
            <a:pPr eaLnBrk="1" hangingPunct="1">
              <a:lnSpc>
                <a:spcPct val="60000"/>
              </a:lnSpc>
              <a:spcBef>
                <a:spcPct val="50000"/>
              </a:spcBef>
              <a:buClr>
                <a:schemeClr val="accent2"/>
              </a:buClr>
              <a:buFont typeface="Wingdings" charset="0"/>
              <a:buNone/>
            </a:pPr>
            <a:r>
              <a:rPr kumimoji="1" lang="en-US" sz="2000" dirty="0">
                <a:solidFill>
                  <a:srgbClr val="3399FF"/>
                </a:solidFill>
              </a:rPr>
              <a:t>Which articles / webpages </a:t>
            </a:r>
            <a:r>
              <a:rPr kumimoji="1" lang="en-US" sz="2000" u="sng" dirty="0">
                <a:solidFill>
                  <a:srgbClr val="3399FF"/>
                </a:solidFill>
              </a:rPr>
              <a:t>most</a:t>
            </a:r>
            <a:r>
              <a:rPr kumimoji="1" lang="en-US" sz="2000" dirty="0">
                <a:solidFill>
                  <a:srgbClr val="3399FF"/>
                </a:solidFill>
              </a:rPr>
              <a:t> relevant?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77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177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177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177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1779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1779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17795">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17795">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417795">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17795">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417795">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417795">
                                            <p:txEl>
                                              <p:pRg st="11" end="11"/>
                                            </p:txEl>
                                          </p:spTgt>
                                        </p:tgtEl>
                                        <p:attrNameLst>
                                          <p:attrName>style.visibility</p:attrName>
                                        </p:attrNameLst>
                                      </p:cBhvr>
                                      <p:to>
                                        <p:strVal val="visible"/>
                                      </p:to>
                                    </p:set>
                                  </p:childTnLst>
                                </p:cTn>
                              </p:par>
                            </p:childTnLst>
                          </p:cTn>
                        </p:par>
                        <p:par>
                          <p:cTn id="31" fill="hold" nodeType="afterGroup">
                            <p:stCondLst>
                              <p:cond delay="500"/>
                            </p:stCondLst>
                            <p:childTnLst>
                              <p:par>
                                <p:cTn id="32" presetID="2" presetClass="entr" presetSubtype="2" fill="hold" grpId="0" nodeType="afterEffect">
                                  <p:stCondLst>
                                    <p:cond delay="0"/>
                                  </p:stCondLst>
                                  <p:childTnLst>
                                    <p:set>
                                      <p:cBhvr>
                                        <p:cTn id="33" dur="1" fill="hold">
                                          <p:stCondLst>
                                            <p:cond delay="0"/>
                                          </p:stCondLst>
                                        </p:cTn>
                                        <p:tgtEl>
                                          <p:spTgt spid="417796"/>
                                        </p:tgtEl>
                                        <p:attrNameLst>
                                          <p:attrName>style.visibility</p:attrName>
                                        </p:attrNameLst>
                                      </p:cBhvr>
                                      <p:to>
                                        <p:strVal val="visible"/>
                                      </p:to>
                                    </p:set>
                                    <p:anim calcmode="lin" valueType="num">
                                      <p:cBhvr additive="base">
                                        <p:cTn id="34" dur="500" fill="hold"/>
                                        <p:tgtEl>
                                          <p:spTgt spid="417796"/>
                                        </p:tgtEl>
                                        <p:attrNameLst>
                                          <p:attrName>ppt_x</p:attrName>
                                        </p:attrNameLst>
                                      </p:cBhvr>
                                      <p:tavLst>
                                        <p:tav tm="0">
                                          <p:val>
                                            <p:strVal val="1+#ppt_w/2"/>
                                          </p:val>
                                        </p:tav>
                                        <p:tav tm="100000">
                                          <p:val>
                                            <p:strVal val="#ppt_x"/>
                                          </p:val>
                                        </p:tav>
                                      </p:tavLst>
                                    </p:anim>
                                    <p:anim calcmode="lin" valueType="num">
                                      <p:cBhvr additive="base">
                                        <p:cTn id="35" dur="500" fill="hold"/>
                                        <p:tgtEl>
                                          <p:spTgt spid="4177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7795" grpId="0" build="p" autoUpdateAnimBg="0"/>
      <p:bldP spid="417796"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8" y="0"/>
            <a:ext cx="8469312" cy="762000"/>
          </a:xfrm>
        </p:spPr>
        <p:txBody>
          <a:bodyPr/>
          <a:lstStyle/>
          <a:p>
            <a:r>
              <a:rPr lang="en-US">
                <a:effectLst>
                  <a:outerShdw blurRad="38100" dist="38100" dir="2700000" algn="tl">
                    <a:srgbClr val="DDDDDD"/>
                  </a:outerShdw>
                </a:effectLst>
                <a:latin typeface="Tw Cen MT Condensed" charset="0"/>
              </a:rPr>
              <a:t>Evaluation Benchmark</a:t>
            </a:r>
          </a:p>
        </p:txBody>
      </p:sp>
      <p:sp>
        <p:nvSpPr>
          <p:cNvPr id="3" name="Content Placeholder 2"/>
          <p:cNvSpPr>
            <a:spLocks noGrp="1"/>
          </p:cNvSpPr>
          <p:nvPr>
            <p:ph idx="1"/>
          </p:nvPr>
        </p:nvSpPr>
        <p:spPr/>
        <p:txBody>
          <a:bodyPr>
            <a:normAutofit/>
          </a:bodyPr>
          <a:lstStyle/>
          <a:p>
            <a:pPr>
              <a:lnSpc>
                <a:spcPct val="90000"/>
              </a:lnSpc>
            </a:pPr>
            <a:r>
              <a:rPr lang="en-US" sz="2600">
                <a:effectLst>
                  <a:outerShdw blurRad="38100" dist="38100" dir="2700000" algn="tl">
                    <a:srgbClr val="DDDDDD"/>
                  </a:outerShdw>
                </a:effectLst>
                <a:latin typeface="Arial" charset="0"/>
              </a:rPr>
              <a:t>Reuters-21578 Data Set</a:t>
            </a:r>
          </a:p>
          <a:p>
            <a:pPr>
              <a:lnSpc>
                <a:spcPct val="90000"/>
              </a:lnSpc>
            </a:pPr>
            <a:r>
              <a:rPr lang="en-US" sz="2600">
                <a:effectLst>
                  <a:outerShdw blurRad="38100" dist="38100" dir="2700000" algn="tl">
                    <a:srgbClr val="DDDDDD"/>
                  </a:outerShdw>
                </a:effectLst>
                <a:latin typeface="Arial" charset="0"/>
              </a:rPr>
              <a:t>Most (over)used data set, 21,578 docs (each 90 types, 200 tokens)	</a:t>
            </a:r>
          </a:p>
          <a:p>
            <a:pPr>
              <a:lnSpc>
                <a:spcPct val="90000"/>
              </a:lnSpc>
            </a:pPr>
            <a:r>
              <a:rPr lang="en-US" sz="2600">
                <a:effectLst>
                  <a:outerShdw blurRad="38100" dist="38100" dir="2700000" algn="tl">
                    <a:srgbClr val="DDDDDD"/>
                  </a:outerShdw>
                </a:effectLst>
                <a:latin typeface="Arial" charset="0"/>
              </a:rPr>
              <a:t>9603 training, 3299 test articles (ModApte/Lewis split)	</a:t>
            </a:r>
          </a:p>
          <a:p>
            <a:pPr>
              <a:lnSpc>
                <a:spcPct val="90000"/>
              </a:lnSpc>
            </a:pPr>
            <a:r>
              <a:rPr lang="en-US" sz="2600">
                <a:effectLst>
                  <a:outerShdw blurRad="38100" dist="38100" dir="2700000" algn="tl">
                    <a:srgbClr val="DDDDDD"/>
                  </a:outerShdw>
                </a:effectLst>
                <a:latin typeface="Arial" charset="0"/>
              </a:rPr>
              <a:t>118 categories	</a:t>
            </a:r>
          </a:p>
          <a:p>
            <a:pPr lvl="1">
              <a:lnSpc>
                <a:spcPct val="90000"/>
              </a:lnSpc>
            </a:pPr>
            <a:r>
              <a:rPr lang="en-US" sz="2200">
                <a:latin typeface="Arial" charset="0"/>
              </a:rPr>
              <a:t>An article can be in more than one category</a:t>
            </a:r>
          </a:p>
          <a:p>
            <a:pPr lvl="1">
              <a:lnSpc>
                <a:spcPct val="90000"/>
              </a:lnSpc>
            </a:pPr>
            <a:r>
              <a:rPr lang="en-US" sz="2200">
                <a:latin typeface="Arial" charset="0"/>
              </a:rPr>
              <a:t>Learn 118 binary category distinctions	</a:t>
            </a:r>
          </a:p>
          <a:p>
            <a:pPr>
              <a:lnSpc>
                <a:spcPct val="90000"/>
              </a:lnSpc>
            </a:pPr>
            <a:r>
              <a:rPr lang="en-US" sz="2600">
                <a:effectLst>
                  <a:outerShdw blurRad="38100" dist="38100" dir="2700000" algn="tl">
                    <a:srgbClr val="DDDDDD"/>
                  </a:outerShdw>
                </a:effectLst>
                <a:latin typeface="Arial" charset="0"/>
              </a:rPr>
              <a:t>Average document (with at least one category) has 1.24 classes	</a:t>
            </a:r>
          </a:p>
          <a:p>
            <a:pPr>
              <a:lnSpc>
                <a:spcPct val="90000"/>
              </a:lnSpc>
            </a:pPr>
            <a:r>
              <a:rPr lang="en-US" sz="2600">
                <a:effectLst>
                  <a:outerShdw blurRad="38100" dist="38100" dir="2700000" algn="tl">
                    <a:srgbClr val="DDDDDD"/>
                  </a:outerShdw>
                </a:effectLst>
                <a:latin typeface="Arial" charset="0"/>
              </a:rPr>
              <a:t>Only about 10 out of 118 categories are large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4294967295"/>
          </p:nvPr>
        </p:nvSpPr>
        <p:spPr bwMode="auto">
          <a:xfrm>
            <a:off x="304800" y="6273800"/>
            <a:ext cx="19812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charset="0"/>
                <a:ea typeface="ＭＳ Ｐゴシック" charset="0"/>
                <a:cs typeface="Arial Unicode MS" charset="0"/>
              </a:defRPr>
            </a:lvl1pPr>
            <a:lvl2pPr marL="37931725" indent="-37474525" eaLnBrk="0" hangingPunct="0">
              <a:defRPr sz="2400">
                <a:solidFill>
                  <a:schemeClr val="tx1"/>
                </a:solidFill>
                <a:latin typeface="Lucida Sans" charset="0"/>
                <a:ea typeface="Arial Unicode MS" charset="0"/>
                <a:cs typeface="Arial Unicode MS" charset="0"/>
              </a:defRPr>
            </a:lvl2pPr>
            <a:lvl3pPr eaLnBrk="0" hangingPunct="0">
              <a:defRPr sz="2400">
                <a:solidFill>
                  <a:schemeClr val="tx1"/>
                </a:solidFill>
                <a:latin typeface="Lucida Sans" charset="0"/>
                <a:ea typeface="Arial Unicode MS" charset="0"/>
                <a:cs typeface="Arial Unicode MS" charset="0"/>
              </a:defRPr>
            </a:lvl3pPr>
            <a:lvl4pPr eaLnBrk="0" hangingPunct="0">
              <a:defRPr sz="2400">
                <a:solidFill>
                  <a:schemeClr val="tx1"/>
                </a:solidFill>
                <a:latin typeface="Lucida Sans" charset="0"/>
                <a:ea typeface="Arial Unicode MS" charset="0"/>
                <a:cs typeface="Arial Unicode MS" charset="0"/>
              </a:defRPr>
            </a:lvl4pPr>
            <a:lvl5pPr eaLnBrk="0" hangingPunct="0">
              <a:defRPr sz="2400">
                <a:solidFill>
                  <a:schemeClr val="tx1"/>
                </a:solidFill>
                <a:latin typeface="Lucida Sans" charset="0"/>
                <a:ea typeface="Arial Unicode MS" charset="0"/>
                <a:cs typeface="Arial Unicode MS" charset="0"/>
              </a:defRPr>
            </a:lvl5pPr>
            <a:lvl6pPr marL="457200" eaLnBrk="0" fontAlgn="base" hangingPunct="0">
              <a:spcBef>
                <a:spcPct val="0"/>
              </a:spcBef>
              <a:spcAft>
                <a:spcPct val="0"/>
              </a:spcAft>
              <a:defRPr sz="2400">
                <a:solidFill>
                  <a:schemeClr val="tx1"/>
                </a:solidFill>
                <a:latin typeface="Lucida Sans" charset="0"/>
                <a:ea typeface="Arial Unicode MS" charset="0"/>
                <a:cs typeface="Arial Unicode MS" charset="0"/>
              </a:defRPr>
            </a:lvl6pPr>
            <a:lvl7pPr marL="914400" eaLnBrk="0" fontAlgn="base" hangingPunct="0">
              <a:spcBef>
                <a:spcPct val="0"/>
              </a:spcBef>
              <a:spcAft>
                <a:spcPct val="0"/>
              </a:spcAft>
              <a:defRPr sz="2400">
                <a:solidFill>
                  <a:schemeClr val="tx1"/>
                </a:solidFill>
                <a:latin typeface="Lucida Sans" charset="0"/>
                <a:ea typeface="Arial Unicode MS" charset="0"/>
                <a:cs typeface="Arial Unicode MS" charset="0"/>
              </a:defRPr>
            </a:lvl7pPr>
            <a:lvl8pPr marL="1371600" eaLnBrk="0" fontAlgn="base" hangingPunct="0">
              <a:spcBef>
                <a:spcPct val="0"/>
              </a:spcBef>
              <a:spcAft>
                <a:spcPct val="0"/>
              </a:spcAft>
              <a:defRPr sz="2400">
                <a:solidFill>
                  <a:schemeClr val="tx1"/>
                </a:solidFill>
                <a:latin typeface="Lucida Sans" charset="0"/>
                <a:ea typeface="Arial Unicode MS" charset="0"/>
                <a:cs typeface="Arial Unicode MS" charset="0"/>
              </a:defRPr>
            </a:lvl8pPr>
            <a:lvl9pPr marL="1828800" eaLnBrk="0" fontAlgn="base" hangingPunct="0">
              <a:spcBef>
                <a:spcPct val="0"/>
              </a:spcBef>
              <a:spcAft>
                <a:spcPct val="0"/>
              </a:spcAft>
              <a:defRPr sz="2400">
                <a:solidFill>
                  <a:schemeClr val="tx1"/>
                </a:solidFill>
                <a:latin typeface="Lucida Sans" charset="0"/>
                <a:ea typeface="Arial Unicode MS" charset="0"/>
                <a:cs typeface="Arial Unicode MS" charset="0"/>
              </a:defRPr>
            </a:lvl9pPr>
          </a:lstStyle>
          <a:p>
            <a:pPr eaLnBrk="1" hangingPunct="1"/>
            <a:fld id="{E620381B-3AA2-4540-B229-7447A8D9845A}" type="slidenum">
              <a:rPr lang="en-US" sz="1200">
                <a:solidFill>
                  <a:srgbClr val="898989"/>
                </a:solidFill>
                <a:latin typeface="Calibri" charset="0"/>
              </a:rPr>
              <a:pPr eaLnBrk="1" hangingPunct="1"/>
              <a:t>56</a:t>
            </a:fld>
            <a:endParaRPr lang="en-US" sz="1200">
              <a:solidFill>
                <a:srgbClr val="898989"/>
              </a:solidFill>
              <a:latin typeface="Calibri" charset="0"/>
            </a:endParaRPr>
          </a:p>
        </p:txBody>
      </p:sp>
      <p:sp>
        <p:nvSpPr>
          <p:cNvPr id="46083" name="Rectangle 2"/>
          <p:cNvSpPr>
            <a:spLocks noGrp="1" noChangeArrowheads="1"/>
          </p:cNvSpPr>
          <p:nvPr>
            <p:ph type="body" idx="1"/>
          </p:nvPr>
        </p:nvSpPr>
        <p:spPr>
          <a:xfrm>
            <a:off x="685800" y="1295400"/>
            <a:ext cx="8153400" cy="2895600"/>
          </a:xfrm>
        </p:spPr>
        <p:txBody>
          <a:bodyPr/>
          <a:lstStyle/>
          <a:p>
            <a:pPr eaLnBrk="1" hangingPunct="1"/>
            <a:r>
              <a:rPr lang="en-US" sz="2100" dirty="0">
                <a:latin typeface="Calibri" charset="0"/>
                <a:ea typeface="ＭＳ Ｐゴシック" charset="0"/>
                <a:cs typeface="ＭＳ Ｐゴシック" charset="0"/>
              </a:rPr>
              <a:t>Most (over)used data </a:t>
            </a:r>
            <a:r>
              <a:rPr lang="en-US" sz="2100" dirty="0" smtClean="0">
                <a:latin typeface="Calibri" charset="0"/>
                <a:ea typeface="ＭＳ Ｐゴシック" charset="0"/>
                <a:cs typeface="ＭＳ Ｐゴシック" charset="0"/>
              </a:rPr>
              <a:t>set, 21,578 docs (each 90 types, 200 </a:t>
            </a:r>
            <a:r>
              <a:rPr lang="en-US" sz="2100" dirty="0" err="1" smtClean="0">
                <a:latin typeface="Calibri" charset="0"/>
                <a:ea typeface="ＭＳ Ｐゴシック" charset="0"/>
                <a:cs typeface="ＭＳ Ｐゴシック" charset="0"/>
              </a:rPr>
              <a:t>toknens</a:t>
            </a:r>
            <a:r>
              <a:rPr lang="en-US" sz="2100" dirty="0" smtClean="0">
                <a:latin typeface="Calibri" charset="0"/>
                <a:ea typeface="ＭＳ Ｐゴシック" charset="0"/>
                <a:cs typeface="ＭＳ Ｐゴシック" charset="0"/>
              </a:rPr>
              <a:t>)</a:t>
            </a:r>
            <a:endParaRPr lang="en-US" sz="2100" dirty="0">
              <a:latin typeface="Calibri" charset="0"/>
              <a:ea typeface="ＭＳ Ｐゴシック" charset="0"/>
              <a:cs typeface="ＭＳ Ｐゴシック" charset="0"/>
            </a:endParaRPr>
          </a:p>
          <a:p>
            <a:pPr eaLnBrk="1" hangingPunct="1"/>
            <a:r>
              <a:rPr lang="en-US" sz="2100" dirty="0">
                <a:latin typeface="Calibri" charset="0"/>
                <a:ea typeface="ＭＳ Ｐゴシック" charset="0"/>
                <a:cs typeface="ＭＳ Ｐゴシック" charset="0"/>
              </a:rPr>
              <a:t>9603 training, 3299 test articles (</a:t>
            </a:r>
            <a:r>
              <a:rPr lang="en-US" sz="2100" dirty="0" err="1">
                <a:latin typeface="Calibri" charset="0"/>
                <a:ea typeface="ＭＳ Ｐゴシック" charset="0"/>
                <a:cs typeface="ＭＳ Ｐゴシック" charset="0"/>
              </a:rPr>
              <a:t>ModApte</a:t>
            </a:r>
            <a:r>
              <a:rPr lang="en-US" sz="2100" dirty="0">
                <a:latin typeface="Calibri" charset="0"/>
                <a:ea typeface="ＭＳ Ｐゴシック" charset="0"/>
                <a:cs typeface="ＭＳ Ｐゴシック" charset="0"/>
              </a:rPr>
              <a:t>/Lewis split)</a:t>
            </a:r>
          </a:p>
          <a:p>
            <a:pPr eaLnBrk="1" hangingPunct="1"/>
            <a:r>
              <a:rPr lang="en-US" sz="2100" dirty="0">
                <a:latin typeface="Calibri" charset="0"/>
                <a:ea typeface="ＭＳ Ｐゴシック" charset="0"/>
                <a:cs typeface="ＭＳ Ｐゴシック" charset="0"/>
              </a:rPr>
              <a:t>118 categories</a:t>
            </a:r>
          </a:p>
          <a:p>
            <a:pPr lvl="1" eaLnBrk="1" hangingPunct="1"/>
            <a:r>
              <a:rPr lang="en-US" sz="2000" dirty="0">
                <a:latin typeface="Calibri" charset="0"/>
                <a:ea typeface="ＭＳ Ｐゴシック" charset="0"/>
              </a:rPr>
              <a:t>An article can be in more than one category</a:t>
            </a:r>
          </a:p>
          <a:p>
            <a:pPr lvl="1" eaLnBrk="1" hangingPunct="1"/>
            <a:r>
              <a:rPr lang="en-US" sz="2000" dirty="0" smtClean="0">
                <a:latin typeface="Calibri" charset="0"/>
                <a:ea typeface="ＭＳ Ｐゴシック" charset="0"/>
              </a:rPr>
              <a:t>Learn 118 binary category distinctions</a:t>
            </a:r>
          </a:p>
          <a:p>
            <a:pPr eaLnBrk="1" hangingPunct="1"/>
            <a:r>
              <a:rPr lang="en-US" sz="2200" dirty="0" smtClean="0">
                <a:latin typeface="Calibri" charset="0"/>
                <a:ea typeface="ＭＳ Ｐゴシック" charset="0"/>
                <a:cs typeface="ＭＳ Ｐゴシック" charset="0"/>
              </a:rPr>
              <a:t>Average document (with at least one category) has 1.24 classes</a:t>
            </a:r>
            <a:endParaRPr lang="en-US" sz="2200" dirty="0">
              <a:latin typeface="Calibri" charset="0"/>
              <a:ea typeface="ＭＳ Ｐゴシック" charset="0"/>
              <a:cs typeface="ＭＳ Ｐゴシック" charset="0"/>
            </a:endParaRPr>
          </a:p>
          <a:p>
            <a:pPr eaLnBrk="1" hangingPunct="1"/>
            <a:r>
              <a:rPr lang="en-US" sz="2200" dirty="0" smtClean="0">
                <a:latin typeface="Calibri" charset="0"/>
                <a:ea typeface="ＭＳ Ｐゴシック" charset="0"/>
                <a:cs typeface="ＭＳ Ｐゴシック" charset="0"/>
              </a:rPr>
              <a:t>Only </a:t>
            </a:r>
            <a:r>
              <a:rPr lang="en-US" sz="2200" dirty="0">
                <a:latin typeface="Calibri" charset="0"/>
                <a:ea typeface="ＭＳ Ｐゴシック" charset="0"/>
                <a:cs typeface="ＭＳ Ｐゴシック" charset="0"/>
              </a:rPr>
              <a:t>about 10 out of 118 categories are large</a:t>
            </a:r>
          </a:p>
          <a:p>
            <a:pPr lvl="1" eaLnBrk="1" hangingPunct="1"/>
            <a:endParaRPr lang="en-US" sz="3400" dirty="0">
              <a:latin typeface="Calibri" charset="0"/>
              <a:ea typeface="ＭＳ Ｐゴシック" charset="0"/>
            </a:endParaRPr>
          </a:p>
          <a:p>
            <a:pPr lvl="1" eaLnBrk="1" hangingPunct="1">
              <a:spcBef>
                <a:spcPct val="0"/>
              </a:spcBef>
              <a:buFont typeface="Wingdings" charset="0"/>
              <a:buNone/>
            </a:pPr>
            <a:endParaRPr lang="en-US" sz="2000" dirty="0">
              <a:latin typeface="Calibri" charset="0"/>
              <a:ea typeface="ＭＳ Ｐゴシック" charset="0"/>
            </a:endParaRPr>
          </a:p>
          <a:p>
            <a:pPr eaLnBrk="1" hangingPunct="1"/>
            <a:endParaRPr lang="en-US" sz="3700" dirty="0">
              <a:latin typeface="Calibri" charset="0"/>
              <a:ea typeface="ＭＳ Ｐゴシック" charset="0"/>
              <a:cs typeface="ＭＳ Ｐゴシック" charset="0"/>
            </a:endParaRPr>
          </a:p>
        </p:txBody>
      </p:sp>
      <p:sp>
        <p:nvSpPr>
          <p:cNvPr id="46084" name="Text Box 3"/>
          <p:cNvSpPr txBox="1">
            <a:spLocks noChangeArrowheads="1"/>
          </p:cNvSpPr>
          <p:nvPr/>
        </p:nvSpPr>
        <p:spPr bwMode="auto">
          <a:xfrm>
            <a:off x="685800" y="4651175"/>
            <a:ext cx="2678463"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charset="0"/>
                <a:ea typeface="ＭＳ Ｐゴシック" charset="0"/>
                <a:cs typeface="Arial Unicode MS" charset="0"/>
              </a:defRPr>
            </a:lvl1pPr>
            <a:lvl2pPr marL="37931725" indent="-37474525" eaLnBrk="0" hangingPunct="0">
              <a:defRPr sz="2400">
                <a:solidFill>
                  <a:schemeClr val="tx1"/>
                </a:solidFill>
                <a:latin typeface="Lucida Sans" charset="0"/>
                <a:ea typeface="Arial Unicode MS" charset="0"/>
                <a:cs typeface="Arial Unicode MS" charset="0"/>
              </a:defRPr>
            </a:lvl2pPr>
            <a:lvl3pPr eaLnBrk="0" hangingPunct="0">
              <a:defRPr sz="2400">
                <a:solidFill>
                  <a:schemeClr val="tx1"/>
                </a:solidFill>
                <a:latin typeface="Lucida Sans" charset="0"/>
                <a:ea typeface="Arial Unicode MS" charset="0"/>
                <a:cs typeface="Arial Unicode MS" charset="0"/>
              </a:defRPr>
            </a:lvl3pPr>
            <a:lvl4pPr eaLnBrk="0" hangingPunct="0">
              <a:defRPr sz="2400">
                <a:solidFill>
                  <a:schemeClr val="tx1"/>
                </a:solidFill>
                <a:latin typeface="Lucida Sans" charset="0"/>
                <a:ea typeface="Arial Unicode MS" charset="0"/>
                <a:cs typeface="Arial Unicode MS" charset="0"/>
              </a:defRPr>
            </a:lvl4pPr>
            <a:lvl5pPr eaLnBrk="0" hangingPunct="0">
              <a:defRPr sz="2400">
                <a:solidFill>
                  <a:schemeClr val="tx1"/>
                </a:solidFill>
                <a:latin typeface="Lucida Sans" charset="0"/>
                <a:ea typeface="Arial Unicode MS" charset="0"/>
                <a:cs typeface="Arial Unicode MS" charset="0"/>
              </a:defRPr>
            </a:lvl5pPr>
            <a:lvl6pPr marL="457200" eaLnBrk="0" fontAlgn="base" hangingPunct="0">
              <a:spcBef>
                <a:spcPct val="0"/>
              </a:spcBef>
              <a:spcAft>
                <a:spcPct val="0"/>
              </a:spcAft>
              <a:defRPr sz="2400">
                <a:solidFill>
                  <a:schemeClr val="tx1"/>
                </a:solidFill>
                <a:latin typeface="Lucida Sans" charset="0"/>
                <a:ea typeface="Arial Unicode MS" charset="0"/>
                <a:cs typeface="Arial Unicode MS" charset="0"/>
              </a:defRPr>
            </a:lvl6pPr>
            <a:lvl7pPr marL="914400" eaLnBrk="0" fontAlgn="base" hangingPunct="0">
              <a:spcBef>
                <a:spcPct val="0"/>
              </a:spcBef>
              <a:spcAft>
                <a:spcPct val="0"/>
              </a:spcAft>
              <a:defRPr sz="2400">
                <a:solidFill>
                  <a:schemeClr val="tx1"/>
                </a:solidFill>
                <a:latin typeface="Lucida Sans" charset="0"/>
                <a:ea typeface="Arial Unicode MS" charset="0"/>
                <a:cs typeface="Arial Unicode MS" charset="0"/>
              </a:defRPr>
            </a:lvl7pPr>
            <a:lvl8pPr marL="1371600" eaLnBrk="0" fontAlgn="base" hangingPunct="0">
              <a:spcBef>
                <a:spcPct val="0"/>
              </a:spcBef>
              <a:spcAft>
                <a:spcPct val="0"/>
              </a:spcAft>
              <a:defRPr sz="2400">
                <a:solidFill>
                  <a:schemeClr val="tx1"/>
                </a:solidFill>
                <a:latin typeface="Lucida Sans" charset="0"/>
                <a:ea typeface="Arial Unicode MS" charset="0"/>
                <a:cs typeface="Arial Unicode MS" charset="0"/>
              </a:defRPr>
            </a:lvl8pPr>
            <a:lvl9pPr marL="1828800" eaLnBrk="0" fontAlgn="base" hangingPunct="0">
              <a:spcBef>
                <a:spcPct val="0"/>
              </a:spcBef>
              <a:spcAft>
                <a:spcPct val="0"/>
              </a:spcAft>
              <a:defRPr sz="2400">
                <a:solidFill>
                  <a:schemeClr val="tx1"/>
                </a:solidFill>
                <a:latin typeface="Lucida Sans" charset="0"/>
                <a:ea typeface="Arial Unicode MS" charset="0"/>
                <a:cs typeface="Arial Unicode MS" charset="0"/>
              </a:defRPr>
            </a:lvl9pPr>
          </a:lstStyle>
          <a:p>
            <a:pPr eaLnBrk="1" hangingPunct="1"/>
            <a:r>
              <a:rPr lang="en-US" sz="2000" dirty="0"/>
              <a:t>Common categories</a:t>
            </a:r>
          </a:p>
          <a:p>
            <a:pPr eaLnBrk="1" hangingPunct="1"/>
            <a:r>
              <a:rPr lang="en-US" sz="2000" dirty="0"/>
              <a:t>(#train, #test)</a:t>
            </a:r>
          </a:p>
        </p:txBody>
      </p:sp>
      <p:sp>
        <p:nvSpPr>
          <p:cNvPr id="46085" name="Rectangle 4"/>
          <p:cNvSpPr>
            <a:spLocks noGrp="1" noChangeArrowheads="1"/>
          </p:cNvSpPr>
          <p:nvPr>
            <p:ph type="title"/>
          </p:nvPr>
        </p:nvSpPr>
        <p:spPr>
          <a:xfrm>
            <a:off x="674688" y="0"/>
            <a:ext cx="8469312" cy="762000"/>
          </a:xfrm>
        </p:spPr>
        <p:txBody>
          <a:bodyPr/>
          <a:lstStyle/>
          <a:p>
            <a:pPr eaLnBrk="1" hangingPunct="1"/>
            <a:r>
              <a:rPr lang="en-US" sz="4000" dirty="0">
                <a:latin typeface="Tw Cen MT Condensed" charset="0"/>
                <a:ea typeface="Tw Cen MT Condensed" charset="0"/>
                <a:cs typeface="Tw Cen MT Condensed" charset="0"/>
              </a:rPr>
              <a:t>Evaluation</a:t>
            </a:r>
            <a:r>
              <a:rPr lang="en-US" sz="4000">
                <a:latin typeface="Tw Cen MT Condensed" charset="0"/>
                <a:ea typeface="Tw Cen MT Condensed" charset="0"/>
                <a:cs typeface="Tw Cen MT Condensed" charset="0"/>
              </a:rPr>
              <a:t>: </a:t>
            </a:r>
            <a:r>
              <a:rPr lang="en-US" sz="4000" smtClean="0">
                <a:latin typeface="Tw Cen MT Condensed" charset="0"/>
                <a:ea typeface="Tw Cen MT Condensed" charset="0"/>
                <a:cs typeface="Tw Cen MT Condensed" charset="0"/>
              </a:rPr>
              <a:t>Classic </a:t>
            </a:r>
            <a:r>
              <a:rPr lang="en-US" sz="4000" dirty="0">
                <a:latin typeface="Tw Cen MT Condensed" charset="0"/>
                <a:ea typeface="Tw Cen MT Condensed" charset="0"/>
                <a:cs typeface="Tw Cen MT Condensed" charset="0"/>
              </a:rPr>
              <a:t>Reuters-21578 Data Set </a:t>
            </a:r>
            <a:endParaRPr lang="en-US" sz="3600" dirty="0">
              <a:latin typeface="Tw Cen MT Condensed" charset="0"/>
              <a:ea typeface="Tw Cen MT Condensed" charset="0"/>
              <a:cs typeface="Tw Cen MT Condensed" charset="0"/>
            </a:endParaRPr>
          </a:p>
        </p:txBody>
      </p:sp>
      <p:sp>
        <p:nvSpPr>
          <p:cNvPr id="46086" name="Text Box 5"/>
          <p:cNvSpPr txBox="1">
            <a:spLocks noChangeArrowheads="1"/>
          </p:cNvSpPr>
          <p:nvPr/>
        </p:nvSpPr>
        <p:spPr bwMode="auto">
          <a:xfrm>
            <a:off x="3521074" y="4343399"/>
            <a:ext cx="2727326"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Lucida Sans" charset="0"/>
                <a:ea typeface="ＭＳ Ｐゴシック" charset="0"/>
                <a:cs typeface="Arial Unicode MS" charset="0"/>
              </a:defRPr>
            </a:lvl1pPr>
            <a:lvl2pPr marL="37931725" indent="-37474525" eaLnBrk="0" hangingPunct="0">
              <a:defRPr sz="2400">
                <a:solidFill>
                  <a:schemeClr val="tx1"/>
                </a:solidFill>
                <a:latin typeface="Lucida Sans" charset="0"/>
                <a:ea typeface="Arial Unicode MS" charset="0"/>
                <a:cs typeface="Arial Unicode MS" charset="0"/>
              </a:defRPr>
            </a:lvl2pPr>
            <a:lvl3pPr eaLnBrk="0" hangingPunct="0">
              <a:defRPr sz="2400">
                <a:solidFill>
                  <a:schemeClr val="tx1"/>
                </a:solidFill>
                <a:latin typeface="Lucida Sans" charset="0"/>
                <a:ea typeface="Arial Unicode MS" charset="0"/>
                <a:cs typeface="Arial Unicode MS" charset="0"/>
              </a:defRPr>
            </a:lvl3pPr>
            <a:lvl4pPr eaLnBrk="0" hangingPunct="0">
              <a:defRPr sz="2400">
                <a:solidFill>
                  <a:schemeClr val="tx1"/>
                </a:solidFill>
                <a:latin typeface="Lucida Sans" charset="0"/>
                <a:ea typeface="Arial Unicode MS" charset="0"/>
                <a:cs typeface="Arial Unicode MS" charset="0"/>
              </a:defRPr>
            </a:lvl4pPr>
            <a:lvl5pPr eaLnBrk="0" hangingPunct="0">
              <a:defRPr sz="2400">
                <a:solidFill>
                  <a:schemeClr val="tx1"/>
                </a:solidFill>
                <a:latin typeface="Lucida Sans" charset="0"/>
                <a:ea typeface="Arial Unicode MS" charset="0"/>
                <a:cs typeface="Arial Unicode MS" charset="0"/>
              </a:defRPr>
            </a:lvl5pPr>
            <a:lvl6pPr marL="457200" eaLnBrk="0" fontAlgn="base" hangingPunct="0">
              <a:spcBef>
                <a:spcPct val="0"/>
              </a:spcBef>
              <a:spcAft>
                <a:spcPct val="0"/>
              </a:spcAft>
              <a:defRPr sz="2400">
                <a:solidFill>
                  <a:schemeClr val="tx1"/>
                </a:solidFill>
                <a:latin typeface="Lucida Sans" charset="0"/>
                <a:ea typeface="Arial Unicode MS" charset="0"/>
                <a:cs typeface="Arial Unicode MS" charset="0"/>
              </a:defRPr>
            </a:lvl6pPr>
            <a:lvl7pPr marL="914400" eaLnBrk="0" fontAlgn="base" hangingPunct="0">
              <a:spcBef>
                <a:spcPct val="0"/>
              </a:spcBef>
              <a:spcAft>
                <a:spcPct val="0"/>
              </a:spcAft>
              <a:defRPr sz="2400">
                <a:solidFill>
                  <a:schemeClr val="tx1"/>
                </a:solidFill>
                <a:latin typeface="Lucida Sans" charset="0"/>
                <a:ea typeface="Arial Unicode MS" charset="0"/>
                <a:cs typeface="Arial Unicode MS" charset="0"/>
              </a:defRPr>
            </a:lvl7pPr>
            <a:lvl8pPr marL="1371600" eaLnBrk="0" fontAlgn="base" hangingPunct="0">
              <a:spcBef>
                <a:spcPct val="0"/>
              </a:spcBef>
              <a:spcAft>
                <a:spcPct val="0"/>
              </a:spcAft>
              <a:defRPr sz="2400">
                <a:solidFill>
                  <a:schemeClr val="tx1"/>
                </a:solidFill>
                <a:latin typeface="Lucida Sans" charset="0"/>
                <a:ea typeface="Arial Unicode MS" charset="0"/>
                <a:cs typeface="Arial Unicode MS" charset="0"/>
              </a:defRPr>
            </a:lvl8pPr>
            <a:lvl9pPr marL="1828800" eaLnBrk="0" fontAlgn="base" hangingPunct="0">
              <a:spcBef>
                <a:spcPct val="0"/>
              </a:spcBef>
              <a:spcAft>
                <a:spcPct val="0"/>
              </a:spcAft>
              <a:defRPr sz="2400">
                <a:solidFill>
                  <a:schemeClr val="tx1"/>
                </a:solidFill>
                <a:latin typeface="Lucida Sans" charset="0"/>
                <a:ea typeface="Arial Unicode MS" charset="0"/>
                <a:cs typeface="Arial Unicode MS" charset="0"/>
              </a:defRPr>
            </a:lvl9pPr>
          </a:lstStyle>
          <a:p>
            <a:pPr>
              <a:buFontTx/>
              <a:buChar char="•"/>
            </a:pPr>
            <a:r>
              <a:rPr lang="en-US" sz="1600" dirty="0">
                <a:latin typeface="Tahoma" charset="0"/>
              </a:rPr>
              <a:t> Earn (2877, 1087) </a:t>
            </a:r>
          </a:p>
          <a:p>
            <a:pPr>
              <a:buFontTx/>
              <a:buChar char="•"/>
            </a:pPr>
            <a:r>
              <a:rPr lang="en-US" sz="1600" dirty="0">
                <a:latin typeface="Tahoma" charset="0"/>
              </a:rPr>
              <a:t> Acquisitions (1650, 179)</a:t>
            </a:r>
          </a:p>
          <a:p>
            <a:pPr>
              <a:buFontTx/>
              <a:buChar char="•"/>
            </a:pPr>
            <a:r>
              <a:rPr lang="en-US" sz="1600" dirty="0">
                <a:latin typeface="Tahoma" charset="0"/>
              </a:rPr>
              <a:t> Money-</a:t>
            </a:r>
            <a:r>
              <a:rPr lang="en-US" sz="1600" dirty="0" err="1">
                <a:latin typeface="Tahoma" charset="0"/>
              </a:rPr>
              <a:t>fx</a:t>
            </a:r>
            <a:r>
              <a:rPr lang="en-US" sz="1600" dirty="0">
                <a:latin typeface="Tahoma" charset="0"/>
              </a:rPr>
              <a:t> (538, 179)</a:t>
            </a:r>
          </a:p>
          <a:p>
            <a:pPr>
              <a:buFontTx/>
              <a:buChar char="•"/>
            </a:pPr>
            <a:r>
              <a:rPr lang="en-US" sz="1600" dirty="0">
                <a:latin typeface="Tahoma" charset="0"/>
              </a:rPr>
              <a:t> Grain (433, 149)</a:t>
            </a:r>
          </a:p>
          <a:p>
            <a:pPr>
              <a:buFontTx/>
              <a:buChar char="•"/>
            </a:pPr>
            <a:r>
              <a:rPr lang="en-US" sz="1600" dirty="0">
                <a:latin typeface="Tahoma" charset="0"/>
              </a:rPr>
              <a:t> Crude (389, 189)</a:t>
            </a:r>
            <a:endParaRPr lang="en-US" sz="1600" dirty="0">
              <a:latin typeface="Times New Roman" charset="0"/>
            </a:endParaRPr>
          </a:p>
        </p:txBody>
      </p:sp>
      <p:sp>
        <p:nvSpPr>
          <p:cNvPr id="46087" name="Text Box 6"/>
          <p:cNvSpPr txBox="1">
            <a:spLocks noChangeArrowheads="1"/>
          </p:cNvSpPr>
          <p:nvPr/>
        </p:nvSpPr>
        <p:spPr bwMode="auto">
          <a:xfrm>
            <a:off x="6248400" y="4343400"/>
            <a:ext cx="2597156"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Lucida Sans" charset="0"/>
                <a:ea typeface="ＭＳ Ｐゴシック" charset="0"/>
                <a:cs typeface="Arial Unicode MS" charset="0"/>
              </a:defRPr>
            </a:lvl1pPr>
            <a:lvl2pPr marL="37931725" indent="-37474525" eaLnBrk="0" hangingPunct="0">
              <a:defRPr sz="2400">
                <a:solidFill>
                  <a:schemeClr val="tx1"/>
                </a:solidFill>
                <a:latin typeface="Lucida Sans" charset="0"/>
                <a:ea typeface="Arial Unicode MS" charset="0"/>
                <a:cs typeface="Arial Unicode MS" charset="0"/>
              </a:defRPr>
            </a:lvl2pPr>
            <a:lvl3pPr eaLnBrk="0" hangingPunct="0">
              <a:defRPr sz="2400">
                <a:solidFill>
                  <a:schemeClr val="tx1"/>
                </a:solidFill>
                <a:latin typeface="Lucida Sans" charset="0"/>
                <a:ea typeface="Arial Unicode MS" charset="0"/>
                <a:cs typeface="Arial Unicode MS" charset="0"/>
              </a:defRPr>
            </a:lvl3pPr>
            <a:lvl4pPr eaLnBrk="0" hangingPunct="0">
              <a:defRPr sz="2400">
                <a:solidFill>
                  <a:schemeClr val="tx1"/>
                </a:solidFill>
                <a:latin typeface="Lucida Sans" charset="0"/>
                <a:ea typeface="Arial Unicode MS" charset="0"/>
                <a:cs typeface="Arial Unicode MS" charset="0"/>
              </a:defRPr>
            </a:lvl4pPr>
            <a:lvl5pPr eaLnBrk="0" hangingPunct="0">
              <a:defRPr sz="2400">
                <a:solidFill>
                  <a:schemeClr val="tx1"/>
                </a:solidFill>
                <a:latin typeface="Lucida Sans" charset="0"/>
                <a:ea typeface="Arial Unicode MS" charset="0"/>
                <a:cs typeface="Arial Unicode MS" charset="0"/>
              </a:defRPr>
            </a:lvl5pPr>
            <a:lvl6pPr marL="457200" eaLnBrk="0" fontAlgn="base" hangingPunct="0">
              <a:spcBef>
                <a:spcPct val="0"/>
              </a:spcBef>
              <a:spcAft>
                <a:spcPct val="0"/>
              </a:spcAft>
              <a:defRPr sz="2400">
                <a:solidFill>
                  <a:schemeClr val="tx1"/>
                </a:solidFill>
                <a:latin typeface="Lucida Sans" charset="0"/>
                <a:ea typeface="Arial Unicode MS" charset="0"/>
                <a:cs typeface="Arial Unicode MS" charset="0"/>
              </a:defRPr>
            </a:lvl6pPr>
            <a:lvl7pPr marL="914400" eaLnBrk="0" fontAlgn="base" hangingPunct="0">
              <a:spcBef>
                <a:spcPct val="0"/>
              </a:spcBef>
              <a:spcAft>
                <a:spcPct val="0"/>
              </a:spcAft>
              <a:defRPr sz="2400">
                <a:solidFill>
                  <a:schemeClr val="tx1"/>
                </a:solidFill>
                <a:latin typeface="Lucida Sans" charset="0"/>
                <a:ea typeface="Arial Unicode MS" charset="0"/>
                <a:cs typeface="Arial Unicode MS" charset="0"/>
              </a:defRPr>
            </a:lvl7pPr>
            <a:lvl8pPr marL="1371600" eaLnBrk="0" fontAlgn="base" hangingPunct="0">
              <a:spcBef>
                <a:spcPct val="0"/>
              </a:spcBef>
              <a:spcAft>
                <a:spcPct val="0"/>
              </a:spcAft>
              <a:defRPr sz="2400">
                <a:solidFill>
                  <a:schemeClr val="tx1"/>
                </a:solidFill>
                <a:latin typeface="Lucida Sans" charset="0"/>
                <a:ea typeface="Arial Unicode MS" charset="0"/>
                <a:cs typeface="Arial Unicode MS" charset="0"/>
              </a:defRPr>
            </a:lvl8pPr>
            <a:lvl9pPr marL="1828800" eaLnBrk="0" fontAlgn="base" hangingPunct="0">
              <a:spcBef>
                <a:spcPct val="0"/>
              </a:spcBef>
              <a:spcAft>
                <a:spcPct val="0"/>
              </a:spcAft>
              <a:defRPr sz="2400">
                <a:solidFill>
                  <a:schemeClr val="tx1"/>
                </a:solidFill>
                <a:latin typeface="Lucida Sans" charset="0"/>
                <a:ea typeface="Arial Unicode MS" charset="0"/>
                <a:cs typeface="Arial Unicode MS" charset="0"/>
              </a:defRPr>
            </a:lvl9pPr>
          </a:lstStyle>
          <a:p>
            <a:pPr>
              <a:buFontTx/>
              <a:buChar char="•"/>
            </a:pPr>
            <a:r>
              <a:rPr lang="en-US" sz="1600" dirty="0">
                <a:latin typeface="Tahoma" charset="0"/>
              </a:rPr>
              <a:t> Trade (369,119)</a:t>
            </a:r>
          </a:p>
          <a:p>
            <a:pPr>
              <a:buFontTx/>
              <a:buChar char="•"/>
            </a:pPr>
            <a:r>
              <a:rPr lang="en-US" sz="1600" dirty="0">
                <a:latin typeface="Tahoma" charset="0"/>
              </a:rPr>
              <a:t> Interest (347, 131)</a:t>
            </a:r>
          </a:p>
          <a:p>
            <a:pPr>
              <a:buFontTx/>
              <a:buChar char="•"/>
            </a:pPr>
            <a:r>
              <a:rPr lang="en-US" sz="1600" dirty="0">
                <a:latin typeface="Tahoma" charset="0"/>
              </a:rPr>
              <a:t> Ship (197, 89)</a:t>
            </a:r>
          </a:p>
          <a:p>
            <a:pPr>
              <a:buFontTx/>
              <a:buChar char="•"/>
            </a:pPr>
            <a:r>
              <a:rPr lang="en-US" sz="1600" dirty="0">
                <a:latin typeface="Tahoma" charset="0"/>
              </a:rPr>
              <a:t> Wheat (212, 71)</a:t>
            </a:r>
          </a:p>
          <a:p>
            <a:pPr>
              <a:buFontTx/>
              <a:buChar char="•"/>
            </a:pPr>
            <a:r>
              <a:rPr lang="en-US" sz="1600" dirty="0">
                <a:latin typeface="Tahoma" charset="0"/>
              </a:rPr>
              <a:t> Corn (182, 56)</a:t>
            </a:r>
          </a:p>
        </p:txBody>
      </p:sp>
    </p:spTree>
    <p:extLst>
      <p:ext uri="{BB962C8B-B14F-4D97-AF65-F5344CB8AC3E}">
        <p14:creationId xmlns:p14="http://schemas.microsoft.com/office/powerpoint/2010/main" val="35374028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p:cNvSpPr>
            <a:spLocks noGrp="1"/>
          </p:cNvSpPr>
          <p:nvPr>
            <p:ph type="sldNum" sz="quarter" idx="4294967295"/>
          </p:nvPr>
        </p:nvSpPr>
        <p:spPr bwMode="auto">
          <a:xfrm>
            <a:off x="304800" y="6273800"/>
            <a:ext cx="1981200"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charset="0"/>
                <a:ea typeface="ＭＳ Ｐゴシック" charset="0"/>
                <a:cs typeface="Arial Unicode MS" charset="0"/>
              </a:defRPr>
            </a:lvl1pPr>
            <a:lvl2pPr marL="37931725" indent="-37474525" eaLnBrk="0" hangingPunct="0">
              <a:defRPr sz="2400">
                <a:solidFill>
                  <a:schemeClr val="tx1"/>
                </a:solidFill>
                <a:latin typeface="Lucida Sans" charset="0"/>
                <a:ea typeface="Arial Unicode MS" charset="0"/>
                <a:cs typeface="Arial Unicode MS" charset="0"/>
              </a:defRPr>
            </a:lvl2pPr>
            <a:lvl3pPr eaLnBrk="0" hangingPunct="0">
              <a:defRPr sz="2400">
                <a:solidFill>
                  <a:schemeClr val="tx1"/>
                </a:solidFill>
                <a:latin typeface="Lucida Sans" charset="0"/>
                <a:ea typeface="Arial Unicode MS" charset="0"/>
                <a:cs typeface="Arial Unicode MS" charset="0"/>
              </a:defRPr>
            </a:lvl3pPr>
            <a:lvl4pPr eaLnBrk="0" hangingPunct="0">
              <a:defRPr sz="2400">
                <a:solidFill>
                  <a:schemeClr val="tx1"/>
                </a:solidFill>
                <a:latin typeface="Lucida Sans" charset="0"/>
                <a:ea typeface="Arial Unicode MS" charset="0"/>
                <a:cs typeface="Arial Unicode MS" charset="0"/>
              </a:defRPr>
            </a:lvl4pPr>
            <a:lvl5pPr eaLnBrk="0" hangingPunct="0">
              <a:defRPr sz="2400">
                <a:solidFill>
                  <a:schemeClr val="tx1"/>
                </a:solidFill>
                <a:latin typeface="Lucida Sans" charset="0"/>
                <a:ea typeface="Arial Unicode MS" charset="0"/>
                <a:cs typeface="Arial Unicode MS" charset="0"/>
              </a:defRPr>
            </a:lvl5pPr>
            <a:lvl6pPr marL="457200" eaLnBrk="0" fontAlgn="base" hangingPunct="0">
              <a:spcBef>
                <a:spcPct val="0"/>
              </a:spcBef>
              <a:spcAft>
                <a:spcPct val="0"/>
              </a:spcAft>
              <a:defRPr sz="2400">
                <a:solidFill>
                  <a:schemeClr val="tx1"/>
                </a:solidFill>
                <a:latin typeface="Lucida Sans" charset="0"/>
                <a:ea typeface="Arial Unicode MS" charset="0"/>
                <a:cs typeface="Arial Unicode MS" charset="0"/>
              </a:defRPr>
            </a:lvl6pPr>
            <a:lvl7pPr marL="914400" eaLnBrk="0" fontAlgn="base" hangingPunct="0">
              <a:spcBef>
                <a:spcPct val="0"/>
              </a:spcBef>
              <a:spcAft>
                <a:spcPct val="0"/>
              </a:spcAft>
              <a:defRPr sz="2400">
                <a:solidFill>
                  <a:schemeClr val="tx1"/>
                </a:solidFill>
                <a:latin typeface="Lucida Sans" charset="0"/>
                <a:ea typeface="Arial Unicode MS" charset="0"/>
                <a:cs typeface="Arial Unicode MS" charset="0"/>
              </a:defRPr>
            </a:lvl7pPr>
            <a:lvl8pPr marL="1371600" eaLnBrk="0" fontAlgn="base" hangingPunct="0">
              <a:spcBef>
                <a:spcPct val="0"/>
              </a:spcBef>
              <a:spcAft>
                <a:spcPct val="0"/>
              </a:spcAft>
              <a:defRPr sz="2400">
                <a:solidFill>
                  <a:schemeClr val="tx1"/>
                </a:solidFill>
                <a:latin typeface="Lucida Sans" charset="0"/>
                <a:ea typeface="Arial Unicode MS" charset="0"/>
                <a:cs typeface="Arial Unicode MS" charset="0"/>
              </a:defRPr>
            </a:lvl8pPr>
            <a:lvl9pPr marL="1828800" eaLnBrk="0" fontAlgn="base" hangingPunct="0">
              <a:spcBef>
                <a:spcPct val="0"/>
              </a:spcBef>
              <a:spcAft>
                <a:spcPct val="0"/>
              </a:spcAft>
              <a:defRPr sz="2400">
                <a:solidFill>
                  <a:schemeClr val="tx1"/>
                </a:solidFill>
                <a:latin typeface="Lucida Sans" charset="0"/>
                <a:ea typeface="Arial Unicode MS" charset="0"/>
                <a:cs typeface="Arial Unicode MS" charset="0"/>
              </a:defRPr>
            </a:lvl9pPr>
          </a:lstStyle>
          <a:p>
            <a:pPr eaLnBrk="1" hangingPunct="1"/>
            <a:fld id="{AEF13E72-E374-4845-A759-C94A06C3B9C8}" type="slidenum">
              <a:rPr lang="en-US" sz="1200">
                <a:solidFill>
                  <a:srgbClr val="898989"/>
                </a:solidFill>
                <a:latin typeface="Calibri" charset="0"/>
              </a:rPr>
              <a:pPr eaLnBrk="1" hangingPunct="1"/>
              <a:t>57</a:t>
            </a:fld>
            <a:endParaRPr lang="en-US" sz="1200">
              <a:solidFill>
                <a:srgbClr val="898989"/>
              </a:solidFill>
              <a:latin typeface="Calibri" charset="0"/>
            </a:endParaRPr>
          </a:p>
        </p:txBody>
      </p:sp>
      <p:sp>
        <p:nvSpPr>
          <p:cNvPr id="47107" name="Rectangle 2"/>
          <p:cNvSpPr>
            <a:spLocks noGrp="1" noChangeArrowheads="1"/>
          </p:cNvSpPr>
          <p:nvPr>
            <p:ph type="title"/>
          </p:nvPr>
        </p:nvSpPr>
        <p:spPr>
          <a:xfrm>
            <a:off x="674688" y="0"/>
            <a:ext cx="8469312" cy="762000"/>
          </a:xfrm>
        </p:spPr>
        <p:txBody>
          <a:bodyPr>
            <a:normAutofit/>
          </a:bodyPr>
          <a:lstStyle/>
          <a:p>
            <a:pPr eaLnBrk="1" hangingPunct="1"/>
            <a:r>
              <a:rPr lang="en-US" sz="3600" b="1" smtClean="0">
                <a:latin typeface="Calibri" charset="0"/>
                <a:ea typeface="ＭＳ Ｐゴシック" charset="0"/>
                <a:cs typeface="ＭＳ Ｐゴシック" charset="0"/>
              </a:rPr>
              <a:t>Reuters-21578 </a:t>
            </a:r>
            <a:r>
              <a:rPr lang="en-US" sz="3600" dirty="0">
                <a:latin typeface="Calibri" charset="0"/>
                <a:ea typeface="ＭＳ Ｐゴシック" charset="0"/>
                <a:cs typeface="ＭＳ Ｐゴシック" charset="0"/>
              </a:rPr>
              <a:t>document</a:t>
            </a:r>
          </a:p>
        </p:txBody>
      </p:sp>
      <p:sp>
        <p:nvSpPr>
          <p:cNvPr id="47108" name="Rectangle 3"/>
          <p:cNvSpPr>
            <a:spLocks noChangeArrowheads="1"/>
          </p:cNvSpPr>
          <p:nvPr/>
        </p:nvSpPr>
        <p:spPr bwMode="auto">
          <a:xfrm>
            <a:off x="674688" y="1671717"/>
            <a:ext cx="8316912" cy="41242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spcBef>
                <a:spcPct val="50000"/>
              </a:spcBef>
            </a:pPr>
            <a:r>
              <a:rPr lang="en-US" sz="1400" dirty="0">
                <a:latin typeface="Times New Roman" charset="0"/>
              </a:rPr>
              <a:t>&lt;REUTERS TOPICS="YES" LEWISSPLIT="TRAIN" CGISPLIT="TRAINING-SET" OLDID="12981" NEWID="798"&gt;</a:t>
            </a:r>
          </a:p>
          <a:p>
            <a:pPr>
              <a:spcBef>
                <a:spcPct val="50000"/>
              </a:spcBef>
            </a:pPr>
            <a:r>
              <a:rPr lang="en-US" sz="1400" dirty="0">
                <a:latin typeface="Times New Roman" charset="0"/>
              </a:rPr>
              <a:t>&lt;DATE&gt; 2-MAR-1987 16:51:43.42&lt;/DATE&gt;</a:t>
            </a:r>
          </a:p>
          <a:p>
            <a:pPr>
              <a:spcBef>
                <a:spcPct val="50000"/>
              </a:spcBef>
            </a:pPr>
            <a:r>
              <a:rPr lang="en-US" sz="1400" dirty="0">
                <a:solidFill>
                  <a:srgbClr val="FF0000"/>
                </a:solidFill>
                <a:latin typeface="Times New Roman" charset="0"/>
              </a:rPr>
              <a:t>&lt;TOPICS&gt;&lt;D&gt;livestock&lt;/D&gt;&lt;D&gt;hog&lt;/D&gt;&lt;/TOPICS&gt;</a:t>
            </a:r>
          </a:p>
          <a:p>
            <a:pPr>
              <a:spcBef>
                <a:spcPct val="50000"/>
              </a:spcBef>
            </a:pPr>
            <a:r>
              <a:rPr lang="en-US" sz="1400" dirty="0">
                <a:latin typeface="Times New Roman" charset="0"/>
              </a:rPr>
              <a:t>&lt;TITLE&gt;AMERICAN PORK CONGRESS KICKS OFF TOMORROW&lt;/TITLE&gt;</a:t>
            </a:r>
          </a:p>
          <a:p>
            <a:pPr>
              <a:spcBef>
                <a:spcPct val="50000"/>
              </a:spcBef>
            </a:pPr>
            <a:r>
              <a:rPr lang="en-US" sz="1400" dirty="0">
                <a:latin typeface="Times New Roman" charset="0"/>
              </a:rPr>
              <a:t>&lt;DATELINE&gt;    CHICAGO, March 2 - &lt;/DATELINE&gt;&lt;BODY&gt;The American Pork Congress kicks off tomorrow, March 3, in Indianapolis with 160 of the nations pork producers from 44 member states determining industry positions on a number of issues, according to the National Pork Producers Council, NPPC.</a:t>
            </a:r>
          </a:p>
          <a:p>
            <a:pPr>
              <a:spcBef>
                <a:spcPct val="50000"/>
              </a:spcBef>
            </a:pPr>
            <a:r>
              <a:rPr lang="en-US" sz="1400" dirty="0">
                <a:latin typeface="Times New Roman" charset="0"/>
              </a:rPr>
              <a:t>    Delegates to the three day Congress will be considering 26 resolutions concerning various issues, including the future direction of farm policy and the tax law as it applies to the agriculture sector. The delegates will also debate whether to endorse concepts of a national PRV (</a:t>
            </a:r>
            <a:r>
              <a:rPr lang="en-US" sz="1400" dirty="0" err="1">
                <a:latin typeface="Times New Roman" charset="0"/>
              </a:rPr>
              <a:t>pseudorabies</a:t>
            </a:r>
            <a:r>
              <a:rPr lang="en-US" sz="1400" dirty="0">
                <a:latin typeface="Times New Roman" charset="0"/>
              </a:rPr>
              <a:t> virus) control and eradication program, the NPPC said.</a:t>
            </a:r>
          </a:p>
          <a:p>
            <a:pPr>
              <a:spcBef>
                <a:spcPct val="50000"/>
              </a:spcBef>
            </a:pPr>
            <a:r>
              <a:rPr lang="en-US" sz="1400" dirty="0">
                <a:latin typeface="Times New Roman" charset="0"/>
              </a:rPr>
              <a:t>    A large trade show, in conjunction with the congress, will feature the latest in technology in all areas of the industry, the NPPC added. Reuter</a:t>
            </a:r>
          </a:p>
          <a:p>
            <a:pPr>
              <a:spcBef>
                <a:spcPct val="50000"/>
              </a:spcBef>
            </a:pPr>
            <a:r>
              <a:rPr lang="en-US" sz="1400" dirty="0">
                <a:latin typeface="Times New Roman" charset="0"/>
              </a:rPr>
              <a:t>&amp;#3;&lt;/BODY&gt;&lt;/TEXT&gt;&lt;/REUTERS</a:t>
            </a:r>
            <a:r>
              <a:rPr lang="en-US" sz="1600" dirty="0">
                <a:latin typeface="Times New Roman" charset="0"/>
              </a:rPr>
              <a:t>&gt;</a:t>
            </a:r>
          </a:p>
        </p:txBody>
      </p:sp>
    </p:spTree>
    <p:extLst>
      <p:ext uri="{BB962C8B-B14F-4D97-AF65-F5344CB8AC3E}">
        <p14:creationId xmlns:p14="http://schemas.microsoft.com/office/powerpoint/2010/main" val="257635615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467600" cy="990600"/>
          </a:xfrm>
        </p:spPr>
        <p:txBody>
          <a:bodyPr/>
          <a:lstStyle/>
          <a:p>
            <a:r>
              <a:rPr lang="en-US" dirty="0" smtClean="0"/>
              <a:t>Confusion matrix c</a:t>
            </a:r>
            <a:endParaRPr lang="en-US" dirty="0"/>
          </a:p>
        </p:txBody>
      </p:sp>
      <p:sp>
        <p:nvSpPr>
          <p:cNvPr id="3" name="Content Placeholder 2"/>
          <p:cNvSpPr>
            <a:spLocks noGrp="1"/>
          </p:cNvSpPr>
          <p:nvPr>
            <p:ph idx="1"/>
          </p:nvPr>
        </p:nvSpPr>
        <p:spPr>
          <a:xfrm>
            <a:off x="685800" y="1117600"/>
            <a:ext cx="8229600" cy="1320800"/>
          </a:xfrm>
        </p:spPr>
        <p:txBody>
          <a:bodyPr/>
          <a:lstStyle/>
          <a:p>
            <a:r>
              <a:rPr lang="en-US" sz="2400" dirty="0" smtClean="0"/>
              <a:t>For each </a:t>
            </a:r>
            <a:r>
              <a:rPr lang="en-US" sz="2400" dirty="0"/>
              <a:t>pair of classes &lt;c</a:t>
            </a:r>
            <a:r>
              <a:rPr lang="en-US" sz="2400" baseline="-25000" dirty="0"/>
              <a:t>1</a:t>
            </a:r>
            <a:r>
              <a:rPr lang="en-US" sz="2400" dirty="0"/>
              <a:t>,c</a:t>
            </a:r>
            <a:r>
              <a:rPr lang="en-US" sz="2400" baseline="-25000" dirty="0"/>
              <a:t>2</a:t>
            </a:r>
            <a:r>
              <a:rPr lang="en-US" sz="2400" dirty="0"/>
              <a:t>&gt; how many documents from </a:t>
            </a:r>
            <a:r>
              <a:rPr lang="en-US" sz="2400" dirty="0" smtClean="0"/>
              <a:t>c</a:t>
            </a:r>
            <a:r>
              <a:rPr lang="en-US" sz="2400" baseline="-25000" dirty="0" smtClean="0"/>
              <a:t>1</a:t>
            </a:r>
            <a:r>
              <a:rPr lang="en-US" sz="2400" dirty="0" smtClean="0"/>
              <a:t> </a:t>
            </a:r>
            <a:r>
              <a:rPr lang="en-US" sz="2400" dirty="0"/>
              <a:t>were incorrectly assigned to </a:t>
            </a:r>
            <a:r>
              <a:rPr lang="en-US" sz="2400" dirty="0" smtClean="0"/>
              <a:t>c</a:t>
            </a:r>
            <a:r>
              <a:rPr lang="en-US" sz="2400" baseline="-25000" dirty="0" smtClean="0"/>
              <a:t>2</a:t>
            </a:r>
            <a:r>
              <a:rPr lang="en-US" sz="2400" dirty="0" smtClean="0"/>
              <a:t>?</a:t>
            </a:r>
          </a:p>
          <a:p>
            <a:pPr lvl="1"/>
            <a:r>
              <a:rPr lang="en-US" sz="2000" dirty="0" smtClean="0"/>
              <a:t>c</a:t>
            </a:r>
            <a:r>
              <a:rPr lang="en-US" sz="2000" baseline="-25000" dirty="0" smtClean="0"/>
              <a:t>3,2</a:t>
            </a:r>
            <a:r>
              <a:rPr lang="en-US" sz="2000" dirty="0" smtClean="0"/>
              <a:t>: 90 wheat documents incorrectly assigned to poultry</a:t>
            </a:r>
            <a:endParaRPr lang="en-US" sz="2000" dirty="0"/>
          </a:p>
          <a:p>
            <a:endParaRPr lang="en-US" sz="2400" dirty="0"/>
          </a:p>
        </p:txBody>
      </p:sp>
      <p:graphicFrame>
        <p:nvGraphicFramePr>
          <p:cNvPr id="5" name="Content Placeholder 5"/>
          <p:cNvGraphicFramePr>
            <a:graphicFrameLocks/>
          </p:cNvGraphicFramePr>
          <p:nvPr>
            <p:extLst>
              <p:ext uri="{D42A27DB-BD31-4B8C-83A1-F6EECF244321}">
                <p14:modId xmlns:p14="http://schemas.microsoft.com/office/powerpoint/2010/main" val="1893042287"/>
              </p:ext>
            </p:extLst>
          </p:nvPr>
        </p:nvGraphicFramePr>
        <p:xfrm>
          <a:off x="838200" y="2438400"/>
          <a:ext cx="8077200" cy="3576318"/>
        </p:xfrm>
        <a:graphic>
          <a:graphicData uri="http://schemas.openxmlformats.org/drawingml/2006/table">
            <a:tbl>
              <a:tblPr firstRow="1" firstCol="1" bandRow="1">
                <a:tableStyleId>{5A111915-BE36-4E01-A7E5-04B1672EAD32}</a:tableStyleId>
              </a:tblPr>
              <a:tblGrid>
                <a:gridCol w="1662953"/>
                <a:gridCol w="1029447"/>
                <a:gridCol w="1029447"/>
                <a:gridCol w="1029447"/>
                <a:gridCol w="1108634"/>
                <a:gridCol w="1029447"/>
                <a:gridCol w="1187825"/>
              </a:tblGrid>
              <a:tr h="609600">
                <a:tc>
                  <a:txBody>
                    <a:bodyPr/>
                    <a:lstStyle/>
                    <a:p>
                      <a:pPr>
                        <a:lnSpc>
                          <a:spcPct val="80000"/>
                        </a:lnSpc>
                      </a:pPr>
                      <a:r>
                        <a:rPr lang="en-US" sz="1600" dirty="0" smtClean="0">
                          <a:solidFill>
                            <a:schemeClr val="tx1"/>
                          </a:solidFill>
                        </a:rPr>
                        <a:t>Docs in test set</a:t>
                      </a:r>
                      <a:endParaRPr lang="en-US" sz="1600" dirty="0">
                        <a:solidFill>
                          <a:schemeClr val="tx1"/>
                        </a:solidFill>
                      </a:endParaRPr>
                    </a:p>
                  </a:txBody>
                  <a:tcPr marT="60960" marB="60960">
                    <a:solidFill>
                      <a:schemeClr val="bg1">
                        <a:lumMod val="75000"/>
                      </a:schemeClr>
                    </a:solidFill>
                  </a:tcPr>
                </a:tc>
                <a:tc>
                  <a:txBody>
                    <a:bodyPr/>
                    <a:lstStyle/>
                    <a:p>
                      <a:pPr>
                        <a:lnSpc>
                          <a:spcPct val="80000"/>
                        </a:lnSpc>
                      </a:pPr>
                      <a:r>
                        <a:rPr lang="en-US" sz="1400" dirty="0" smtClean="0">
                          <a:solidFill>
                            <a:schemeClr val="tx1"/>
                          </a:solidFill>
                        </a:rPr>
                        <a:t>Assigned</a:t>
                      </a:r>
                      <a:endParaRPr lang="en-US" sz="1600" dirty="0" smtClean="0">
                        <a:solidFill>
                          <a:schemeClr val="tx1"/>
                        </a:solidFill>
                      </a:endParaRPr>
                    </a:p>
                    <a:p>
                      <a:pPr>
                        <a:lnSpc>
                          <a:spcPct val="80000"/>
                        </a:lnSpc>
                      </a:pPr>
                      <a:r>
                        <a:rPr lang="en-US" sz="1800" dirty="0" smtClean="0">
                          <a:solidFill>
                            <a:schemeClr val="tx1"/>
                          </a:solidFill>
                        </a:rPr>
                        <a:t>UK</a:t>
                      </a:r>
                      <a:endParaRPr lang="en-US" sz="1600" dirty="0">
                        <a:solidFill>
                          <a:schemeClr val="tx1"/>
                        </a:solidFill>
                      </a:endParaRPr>
                    </a:p>
                  </a:txBody>
                  <a:tcPr marT="60960" marB="60960">
                    <a:solidFill>
                      <a:schemeClr val="bg1">
                        <a:lumMod val="75000"/>
                      </a:schemeClr>
                    </a:solidFill>
                  </a:tcPr>
                </a:tc>
                <a:tc>
                  <a:txBody>
                    <a:bodyPr/>
                    <a:lstStyle/>
                    <a:p>
                      <a:pPr>
                        <a:lnSpc>
                          <a:spcPct val="80000"/>
                        </a:lnSpc>
                      </a:pPr>
                      <a:r>
                        <a:rPr lang="en-US" sz="1400" dirty="0" smtClean="0">
                          <a:solidFill>
                            <a:schemeClr val="tx1"/>
                          </a:solidFill>
                        </a:rPr>
                        <a:t>Assigned</a:t>
                      </a:r>
                      <a:r>
                        <a:rPr lang="en-US" sz="1600" dirty="0" smtClean="0">
                          <a:solidFill>
                            <a:schemeClr val="tx1"/>
                          </a:solidFill>
                        </a:rPr>
                        <a:t> </a:t>
                      </a:r>
                      <a:r>
                        <a:rPr lang="en-US" sz="1800" dirty="0" smtClean="0">
                          <a:solidFill>
                            <a:schemeClr val="tx1"/>
                          </a:solidFill>
                        </a:rPr>
                        <a:t>poultry</a:t>
                      </a:r>
                      <a:endParaRPr lang="en-US" sz="1600" dirty="0">
                        <a:solidFill>
                          <a:schemeClr val="tx1"/>
                        </a:solidFill>
                      </a:endParaRPr>
                    </a:p>
                  </a:txBody>
                  <a:tcPr marT="60960" marB="60960">
                    <a:solidFill>
                      <a:schemeClr val="bg1">
                        <a:lumMod val="75000"/>
                      </a:schemeClr>
                    </a:solidFill>
                  </a:tcPr>
                </a:tc>
                <a:tc>
                  <a:txBody>
                    <a:bodyPr/>
                    <a:lstStyle/>
                    <a:p>
                      <a:pPr>
                        <a:lnSpc>
                          <a:spcPct val="80000"/>
                        </a:lnSpc>
                      </a:pPr>
                      <a:r>
                        <a:rPr lang="en-US" sz="1400" dirty="0" smtClean="0">
                          <a:solidFill>
                            <a:schemeClr val="tx1"/>
                          </a:solidFill>
                        </a:rPr>
                        <a:t>Assigned</a:t>
                      </a:r>
                      <a:r>
                        <a:rPr lang="en-US" sz="1600" dirty="0" smtClean="0">
                          <a:solidFill>
                            <a:schemeClr val="tx1"/>
                          </a:solidFill>
                        </a:rPr>
                        <a:t> </a:t>
                      </a:r>
                      <a:r>
                        <a:rPr lang="en-US" sz="1800" baseline="0" dirty="0" smtClean="0">
                          <a:solidFill>
                            <a:schemeClr val="tx1"/>
                          </a:solidFill>
                        </a:rPr>
                        <a:t>wheat</a:t>
                      </a:r>
                      <a:endParaRPr lang="en-US" sz="1600" dirty="0">
                        <a:solidFill>
                          <a:schemeClr val="tx1"/>
                        </a:solidFill>
                      </a:endParaRPr>
                    </a:p>
                  </a:txBody>
                  <a:tcPr marT="60960" marB="60960">
                    <a:solidFill>
                      <a:schemeClr val="bg1">
                        <a:lumMod val="75000"/>
                      </a:schemeClr>
                    </a:solidFill>
                  </a:tcPr>
                </a:tc>
                <a:tc>
                  <a:txBody>
                    <a:bodyPr/>
                    <a:lstStyle/>
                    <a:p>
                      <a:pPr>
                        <a:lnSpc>
                          <a:spcPct val="80000"/>
                        </a:lnSpc>
                      </a:pPr>
                      <a:r>
                        <a:rPr lang="en-US" sz="1600" dirty="0" smtClean="0">
                          <a:solidFill>
                            <a:schemeClr val="tx1"/>
                          </a:solidFill>
                        </a:rPr>
                        <a:t>Assigned </a:t>
                      </a:r>
                      <a:r>
                        <a:rPr lang="en-US" sz="1800" dirty="0" smtClean="0">
                          <a:solidFill>
                            <a:schemeClr val="tx1"/>
                          </a:solidFill>
                        </a:rPr>
                        <a:t>coffee</a:t>
                      </a:r>
                      <a:endParaRPr lang="en-US" sz="1600" dirty="0">
                        <a:solidFill>
                          <a:schemeClr val="tx1"/>
                        </a:solidFill>
                      </a:endParaRPr>
                    </a:p>
                  </a:txBody>
                  <a:tcPr marT="60960" marB="60960">
                    <a:solidFill>
                      <a:schemeClr val="bg1">
                        <a:lumMod val="75000"/>
                      </a:schemeClr>
                    </a:solidFill>
                  </a:tcPr>
                </a:tc>
                <a:tc>
                  <a:txBody>
                    <a:bodyPr/>
                    <a:lstStyle/>
                    <a:p>
                      <a:pPr>
                        <a:lnSpc>
                          <a:spcPct val="80000"/>
                        </a:lnSpc>
                      </a:pPr>
                      <a:r>
                        <a:rPr lang="en-US" sz="1400" dirty="0" smtClean="0">
                          <a:solidFill>
                            <a:schemeClr val="tx1"/>
                          </a:solidFill>
                        </a:rPr>
                        <a:t>Assigned</a:t>
                      </a:r>
                      <a:r>
                        <a:rPr lang="en-US" sz="1600" dirty="0" smtClean="0">
                          <a:solidFill>
                            <a:schemeClr val="tx1"/>
                          </a:solidFill>
                        </a:rPr>
                        <a:t> </a:t>
                      </a:r>
                      <a:r>
                        <a:rPr lang="en-US" sz="1800" baseline="0" dirty="0" smtClean="0">
                          <a:solidFill>
                            <a:schemeClr val="tx1"/>
                          </a:solidFill>
                        </a:rPr>
                        <a:t>interest</a:t>
                      </a:r>
                      <a:endParaRPr lang="en-US" sz="1600" dirty="0">
                        <a:solidFill>
                          <a:schemeClr val="tx1"/>
                        </a:solidFill>
                      </a:endParaRPr>
                    </a:p>
                  </a:txBody>
                  <a:tcPr marT="60960" marB="60960">
                    <a:solidFill>
                      <a:schemeClr val="bg1">
                        <a:lumMod val="75000"/>
                      </a:schemeClr>
                    </a:solidFill>
                  </a:tcPr>
                </a:tc>
                <a:tc>
                  <a:txBody>
                    <a:bodyPr/>
                    <a:lstStyle/>
                    <a:p>
                      <a:pPr>
                        <a:lnSpc>
                          <a:spcPct val="80000"/>
                        </a:lnSpc>
                      </a:pPr>
                      <a:r>
                        <a:rPr lang="en-US" sz="1600" dirty="0" smtClean="0">
                          <a:solidFill>
                            <a:schemeClr val="tx1"/>
                          </a:solidFill>
                        </a:rPr>
                        <a:t>Assigned </a:t>
                      </a:r>
                      <a:r>
                        <a:rPr lang="en-US" sz="1800" dirty="0" smtClean="0">
                          <a:solidFill>
                            <a:schemeClr val="tx1"/>
                          </a:solidFill>
                        </a:rPr>
                        <a:t>trade</a:t>
                      </a:r>
                      <a:endParaRPr lang="en-US" sz="1600" dirty="0">
                        <a:solidFill>
                          <a:schemeClr val="tx1"/>
                        </a:solidFill>
                      </a:endParaRPr>
                    </a:p>
                  </a:txBody>
                  <a:tcPr marT="60960" marB="60960">
                    <a:solidFill>
                      <a:schemeClr val="bg1">
                        <a:lumMod val="75000"/>
                      </a:schemeClr>
                    </a:solidFill>
                  </a:tcPr>
                </a:tc>
              </a:tr>
              <a:tr h="494453">
                <a:tc>
                  <a:txBody>
                    <a:bodyPr/>
                    <a:lstStyle/>
                    <a:p>
                      <a:pPr>
                        <a:lnSpc>
                          <a:spcPct val="80000"/>
                        </a:lnSpc>
                      </a:pPr>
                      <a:r>
                        <a:rPr lang="en-US" sz="1800" dirty="0" smtClean="0"/>
                        <a:t>True UK</a:t>
                      </a:r>
                      <a:endParaRPr lang="en-US" sz="1800" dirty="0"/>
                    </a:p>
                  </a:txBody>
                  <a:tcPr marT="60960" marB="60960">
                    <a:solidFill>
                      <a:schemeClr val="bg1">
                        <a:lumMod val="75000"/>
                      </a:schemeClr>
                    </a:solidFill>
                  </a:tcPr>
                </a:tc>
                <a:tc>
                  <a:txBody>
                    <a:bodyPr/>
                    <a:lstStyle/>
                    <a:p>
                      <a:pPr>
                        <a:lnSpc>
                          <a:spcPct val="80000"/>
                        </a:lnSpc>
                      </a:pPr>
                      <a:r>
                        <a:rPr lang="en-US" sz="1800" dirty="0" smtClean="0"/>
                        <a:t>95</a:t>
                      </a:r>
                      <a:endParaRPr lang="en-US" sz="1800" dirty="0"/>
                    </a:p>
                  </a:txBody>
                  <a:tcPr marT="60960" marB="60960"/>
                </a:tc>
                <a:tc>
                  <a:txBody>
                    <a:bodyPr/>
                    <a:lstStyle/>
                    <a:p>
                      <a:pPr>
                        <a:lnSpc>
                          <a:spcPct val="80000"/>
                        </a:lnSpc>
                      </a:pPr>
                      <a:r>
                        <a:rPr lang="en-US" sz="1800" dirty="0" smtClean="0"/>
                        <a:t>1</a:t>
                      </a:r>
                      <a:endParaRPr lang="en-US" sz="1800" dirty="0"/>
                    </a:p>
                  </a:txBody>
                  <a:tcPr marT="60960" marB="60960"/>
                </a:tc>
                <a:tc>
                  <a:txBody>
                    <a:bodyPr/>
                    <a:lstStyle/>
                    <a:p>
                      <a:pPr>
                        <a:lnSpc>
                          <a:spcPct val="80000"/>
                        </a:lnSpc>
                      </a:pPr>
                      <a:r>
                        <a:rPr lang="en-US" sz="1800" dirty="0" smtClean="0"/>
                        <a:t>13</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1</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r>
              <a:tr h="494453">
                <a:tc>
                  <a:txBody>
                    <a:bodyPr/>
                    <a:lstStyle/>
                    <a:p>
                      <a:pPr>
                        <a:lnSpc>
                          <a:spcPct val="80000"/>
                        </a:lnSpc>
                      </a:pPr>
                      <a:r>
                        <a:rPr lang="en-US" sz="1800" dirty="0" smtClean="0"/>
                        <a:t>True poultry</a:t>
                      </a:r>
                      <a:endParaRPr lang="en-US" sz="1800" dirty="0"/>
                    </a:p>
                  </a:txBody>
                  <a:tcPr marT="60960" marB="60960">
                    <a:solidFill>
                      <a:schemeClr val="bg1">
                        <a:lumMod val="75000"/>
                      </a:schemeClr>
                    </a:solidFill>
                  </a:tcPr>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1</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r>
              <a:tr h="494453">
                <a:tc>
                  <a:txBody>
                    <a:bodyPr/>
                    <a:lstStyle/>
                    <a:p>
                      <a:pPr>
                        <a:lnSpc>
                          <a:spcPct val="80000"/>
                        </a:lnSpc>
                      </a:pPr>
                      <a:r>
                        <a:rPr lang="en-US" sz="1800" dirty="0" smtClean="0"/>
                        <a:t>True wheat</a:t>
                      </a:r>
                      <a:endParaRPr lang="en-US" sz="1800" dirty="0"/>
                    </a:p>
                  </a:txBody>
                  <a:tcPr marT="60960" marB="60960">
                    <a:solidFill>
                      <a:schemeClr val="bg1">
                        <a:lumMod val="75000"/>
                      </a:schemeClr>
                    </a:solidFill>
                  </a:tcPr>
                </a:tc>
                <a:tc>
                  <a:txBody>
                    <a:bodyPr/>
                    <a:lstStyle/>
                    <a:p>
                      <a:pPr>
                        <a:lnSpc>
                          <a:spcPct val="80000"/>
                        </a:lnSpc>
                      </a:pPr>
                      <a:r>
                        <a:rPr lang="en-US" sz="1800" dirty="0" smtClean="0"/>
                        <a:t>10</a:t>
                      </a:r>
                      <a:endParaRPr lang="en-US" sz="1800" dirty="0"/>
                    </a:p>
                  </a:txBody>
                  <a:tcPr marT="60960" marB="60960"/>
                </a:tc>
                <a:tc>
                  <a:txBody>
                    <a:bodyPr/>
                    <a:lstStyle/>
                    <a:p>
                      <a:pPr>
                        <a:lnSpc>
                          <a:spcPct val="80000"/>
                        </a:lnSpc>
                      </a:pPr>
                      <a:r>
                        <a:rPr lang="en-US" sz="1800" dirty="0" smtClean="0"/>
                        <a:t>90</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1</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r>
              <a:tr h="494453">
                <a:tc>
                  <a:txBody>
                    <a:bodyPr/>
                    <a:lstStyle/>
                    <a:p>
                      <a:pPr>
                        <a:lnSpc>
                          <a:spcPct val="80000"/>
                        </a:lnSpc>
                      </a:pPr>
                      <a:r>
                        <a:rPr lang="en-US" sz="1800" dirty="0" smtClean="0"/>
                        <a:t>True coffee</a:t>
                      </a:r>
                      <a:endParaRPr lang="en-US" sz="1800" dirty="0"/>
                    </a:p>
                  </a:txBody>
                  <a:tcPr marT="60960" marB="60960">
                    <a:solidFill>
                      <a:schemeClr val="bg1">
                        <a:lumMod val="75000"/>
                      </a:schemeClr>
                    </a:solidFill>
                  </a:tcPr>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34</a:t>
                      </a:r>
                      <a:endParaRPr lang="en-US" sz="1800" dirty="0"/>
                    </a:p>
                  </a:txBody>
                  <a:tcPr marT="60960" marB="60960"/>
                </a:tc>
                <a:tc>
                  <a:txBody>
                    <a:bodyPr/>
                    <a:lstStyle/>
                    <a:p>
                      <a:pPr>
                        <a:lnSpc>
                          <a:spcPct val="80000"/>
                        </a:lnSpc>
                      </a:pPr>
                      <a:r>
                        <a:rPr lang="en-US" sz="1800" dirty="0" smtClean="0"/>
                        <a:t>3</a:t>
                      </a:r>
                      <a:endParaRPr lang="en-US" sz="1800" dirty="0"/>
                    </a:p>
                  </a:txBody>
                  <a:tcPr marT="60960" marB="60960"/>
                </a:tc>
                <a:tc>
                  <a:txBody>
                    <a:bodyPr/>
                    <a:lstStyle/>
                    <a:p>
                      <a:pPr>
                        <a:lnSpc>
                          <a:spcPct val="80000"/>
                        </a:lnSpc>
                      </a:pPr>
                      <a:r>
                        <a:rPr lang="en-US" sz="1800" dirty="0" smtClean="0"/>
                        <a:t>7</a:t>
                      </a:r>
                      <a:endParaRPr lang="en-US" sz="1800" dirty="0"/>
                    </a:p>
                  </a:txBody>
                  <a:tcPr marT="60960" marB="60960"/>
                </a:tc>
              </a:tr>
              <a:tr h="494453">
                <a:tc>
                  <a:txBody>
                    <a:bodyPr/>
                    <a:lstStyle/>
                    <a:p>
                      <a:pPr>
                        <a:lnSpc>
                          <a:spcPct val="80000"/>
                        </a:lnSpc>
                      </a:pPr>
                      <a:r>
                        <a:rPr lang="en-US" sz="1800" dirty="0" smtClean="0"/>
                        <a:t>True interest</a:t>
                      </a:r>
                      <a:endParaRPr lang="en-US" sz="1800" dirty="0"/>
                    </a:p>
                  </a:txBody>
                  <a:tcPr marT="60960" marB="60960">
                    <a:solidFill>
                      <a:schemeClr val="bg1">
                        <a:lumMod val="75000"/>
                      </a:schemeClr>
                    </a:solidFill>
                  </a:tcPr>
                </a:tc>
                <a:tc>
                  <a:txBody>
                    <a:bodyPr/>
                    <a:lstStyle/>
                    <a:p>
                      <a:pPr>
                        <a:lnSpc>
                          <a:spcPct val="80000"/>
                        </a:lnSpc>
                      </a:pPr>
                      <a:r>
                        <a:rPr lang="en-US" sz="1800" dirty="0" smtClean="0"/>
                        <a:t>-</a:t>
                      </a:r>
                      <a:endParaRPr lang="en-US" sz="1800" dirty="0"/>
                    </a:p>
                  </a:txBody>
                  <a:tcPr marT="60960" marB="60960"/>
                </a:tc>
                <a:tc>
                  <a:txBody>
                    <a:bodyPr/>
                    <a:lstStyle/>
                    <a:p>
                      <a:pPr>
                        <a:lnSpc>
                          <a:spcPct val="80000"/>
                        </a:lnSpc>
                      </a:pPr>
                      <a:r>
                        <a:rPr lang="en-US" sz="1800" dirty="0" smtClean="0"/>
                        <a:t>1</a:t>
                      </a:r>
                      <a:endParaRPr lang="en-US" sz="1800" dirty="0"/>
                    </a:p>
                  </a:txBody>
                  <a:tcPr marT="60960" marB="60960"/>
                </a:tc>
                <a:tc>
                  <a:txBody>
                    <a:bodyPr/>
                    <a:lstStyle/>
                    <a:p>
                      <a:pPr>
                        <a:lnSpc>
                          <a:spcPct val="80000"/>
                        </a:lnSpc>
                      </a:pPr>
                      <a:r>
                        <a:rPr lang="en-US" sz="1800" dirty="0" smtClean="0"/>
                        <a:t>2</a:t>
                      </a:r>
                      <a:endParaRPr lang="en-US" sz="1800" dirty="0"/>
                    </a:p>
                  </a:txBody>
                  <a:tcPr marT="60960" marB="60960"/>
                </a:tc>
                <a:tc>
                  <a:txBody>
                    <a:bodyPr/>
                    <a:lstStyle/>
                    <a:p>
                      <a:pPr>
                        <a:lnSpc>
                          <a:spcPct val="80000"/>
                        </a:lnSpc>
                      </a:pPr>
                      <a:r>
                        <a:rPr lang="en-US" sz="1800" dirty="0" smtClean="0"/>
                        <a:t>13</a:t>
                      </a:r>
                      <a:endParaRPr lang="en-US" sz="1800" dirty="0"/>
                    </a:p>
                  </a:txBody>
                  <a:tcPr marT="60960" marB="60960"/>
                </a:tc>
                <a:tc>
                  <a:txBody>
                    <a:bodyPr/>
                    <a:lstStyle/>
                    <a:p>
                      <a:pPr>
                        <a:lnSpc>
                          <a:spcPct val="80000"/>
                        </a:lnSpc>
                      </a:pPr>
                      <a:r>
                        <a:rPr lang="en-US" sz="1800" dirty="0" smtClean="0"/>
                        <a:t>26</a:t>
                      </a:r>
                      <a:endParaRPr lang="en-US" sz="1800" dirty="0"/>
                    </a:p>
                  </a:txBody>
                  <a:tcPr marT="60960" marB="60960"/>
                </a:tc>
                <a:tc>
                  <a:txBody>
                    <a:bodyPr/>
                    <a:lstStyle/>
                    <a:p>
                      <a:pPr>
                        <a:lnSpc>
                          <a:spcPct val="80000"/>
                        </a:lnSpc>
                      </a:pPr>
                      <a:r>
                        <a:rPr lang="en-US" sz="1800" dirty="0" smtClean="0"/>
                        <a:t>5</a:t>
                      </a:r>
                      <a:endParaRPr lang="en-US" sz="1800" dirty="0"/>
                    </a:p>
                  </a:txBody>
                  <a:tcPr marT="60960" marB="60960"/>
                </a:tc>
              </a:tr>
              <a:tr h="494453">
                <a:tc>
                  <a:txBody>
                    <a:bodyPr/>
                    <a:lstStyle/>
                    <a:p>
                      <a:pPr>
                        <a:lnSpc>
                          <a:spcPct val="80000"/>
                        </a:lnSpc>
                      </a:pPr>
                      <a:r>
                        <a:rPr lang="en-US" sz="1800" dirty="0" smtClean="0"/>
                        <a:t>True trade</a:t>
                      </a:r>
                      <a:endParaRPr lang="en-US" sz="1800" dirty="0"/>
                    </a:p>
                  </a:txBody>
                  <a:tcPr marT="60960" marB="60960">
                    <a:solidFill>
                      <a:schemeClr val="bg1">
                        <a:lumMod val="75000"/>
                      </a:schemeClr>
                    </a:solidFill>
                  </a:tcPr>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0</a:t>
                      </a:r>
                      <a:endParaRPr lang="en-US" sz="1800" dirty="0"/>
                    </a:p>
                  </a:txBody>
                  <a:tcPr marT="60960" marB="60960"/>
                </a:tc>
                <a:tc>
                  <a:txBody>
                    <a:bodyPr/>
                    <a:lstStyle/>
                    <a:p>
                      <a:pPr>
                        <a:lnSpc>
                          <a:spcPct val="80000"/>
                        </a:lnSpc>
                      </a:pPr>
                      <a:r>
                        <a:rPr lang="en-US" sz="1800" dirty="0" smtClean="0"/>
                        <a:t>2</a:t>
                      </a:r>
                      <a:endParaRPr lang="en-US" sz="1800" dirty="0"/>
                    </a:p>
                  </a:txBody>
                  <a:tcPr marT="60960" marB="60960"/>
                </a:tc>
                <a:tc>
                  <a:txBody>
                    <a:bodyPr/>
                    <a:lstStyle/>
                    <a:p>
                      <a:pPr>
                        <a:lnSpc>
                          <a:spcPct val="80000"/>
                        </a:lnSpc>
                      </a:pPr>
                      <a:r>
                        <a:rPr lang="en-US" sz="1800" dirty="0" smtClean="0"/>
                        <a:t>14</a:t>
                      </a:r>
                      <a:endParaRPr lang="en-US" sz="1800" dirty="0"/>
                    </a:p>
                  </a:txBody>
                  <a:tcPr marT="60960" marB="60960"/>
                </a:tc>
                <a:tc>
                  <a:txBody>
                    <a:bodyPr/>
                    <a:lstStyle/>
                    <a:p>
                      <a:pPr>
                        <a:lnSpc>
                          <a:spcPct val="80000"/>
                        </a:lnSpc>
                      </a:pPr>
                      <a:r>
                        <a:rPr lang="en-US" sz="1800" dirty="0" smtClean="0"/>
                        <a:t>5</a:t>
                      </a:r>
                      <a:endParaRPr lang="en-US" sz="1800" dirty="0"/>
                    </a:p>
                  </a:txBody>
                  <a:tcPr marT="60960" marB="60960"/>
                </a:tc>
                <a:tc>
                  <a:txBody>
                    <a:bodyPr/>
                    <a:lstStyle/>
                    <a:p>
                      <a:pPr>
                        <a:lnSpc>
                          <a:spcPct val="80000"/>
                        </a:lnSpc>
                      </a:pPr>
                      <a:r>
                        <a:rPr lang="en-US" sz="1800" dirty="0" smtClean="0"/>
                        <a:t>10</a:t>
                      </a:r>
                      <a:endParaRPr lang="en-US" sz="1800" dirty="0"/>
                    </a:p>
                  </a:txBody>
                  <a:tcPr marT="60960" marB="60960"/>
                </a:tc>
              </a:tr>
            </a:tbl>
          </a:graphicData>
        </a:graphic>
      </p:graphicFrame>
    </p:spTree>
    <p:extLst>
      <p:ext uri="{BB962C8B-B14F-4D97-AF65-F5344CB8AC3E}">
        <p14:creationId xmlns:p14="http://schemas.microsoft.com/office/powerpoint/2010/main" val="307344362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0"/>
            <a:ext cx="8458200" cy="762000"/>
          </a:xfrm>
        </p:spPr>
        <p:txBody>
          <a:bodyPr/>
          <a:lstStyle/>
          <a:p>
            <a:r>
              <a:rPr lang="en-US" sz="4000" dirty="0" smtClean="0"/>
              <a:t>Development Test Sets and Cross-validation</a:t>
            </a:r>
          </a:p>
        </p:txBody>
      </p:sp>
      <p:sp>
        <p:nvSpPr>
          <p:cNvPr id="63491" name="Rectangle 3"/>
          <p:cNvSpPr>
            <a:spLocks noGrp="1" noChangeArrowheads="1"/>
          </p:cNvSpPr>
          <p:nvPr>
            <p:ph sz="quarter" idx="1"/>
          </p:nvPr>
        </p:nvSpPr>
        <p:spPr>
          <a:xfrm>
            <a:off x="685800" y="1803400"/>
            <a:ext cx="5562600" cy="5054600"/>
          </a:xfrm>
        </p:spPr>
        <p:txBody>
          <a:bodyPr/>
          <a:lstStyle/>
          <a:p>
            <a:pPr>
              <a:lnSpc>
                <a:spcPct val="90000"/>
              </a:lnSpc>
            </a:pPr>
            <a:r>
              <a:rPr lang="en-US" sz="2400" dirty="0" smtClean="0">
                <a:solidFill>
                  <a:srgbClr val="0000FF"/>
                </a:solidFill>
                <a:latin typeface="Calibri" charset="0"/>
              </a:rPr>
              <a:t>Metric: P/R/F1 or Accuracy</a:t>
            </a:r>
          </a:p>
          <a:p>
            <a:pPr>
              <a:lnSpc>
                <a:spcPct val="90000"/>
              </a:lnSpc>
            </a:pPr>
            <a:r>
              <a:rPr lang="en-US" dirty="0">
                <a:latin typeface="Calibri" charset="0"/>
              </a:rPr>
              <a:t>Unseen test set</a:t>
            </a:r>
          </a:p>
          <a:p>
            <a:pPr lvl="1">
              <a:lnSpc>
                <a:spcPct val="90000"/>
              </a:lnSpc>
            </a:pPr>
            <a:r>
              <a:rPr lang="en-US" dirty="0">
                <a:latin typeface="Calibri" charset="0"/>
              </a:rPr>
              <a:t>avoid </a:t>
            </a:r>
            <a:r>
              <a:rPr lang="en-US" dirty="0" err="1">
                <a:latin typeface="Calibri" charset="0"/>
              </a:rPr>
              <a:t>overfitting</a:t>
            </a:r>
            <a:r>
              <a:rPr lang="en-US" dirty="0">
                <a:latin typeface="Calibri" charset="0"/>
              </a:rPr>
              <a:t> (‘tuning to the test set’)</a:t>
            </a:r>
          </a:p>
          <a:p>
            <a:pPr lvl="1">
              <a:lnSpc>
                <a:spcPct val="90000"/>
              </a:lnSpc>
            </a:pPr>
            <a:r>
              <a:rPr lang="en-US" dirty="0">
                <a:latin typeface="Calibri" charset="0"/>
              </a:rPr>
              <a:t>more conservative estimate of </a:t>
            </a:r>
            <a:r>
              <a:rPr lang="en-US" dirty="0" smtClean="0">
                <a:latin typeface="Calibri" charset="0"/>
              </a:rPr>
              <a:t>performance</a:t>
            </a:r>
            <a:endParaRPr lang="en-US" sz="2400" dirty="0" smtClean="0">
              <a:solidFill>
                <a:srgbClr val="0000FF"/>
              </a:solidFill>
              <a:latin typeface="Calibri" charset="0"/>
            </a:endParaRPr>
          </a:p>
          <a:p>
            <a:pPr marL="342900" lvl="1" indent="-342900">
              <a:lnSpc>
                <a:spcPct val="90000"/>
              </a:lnSpc>
              <a:buClr>
                <a:srgbClr val="CC0000"/>
              </a:buClr>
            </a:pPr>
            <a:r>
              <a:rPr lang="en-US" sz="2400" dirty="0">
                <a:latin typeface="Calibri" charset="0"/>
              </a:rPr>
              <a:t>Cross-validation over multiple splits</a:t>
            </a:r>
          </a:p>
          <a:p>
            <a:pPr lvl="2">
              <a:lnSpc>
                <a:spcPct val="90000"/>
              </a:lnSpc>
            </a:pPr>
            <a:r>
              <a:rPr lang="en-US" sz="1800" dirty="0" smtClean="0">
                <a:latin typeface="Calibri" charset="0"/>
              </a:rPr>
              <a:t>Handle sampling errors from different datasets</a:t>
            </a:r>
          </a:p>
          <a:p>
            <a:pPr lvl="1">
              <a:lnSpc>
                <a:spcPct val="90000"/>
              </a:lnSpc>
            </a:pPr>
            <a:r>
              <a:rPr lang="en-US" dirty="0" smtClean="0">
                <a:latin typeface="Calibri" charset="0"/>
              </a:rPr>
              <a:t>Pool results over each split</a:t>
            </a:r>
          </a:p>
          <a:p>
            <a:pPr lvl="1">
              <a:lnSpc>
                <a:spcPct val="90000"/>
              </a:lnSpc>
            </a:pPr>
            <a:r>
              <a:rPr lang="en-US" dirty="0" smtClean="0">
                <a:latin typeface="Calibri" charset="0"/>
              </a:rPr>
              <a:t>Compute pooled </a:t>
            </a:r>
            <a:r>
              <a:rPr lang="en-US" dirty="0" err="1" smtClean="0">
                <a:latin typeface="Calibri" charset="0"/>
              </a:rPr>
              <a:t>dev</a:t>
            </a:r>
            <a:r>
              <a:rPr lang="en-US" dirty="0" smtClean="0">
                <a:latin typeface="Calibri" charset="0"/>
              </a:rPr>
              <a:t> set performance</a:t>
            </a:r>
          </a:p>
        </p:txBody>
      </p:sp>
      <p:sp>
        <p:nvSpPr>
          <p:cNvPr id="2" name="Rectangle 1"/>
          <p:cNvSpPr/>
          <p:nvPr/>
        </p:nvSpPr>
        <p:spPr bwMode="auto">
          <a:xfrm>
            <a:off x="1143000" y="1066800"/>
            <a:ext cx="2057400" cy="812800"/>
          </a:xfrm>
          <a:prstGeom prst="rect">
            <a:avLst/>
          </a:prstGeom>
          <a:solidFill>
            <a:srgbClr val="FFCC66"/>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a:cs typeface="Calibri"/>
              </a:rPr>
              <a:t>Training set</a:t>
            </a:r>
            <a:endParaRPr kumimoji="0" lang="en-US" sz="2000" b="0" i="0" u="none" strike="noStrike" cap="none" normalizeH="0" baseline="0" dirty="0">
              <a:ln>
                <a:noFill/>
              </a:ln>
              <a:solidFill>
                <a:schemeClr val="tx1"/>
              </a:solidFill>
              <a:effectLst/>
              <a:latin typeface="Calibri"/>
              <a:cs typeface="Calibri"/>
            </a:endParaRPr>
          </a:p>
        </p:txBody>
      </p:sp>
      <p:sp>
        <p:nvSpPr>
          <p:cNvPr id="5" name="Rectangle 4"/>
          <p:cNvSpPr/>
          <p:nvPr/>
        </p:nvSpPr>
        <p:spPr bwMode="auto">
          <a:xfrm>
            <a:off x="3733800" y="1066800"/>
            <a:ext cx="2819400" cy="812800"/>
          </a:xfrm>
          <a:prstGeom prst="rect">
            <a:avLst/>
          </a:prstGeom>
          <a:solidFill>
            <a:schemeClr val="accent5">
              <a:lumMod val="60000"/>
              <a:lumOff val="4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a:cs typeface="Calibri"/>
              </a:rPr>
              <a:t>Development</a:t>
            </a:r>
            <a:r>
              <a:rPr lang="en-US" sz="2000" dirty="0">
                <a:latin typeface="Calibri"/>
                <a:cs typeface="Calibri"/>
              </a:rPr>
              <a:t> </a:t>
            </a:r>
            <a:r>
              <a:rPr kumimoji="0" lang="en-US" sz="2000" b="0" i="0" u="none" strike="noStrike" cap="none" normalizeH="0" baseline="0" dirty="0" smtClean="0">
                <a:ln>
                  <a:noFill/>
                </a:ln>
                <a:solidFill>
                  <a:schemeClr val="tx1"/>
                </a:solidFill>
                <a:effectLst/>
                <a:latin typeface="Calibri"/>
                <a:cs typeface="Calibri"/>
              </a:rPr>
              <a:t>Test</a:t>
            </a:r>
            <a:r>
              <a:rPr kumimoji="0" lang="en-US" sz="2000" b="0" i="0" u="none" strike="noStrike" cap="none" normalizeH="0" dirty="0" smtClean="0">
                <a:ln>
                  <a:noFill/>
                </a:ln>
                <a:solidFill>
                  <a:schemeClr val="tx1"/>
                </a:solidFill>
                <a:effectLst/>
                <a:latin typeface="Calibri"/>
                <a:cs typeface="Calibri"/>
              </a:rPr>
              <a:t> Set</a:t>
            </a:r>
            <a:endParaRPr kumimoji="0" lang="en-US" sz="2000" b="0" i="0" u="none" strike="noStrike" cap="none" normalizeH="0" baseline="0" dirty="0">
              <a:ln>
                <a:noFill/>
              </a:ln>
              <a:solidFill>
                <a:schemeClr val="tx1"/>
              </a:solidFill>
              <a:effectLst/>
              <a:latin typeface="Calibri"/>
              <a:cs typeface="Calibri"/>
            </a:endParaRPr>
          </a:p>
        </p:txBody>
      </p:sp>
      <p:sp>
        <p:nvSpPr>
          <p:cNvPr id="6" name="Rectangle 5"/>
          <p:cNvSpPr/>
          <p:nvPr/>
        </p:nvSpPr>
        <p:spPr bwMode="auto">
          <a:xfrm>
            <a:off x="6934200" y="1066800"/>
            <a:ext cx="1219200" cy="812800"/>
          </a:xfrm>
          <a:prstGeom prst="rect">
            <a:avLst/>
          </a:prstGeom>
          <a:solidFill>
            <a:schemeClr val="accent2">
              <a:lumMod val="60000"/>
              <a:lumOff val="4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a:cs typeface="Calibri"/>
              </a:rPr>
              <a:t>Test Set</a:t>
            </a:r>
            <a:endParaRPr kumimoji="0" lang="en-US" sz="2000" b="0" i="0" u="none" strike="noStrike" cap="none" normalizeH="0" baseline="0" dirty="0">
              <a:ln>
                <a:noFill/>
              </a:ln>
              <a:solidFill>
                <a:schemeClr val="tx1"/>
              </a:solidFill>
              <a:effectLst/>
              <a:latin typeface="Calibri"/>
              <a:cs typeface="Calibri"/>
            </a:endParaRPr>
          </a:p>
        </p:txBody>
      </p:sp>
      <p:sp>
        <p:nvSpPr>
          <p:cNvPr id="19" name="Rectangle 18"/>
          <p:cNvSpPr/>
          <p:nvPr/>
        </p:nvSpPr>
        <p:spPr bwMode="auto">
          <a:xfrm>
            <a:off x="7162800" y="6172200"/>
            <a:ext cx="1143000" cy="406400"/>
          </a:xfrm>
          <a:prstGeom prst="rect">
            <a:avLst/>
          </a:prstGeom>
          <a:solidFill>
            <a:schemeClr val="accent2">
              <a:lumMod val="60000"/>
              <a:lumOff val="4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a:cs typeface="Calibri"/>
              </a:rPr>
              <a:t>Test Set</a:t>
            </a:r>
            <a:endParaRPr kumimoji="0" lang="en-US" sz="2000" b="0" i="0" u="none" strike="noStrike" cap="none" normalizeH="0" baseline="0" dirty="0">
              <a:ln>
                <a:noFill/>
              </a:ln>
              <a:solidFill>
                <a:schemeClr val="tx1"/>
              </a:solidFill>
              <a:effectLst/>
              <a:latin typeface="Calibri"/>
              <a:cs typeface="Calibri"/>
            </a:endParaRPr>
          </a:p>
        </p:txBody>
      </p:sp>
      <p:grpSp>
        <p:nvGrpSpPr>
          <p:cNvPr id="3" name="Group 2"/>
          <p:cNvGrpSpPr/>
          <p:nvPr/>
        </p:nvGrpSpPr>
        <p:grpSpPr>
          <a:xfrm>
            <a:off x="6151418" y="3530600"/>
            <a:ext cx="2916382" cy="2336800"/>
            <a:chOff x="6012873" y="2876550"/>
            <a:chExt cx="2916382" cy="1752600"/>
          </a:xfrm>
        </p:grpSpPr>
        <p:sp>
          <p:nvSpPr>
            <p:cNvPr id="8" name="Rectangle 7"/>
            <p:cNvSpPr/>
            <p:nvPr/>
          </p:nvSpPr>
          <p:spPr bwMode="auto">
            <a:xfrm>
              <a:off x="6012873" y="3486150"/>
              <a:ext cx="2909455" cy="533400"/>
            </a:xfrm>
            <a:prstGeom prst="rect">
              <a:avLst/>
            </a:prstGeom>
            <a:solidFill>
              <a:srgbClr val="FFCC66"/>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a:cs typeface="Calibri"/>
                </a:rPr>
                <a:t>Training Set</a:t>
              </a:r>
              <a:endParaRPr kumimoji="0" lang="en-US" sz="2000" b="0" i="0" u="none" strike="noStrike" cap="none" normalizeH="0" baseline="0" dirty="0">
                <a:ln>
                  <a:noFill/>
                </a:ln>
                <a:solidFill>
                  <a:schemeClr val="tx1"/>
                </a:solidFill>
                <a:effectLst/>
                <a:latin typeface="Calibri"/>
                <a:cs typeface="Calibri"/>
              </a:endParaRPr>
            </a:p>
          </p:txBody>
        </p:sp>
        <p:sp>
          <p:nvSpPr>
            <p:cNvPr id="12" name="Rectangle 11"/>
            <p:cNvSpPr/>
            <p:nvPr/>
          </p:nvSpPr>
          <p:spPr bwMode="auto">
            <a:xfrm>
              <a:off x="6012873" y="4095750"/>
              <a:ext cx="2909455" cy="533400"/>
            </a:xfrm>
            <a:prstGeom prst="rect">
              <a:avLst/>
            </a:prstGeom>
            <a:solidFill>
              <a:srgbClr val="FFCC66"/>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a:cs typeface="Calibri"/>
                </a:rPr>
                <a:t>                         Training Set</a:t>
              </a:r>
              <a:endParaRPr kumimoji="0" lang="en-US" sz="2000" b="0" i="0" u="none" strike="noStrike" cap="none" normalizeH="0" baseline="0" dirty="0">
                <a:ln>
                  <a:noFill/>
                </a:ln>
                <a:solidFill>
                  <a:schemeClr val="tx1"/>
                </a:solidFill>
                <a:effectLst/>
                <a:latin typeface="Calibri"/>
                <a:cs typeface="Calibri"/>
              </a:endParaRPr>
            </a:p>
          </p:txBody>
        </p:sp>
        <p:sp>
          <p:nvSpPr>
            <p:cNvPr id="14" name="Rectangle 13"/>
            <p:cNvSpPr/>
            <p:nvPr/>
          </p:nvSpPr>
          <p:spPr bwMode="auto">
            <a:xfrm>
              <a:off x="6019495" y="4095750"/>
              <a:ext cx="1039091" cy="533400"/>
            </a:xfrm>
            <a:prstGeom prst="rect">
              <a:avLst/>
            </a:prstGeom>
            <a:solidFill>
              <a:schemeClr val="accent5">
                <a:lumMod val="60000"/>
                <a:lumOff val="4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Calibri"/>
                  <a:cs typeface="Calibri"/>
                </a:rPr>
                <a:t>Dev</a:t>
              </a:r>
              <a:r>
                <a:rPr lang="en-US" sz="2000" dirty="0">
                  <a:latin typeface="Calibri"/>
                  <a:cs typeface="Calibri"/>
                </a:rPr>
                <a:t> </a:t>
              </a:r>
              <a:r>
                <a:rPr lang="en-US" sz="2000" dirty="0" smtClean="0">
                  <a:latin typeface="Calibri"/>
                  <a:cs typeface="Calibri"/>
                </a:rPr>
                <a:t>Test</a:t>
              </a:r>
              <a:endParaRPr kumimoji="0" lang="en-US" sz="2000" b="0" i="0" u="none" strike="noStrike" cap="none" normalizeH="0" baseline="0" dirty="0">
                <a:ln>
                  <a:noFill/>
                </a:ln>
                <a:solidFill>
                  <a:schemeClr val="tx1"/>
                </a:solidFill>
                <a:effectLst/>
                <a:latin typeface="Calibri"/>
                <a:cs typeface="Calibri"/>
              </a:endParaRPr>
            </a:p>
          </p:txBody>
        </p:sp>
        <p:sp>
          <p:nvSpPr>
            <p:cNvPr id="15" name="Rectangle 14"/>
            <p:cNvSpPr/>
            <p:nvPr/>
          </p:nvSpPr>
          <p:spPr bwMode="auto">
            <a:xfrm>
              <a:off x="6019800" y="2876550"/>
              <a:ext cx="2909455" cy="533400"/>
            </a:xfrm>
            <a:prstGeom prst="rect">
              <a:avLst/>
            </a:prstGeom>
            <a:solidFill>
              <a:srgbClr val="FFCC66"/>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a:cs typeface="Calibri"/>
                </a:rPr>
                <a:t>Training Set</a:t>
              </a:r>
              <a:endParaRPr kumimoji="0" lang="en-US" sz="2000" b="0" i="0" u="none" strike="noStrike" cap="none" normalizeH="0" baseline="0" dirty="0">
                <a:ln>
                  <a:noFill/>
                </a:ln>
                <a:solidFill>
                  <a:schemeClr val="tx1"/>
                </a:solidFill>
                <a:effectLst/>
                <a:latin typeface="Calibri"/>
                <a:cs typeface="Calibri"/>
              </a:endParaRPr>
            </a:p>
          </p:txBody>
        </p:sp>
        <p:sp>
          <p:nvSpPr>
            <p:cNvPr id="16" name="Rectangle 15"/>
            <p:cNvSpPr/>
            <p:nvPr/>
          </p:nvSpPr>
          <p:spPr bwMode="auto">
            <a:xfrm>
              <a:off x="7848600" y="3486150"/>
              <a:ext cx="1039091" cy="533400"/>
            </a:xfrm>
            <a:prstGeom prst="rect">
              <a:avLst/>
            </a:prstGeom>
            <a:solidFill>
              <a:schemeClr val="accent5">
                <a:lumMod val="60000"/>
                <a:lumOff val="4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Calibri"/>
                  <a:cs typeface="Calibri"/>
                </a:rPr>
                <a:t>Dev</a:t>
              </a:r>
              <a:r>
                <a:rPr lang="en-US" sz="2000" dirty="0">
                  <a:latin typeface="Calibri"/>
                  <a:cs typeface="Calibri"/>
                </a:rPr>
                <a:t> </a:t>
              </a:r>
              <a:r>
                <a:rPr lang="en-US" sz="2000" dirty="0" smtClean="0">
                  <a:latin typeface="Calibri"/>
                  <a:cs typeface="Calibri"/>
                </a:rPr>
                <a:t>Test</a:t>
              </a:r>
              <a:endParaRPr kumimoji="0" lang="en-US" sz="2000" b="0" i="0" u="none" strike="noStrike" cap="none" normalizeH="0" baseline="0" dirty="0">
                <a:ln>
                  <a:noFill/>
                </a:ln>
                <a:solidFill>
                  <a:schemeClr val="tx1"/>
                </a:solidFill>
                <a:effectLst/>
                <a:latin typeface="Calibri"/>
                <a:cs typeface="Calibri"/>
              </a:endParaRPr>
            </a:p>
          </p:txBody>
        </p:sp>
        <p:sp>
          <p:nvSpPr>
            <p:cNvPr id="17" name="Rectangle 16"/>
            <p:cNvSpPr/>
            <p:nvPr/>
          </p:nvSpPr>
          <p:spPr bwMode="auto">
            <a:xfrm>
              <a:off x="7391400" y="2876550"/>
              <a:ext cx="1039091" cy="533400"/>
            </a:xfrm>
            <a:prstGeom prst="rect">
              <a:avLst/>
            </a:prstGeom>
            <a:solidFill>
              <a:schemeClr val="accent5">
                <a:lumMod val="60000"/>
                <a:lumOff val="4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Calibri"/>
                  <a:cs typeface="Calibri"/>
                </a:rPr>
                <a:t>Dev</a:t>
              </a:r>
              <a:r>
                <a:rPr lang="en-US" sz="2000" dirty="0">
                  <a:latin typeface="Calibri"/>
                  <a:cs typeface="Calibri"/>
                </a:rPr>
                <a:t> </a:t>
              </a:r>
              <a:r>
                <a:rPr lang="en-US" sz="2000" dirty="0" smtClean="0">
                  <a:latin typeface="Calibri"/>
                  <a:cs typeface="Calibri"/>
                </a:rPr>
                <a:t>Test</a:t>
              </a:r>
              <a:endParaRPr kumimoji="0" lang="en-US" sz="2000" b="0" i="0" u="none" strike="noStrike" cap="none" normalizeH="0" baseline="0" dirty="0">
                <a:ln>
                  <a:noFill/>
                </a:ln>
                <a:solidFill>
                  <a:schemeClr val="tx1"/>
                </a:solidFill>
                <a:effectLst/>
                <a:latin typeface="Calibri"/>
                <a:cs typeface="Calibri"/>
              </a:endParaRPr>
            </a:p>
          </p:txBody>
        </p:sp>
      </p:grpSp>
    </p:spTree>
    <p:extLst>
      <p:ext uri="{BB962C8B-B14F-4D97-AF65-F5344CB8AC3E}">
        <p14:creationId xmlns:p14="http://schemas.microsoft.com/office/powerpoint/2010/main" val="19420620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9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49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349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491">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3491">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3491">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Positive or negative movie review?</a:t>
            </a:r>
            <a:endParaRPr lang="en-US" sz="4000" dirty="0"/>
          </a:p>
        </p:txBody>
      </p:sp>
      <p:sp>
        <p:nvSpPr>
          <p:cNvPr id="3" name="Content Placeholder 2"/>
          <p:cNvSpPr>
            <a:spLocks noGrp="1"/>
          </p:cNvSpPr>
          <p:nvPr>
            <p:ph idx="1"/>
          </p:nvPr>
        </p:nvSpPr>
        <p:spPr>
          <a:xfrm>
            <a:off x="1371600" y="1803400"/>
            <a:ext cx="7620000" cy="4445000"/>
          </a:xfrm>
        </p:spPr>
        <p:txBody>
          <a:bodyPr/>
          <a:lstStyle/>
          <a:p>
            <a:r>
              <a:rPr lang="en-US" dirty="0" smtClean="0"/>
              <a:t>unbelievably </a:t>
            </a:r>
            <a:r>
              <a:rPr lang="en-US" dirty="0"/>
              <a:t>disappointing </a:t>
            </a:r>
            <a:endParaRPr lang="en-US" dirty="0" smtClean="0"/>
          </a:p>
          <a:p>
            <a:r>
              <a:rPr lang="en-US" dirty="0" smtClean="0"/>
              <a:t>Full of </a:t>
            </a:r>
            <a:r>
              <a:rPr lang="en-US" dirty="0"/>
              <a:t>zany characters and richly applied satire, and some great plot </a:t>
            </a:r>
            <a:r>
              <a:rPr lang="en-US" dirty="0" smtClean="0"/>
              <a:t>twists</a:t>
            </a:r>
          </a:p>
          <a:p>
            <a:r>
              <a:rPr lang="en-US" dirty="0"/>
              <a:t> this is the greatest screwball comedy ever </a:t>
            </a:r>
            <a:r>
              <a:rPr lang="en-US" dirty="0" smtClean="0"/>
              <a:t>filmed</a:t>
            </a:r>
          </a:p>
          <a:p>
            <a:r>
              <a:rPr lang="en-US" dirty="0"/>
              <a:t> It was pathetic. The worst part about it was the boxing scenes.</a:t>
            </a:r>
          </a:p>
          <a:p>
            <a:endParaRPr lang="en-US" dirty="0" smtClean="0"/>
          </a:p>
          <a:p>
            <a:endParaRPr lang="en-US" dirty="0"/>
          </a:p>
          <a:p>
            <a:endParaRPr lang="en-US" dirty="0"/>
          </a:p>
          <a:p>
            <a:endParaRPr lang="en-US" dirty="0" smtClean="0"/>
          </a:p>
          <a:p>
            <a:endParaRPr lang="en-US" dirty="0"/>
          </a:p>
        </p:txBody>
      </p:sp>
      <p:pic>
        <p:nvPicPr>
          <p:cNvPr id="5" name="Picture 4" descr="Thumbs-down-ico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4241800"/>
            <a:ext cx="558800" cy="671509"/>
          </a:xfrm>
          <a:prstGeom prst="rect">
            <a:avLst/>
          </a:prstGeom>
        </p:spPr>
      </p:pic>
      <p:pic>
        <p:nvPicPr>
          <p:cNvPr id="6" name="Picture 5" descr="Thumbs-up-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1" y="2514602"/>
            <a:ext cx="591828" cy="711199"/>
          </a:xfrm>
          <a:prstGeom prst="rect">
            <a:avLst/>
          </a:prstGeom>
        </p:spPr>
      </p:pic>
      <p:pic>
        <p:nvPicPr>
          <p:cNvPr id="7" name="Picture 6" descr="Thumbs-down-ico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1803400"/>
            <a:ext cx="558800" cy="671509"/>
          </a:xfrm>
          <a:prstGeom prst="rect">
            <a:avLst/>
          </a:prstGeom>
        </p:spPr>
      </p:pic>
      <p:pic>
        <p:nvPicPr>
          <p:cNvPr id="8" name="Picture 7" descr="Thumbs-up-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3327401"/>
            <a:ext cx="591828" cy="711199"/>
          </a:xfrm>
          <a:prstGeom prst="rect">
            <a:avLst/>
          </a:prstGeom>
        </p:spPr>
      </p:pic>
    </p:spTree>
    <p:extLst>
      <p:ext uri="{BB962C8B-B14F-4D97-AF65-F5344CB8AC3E}">
        <p14:creationId xmlns:p14="http://schemas.microsoft.com/office/powerpoint/2010/main" val="336796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5800" y="0"/>
            <a:ext cx="7772400" cy="838200"/>
          </a:xfrm>
        </p:spPr>
        <p:txBody>
          <a:bodyPr/>
          <a:lstStyle/>
          <a:p>
            <a:pPr eaLnBrk="1" hangingPunct="1"/>
            <a:r>
              <a:rPr lang="en-US" dirty="0">
                <a:effectLst>
                  <a:outerShdw blurRad="38100" dist="38100" dir="2700000" algn="tl">
                    <a:srgbClr val="DDDDDD"/>
                  </a:outerShdw>
                </a:effectLst>
                <a:latin typeface="Tw Cen MT Condensed" charset="0"/>
              </a:rPr>
              <a:t>Training size</a:t>
            </a:r>
          </a:p>
        </p:txBody>
      </p:sp>
      <p:sp>
        <p:nvSpPr>
          <p:cNvPr id="67587" name="Rectangle 3"/>
          <p:cNvSpPr>
            <a:spLocks noGrp="1" noChangeArrowheads="1"/>
          </p:cNvSpPr>
          <p:nvPr>
            <p:ph idx="1"/>
          </p:nvPr>
        </p:nvSpPr>
        <p:spPr>
          <a:xfrm>
            <a:off x="685800" y="1206500"/>
            <a:ext cx="7772400" cy="1109662"/>
          </a:xfrm>
          <a:solidFill>
            <a:schemeClr val="bg1"/>
          </a:solidFill>
        </p:spPr>
        <p:txBody>
          <a:bodyPr/>
          <a:lstStyle/>
          <a:p>
            <a:pPr eaLnBrk="1" hangingPunct="1"/>
            <a:r>
              <a:rPr lang="en-US" dirty="0">
                <a:effectLst>
                  <a:outerShdw blurRad="38100" dist="38100" dir="2700000" algn="tl">
                    <a:srgbClr val="DDDDDD"/>
                  </a:outerShdw>
                </a:effectLst>
                <a:latin typeface="Calibri" charset="0"/>
              </a:rPr>
              <a:t>The more the better! (usually)</a:t>
            </a:r>
          </a:p>
          <a:p>
            <a:pPr eaLnBrk="1" hangingPunct="1"/>
            <a:r>
              <a:rPr lang="en-US" dirty="0">
                <a:effectLst>
                  <a:outerShdw blurRad="38100" dist="38100" dir="2700000" algn="tl">
                    <a:srgbClr val="DDDDDD"/>
                  </a:outerShdw>
                </a:effectLst>
                <a:latin typeface="Calibri" charset="0"/>
              </a:rPr>
              <a:t>Results for text classification</a:t>
            </a:r>
            <a:r>
              <a:rPr lang="en-US" baseline="30000" dirty="0">
                <a:effectLst>
                  <a:outerShdw blurRad="38100" dist="38100" dir="2700000" algn="tl">
                    <a:srgbClr val="DDDDDD"/>
                  </a:outerShdw>
                </a:effectLst>
                <a:latin typeface="Calibri" charset="0"/>
              </a:rPr>
              <a:t>*</a:t>
            </a:r>
          </a:p>
        </p:txBody>
      </p:sp>
      <p:sp>
        <p:nvSpPr>
          <p:cNvPr id="66564" name="Footer Placeholder 3"/>
          <p:cNvSpPr>
            <a:spLocks noGrp="1"/>
          </p:cNvSpPr>
          <p:nvPr>
            <p:ph type="ftr" sz="quarter" idx="4294967295"/>
          </p:nvPr>
        </p:nvSpPr>
        <p:spPr bwMode="auto">
          <a:xfrm>
            <a:off x="685800" y="6324600"/>
            <a:ext cx="84582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200" b="0"/>
              <a:t>*From: Improving the Performance of Naive Bayes for Text Classification, Shen and Yang, Slide from Nakov/Hearst/Rosario</a:t>
            </a:r>
          </a:p>
        </p:txBody>
      </p:sp>
      <p:pic>
        <p:nvPicPr>
          <p:cNvPr id="66565" name="Picture 6" descr="train_siz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6475" y="2125662"/>
            <a:ext cx="4429125" cy="3390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Box 6"/>
          <p:cNvSpPr txBox="1"/>
          <p:nvPr/>
        </p:nvSpPr>
        <p:spPr>
          <a:xfrm>
            <a:off x="685800" y="5573712"/>
            <a:ext cx="8458200" cy="369888"/>
          </a:xfrm>
          <a:prstGeom prst="rect">
            <a:avLst/>
          </a:prstGeom>
          <a:noFill/>
        </p:spPr>
        <p:txBody>
          <a:bodyPr>
            <a:spAutoFit/>
          </a:bodyPr>
          <a:lstStyle/>
          <a:p>
            <a:pPr>
              <a:defRPr/>
            </a:pPr>
            <a:r>
              <a:rPr lang="en-US" sz="1800" dirty="0">
                <a:latin typeface="+mj-lt"/>
                <a:ea typeface="+mn-ea"/>
              </a:rPr>
              <a:t>Test error vs training size on the newsgroups </a:t>
            </a:r>
            <a:r>
              <a:rPr lang="en-US" sz="1800" dirty="0" err="1">
                <a:latin typeface="+mj-lt"/>
                <a:ea typeface="+mn-ea"/>
              </a:rPr>
              <a:t>rec.sport.baseball</a:t>
            </a:r>
            <a:r>
              <a:rPr lang="en-US" sz="1800" dirty="0">
                <a:latin typeface="+mj-lt"/>
                <a:ea typeface="+mn-ea"/>
              </a:rPr>
              <a:t> and </a:t>
            </a:r>
            <a:r>
              <a:rPr lang="en-US" sz="1800" dirty="0" err="1">
                <a:latin typeface="+mj-lt"/>
                <a:ea typeface="+mn-ea"/>
              </a:rPr>
              <a:t>rec.sport.hockey</a:t>
            </a:r>
            <a:endParaRPr lang="en-US" sz="1800" dirty="0">
              <a:latin typeface="+mj-lt"/>
              <a:ea typeface="+mn-ea"/>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z="4800">
                <a:effectLst>
                  <a:outerShdw blurRad="38100" dist="38100" dir="2700000" algn="tl">
                    <a:srgbClr val="DDDDDD"/>
                  </a:outerShdw>
                </a:effectLst>
                <a:latin typeface="Tw Cen MT Condensed" charset="0"/>
              </a:rPr>
              <a:t>Training size</a:t>
            </a:r>
          </a:p>
        </p:txBody>
      </p:sp>
      <p:sp>
        <p:nvSpPr>
          <p:cNvPr id="67587" name="Footer Placeholder 3"/>
          <p:cNvSpPr>
            <a:spLocks noGrp="1"/>
          </p:cNvSpPr>
          <p:nvPr>
            <p:ph type="ftr" sz="quarter" idx="4294967295"/>
          </p:nvPr>
        </p:nvSpPr>
        <p:spPr bwMode="auto">
          <a:xfrm>
            <a:off x="685800" y="6324600"/>
            <a:ext cx="86106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200" b="0"/>
              <a:t>*From: Improving the Performance of Naive Bayes for Text Classification, Shen and Yang, Slide from Nakov/Hearst/Rosario</a:t>
            </a:r>
          </a:p>
        </p:txBody>
      </p:sp>
      <p:pic>
        <p:nvPicPr>
          <p:cNvPr id="67588" name="Picture 4" descr="train_siz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7100" y="1611313"/>
            <a:ext cx="4838700" cy="381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917575" y="5695950"/>
            <a:ext cx="8074025" cy="708025"/>
          </a:xfrm>
          <a:prstGeom prst="rect">
            <a:avLst/>
          </a:prstGeom>
          <a:noFill/>
        </p:spPr>
        <p:txBody>
          <a:bodyPr>
            <a:spAutoFit/>
          </a:bodyPr>
          <a:lstStyle/>
          <a:p>
            <a:pPr>
              <a:defRPr/>
            </a:pPr>
            <a:r>
              <a:rPr lang="en-US" sz="2000" dirty="0">
                <a:latin typeface="+mj-lt"/>
                <a:ea typeface="+mn-ea"/>
              </a:rPr>
              <a:t>Test error vs training size on the newsgroups </a:t>
            </a:r>
            <a:r>
              <a:rPr lang="en-US" sz="2000" dirty="0" err="1">
                <a:latin typeface="+mj-lt"/>
                <a:ea typeface="+mn-ea"/>
              </a:rPr>
              <a:t>alt.atheism</a:t>
            </a:r>
            <a:r>
              <a:rPr lang="en-US" sz="2000" dirty="0">
                <a:latin typeface="+mj-lt"/>
                <a:ea typeface="+mn-ea"/>
              </a:rPr>
              <a:t> and </a:t>
            </a:r>
            <a:r>
              <a:rPr lang="en-US" sz="2000" dirty="0" err="1">
                <a:latin typeface="+mj-lt"/>
                <a:ea typeface="+mn-ea"/>
              </a:rPr>
              <a:t>talk.religion.misc</a:t>
            </a:r>
            <a:endParaRPr lang="en-US" sz="2000" dirty="0">
              <a:latin typeface="+mj-lt"/>
              <a:ea typeface="+mn-ea"/>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z="4800">
                <a:effectLst>
                  <a:outerShdw blurRad="38100" dist="38100" dir="2700000" algn="tl">
                    <a:srgbClr val="DDDDDD"/>
                  </a:outerShdw>
                </a:effectLst>
                <a:latin typeface="Tw Cen MT Condensed" charset="0"/>
              </a:rPr>
              <a:t>Training size</a:t>
            </a:r>
          </a:p>
        </p:txBody>
      </p:sp>
      <p:sp>
        <p:nvSpPr>
          <p:cNvPr id="68611" name="Footer Placeholder 3"/>
          <p:cNvSpPr>
            <a:spLocks noGrp="1"/>
          </p:cNvSpPr>
          <p:nvPr>
            <p:ph type="ftr" sz="quarter" idx="4294967295"/>
          </p:nvPr>
        </p:nvSpPr>
        <p:spPr bwMode="auto">
          <a:xfrm>
            <a:off x="609600" y="6324600"/>
            <a:ext cx="85344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200" b="0"/>
              <a:t>*From: Improving the Performance of Naive Bayes for Text Classification, Shen and Yang, Slide from Nakov/Hearst/Rosario</a:t>
            </a:r>
          </a:p>
        </p:txBody>
      </p:sp>
      <p:pic>
        <p:nvPicPr>
          <p:cNvPr id="68612" name="Picture 6" descr="train_size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5388" y="1871663"/>
            <a:ext cx="4648200" cy="3590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8613" name="Picture 7" descr="train_size3_cap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9088" y="5505450"/>
            <a:ext cx="6400800" cy="590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33413" y="0"/>
            <a:ext cx="7772400" cy="762000"/>
          </a:xfrm>
        </p:spPr>
        <p:txBody>
          <a:bodyPr/>
          <a:lstStyle/>
          <a:p>
            <a:pPr eaLnBrk="1" hangingPunct="1"/>
            <a:r>
              <a:rPr lang="en-US" sz="4800" dirty="0">
                <a:effectLst>
                  <a:outerShdw blurRad="38100" dist="38100" dir="2700000" algn="tl">
                    <a:srgbClr val="DDDDDD"/>
                  </a:outerShdw>
                </a:effectLst>
                <a:latin typeface="Tw Cen MT Condensed" charset="0"/>
              </a:rPr>
              <a:t>Training Size</a:t>
            </a:r>
          </a:p>
        </p:txBody>
      </p:sp>
      <p:sp>
        <p:nvSpPr>
          <p:cNvPr id="70659" name="Rectangle 3"/>
          <p:cNvSpPr>
            <a:spLocks noGrp="1" noChangeArrowheads="1"/>
          </p:cNvSpPr>
          <p:nvPr>
            <p:ph idx="1"/>
          </p:nvPr>
        </p:nvSpPr>
        <p:spPr>
          <a:xfrm>
            <a:off x="614363" y="1219200"/>
            <a:ext cx="7772400" cy="882650"/>
          </a:xfrm>
        </p:spPr>
        <p:txBody>
          <a:bodyPr/>
          <a:lstStyle/>
          <a:p>
            <a:pPr eaLnBrk="1" hangingPunct="1"/>
            <a:r>
              <a:rPr lang="en-US" dirty="0">
                <a:effectLst>
                  <a:outerShdw blurRad="38100" dist="38100" dir="2700000" algn="tl">
                    <a:srgbClr val="DDDDDD"/>
                  </a:outerShdw>
                </a:effectLst>
                <a:latin typeface="Calibri" charset="0"/>
              </a:rPr>
              <a:t>Author identification</a:t>
            </a:r>
          </a:p>
        </p:txBody>
      </p:sp>
      <p:sp>
        <p:nvSpPr>
          <p:cNvPr id="69636" name="Footer Placeholder 3"/>
          <p:cNvSpPr>
            <a:spLocks noGrp="1"/>
          </p:cNvSpPr>
          <p:nvPr>
            <p:ph type="ftr" sz="quarter" idx="4294967295"/>
          </p:nvPr>
        </p:nvSpPr>
        <p:spPr bwMode="auto">
          <a:xfrm>
            <a:off x="685800" y="5988050"/>
            <a:ext cx="83820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400" b="0"/>
              <a:t>Authorship Attribution a Comparison Of Three Methods, Matthew Care, Slide from Nakov/Hearst/Rosario </a:t>
            </a:r>
          </a:p>
        </p:txBody>
      </p:sp>
      <p:pic>
        <p:nvPicPr>
          <p:cNvPr id="69637" name="Picture 4" descr="infl_training_size_auth_id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8300" y="2025650"/>
            <a:ext cx="5867400" cy="392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85800" y="0"/>
            <a:ext cx="8458200" cy="762000"/>
          </a:xfrm>
        </p:spPr>
        <p:txBody>
          <a:bodyPr/>
          <a:lstStyle/>
          <a:p>
            <a:pPr eaLnBrk="1" hangingPunct="1"/>
            <a:r>
              <a:rPr lang="en-US" sz="4800" dirty="0">
                <a:effectLst>
                  <a:outerShdw blurRad="38100" dist="38100" dir="2700000" algn="tl">
                    <a:srgbClr val="DDDDDD"/>
                  </a:outerShdw>
                </a:effectLst>
                <a:latin typeface="Tw Cen MT Condensed" charset="0"/>
              </a:rPr>
              <a:t>Violation of </a:t>
            </a:r>
            <a:r>
              <a:rPr lang="en-US" sz="4800" dirty="0" smtClean="0">
                <a:effectLst>
                  <a:outerShdw blurRad="38100" dist="38100" dir="2700000" algn="tl">
                    <a:srgbClr val="DDDDDD"/>
                  </a:outerShdw>
                </a:effectLst>
                <a:latin typeface="Tw Cen MT Condensed" charset="0"/>
              </a:rPr>
              <a:t>NB Assumptions</a:t>
            </a:r>
            <a:endParaRPr lang="en-US" sz="4800" dirty="0">
              <a:effectLst>
                <a:outerShdw blurRad="38100" dist="38100" dir="2700000" algn="tl">
                  <a:srgbClr val="DDDDDD"/>
                </a:outerShdw>
              </a:effectLst>
              <a:latin typeface="Tw Cen MT Condensed" charset="0"/>
            </a:endParaRPr>
          </a:p>
        </p:txBody>
      </p:sp>
      <p:sp>
        <p:nvSpPr>
          <p:cNvPr id="72707" name="Rectangle 3"/>
          <p:cNvSpPr>
            <a:spLocks noGrp="1" noChangeArrowheads="1"/>
          </p:cNvSpPr>
          <p:nvPr>
            <p:ph idx="1"/>
          </p:nvPr>
        </p:nvSpPr>
        <p:spPr/>
        <p:txBody>
          <a:bodyPr/>
          <a:lstStyle/>
          <a:p>
            <a:pPr eaLnBrk="1" hangingPunct="1"/>
            <a:r>
              <a:rPr lang="en-US">
                <a:effectLst>
                  <a:outerShdw blurRad="38100" dist="38100" dir="2700000" algn="tl">
                    <a:srgbClr val="DDDDDD"/>
                  </a:outerShdw>
                </a:effectLst>
                <a:latin typeface="Calibri" charset="0"/>
              </a:rPr>
              <a:t>Conditional independence</a:t>
            </a:r>
          </a:p>
          <a:p>
            <a:pPr eaLnBrk="1" hangingPunct="1"/>
            <a:r>
              <a:rPr lang="ja-JP" altLang="en-US">
                <a:effectLst>
                  <a:outerShdw blurRad="38100" dist="38100" dir="2700000" algn="tl">
                    <a:srgbClr val="DDDDDD"/>
                  </a:outerShdw>
                </a:effectLst>
                <a:latin typeface="Calibri" charset="0"/>
              </a:rPr>
              <a:t>“</a:t>
            </a:r>
            <a:r>
              <a:rPr lang="en-US">
                <a:effectLst>
                  <a:outerShdw blurRad="38100" dist="38100" dir="2700000" algn="tl">
                    <a:srgbClr val="DDDDDD"/>
                  </a:outerShdw>
                </a:effectLst>
                <a:latin typeface="Calibri" charset="0"/>
              </a:rPr>
              <a:t>Positional independence</a:t>
            </a:r>
            <a:r>
              <a:rPr lang="ja-JP" altLang="en-US">
                <a:effectLst>
                  <a:outerShdw blurRad="38100" dist="38100" dir="2700000" algn="tl">
                    <a:srgbClr val="DDDDDD"/>
                  </a:outerShdw>
                </a:effectLst>
                <a:latin typeface="Calibri" charset="0"/>
              </a:rPr>
              <a:t>”</a:t>
            </a:r>
            <a:endParaRPr lang="en-US">
              <a:effectLst>
                <a:outerShdw blurRad="38100" dist="38100" dir="2700000" algn="tl">
                  <a:srgbClr val="DDDDDD"/>
                </a:outerShdw>
              </a:effectLst>
              <a:latin typeface="Calibri" charset="0"/>
            </a:endParaRPr>
          </a:p>
          <a:p>
            <a:pPr eaLnBrk="1" hangingPunct="1"/>
            <a:r>
              <a:rPr lang="en-US">
                <a:effectLst>
                  <a:outerShdw blurRad="38100" dist="38100" dir="2700000" algn="tl">
                    <a:srgbClr val="DDDDDD"/>
                  </a:outerShdw>
                </a:effectLst>
                <a:latin typeface="Calibri" charset="0"/>
              </a:rPr>
              <a:t>Examples?</a:t>
            </a:r>
          </a:p>
        </p:txBody>
      </p:sp>
      <p:sp>
        <p:nvSpPr>
          <p:cNvPr id="71684" name="Footer Placeholder 4"/>
          <p:cNvSpPr>
            <a:spLocks noGrp="1"/>
          </p:cNvSpPr>
          <p:nvPr>
            <p:ph type="ftr" sz="quarter" idx="4294967295"/>
          </p:nvPr>
        </p:nvSpPr>
        <p:spPr bwMode="auto">
          <a:xfrm>
            <a:off x="1335088" y="6553200"/>
            <a:ext cx="32004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600" b="0">
                <a:latin typeface="Tw Cen MT" charset="0"/>
              </a:rPr>
              <a:t>Slide from Chris Manning</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sz="4800">
                <a:effectLst>
                  <a:outerShdw blurRad="38100" dist="38100" dir="2700000" algn="tl">
                    <a:srgbClr val="DDDDDD"/>
                  </a:outerShdw>
                </a:effectLst>
                <a:latin typeface="Tw Cen MT Condensed" charset="0"/>
              </a:rPr>
              <a:t>Naïve Bayes is Not So Naïve</a:t>
            </a:r>
          </a:p>
        </p:txBody>
      </p:sp>
      <p:sp>
        <p:nvSpPr>
          <p:cNvPr id="73731" name="Rectangle 3"/>
          <p:cNvSpPr>
            <a:spLocks noGrp="1" noChangeArrowheads="1"/>
          </p:cNvSpPr>
          <p:nvPr>
            <p:ph idx="1"/>
          </p:nvPr>
        </p:nvSpPr>
        <p:spPr>
          <a:xfrm>
            <a:off x="685800" y="1371600"/>
            <a:ext cx="8305800" cy="4876800"/>
          </a:xfrm>
        </p:spPr>
        <p:txBody>
          <a:bodyPr/>
          <a:lstStyle/>
          <a:p>
            <a:pPr marL="363538" indent="-363538" eaLnBrk="1" hangingPunct="1"/>
            <a:r>
              <a:rPr lang="en-US" sz="2400" dirty="0">
                <a:effectLst>
                  <a:outerShdw blurRad="38100" dist="38100" dir="2700000" algn="tl">
                    <a:srgbClr val="DDDDDD"/>
                  </a:outerShdw>
                </a:effectLst>
                <a:latin typeface="Calibri" charset="0"/>
              </a:rPr>
              <a:t>Naïve Bayes: first and second place in KDD-CUP 97 competition, among 16 (then) state of the art algorithms</a:t>
            </a:r>
          </a:p>
          <a:p>
            <a:pPr marL="571500" lvl="1" indent="-165100" eaLnBrk="1" hangingPunct="1">
              <a:lnSpc>
                <a:spcPct val="90000"/>
              </a:lnSpc>
              <a:buFont typeface="Wingdings" charset="0"/>
              <a:buNone/>
            </a:pPr>
            <a:r>
              <a:rPr lang="en-US" dirty="0">
                <a:latin typeface="Calibri" charset="0"/>
              </a:rPr>
              <a:t>	</a:t>
            </a:r>
            <a:r>
              <a:rPr lang="en-US" sz="2000" dirty="0">
                <a:latin typeface="Calibri" charset="0"/>
              </a:rPr>
              <a:t>Goal: Financial services industry direct mail response prediction model: Predict if the recipient of mail will actually respond to the advertisement – 750,000 records.</a:t>
            </a:r>
          </a:p>
          <a:p>
            <a:pPr marL="363538" indent="-363538" eaLnBrk="1" hangingPunct="1"/>
            <a:r>
              <a:rPr lang="en-US" sz="2400" dirty="0">
                <a:effectLst>
                  <a:outerShdw blurRad="38100" dist="38100" dir="2700000" algn="tl">
                    <a:srgbClr val="DDDDDD"/>
                  </a:outerShdw>
                </a:effectLst>
                <a:latin typeface="Calibri" charset="0"/>
              </a:rPr>
              <a:t>Robust to Irrelevant Features</a:t>
            </a:r>
          </a:p>
          <a:p>
            <a:pPr marL="571500" lvl="1" indent="-165100" eaLnBrk="1" hangingPunct="1">
              <a:lnSpc>
                <a:spcPct val="90000"/>
              </a:lnSpc>
              <a:buFont typeface="Wingdings" charset="0"/>
              <a:buNone/>
            </a:pPr>
            <a:r>
              <a:rPr lang="en-US" sz="2000" dirty="0">
                <a:latin typeface="Calibri" charset="0"/>
              </a:rPr>
              <a:t>	Irrelevant Features cancel each other without affecting results</a:t>
            </a:r>
          </a:p>
          <a:p>
            <a:pPr marL="571500" lvl="1" indent="-165100" eaLnBrk="1" hangingPunct="1">
              <a:lnSpc>
                <a:spcPct val="90000"/>
              </a:lnSpc>
              <a:buFont typeface="Wingdings" charset="0"/>
              <a:buNone/>
            </a:pPr>
            <a:r>
              <a:rPr lang="en-US" sz="2000" dirty="0">
                <a:latin typeface="Calibri" charset="0"/>
              </a:rPr>
              <a:t>	Instead Decision Trees can </a:t>
            </a:r>
            <a:r>
              <a:rPr lang="en-US" sz="2000" dirty="0">
                <a:solidFill>
                  <a:srgbClr val="C00000"/>
                </a:solidFill>
                <a:latin typeface="Calibri" charset="0"/>
              </a:rPr>
              <a:t>heavily</a:t>
            </a:r>
            <a:r>
              <a:rPr lang="en-US" sz="2000" dirty="0">
                <a:latin typeface="Calibri" charset="0"/>
              </a:rPr>
              <a:t> suffer from this.</a:t>
            </a:r>
          </a:p>
          <a:p>
            <a:pPr marL="363538" indent="-363538" eaLnBrk="1" hangingPunct="1"/>
            <a:r>
              <a:rPr lang="en-US" sz="2400" dirty="0">
                <a:effectLst>
                  <a:outerShdw blurRad="38100" dist="38100" dir="2700000" algn="tl">
                    <a:srgbClr val="DDDDDD"/>
                  </a:outerShdw>
                </a:effectLst>
                <a:latin typeface="Calibri" charset="0"/>
              </a:rPr>
              <a:t>Very good in domains with many </a:t>
            </a:r>
            <a:r>
              <a:rPr lang="en-US" sz="2400" dirty="0">
                <a:solidFill>
                  <a:srgbClr val="C00000"/>
                </a:solidFill>
                <a:effectLst>
                  <a:outerShdw blurRad="38100" dist="38100" dir="2700000" algn="tl">
                    <a:srgbClr val="DDDDDD"/>
                  </a:outerShdw>
                </a:effectLst>
                <a:latin typeface="Calibri" charset="0"/>
              </a:rPr>
              <a:t>equally important</a:t>
            </a:r>
            <a:r>
              <a:rPr lang="en-US" sz="2400" dirty="0">
                <a:effectLst>
                  <a:outerShdw blurRad="38100" dist="38100" dir="2700000" algn="tl">
                    <a:srgbClr val="DDDDDD"/>
                  </a:outerShdw>
                </a:effectLst>
                <a:latin typeface="Calibri" charset="0"/>
              </a:rPr>
              <a:t> features</a:t>
            </a:r>
          </a:p>
          <a:p>
            <a:pPr marL="571500" lvl="1" indent="-165100" eaLnBrk="1" hangingPunct="1">
              <a:buFont typeface="Wingdings" charset="0"/>
              <a:buNone/>
            </a:pPr>
            <a:r>
              <a:rPr lang="en-US" sz="2000" dirty="0">
                <a:latin typeface="Calibri" charset="0"/>
              </a:rPr>
              <a:t>	Decision Trees suffer from </a:t>
            </a:r>
            <a:r>
              <a:rPr lang="en-US" sz="2000" i="1" dirty="0">
                <a:latin typeface="Calibri" charset="0"/>
              </a:rPr>
              <a:t>fragmentation</a:t>
            </a:r>
            <a:r>
              <a:rPr lang="en-US" sz="2000" dirty="0">
                <a:latin typeface="Calibri" charset="0"/>
              </a:rPr>
              <a:t> in such cases – especially if little data</a:t>
            </a:r>
            <a:endParaRPr lang="en-US" sz="1800" dirty="0">
              <a:latin typeface="Calibri" charset="0"/>
            </a:endParaRPr>
          </a:p>
          <a:p>
            <a:pPr marL="363538" indent="-363538" eaLnBrk="1" hangingPunct="1"/>
            <a:r>
              <a:rPr lang="en-US" sz="2400" dirty="0">
                <a:effectLst>
                  <a:outerShdw blurRad="38100" dist="38100" dir="2700000" algn="tl">
                    <a:srgbClr val="DDDDDD"/>
                  </a:outerShdw>
                </a:effectLst>
                <a:latin typeface="Calibri" charset="0"/>
              </a:rPr>
              <a:t>A good dependable baseline for text classification (but not the best)!</a:t>
            </a:r>
          </a:p>
        </p:txBody>
      </p:sp>
      <p:sp>
        <p:nvSpPr>
          <p:cNvPr id="72708" name="Footer Placeholder 4"/>
          <p:cNvSpPr>
            <a:spLocks noGrp="1"/>
          </p:cNvSpPr>
          <p:nvPr>
            <p:ph type="ftr" sz="quarter" idx="4294967295"/>
          </p:nvPr>
        </p:nvSpPr>
        <p:spPr bwMode="auto">
          <a:xfrm>
            <a:off x="1447800" y="6562725"/>
            <a:ext cx="23622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600" b="0">
                <a:latin typeface="Tw Cen MT" charset="0"/>
              </a:rPr>
              <a:t>Slide from Chris Manning</a:t>
            </a: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ffectLst>
                  <a:outerShdw blurRad="38100" dist="38100" dir="2700000" algn="tl">
                    <a:srgbClr val="DDDDDD"/>
                  </a:outerShdw>
                </a:effectLst>
                <a:latin typeface="Tw Cen MT Condensed" charset="0"/>
              </a:rPr>
              <a:t>Naïve Bayes is Not So Naïve</a:t>
            </a:r>
          </a:p>
        </p:txBody>
      </p:sp>
      <p:sp>
        <p:nvSpPr>
          <p:cNvPr id="3" name="Content Placeholder 2"/>
          <p:cNvSpPr>
            <a:spLocks noGrp="1"/>
          </p:cNvSpPr>
          <p:nvPr>
            <p:ph idx="1"/>
          </p:nvPr>
        </p:nvSpPr>
        <p:spPr/>
        <p:txBody>
          <a:bodyPr>
            <a:normAutofit/>
          </a:bodyPr>
          <a:lstStyle/>
          <a:p>
            <a:pPr marL="363538" indent="-363538" eaLnBrk="1" hangingPunct="1">
              <a:buFont typeface="Wingdings" panose="05000000000000000000" pitchFamily="2" charset="2"/>
              <a:buChar char="l"/>
              <a:defRPr/>
            </a:pPr>
            <a:r>
              <a:rPr lang="en-US" sz="3200" dirty="0">
                <a:latin typeface="Calibri" charset="0"/>
                <a:ea typeface="+mn-ea"/>
              </a:rPr>
              <a:t>Optimal if the Independence Assumptions </a:t>
            </a:r>
            <a:r>
              <a:rPr lang="en-US" sz="3200" dirty="0" smtClean="0">
                <a:latin typeface="Calibri" charset="0"/>
                <a:ea typeface="+mn-ea"/>
              </a:rPr>
              <a:t>hold:</a:t>
            </a:r>
          </a:p>
          <a:p>
            <a:pPr marL="541338" lvl="2" indent="0" eaLnBrk="1" hangingPunct="1">
              <a:buFontTx/>
              <a:buNone/>
              <a:defRPr/>
            </a:pPr>
            <a:r>
              <a:rPr lang="en-US" dirty="0" smtClean="0">
                <a:effectLst>
                  <a:outerShdw blurRad="38100" dist="38100" dir="2700000" algn="tl">
                    <a:srgbClr val="000000">
                      <a:alpha val="43137"/>
                    </a:srgbClr>
                  </a:outerShdw>
                </a:effectLst>
                <a:latin typeface="Calibri" charset="0"/>
              </a:rPr>
              <a:t>If </a:t>
            </a:r>
            <a:r>
              <a:rPr lang="en-US" dirty="0">
                <a:effectLst>
                  <a:outerShdw blurRad="38100" dist="38100" dir="2700000" algn="tl">
                    <a:srgbClr val="000000">
                      <a:alpha val="43137"/>
                    </a:srgbClr>
                  </a:outerShdw>
                </a:effectLst>
                <a:latin typeface="Calibri" charset="0"/>
              </a:rPr>
              <a:t>assumed independence is correct, then it is the Bayes Optimal Classifier for problem</a:t>
            </a:r>
            <a:endParaRPr lang="en-US" dirty="0">
              <a:solidFill>
                <a:srgbClr val="00A000"/>
              </a:solidFill>
              <a:effectLst>
                <a:outerShdw blurRad="38100" dist="38100" dir="2700000" algn="tl">
                  <a:srgbClr val="000000">
                    <a:alpha val="43137"/>
                  </a:srgbClr>
                </a:outerShdw>
              </a:effectLst>
              <a:latin typeface="Calibri" charset="0"/>
            </a:endParaRPr>
          </a:p>
          <a:p>
            <a:pPr marL="363538" indent="-363538" eaLnBrk="1" hangingPunct="1">
              <a:buFont typeface="Wingdings" panose="05000000000000000000" pitchFamily="2" charset="2"/>
              <a:buChar char="l"/>
              <a:defRPr/>
            </a:pPr>
            <a:r>
              <a:rPr lang="en-US" sz="3200" dirty="0">
                <a:latin typeface="Calibri" charset="0"/>
                <a:ea typeface="+mn-ea"/>
              </a:rPr>
              <a:t>Very </a:t>
            </a:r>
            <a:r>
              <a:rPr lang="en-US" sz="3200" dirty="0" smtClean="0">
                <a:latin typeface="Calibri" charset="0"/>
                <a:ea typeface="+mn-ea"/>
              </a:rPr>
              <a:t>Fast:</a:t>
            </a:r>
            <a:endParaRPr lang="en-US" dirty="0">
              <a:latin typeface="Calibri" charset="0"/>
              <a:ea typeface="+mn-ea"/>
            </a:endParaRPr>
          </a:p>
          <a:p>
            <a:pPr marL="541338" lvl="1" indent="0" eaLnBrk="1" hangingPunct="1">
              <a:buFont typeface="Wingdings" panose="05000000000000000000" pitchFamily="2" charset="2"/>
              <a:buNone/>
              <a:defRPr/>
            </a:pPr>
            <a:r>
              <a:rPr lang="en-US" sz="2000" dirty="0" smtClean="0">
                <a:effectLst>
                  <a:outerShdw blurRad="38100" dist="38100" dir="2700000" algn="tl">
                    <a:srgbClr val="000000">
                      <a:alpha val="43137"/>
                    </a:srgbClr>
                  </a:outerShdw>
                </a:effectLst>
                <a:latin typeface="Calibri" charset="0"/>
              </a:rPr>
              <a:t>Learning </a:t>
            </a:r>
            <a:r>
              <a:rPr lang="en-US" sz="2000" dirty="0">
                <a:effectLst>
                  <a:outerShdw blurRad="38100" dist="38100" dir="2700000" algn="tl">
                    <a:srgbClr val="000000">
                      <a:alpha val="43137"/>
                    </a:srgbClr>
                  </a:outerShdw>
                </a:effectLst>
                <a:latin typeface="Calibri" charset="0"/>
              </a:rPr>
              <a:t>with one pass of counting over the data; testing linear in the number of attributes, and document collection </a:t>
            </a:r>
            <a:r>
              <a:rPr lang="en-US" sz="2000" dirty="0" smtClean="0">
                <a:effectLst>
                  <a:outerShdw blurRad="38100" dist="38100" dir="2700000" algn="tl">
                    <a:srgbClr val="000000">
                      <a:alpha val="43137"/>
                    </a:srgbClr>
                  </a:outerShdw>
                </a:effectLst>
                <a:latin typeface="Calibri" charset="0"/>
              </a:rPr>
              <a:t>size</a:t>
            </a:r>
            <a:endParaRPr lang="en-US" dirty="0" smtClean="0">
              <a:solidFill>
                <a:schemeClr val="accent2"/>
              </a:solidFill>
              <a:effectLst>
                <a:outerShdw blurRad="38100" dist="38100" dir="2700000" algn="tl">
                  <a:srgbClr val="000000">
                    <a:alpha val="43137"/>
                  </a:srgbClr>
                </a:outerShdw>
              </a:effectLst>
              <a:latin typeface="Calibri" charset="0"/>
            </a:endParaRPr>
          </a:p>
          <a:p>
            <a:pPr marL="363538" indent="-363538" eaLnBrk="1" hangingPunct="1">
              <a:buFont typeface="Wingdings" panose="05000000000000000000" pitchFamily="2" charset="2"/>
              <a:buChar char="l"/>
              <a:defRPr/>
            </a:pPr>
            <a:r>
              <a:rPr lang="en-US" dirty="0" smtClean="0">
                <a:latin typeface="Calibri" charset="0"/>
                <a:ea typeface="+mn-ea"/>
              </a:rPr>
              <a:t>Low </a:t>
            </a:r>
            <a:r>
              <a:rPr lang="en-US" dirty="0">
                <a:latin typeface="Calibri" charset="0"/>
                <a:ea typeface="+mn-ea"/>
              </a:rPr>
              <a:t>Storage requirements</a:t>
            </a:r>
            <a:endParaRPr lang="en-US" sz="3600" dirty="0">
              <a:latin typeface="Calibri" charset="0"/>
              <a:ea typeface="+mn-ea"/>
            </a:endParaRPr>
          </a:p>
          <a:p>
            <a:pPr>
              <a:buFont typeface="Wingdings" panose="05000000000000000000" pitchFamily="2" charset="2"/>
              <a:buChar char="l"/>
              <a:defRPr/>
            </a:pPr>
            <a:r>
              <a:rPr lang="en-US" dirty="0" smtClean="0">
                <a:latin typeface="Calibri" pitchFamily="34" charset="0"/>
                <a:ea typeface="+mn-ea"/>
              </a:rPr>
              <a:t>Online Learning Algorithm</a:t>
            </a:r>
          </a:p>
          <a:p>
            <a:pPr marL="539750" lvl="1" indent="0">
              <a:buFont typeface="Wingdings" panose="05000000000000000000" pitchFamily="2" charset="2"/>
              <a:buNone/>
              <a:defRPr/>
            </a:pPr>
            <a:r>
              <a:rPr lang="en-US" sz="2000" dirty="0" smtClean="0">
                <a:effectLst>
                  <a:outerShdw blurRad="38100" dist="38100" dir="2700000" algn="tl">
                    <a:srgbClr val="000000">
                      <a:alpha val="43137"/>
                    </a:srgbClr>
                  </a:outerShdw>
                </a:effectLst>
                <a:latin typeface="Calibri" pitchFamily="34" charset="0"/>
              </a:rPr>
              <a:t>Can be trained incrementally, on new examples</a:t>
            </a:r>
            <a:endParaRPr lang="en-US" dirty="0">
              <a:effectLst>
                <a:outerShdw blurRad="38100" dist="38100" dir="2700000" algn="tl">
                  <a:srgbClr val="000000">
                    <a:alpha val="43137"/>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defRPr/>
            </a:pPr>
            <a:r>
              <a:rPr lang="en-GB" smtClean="0">
                <a:ea typeface="+mj-ea"/>
              </a:rPr>
              <a:t>SpamAssassin</a:t>
            </a:r>
            <a:endParaRPr lang="en-US" smtClean="0">
              <a:ea typeface="+mj-ea"/>
            </a:endParaRPr>
          </a:p>
        </p:txBody>
      </p:sp>
      <p:sp>
        <p:nvSpPr>
          <p:cNvPr id="74755" name="Rectangle 3"/>
          <p:cNvSpPr>
            <a:spLocks noGrp="1" noChangeArrowheads="1"/>
          </p:cNvSpPr>
          <p:nvPr>
            <p:ph idx="1"/>
          </p:nvPr>
        </p:nvSpPr>
        <p:spPr/>
        <p:txBody>
          <a:bodyPr/>
          <a:lstStyle/>
          <a:p>
            <a:pPr eaLnBrk="1" hangingPunct="1"/>
            <a:r>
              <a:rPr lang="en-US" dirty="0">
                <a:effectLst>
                  <a:outerShdw blurRad="38100" dist="38100" dir="2700000" algn="tl">
                    <a:srgbClr val="DDDDDD"/>
                  </a:outerShdw>
                </a:effectLst>
                <a:latin typeface="Calibri" charset="0"/>
              </a:rPr>
              <a:t>Naïve Bayes widely used in spam filtering</a:t>
            </a:r>
          </a:p>
          <a:p>
            <a:pPr lvl="1" eaLnBrk="1" hangingPunct="1"/>
            <a:r>
              <a:rPr lang="en-US" dirty="0">
                <a:latin typeface="Calibri" charset="0"/>
              </a:rPr>
              <a:t>Paul </a:t>
            </a:r>
            <a:r>
              <a:rPr lang="en-US" dirty="0" smtClean="0">
                <a:latin typeface="Calibri" charset="0"/>
              </a:rPr>
              <a:t>Graham</a:t>
            </a:r>
            <a:r>
              <a:rPr lang="en-US" dirty="0" smtClean="0">
                <a:latin typeface="Calibri" charset="0"/>
              </a:rPr>
              <a:t>’</a:t>
            </a:r>
            <a:r>
              <a:rPr lang="en-US" dirty="0" smtClean="0">
                <a:latin typeface="Calibri" charset="0"/>
              </a:rPr>
              <a:t>s </a:t>
            </a:r>
            <a:r>
              <a:rPr lang="en-US" i="1" dirty="0">
                <a:latin typeface="Calibri" charset="0"/>
              </a:rPr>
              <a:t>A Plan for Spam</a:t>
            </a:r>
          </a:p>
          <a:p>
            <a:pPr lvl="2" eaLnBrk="1" hangingPunct="1"/>
            <a:r>
              <a:rPr lang="en-US" dirty="0">
                <a:latin typeface="Calibri" charset="0"/>
              </a:rPr>
              <a:t>A mutant with more mutant offspring...</a:t>
            </a:r>
          </a:p>
          <a:p>
            <a:pPr lvl="1" eaLnBrk="1" hangingPunct="1"/>
            <a:r>
              <a:rPr lang="en-US" dirty="0">
                <a:latin typeface="Calibri" charset="0"/>
              </a:rPr>
              <a:t>Naive Bayes-like classifier with weird parameter estimation</a:t>
            </a:r>
          </a:p>
          <a:p>
            <a:pPr lvl="1" eaLnBrk="1" hangingPunct="1"/>
            <a:r>
              <a:rPr lang="en-US" dirty="0">
                <a:latin typeface="Calibri" charset="0"/>
              </a:rPr>
              <a:t>But also many other things: black hole lists, etc.</a:t>
            </a:r>
          </a:p>
          <a:p>
            <a:pPr eaLnBrk="1" hangingPunct="1"/>
            <a:r>
              <a:rPr lang="en-US" dirty="0">
                <a:effectLst>
                  <a:outerShdw blurRad="38100" dist="38100" dir="2700000" algn="tl">
                    <a:srgbClr val="DDDDDD"/>
                  </a:outerShdw>
                </a:effectLst>
                <a:latin typeface="Calibri" charset="0"/>
              </a:rPr>
              <a:t>Many email topic filters also use NB classifiers</a:t>
            </a:r>
          </a:p>
        </p:txBody>
      </p:sp>
      <p:sp>
        <p:nvSpPr>
          <p:cNvPr id="74756" name="Footer Placeholder 4"/>
          <p:cNvSpPr>
            <a:spLocks noGrp="1"/>
          </p:cNvSpPr>
          <p:nvPr>
            <p:ph type="ftr" sz="quarter" idx="4294967295"/>
          </p:nvPr>
        </p:nvSpPr>
        <p:spPr bwMode="auto">
          <a:xfrm>
            <a:off x="1143000" y="6553200"/>
            <a:ext cx="26670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600" b="0">
                <a:latin typeface="Tw Cen MT" charset="0"/>
              </a:rPr>
              <a:t>Slide from Chris Manning</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685800" y="0"/>
            <a:ext cx="7772400" cy="838200"/>
          </a:xfrm>
        </p:spPr>
        <p:txBody>
          <a:bodyPr/>
          <a:lstStyle/>
          <a:p>
            <a:pPr eaLnBrk="1" hangingPunct="1"/>
            <a:r>
              <a:rPr lang="en-US" dirty="0" err="1">
                <a:effectLst>
                  <a:outerShdw blurRad="38100" dist="38100" dir="2700000" algn="tl">
                    <a:srgbClr val="DDDDDD"/>
                  </a:outerShdw>
                </a:effectLst>
                <a:latin typeface="Tw Cen MT Condensed" charset="0"/>
              </a:rPr>
              <a:t>SpamAssassin</a:t>
            </a:r>
            <a:r>
              <a:rPr lang="en-US" dirty="0">
                <a:effectLst>
                  <a:outerShdw blurRad="38100" dist="38100" dir="2700000" algn="tl">
                    <a:srgbClr val="DDDDDD"/>
                  </a:outerShdw>
                </a:effectLst>
                <a:latin typeface="Tw Cen MT Condensed" charset="0"/>
              </a:rPr>
              <a:t> Tests</a:t>
            </a:r>
          </a:p>
        </p:txBody>
      </p:sp>
      <p:sp>
        <p:nvSpPr>
          <p:cNvPr id="6" name="Content Placeholder 5"/>
          <p:cNvSpPr>
            <a:spLocks noGrp="1"/>
          </p:cNvSpPr>
          <p:nvPr>
            <p:ph idx="1"/>
          </p:nvPr>
        </p:nvSpPr>
        <p:spPr>
          <a:xfrm>
            <a:off x="838200" y="1143000"/>
            <a:ext cx="7772400" cy="5334000"/>
          </a:xfrm>
        </p:spPr>
        <p:txBody>
          <a:bodyPr/>
          <a:lstStyle/>
          <a:p>
            <a:pPr eaLnBrk="1" hangingPunct="1"/>
            <a:r>
              <a:rPr lang="en-US" sz="2000" dirty="0">
                <a:effectLst>
                  <a:outerShdw blurRad="38100" dist="38100" dir="2700000" algn="tl">
                    <a:srgbClr val="DDDDDD"/>
                  </a:outerShdw>
                </a:effectLst>
                <a:latin typeface="Arial" charset="0"/>
              </a:rPr>
              <a:t>Mentions Generic Viagra</a:t>
            </a:r>
          </a:p>
          <a:p>
            <a:pPr eaLnBrk="1" hangingPunct="1"/>
            <a:r>
              <a:rPr lang="en-US" sz="2000" dirty="0">
                <a:effectLst>
                  <a:outerShdw blurRad="38100" dist="38100" dir="2700000" algn="tl">
                    <a:srgbClr val="DDDDDD"/>
                  </a:outerShdw>
                </a:effectLst>
                <a:latin typeface="Arial" charset="0"/>
              </a:rPr>
              <a:t>Online Pharmacy</a:t>
            </a:r>
          </a:p>
          <a:p>
            <a:pPr eaLnBrk="1" hangingPunct="1"/>
            <a:r>
              <a:rPr lang="en-US" sz="2000" dirty="0">
                <a:effectLst>
                  <a:outerShdw blurRad="38100" dist="38100" dir="2700000" algn="tl">
                    <a:srgbClr val="DDDDDD"/>
                  </a:outerShdw>
                </a:effectLst>
                <a:latin typeface="Arial" charset="0"/>
              </a:rPr>
              <a:t>No prescription needed</a:t>
            </a:r>
          </a:p>
          <a:p>
            <a:pPr eaLnBrk="1" hangingPunct="1"/>
            <a:r>
              <a:rPr lang="en-US" sz="2000" dirty="0">
                <a:effectLst>
                  <a:outerShdw blurRad="38100" dist="38100" dir="2700000" algn="tl">
                    <a:srgbClr val="DDDDDD"/>
                  </a:outerShdw>
                </a:effectLst>
                <a:latin typeface="Arial" charset="0"/>
              </a:rPr>
              <a:t>Mentions millions of (dollar) ((dollar) NN,NNN,NNN.NN)</a:t>
            </a:r>
          </a:p>
          <a:p>
            <a:pPr eaLnBrk="1" hangingPunct="1"/>
            <a:r>
              <a:rPr lang="en-US" sz="2000" dirty="0">
                <a:effectLst>
                  <a:outerShdw blurRad="38100" dist="38100" dir="2700000" algn="tl">
                    <a:srgbClr val="DDDDDD"/>
                  </a:outerShdw>
                </a:effectLst>
                <a:latin typeface="Arial" charset="0"/>
              </a:rPr>
              <a:t>Talks about Oprah with an exclamation!	</a:t>
            </a:r>
          </a:p>
          <a:p>
            <a:pPr eaLnBrk="1" hangingPunct="1"/>
            <a:r>
              <a:rPr lang="en-US" sz="2000" dirty="0">
                <a:effectLst>
                  <a:outerShdw blurRad="38100" dist="38100" dir="2700000" algn="tl">
                    <a:srgbClr val="DDDDDD"/>
                  </a:outerShdw>
                </a:effectLst>
                <a:latin typeface="Arial" charset="0"/>
              </a:rPr>
              <a:t>Phrase: impress ... girl</a:t>
            </a:r>
          </a:p>
          <a:p>
            <a:pPr eaLnBrk="1" hangingPunct="1"/>
            <a:r>
              <a:rPr lang="en-US" sz="2000" dirty="0">
                <a:effectLst>
                  <a:outerShdw blurRad="38100" dist="38100" dir="2700000" algn="tl">
                    <a:srgbClr val="DDDDDD"/>
                  </a:outerShdw>
                </a:effectLst>
                <a:latin typeface="Arial" charset="0"/>
              </a:rPr>
              <a:t>From: starts with many numbers</a:t>
            </a:r>
          </a:p>
          <a:p>
            <a:pPr eaLnBrk="1" hangingPunct="1"/>
            <a:r>
              <a:rPr lang="en-US" sz="2000" dirty="0">
                <a:effectLst>
                  <a:outerShdw blurRad="38100" dist="38100" dir="2700000" algn="tl">
                    <a:srgbClr val="DDDDDD"/>
                  </a:outerShdw>
                </a:effectLst>
                <a:latin typeface="Arial" charset="0"/>
              </a:rPr>
              <a:t>Subject contains "Your Family</a:t>
            </a:r>
            <a:r>
              <a:rPr lang="ja-JP" altLang="en-US" sz="2000" dirty="0">
                <a:effectLst>
                  <a:outerShdw blurRad="38100" dist="38100" dir="2700000" algn="tl">
                    <a:srgbClr val="DDDDDD"/>
                  </a:outerShdw>
                </a:effectLst>
                <a:latin typeface="Arial" charset="0"/>
              </a:rPr>
              <a:t>”</a:t>
            </a:r>
            <a:endParaRPr lang="en-US" sz="2000" dirty="0">
              <a:effectLst>
                <a:outerShdw blurRad="38100" dist="38100" dir="2700000" algn="tl">
                  <a:srgbClr val="DDDDDD"/>
                </a:outerShdw>
              </a:effectLst>
              <a:latin typeface="Arial" charset="0"/>
            </a:endParaRPr>
          </a:p>
          <a:p>
            <a:pPr eaLnBrk="1" hangingPunct="1"/>
            <a:r>
              <a:rPr lang="en-US" sz="2000" dirty="0">
                <a:effectLst>
                  <a:outerShdw blurRad="38100" dist="38100" dir="2700000" algn="tl">
                    <a:srgbClr val="DDDDDD"/>
                  </a:outerShdw>
                </a:effectLst>
                <a:latin typeface="Arial" charset="0"/>
              </a:rPr>
              <a:t>Subject is all capitals</a:t>
            </a:r>
          </a:p>
          <a:p>
            <a:pPr eaLnBrk="1" hangingPunct="1"/>
            <a:r>
              <a:rPr lang="en-US" sz="2000" dirty="0">
                <a:effectLst>
                  <a:outerShdw blurRad="38100" dist="38100" dir="2700000" algn="tl">
                    <a:srgbClr val="DDDDDD"/>
                  </a:outerShdw>
                </a:effectLst>
                <a:latin typeface="Arial" charset="0"/>
              </a:rPr>
              <a:t>HTML has a low ratio of text to image area</a:t>
            </a:r>
          </a:p>
          <a:p>
            <a:pPr eaLnBrk="1" hangingPunct="1"/>
            <a:r>
              <a:rPr lang="en-US" sz="2000" dirty="0">
                <a:effectLst>
                  <a:outerShdw blurRad="38100" dist="38100" dir="2700000" algn="tl">
                    <a:srgbClr val="DDDDDD"/>
                  </a:outerShdw>
                </a:effectLst>
                <a:latin typeface="Arial" charset="0"/>
              </a:rPr>
              <a:t>One hundred percent guaranteed</a:t>
            </a:r>
          </a:p>
          <a:p>
            <a:pPr eaLnBrk="1" hangingPunct="1"/>
            <a:r>
              <a:rPr lang="en-US" sz="2000" dirty="0">
                <a:effectLst>
                  <a:outerShdw blurRad="38100" dist="38100" dir="2700000" algn="tl">
                    <a:srgbClr val="DDDDDD"/>
                  </a:outerShdw>
                </a:effectLst>
                <a:latin typeface="Arial" charset="0"/>
              </a:rPr>
              <a:t>Claims you can be removed from the list</a:t>
            </a:r>
          </a:p>
          <a:p>
            <a:pPr eaLnBrk="1" hangingPunct="1"/>
            <a:r>
              <a:rPr lang="en-US" sz="2000" dirty="0">
                <a:effectLst>
                  <a:outerShdw blurRad="38100" dist="38100" dir="2700000" algn="tl">
                    <a:srgbClr val="DDDDDD"/>
                  </a:outerShdw>
                </a:effectLst>
                <a:latin typeface="Arial" charset="0"/>
              </a:rPr>
              <a:t>'Prestigious Non-Accredited Universities'		</a:t>
            </a:r>
            <a:endParaRPr lang="en-US" dirty="0">
              <a:effectLst>
                <a:outerShdw blurRad="38100" dist="38100" dir="2700000" algn="tl">
                  <a:srgbClr val="DDDDDD"/>
                </a:outerShdw>
              </a:effectLst>
              <a:latin typeface="Arial" charset="0"/>
            </a:endParaRPr>
          </a:p>
          <a:p>
            <a:pPr eaLnBrk="1" hangingPunct="1"/>
            <a:r>
              <a:rPr lang="en-US" sz="2000" dirty="0">
                <a:effectLst>
                  <a:outerShdw blurRad="38100" dist="38100" dir="2700000" algn="tl">
                    <a:srgbClr val="DDDDDD"/>
                  </a:outerShdw>
                </a:effectLst>
                <a:latin typeface="Arial" charset="0"/>
                <a:hlinkClick r:id="rId2"/>
              </a:rPr>
              <a:t>http://spamassassin.apache.org/tests_3_3_x.html</a:t>
            </a:r>
            <a:endParaRPr lang="en-US" sz="2000" dirty="0">
              <a:effectLst>
                <a:outerShdw blurRad="38100" dist="38100" dir="2700000" algn="tl">
                  <a:srgbClr val="DDDDDD"/>
                </a:outerShdw>
              </a:effectLst>
              <a:latin typeface="Arial"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9" name="Rectangle 3"/>
          <p:cNvSpPr>
            <a:spLocks noGrp="1" noChangeArrowheads="1"/>
          </p:cNvSpPr>
          <p:nvPr>
            <p:ph type="title"/>
          </p:nvPr>
        </p:nvSpPr>
        <p:spPr>
          <a:xfrm>
            <a:off x="685800" y="3969"/>
            <a:ext cx="8458200" cy="788194"/>
          </a:xfrm>
        </p:spPr>
        <p:txBody>
          <a:bodyPr/>
          <a:lstStyle/>
          <a:p>
            <a:pPr eaLnBrk="1" hangingPunct="1"/>
            <a:r>
              <a:rPr lang="en-US" sz="4000" dirty="0">
                <a:effectLst>
                  <a:outerShdw blurRad="38100" dist="38100" dir="2700000" algn="tl">
                    <a:srgbClr val="DDDDDD"/>
                  </a:outerShdw>
                </a:effectLst>
                <a:latin typeface="Tw Cen MT Condensed" charset="0"/>
              </a:rPr>
              <a:t>Naïve Bayes: Word Sense Disambiguation</a:t>
            </a:r>
          </a:p>
        </p:txBody>
      </p:sp>
      <p:sp>
        <p:nvSpPr>
          <p:cNvPr id="52230" name="Rectangle 4"/>
          <p:cNvSpPr>
            <a:spLocks noGrp="1" noChangeArrowheads="1"/>
          </p:cNvSpPr>
          <p:nvPr>
            <p:ph idx="1"/>
          </p:nvPr>
        </p:nvSpPr>
        <p:spPr>
          <a:xfrm>
            <a:off x="685800" y="1706563"/>
            <a:ext cx="8382000" cy="2027237"/>
          </a:xfrm>
        </p:spPr>
        <p:txBody>
          <a:bodyPr/>
          <a:lstStyle/>
          <a:p>
            <a:pPr eaLnBrk="1" hangingPunct="1">
              <a:lnSpc>
                <a:spcPct val="90000"/>
              </a:lnSpc>
            </a:pPr>
            <a:r>
              <a:rPr lang="en-US" sz="2200" i="1">
                <a:effectLst>
                  <a:outerShdw blurRad="38100" dist="38100" dir="2700000" algn="tl">
                    <a:srgbClr val="DDDDDD"/>
                  </a:outerShdw>
                </a:effectLst>
                <a:latin typeface="Times New Roman" charset="0"/>
              </a:rPr>
              <a:t>w		</a:t>
            </a:r>
            <a:r>
              <a:rPr lang="en-US" sz="2200">
                <a:effectLst>
                  <a:outerShdw blurRad="38100" dist="38100" dir="2700000" algn="tl">
                    <a:srgbClr val="DDDDDD"/>
                  </a:outerShdw>
                </a:effectLst>
                <a:latin typeface="Arial" charset="0"/>
              </a:rPr>
              <a:t>an ambiguous word</a:t>
            </a:r>
          </a:p>
          <a:p>
            <a:pPr eaLnBrk="1" hangingPunct="1">
              <a:lnSpc>
                <a:spcPct val="90000"/>
              </a:lnSpc>
            </a:pPr>
            <a:r>
              <a:rPr lang="en-US" sz="2200" i="1">
                <a:effectLst>
                  <a:outerShdw blurRad="38100" dist="38100" dir="2700000" algn="tl">
                    <a:srgbClr val="DDDDDD"/>
                  </a:outerShdw>
                </a:effectLst>
                <a:latin typeface="Times New Roman" charset="0"/>
              </a:rPr>
              <a:t>s</a:t>
            </a:r>
            <a:r>
              <a:rPr lang="en-US" sz="2200" baseline="-25000">
                <a:effectLst>
                  <a:outerShdw blurRad="38100" dist="38100" dir="2700000" algn="tl">
                    <a:srgbClr val="DDDDDD"/>
                  </a:outerShdw>
                </a:effectLst>
                <a:latin typeface="Times New Roman" charset="0"/>
              </a:rPr>
              <a:t>1</a:t>
            </a:r>
            <a:r>
              <a:rPr lang="en-US" sz="2200" i="1">
                <a:effectLst>
                  <a:outerShdw blurRad="38100" dist="38100" dir="2700000" algn="tl">
                    <a:srgbClr val="DDDDDD"/>
                  </a:outerShdw>
                </a:effectLst>
                <a:latin typeface="Times New Roman" charset="0"/>
              </a:rPr>
              <a:t>, …, s</a:t>
            </a:r>
            <a:r>
              <a:rPr lang="en-US" sz="2200" i="1" baseline="-25000">
                <a:effectLst>
                  <a:outerShdw blurRad="38100" dist="38100" dir="2700000" algn="tl">
                    <a:srgbClr val="DDDDDD"/>
                  </a:outerShdw>
                </a:effectLst>
                <a:latin typeface="Times New Roman" charset="0"/>
              </a:rPr>
              <a:t>K</a:t>
            </a:r>
            <a:r>
              <a:rPr lang="en-US" sz="2200" i="1">
                <a:effectLst>
                  <a:outerShdw blurRad="38100" dist="38100" dir="2700000" algn="tl">
                    <a:srgbClr val="DDDDDD"/>
                  </a:outerShdw>
                </a:effectLst>
                <a:latin typeface="Times New Roman" charset="0"/>
              </a:rPr>
              <a:t>	</a:t>
            </a:r>
            <a:r>
              <a:rPr lang="en-US" sz="2200">
                <a:effectLst>
                  <a:outerShdw blurRad="38100" dist="38100" dir="2700000" algn="tl">
                    <a:srgbClr val="DDDDDD"/>
                  </a:outerShdw>
                </a:effectLst>
                <a:latin typeface="Arial" charset="0"/>
              </a:rPr>
              <a:t>senses for word </a:t>
            </a:r>
            <a:r>
              <a:rPr lang="en-US" sz="2200" i="1">
                <a:effectLst>
                  <a:outerShdw blurRad="38100" dist="38100" dir="2700000" algn="tl">
                    <a:srgbClr val="DDDDDD"/>
                  </a:outerShdw>
                </a:effectLst>
                <a:latin typeface="Times New Roman" charset="0"/>
              </a:rPr>
              <a:t>w</a:t>
            </a:r>
          </a:p>
          <a:p>
            <a:pPr eaLnBrk="1" hangingPunct="1">
              <a:lnSpc>
                <a:spcPct val="90000"/>
              </a:lnSpc>
            </a:pPr>
            <a:r>
              <a:rPr lang="en-US" sz="2200" i="1">
                <a:effectLst/>
                <a:latin typeface="Times New Roman" charset="0"/>
              </a:rPr>
              <a:t>v</a:t>
            </a:r>
            <a:r>
              <a:rPr lang="en-US" sz="2200" baseline="-25000">
                <a:effectLst/>
                <a:latin typeface="Times New Roman" charset="0"/>
              </a:rPr>
              <a:t>1</a:t>
            </a:r>
            <a:r>
              <a:rPr lang="en-US" sz="2200" i="1">
                <a:effectLst/>
                <a:latin typeface="Times New Roman" charset="0"/>
              </a:rPr>
              <a:t>, …, v</a:t>
            </a:r>
            <a:r>
              <a:rPr lang="en-US" sz="2200" i="1" baseline="-25000">
                <a:effectLst/>
                <a:latin typeface="Times New Roman" charset="0"/>
              </a:rPr>
              <a:t>J</a:t>
            </a:r>
            <a:r>
              <a:rPr lang="en-US" sz="2200" i="1">
                <a:effectLst/>
                <a:latin typeface="Times New Roman" charset="0"/>
              </a:rPr>
              <a:t>	</a:t>
            </a:r>
            <a:r>
              <a:rPr lang="en-US" sz="2200">
                <a:effectLst>
                  <a:outerShdw blurRad="38100" dist="38100" dir="2700000" algn="tl">
                    <a:srgbClr val="DDDDDD"/>
                  </a:outerShdw>
                </a:effectLst>
                <a:latin typeface="Arial" charset="0"/>
              </a:rPr>
              <a:t>words in the context of </a:t>
            </a:r>
            <a:r>
              <a:rPr lang="en-US" sz="2200" i="1">
                <a:effectLst>
                  <a:outerShdw blurRad="38100" dist="38100" dir="2700000" algn="tl">
                    <a:srgbClr val="DDDDDD"/>
                  </a:outerShdw>
                </a:effectLst>
                <a:latin typeface="Times New Roman" charset="0"/>
              </a:rPr>
              <a:t>w</a:t>
            </a:r>
          </a:p>
          <a:p>
            <a:pPr eaLnBrk="1" hangingPunct="1">
              <a:lnSpc>
                <a:spcPct val="90000"/>
              </a:lnSpc>
            </a:pPr>
            <a:r>
              <a:rPr lang="en-US" sz="2200" i="1">
                <a:effectLst>
                  <a:outerShdw blurRad="38100" dist="38100" dir="2700000" algn="tl">
                    <a:srgbClr val="DDDDDD"/>
                  </a:outerShdw>
                </a:effectLst>
                <a:latin typeface="Times New Roman" charset="0"/>
              </a:rPr>
              <a:t>P</a:t>
            </a:r>
            <a:r>
              <a:rPr lang="en-US" sz="2200">
                <a:effectLst>
                  <a:outerShdw blurRad="38100" dist="38100" dir="2700000" algn="tl">
                    <a:srgbClr val="DDDDDD"/>
                  </a:outerShdw>
                </a:effectLst>
                <a:latin typeface="Times New Roman" charset="0"/>
              </a:rPr>
              <a:t>(</a:t>
            </a:r>
            <a:r>
              <a:rPr lang="en-US" sz="2200" i="1">
                <a:effectLst>
                  <a:outerShdw blurRad="38100" dist="38100" dir="2700000" algn="tl">
                    <a:srgbClr val="DDDDDD"/>
                  </a:outerShdw>
                </a:effectLst>
                <a:latin typeface="Times New Roman" charset="0"/>
              </a:rPr>
              <a:t>s</a:t>
            </a:r>
            <a:r>
              <a:rPr lang="en-US" sz="2200" i="1" baseline="-25000">
                <a:effectLst>
                  <a:outerShdw blurRad="38100" dist="38100" dir="2700000" algn="tl">
                    <a:srgbClr val="DDDDDD"/>
                  </a:outerShdw>
                </a:effectLst>
                <a:latin typeface="Times New Roman" charset="0"/>
              </a:rPr>
              <a:t>j</a:t>
            </a:r>
            <a:r>
              <a:rPr lang="en-US" sz="2200">
                <a:effectLst>
                  <a:outerShdw blurRad="38100" dist="38100" dir="2700000" algn="tl">
                    <a:srgbClr val="DDDDDD"/>
                  </a:outerShdw>
                </a:effectLst>
                <a:latin typeface="Times New Roman" charset="0"/>
              </a:rPr>
              <a:t>)		</a:t>
            </a:r>
            <a:r>
              <a:rPr lang="en-US" sz="2200">
                <a:effectLst>
                  <a:outerShdw blurRad="38100" dist="38100" dir="2700000" algn="tl">
                    <a:srgbClr val="DDDDDD"/>
                  </a:outerShdw>
                </a:effectLst>
                <a:latin typeface="Arial" charset="0"/>
              </a:rPr>
              <a:t>prior probability of sense </a:t>
            </a:r>
            <a:r>
              <a:rPr lang="en-US" sz="2200" i="1">
                <a:effectLst>
                  <a:outerShdw blurRad="38100" dist="38100" dir="2700000" algn="tl">
                    <a:srgbClr val="DDDDDD"/>
                  </a:outerShdw>
                </a:effectLst>
                <a:latin typeface="Times New Roman" charset="0"/>
              </a:rPr>
              <a:t>s</a:t>
            </a:r>
            <a:r>
              <a:rPr lang="en-US" sz="2200" i="1" baseline="-25000">
                <a:effectLst>
                  <a:outerShdw blurRad="38100" dist="38100" dir="2700000" algn="tl">
                    <a:srgbClr val="DDDDDD"/>
                  </a:outerShdw>
                </a:effectLst>
                <a:latin typeface="Times New Roman" charset="0"/>
              </a:rPr>
              <a:t>j</a:t>
            </a:r>
            <a:r>
              <a:rPr lang="en-US" sz="2200" i="1">
                <a:effectLst>
                  <a:outerShdw blurRad="38100" dist="38100" dir="2700000" algn="tl">
                    <a:srgbClr val="DDDDDD"/>
                  </a:outerShdw>
                </a:effectLst>
                <a:latin typeface="Times New Roman" charset="0"/>
              </a:rPr>
              <a:t> </a:t>
            </a:r>
          </a:p>
          <a:p>
            <a:pPr eaLnBrk="1" hangingPunct="1">
              <a:lnSpc>
                <a:spcPct val="90000"/>
              </a:lnSpc>
            </a:pPr>
            <a:r>
              <a:rPr lang="en-US" sz="2200" i="1">
                <a:effectLst>
                  <a:outerShdw blurRad="38100" dist="38100" dir="2700000" algn="tl">
                    <a:srgbClr val="DDDDDD"/>
                  </a:outerShdw>
                </a:effectLst>
                <a:latin typeface="Times New Roman" charset="0"/>
              </a:rPr>
              <a:t>P</a:t>
            </a:r>
            <a:r>
              <a:rPr lang="en-US" sz="2200">
                <a:effectLst>
                  <a:outerShdw blurRad="38100" dist="38100" dir="2700000" algn="tl">
                    <a:srgbClr val="DDDDDD"/>
                  </a:outerShdw>
                </a:effectLst>
                <a:latin typeface="Times New Roman" charset="0"/>
              </a:rPr>
              <a:t>(</a:t>
            </a:r>
            <a:r>
              <a:rPr lang="en-US" sz="2200" i="1">
                <a:effectLst>
                  <a:outerShdw blurRad="38100" dist="38100" dir="2700000" algn="tl">
                    <a:srgbClr val="DDDDDD"/>
                  </a:outerShdw>
                </a:effectLst>
                <a:latin typeface="Times New Roman" charset="0"/>
              </a:rPr>
              <a:t>v</a:t>
            </a:r>
            <a:r>
              <a:rPr lang="en-US" sz="2200" i="1" baseline="-25000">
                <a:effectLst>
                  <a:outerShdw blurRad="38100" dist="38100" dir="2700000" algn="tl">
                    <a:srgbClr val="DDDDDD"/>
                  </a:outerShdw>
                </a:effectLst>
                <a:latin typeface="Times New Roman" charset="0"/>
              </a:rPr>
              <a:t>j</a:t>
            </a:r>
            <a:r>
              <a:rPr lang="en-US" sz="2200">
                <a:effectLst>
                  <a:outerShdw blurRad="38100" dist="38100" dir="2700000" algn="tl">
                    <a:srgbClr val="DDDDDD"/>
                  </a:outerShdw>
                </a:effectLst>
                <a:latin typeface="Times New Roman" charset="0"/>
              </a:rPr>
              <a:t>|</a:t>
            </a:r>
            <a:r>
              <a:rPr lang="en-US" sz="2200" i="1">
                <a:effectLst>
                  <a:outerShdw blurRad="38100" dist="38100" dir="2700000" algn="tl">
                    <a:srgbClr val="DDDDDD"/>
                  </a:outerShdw>
                </a:effectLst>
                <a:latin typeface="Times New Roman" charset="0"/>
              </a:rPr>
              <a:t>s</a:t>
            </a:r>
            <a:r>
              <a:rPr lang="en-US" sz="2200" i="1" baseline="-25000">
                <a:effectLst>
                  <a:outerShdw blurRad="38100" dist="38100" dir="2700000" algn="tl">
                    <a:srgbClr val="DDDDDD"/>
                  </a:outerShdw>
                </a:effectLst>
                <a:latin typeface="Times New Roman" charset="0"/>
              </a:rPr>
              <a:t>k</a:t>
            </a:r>
            <a:r>
              <a:rPr lang="en-US" sz="2200">
                <a:effectLst>
                  <a:outerShdw blurRad="38100" dist="38100" dir="2700000" algn="tl">
                    <a:srgbClr val="DDDDDD"/>
                  </a:outerShdw>
                </a:effectLst>
                <a:latin typeface="Times New Roman" charset="0"/>
              </a:rPr>
              <a:t>)	</a:t>
            </a:r>
            <a:r>
              <a:rPr lang="en-US" sz="2200">
                <a:effectLst>
                  <a:outerShdw blurRad="38100" dist="38100" dir="2700000" algn="tl">
                    <a:srgbClr val="DDDDDD"/>
                  </a:outerShdw>
                </a:effectLst>
                <a:latin typeface="Arial" charset="0"/>
              </a:rPr>
              <a:t>probability that word </a:t>
            </a:r>
            <a:r>
              <a:rPr lang="en-US" sz="2200" i="1">
                <a:effectLst>
                  <a:outerShdw blurRad="38100" dist="38100" dir="2700000" algn="tl">
                    <a:srgbClr val="DDDDDD"/>
                  </a:outerShdw>
                </a:effectLst>
                <a:latin typeface="Times New Roman" charset="0"/>
              </a:rPr>
              <a:t>v</a:t>
            </a:r>
            <a:r>
              <a:rPr lang="en-US" sz="2200" i="1" baseline="-25000">
                <a:effectLst>
                  <a:outerShdw blurRad="38100" dist="38100" dir="2700000" algn="tl">
                    <a:srgbClr val="DDDDDD"/>
                  </a:outerShdw>
                </a:effectLst>
                <a:latin typeface="Times New Roman" charset="0"/>
              </a:rPr>
              <a:t>j</a:t>
            </a:r>
            <a:r>
              <a:rPr lang="en-US" sz="2200">
                <a:effectLst>
                  <a:outerShdw blurRad="38100" dist="38100" dir="2700000" algn="tl">
                    <a:srgbClr val="DDDDDD"/>
                  </a:outerShdw>
                </a:effectLst>
                <a:latin typeface="Times New Roman" charset="0"/>
              </a:rPr>
              <a:t> </a:t>
            </a:r>
            <a:r>
              <a:rPr lang="en-US" sz="2200">
                <a:effectLst>
                  <a:outerShdw blurRad="38100" dist="38100" dir="2700000" algn="tl">
                    <a:srgbClr val="DDDDDD"/>
                  </a:outerShdw>
                </a:effectLst>
                <a:latin typeface="Arial" charset="0"/>
              </a:rPr>
              <a:t>occurs in context of sense </a:t>
            </a:r>
            <a:r>
              <a:rPr lang="en-US" sz="2200" i="1">
                <a:effectLst>
                  <a:outerShdw blurRad="38100" dist="38100" dir="2700000" algn="tl">
                    <a:srgbClr val="DDDDDD"/>
                  </a:outerShdw>
                </a:effectLst>
                <a:latin typeface="Times New Roman" charset="0"/>
              </a:rPr>
              <a:t>s</a:t>
            </a:r>
            <a:r>
              <a:rPr lang="en-US" sz="2200" i="1" baseline="-25000">
                <a:effectLst>
                  <a:outerShdw blurRad="38100" dist="38100" dir="2700000" algn="tl">
                    <a:srgbClr val="DDDDDD"/>
                  </a:outerShdw>
                </a:effectLst>
                <a:latin typeface="Times New Roman" charset="0"/>
              </a:rPr>
              <a:t>k</a:t>
            </a:r>
          </a:p>
        </p:txBody>
      </p:sp>
      <p:graphicFrame>
        <p:nvGraphicFramePr>
          <p:cNvPr id="76804" name="Object 2"/>
          <p:cNvGraphicFramePr>
            <a:graphicFrameLocks noChangeAspect="1"/>
          </p:cNvGraphicFramePr>
          <p:nvPr/>
        </p:nvGraphicFramePr>
        <p:xfrm>
          <a:off x="2544763" y="4648200"/>
          <a:ext cx="1889125" cy="668338"/>
        </p:xfrm>
        <a:graphic>
          <a:graphicData uri="http://schemas.openxmlformats.org/presentationml/2006/ole">
            <mc:AlternateContent xmlns:mc="http://schemas.openxmlformats.org/markup-compatibility/2006">
              <mc:Choice xmlns:v="urn:schemas-microsoft-com:vml" Requires="v">
                <p:oleObj spid="_x0000_s76839" name="Equation" r:id="rId3" imgW="1295400" imgH="457200" progId="Equation.3">
                  <p:embed/>
                </p:oleObj>
              </mc:Choice>
              <mc:Fallback>
                <p:oleObj name="Equation" r:id="rId3" imgW="129540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4763" y="4648200"/>
                        <a:ext cx="1889125" cy="668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aphicFrame>
        <p:nvGraphicFramePr>
          <p:cNvPr id="76805" name="Object 3"/>
          <p:cNvGraphicFramePr>
            <a:graphicFrameLocks noChangeAspect="1"/>
          </p:cNvGraphicFramePr>
          <p:nvPr/>
        </p:nvGraphicFramePr>
        <p:xfrm>
          <a:off x="2617788" y="3857625"/>
          <a:ext cx="1381125" cy="641350"/>
        </p:xfrm>
        <a:graphic>
          <a:graphicData uri="http://schemas.openxmlformats.org/presentationml/2006/ole">
            <mc:AlternateContent xmlns:mc="http://schemas.openxmlformats.org/markup-compatibility/2006">
              <mc:Choice xmlns:v="urn:schemas-microsoft-com:vml" Requires="v">
                <p:oleObj spid="_x0000_s76840" name="Equation" r:id="rId5" imgW="901309" imgH="418918" progId="Equation.3">
                  <p:embed/>
                </p:oleObj>
              </mc:Choice>
              <mc:Fallback>
                <p:oleObj name="Equation" r:id="rId5" imgW="901309" imgH="418918"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17788" y="3857625"/>
                        <a:ext cx="138112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aphicFrame>
        <p:nvGraphicFramePr>
          <p:cNvPr id="76806" name="Object 3"/>
          <p:cNvGraphicFramePr>
            <a:graphicFrameLocks noChangeAspect="1"/>
          </p:cNvGraphicFramePr>
          <p:nvPr/>
        </p:nvGraphicFramePr>
        <p:xfrm>
          <a:off x="2590800" y="5462588"/>
          <a:ext cx="3948113" cy="811212"/>
        </p:xfrm>
        <a:graphic>
          <a:graphicData uri="http://schemas.openxmlformats.org/presentationml/2006/ole">
            <mc:AlternateContent xmlns:mc="http://schemas.openxmlformats.org/markup-compatibility/2006">
              <mc:Choice xmlns:v="urn:schemas-microsoft-com:vml" Requires="v">
                <p:oleObj spid="_x0000_s76841" name="Equation" r:id="rId7" imgW="1841500" imgH="381000" progId="Equation.3">
                  <p:embed/>
                </p:oleObj>
              </mc:Choice>
              <mc:Fallback>
                <p:oleObj name="Equation" r:id="rId7" imgW="1841500" imgH="381000" progId="Equation.3">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90800" y="5462588"/>
                        <a:ext cx="3948113" cy="811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ight Arrow 7"/>
          <p:cNvSpPr/>
          <p:nvPr/>
        </p:nvSpPr>
        <p:spPr bwMode="auto">
          <a:xfrm>
            <a:off x="3505200" y="3429000"/>
            <a:ext cx="1219200" cy="1422400"/>
          </a:xfrm>
          <a:prstGeom prst="rightArrow">
            <a:avLst/>
          </a:prstGeom>
          <a:solidFill>
            <a:schemeClr val="bg2"/>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Lucida Sans" pitchFamily="-65" charset="0"/>
            </a:endParaRPr>
          </a:p>
        </p:txBody>
      </p:sp>
      <p:sp>
        <p:nvSpPr>
          <p:cNvPr id="2" name="Title 1"/>
          <p:cNvSpPr>
            <a:spLocks noGrp="1"/>
          </p:cNvSpPr>
          <p:nvPr>
            <p:ph type="title"/>
          </p:nvPr>
        </p:nvSpPr>
        <p:spPr>
          <a:xfrm>
            <a:off x="609600" y="0"/>
            <a:ext cx="8534400" cy="762000"/>
          </a:xfrm>
        </p:spPr>
        <p:txBody>
          <a:bodyPr/>
          <a:lstStyle/>
          <a:p>
            <a:r>
              <a:rPr lang="en-US" dirty="0" smtClean="0"/>
              <a:t>What is the subject of this article?</a:t>
            </a:r>
            <a:endParaRPr lang="en-US" dirty="0"/>
          </a:p>
        </p:txBody>
      </p:sp>
      <p:sp>
        <p:nvSpPr>
          <p:cNvPr id="3" name="Content Placeholder 2"/>
          <p:cNvSpPr>
            <a:spLocks noGrp="1"/>
          </p:cNvSpPr>
          <p:nvPr>
            <p:ph idx="1"/>
          </p:nvPr>
        </p:nvSpPr>
        <p:spPr>
          <a:xfrm>
            <a:off x="4876800" y="2336800"/>
            <a:ext cx="3810000" cy="4445000"/>
          </a:xfrm>
        </p:spPr>
        <p:txBody>
          <a:bodyPr/>
          <a:lstStyle/>
          <a:p>
            <a:r>
              <a:rPr lang="en-US" dirty="0" err="1" smtClean="0"/>
              <a:t>Antogonists</a:t>
            </a:r>
            <a:r>
              <a:rPr lang="en-US" dirty="0" smtClean="0"/>
              <a:t> and Inhibitors</a:t>
            </a:r>
          </a:p>
          <a:p>
            <a:r>
              <a:rPr lang="en-US" dirty="0" smtClean="0"/>
              <a:t>Blood Supply</a:t>
            </a:r>
          </a:p>
          <a:p>
            <a:r>
              <a:rPr lang="en-US" dirty="0" smtClean="0"/>
              <a:t>Chemistry</a:t>
            </a:r>
          </a:p>
          <a:p>
            <a:r>
              <a:rPr lang="en-US" dirty="0" smtClean="0"/>
              <a:t>Drug Therapy</a:t>
            </a:r>
          </a:p>
          <a:p>
            <a:r>
              <a:rPr lang="en-US" dirty="0" smtClean="0"/>
              <a:t>Embryology</a:t>
            </a:r>
          </a:p>
          <a:p>
            <a:r>
              <a:rPr lang="en-US" dirty="0" smtClean="0"/>
              <a:t>Epidemiology</a:t>
            </a:r>
          </a:p>
          <a:p>
            <a:r>
              <a:rPr lang="en-US" dirty="0" smtClean="0"/>
              <a:t>…</a:t>
            </a:r>
          </a:p>
          <a:p>
            <a:endParaRPr lang="en-US" dirty="0" smtClean="0"/>
          </a:p>
        </p:txBody>
      </p:sp>
      <p:sp>
        <p:nvSpPr>
          <p:cNvPr id="6" name="TextBox 5"/>
          <p:cNvSpPr txBox="1"/>
          <p:nvPr/>
        </p:nvSpPr>
        <p:spPr>
          <a:xfrm>
            <a:off x="3124200" y="1701800"/>
            <a:ext cx="6006773" cy="523220"/>
          </a:xfrm>
          <a:prstGeom prst="rect">
            <a:avLst/>
          </a:prstGeom>
          <a:noFill/>
        </p:spPr>
        <p:txBody>
          <a:bodyPr wrap="none" rtlCol="0">
            <a:spAutoFit/>
          </a:bodyPr>
          <a:lstStyle/>
          <a:p>
            <a:r>
              <a:rPr lang="en-US" sz="2800" b="1" dirty="0" err="1" smtClean="0">
                <a:latin typeface="+mn-lt"/>
              </a:rPr>
              <a:t>MeSH</a:t>
            </a:r>
            <a:r>
              <a:rPr lang="en-US" sz="2800" b="1" dirty="0" smtClean="0">
                <a:latin typeface="+mn-lt"/>
              </a:rPr>
              <a:t> Subject Category Hierarchy</a:t>
            </a:r>
            <a:endParaRPr lang="en-US" sz="2800" b="1" dirty="0">
              <a:latin typeface="+mn-lt"/>
            </a:endParaRPr>
          </a:p>
        </p:txBody>
      </p:sp>
      <p:sp>
        <p:nvSpPr>
          <p:cNvPr id="7" name="TextBox 6"/>
          <p:cNvSpPr txBox="1"/>
          <p:nvPr/>
        </p:nvSpPr>
        <p:spPr>
          <a:xfrm>
            <a:off x="3810001" y="3632201"/>
            <a:ext cx="533400" cy="646331"/>
          </a:xfrm>
          <a:prstGeom prst="rect">
            <a:avLst/>
          </a:prstGeom>
          <a:noFill/>
        </p:spPr>
        <p:txBody>
          <a:bodyPr wrap="square" rtlCol="0">
            <a:spAutoFit/>
          </a:bodyPr>
          <a:lstStyle/>
          <a:p>
            <a:r>
              <a:rPr lang="en-US" sz="3600" dirty="0" smtClean="0">
                <a:latin typeface="+mn-lt"/>
              </a:rPr>
              <a:t>?</a:t>
            </a:r>
            <a:endParaRPr lang="en-US" sz="3600" dirty="0">
              <a:latin typeface="+mn-lt"/>
            </a:endParaRPr>
          </a:p>
        </p:txBody>
      </p:sp>
      <p:sp>
        <p:nvSpPr>
          <p:cNvPr id="9" name="TextBox 8"/>
          <p:cNvSpPr txBox="1"/>
          <p:nvPr/>
        </p:nvSpPr>
        <p:spPr>
          <a:xfrm>
            <a:off x="762000" y="1803401"/>
            <a:ext cx="2133600" cy="646331"/>
          </a:xfrm>
          <a:prstGeom prst="rect">
            <a:avLst/>
          </a:prstGeom>
          <a:noFill/>
        </p:spPr>
        <p:txBody>
          <a:bodyPr wrap="square" rtlCol="0">
            <a:spAutoFit/>
          </a:bodyPr>
          <a:lstStyle/>
          <a:p>
            <a:r>
              <a:rPr lang="en-US" sz="1800" dirty="0" smtClean="0">
                <a:latin typeface="Lucida Sans" pitchFamily="-65" charset="0"/>
              </a:rPr>
              <a:t>MEDLINE Article</a:t>
            </a:r>
            <a:endParaRPr lang="en-US" sz="1800" dirty="0">
              <a:latin typeface="Lucida Sans" pitchFamily="-65" charset="0"/>
            </a:endParaRPr>
          </a:p>
          <a:p>
            <a:endParaRPr lang="en-US" sz="1800" dirty="0">
              <a:latin typeface="+mn-lt"/>
            </a:endParaRPr>
          </a:p>
        </p:txBody>
      </p:sp>
      <p:pic>
        <p:nvPicPr>
          <p:cNvPr id="10" name="Picture 9" descr="medline.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2413000"/>
            <a:ext cx="2685542" cy="3564467"/>
          </a:xfrm>
          <a:prstGeom prst="rect">
            <a:avLst/>
          </a:prstGeom>
          <a:ln>
            <a:solidFill>
              <a:schemeClr val="tx1"/>
            </a:solidFill>
          </a:ln>
        </p:spPr>
      </p:pic>
    </p:spTree>
    <p:extLst>
      <p:ext uri="{BB962C8B-B14F-4D97-AF65-F5344CB8AC3E}">
        <p14:creationId xmlns:p14="http://schemas.microsoft.com/office/powerpoint/2010/main" val="2637521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eaLnBrk="1" hangingPunct="1"/>
            <a:r>
              <a:rPr lang="en-US" dirty="0">
                <a:effectLst>
                  <a:outerShdw blurRad="38100" dist="38100" dir="2700000" algn="tl">
                    <a:srgbClr val="DDDDDD"/>
                  </a:outerShdw>
                </a:effectLst>
                <a:latin typeface="Tw Cen MT Condensed" charset="0"/>
              </a:rPr>
              <a:t>More </a:t>
            </a:r>
            <a:r>
              <a:rPr lang="en-US" dirty="0" smtClean="0">
                <a:effectLst>
                  <a:outerShdw blurRad="38100" dist="38100" dir="2700000" algn="tl">
                    <a:srgbClr val="DDDDDD"/>
                  </a:outerShdw>
                </a:effectLst>
                <a:latin typeface="Tw Cen MT Condensed" charset="0"/>
              </a:rPr>
              <a:t>Applications</a:t>
            </a:r>
            <a:endParaRPr lang="en-US" dirty="0">
              <a:effectLst>
                <a:outerShdw blurRad="38100" dist="38100" dir="2700000" algn="tl">
                  <a:srgbClr val="DDDDDD"/>
                </a:outerShdw>
              </a:effectLst>
              <a:latin typeface="Tw Cen MT Condensed" charset="0"/>
            </a:endParaRPr>
          </a:p>
        </p:txBody>
      </p:sp>
      <p:sp>
        <p:nvSpPr>
          <p:cNvPr id="23555" name="Rectangle 3"/>
          <p:cNvSpPr>
            <a:spLocks noGrp="1" noChangeArrowheads="1"/>
          </p:cNvSpPr>
          <p:nvPr>
            <p:ph idx="1"/>
          </p:nvPr>
        </p:nvSpPr>
        <p:spPr>
          <a:xfrm>
            <a:off x="751305" y="1447800"/>
            <a:ext cx="8382000" cy="4953000"/>
          </a:xfrm>
        </p:spPr>
        <p:txBody>
          <a:bodyPr/>
          <a:lstStyle/>
          <a:p>
            <a:pPr eaLnBrk="1" hangingPunct="1"/>
            <a:r>
              <a:rPr lang="en-US" sz="2400" dirty="0">
                <a:effectLst>
                  <a:outerShdw blurRad="38100" dist="38100" dir="2700000" algn="tl">
                    <a:srgbClr val="DDDDDD"/>
                  </a:outerShdw>
                </a:effectLst>
                <a:latin typeface="Calibri" charset="0"/>
              </a:rPr>
              <a:t>Authorship identification</a:t>
            </a:r>
          </a:p>
          <a:p>
            <a:pPr eaLnBrk="1" hangingPunct="1"/>
            <a:r>
              <a:rPr lang="en-US" sz="2400" dirty="0">
                <a:effectLst>
                  <a:outerShdw blurRad="38100" dist="38100" dir="2700000" algn="tl">
                    <a:srgbClr val="DDDDDD"/>
                  </a:outerShdw>
                </a:effectLst>
                <a:latin typeface="Calibri" charset="0"/>
              </a:rPr>
              <a:t>Age/gender identification</a:t>
            </a:r>
          </a:p>
          <a:p>
            <a:pPr eaLnBrk="1" hangingPunct="1"/>
            <a:r>
              <a:rPr lang="en-US" sz="2400" dirty="0">
                <a:effectLst>
                  <a:outerShdw blurRad="38100" dist="38100" dir="2700000" algn="tl">
                    <a:srgbClr val="DDDDDD"/>
                  </a:outerShdw>
                </a:effectLst>
                <a:latin typeface="Calibri" charset="0"/>
              </a:rPr>
              <a:t>Language Identification</a:t>
            </a:r>
          </a:p>
          <a:p>
            <a:pPr eaLnBrk="1" hangingPunct="1"/>
            <a:r>
              <a:rPr lang="en-US" sz="2400" dirty="0">
                <a:effectLst>
                  <a:outerShdw blurRad="38100" dist="38100" dir="2700000" algn="tl">
                    <a:srgbClr val="DDDDDD"/>
                  </a:outerShdw>
                </a:effectLst>
                <a:latin typeface="Calibri" charset="0"/>
              </a:rPr>
              <a:t>Assigning topics such as Yahoo-categories</a:t>
            </a:r>
          </a:p>
          <a:p>
            <a:pPr eaLnBrk="1" hangingPunct="1">
              <a:buFont typeface="Wingdings" charset="0"/>
              <a:buNone/>
            </a:pPr>
            <a:r>
              <a:rPr lang="en-US" sz="2400" dirty="0">
                <a:effectLst>
                  <a:outerShdw blurRad="38100" dist="38100" dir="2700000" algn="tl">
                    <a:srgbClr val="DDDDDD"/>
                  </a:outerShdw>
                </a:effectLst>
                <a:latin typeface="Calibri" charset="0"/>
              </a:rPr>
              <a:t>	</a:t>
            </a:r>
            <a:r>
              <a:rPr lang="en-US" sz="2400" i="1" dirty="0">
                <a:effectLst>
                  <a:outerShdw blurRad="38100" dist="38100" dir="2700000" algn="tl">
                    <a:srgbClr val="DDDDDD"/>
                  </a:outerShdw>
                </a:effectLst>
                <a:latin typeface="Calibri" charset="0"/>
              </a:rPr>
              <a:t>e.g., "finance," "sports," "news&gt;world&gt;</a:t>
            </a:r>
            <a:r>
              <a:rPr lang="en-US" sz="2400" i="1" dirty="0" err="1">
                <a:effectLst>
                  <a:outerShdw blurRad="38100" dist="38100" dir="2700000" algn="tl">
                    <a:srgbClr val="DDDDDD"/>
                  </a:outerShdw>
                </a:effectLst>
                <a:latin typeface="Calibri" charset="0"/>
              </a:rPr>
              <a:t>asia</a:t>
            </a:r>
            <a:r>
              <a:rPr lang="en-US" sz="2400" i="1" dirty="0">
                <a:effectLst>
                  <a:outerShdw blurRad="38100" dist="38100" dir="2700000" algn="tl">
                    <a:srgbClr val="DDDDDD"/>
                  </a:outerShdw>
                </a:effectLst>
                <a:latin typeface="Calibri" charset="0"/>
              </a:rPr>
              <a:t>&gt;business"</a:t>
            </a:r>
          </a:p>
          <a:p>
            <a:pPr eaLnBrk="1" hangingPunct="1"/>
            <a:r>
              <a:rPr lang="en-US" sz="2400" dirty="0">
                <a:effectLst>
                  <a:outerShdw blurRad="38100" dist="38100" dir="2700000" algn="tl">
                    <a:srgbClr val="DDDDDD"/>
                  </a:outerShdw>
                </a:effectLst>
                <a:latin typeface="Calibri" charset="0"/>
              </a:rPr>
              <a:t>Genre-detection</a:t>
            </a:r>
          </a:p>
          <a:p>
            <a:pPr eaLnBrk="1" hangingPunct="1">
              <a:buFont typeface="Wingdings" charset="0"/>
              <a:buNone/>
            </a:pPr>
            <a:r>
              <a:rPr lang="en-US" sz="2400" dirty="0">
                <a:effectLst>
                  <a:outerShdw blurRad="38100" dist="38100" dir="2700000" algn="tl">
                    <a:srgbClr val="DDDDDD"/>
                  </a:outerShdw>
                </a:effectLst>
                <a:latin typeface="Calibri" charset="0"/>
              </a:rPr>
              <a:t>	</a:t>
            </a:r>
            <a:r>
              <a:rPr lang="en-US" sz="2400" i="1" dirty="0">
                <a:effectLst>
                  <a:outerShdw blurRad="38100" dist="38100" dir="2700000" algn="tl">
                    <a:srgbClr val="DDDDDD"/>
                  </a:outerShdw>
                </a:effectLst>
                <a:latin typeface="Calibri" charset="0"/>
              </a:rPr>
              <a:t>e.g., "editorials" "movie-reviews" "news</a:t>
            </a:r>
            <a:r>
              <a:rPr lang="ja-JP" altLang="en-US" sz="2400" i="1" dirty="0">
                <a:effectLst>
                  <a:outerShdw blurRad="38100" dist="38100" dir="2700000" algn="tl">
                    <a:srgbClr val="DDDDDD"/>
                  </a:outerShdw>
                </a:effectLst>
                <a:latin typeface="Calibri" charset="0"/>
              </a:rPr>
              <a:t>“</a:t>
            </a:r>
            <a:endParaRPr lang="en-US" sz="2400" i="1" dirty="0">
              <a:effectLst>
                <a:outerShdw blurRad="38100" dist="38100" dir="2700000" algn="tl">
                  <a:srgbClr val="DDDDDD"/>
                </a:outerShdw>
              </a:effectLst>
              <a:latin typeface="Calibri" charset="0"/>
            </a:endParaRPr>
          </a:p>
          <a:p>
            <a:pPr eaLnBrk="1" hangingPunct="1"/>
            <a:r>
              <a:rPr lang="en-US" sz="2400" dirty="0">
                <a:effectLst>
                  <a:outerShdw blurRad="38100" dist="38100" dir="2700000" algn="tl">
                    <a:srgbClr val="DDDDDD"/>
                  </a:outerShdw>
                </a:effectLst>
                <a:latin typeface="Calibri" charset="0"/>
              </a:rPr>
              <a:t>Opinion/sentiment analysis on a person/product</a:t>
            </a:r>
          </a:p>
          <a:p>
            <a:pPr eaLnBrk="1" hangingPunct="1">
              <a:buFont typeface="Wingdings" charset="0"/>
              <a:buNone/>
            </a:pPr>
            <a:r>
              <a:rPr lang="en-US" sz="2400" i="1" dirty="0">
                <a:effectLst>
                  <a:outerShdw blurRad="38100" dist="38100" dir="2700000" algn="tl">
                    <a:srgbClr val="DDDDDD"/>
                  </a:outerShdw>
                </a:effectLst>
                <a:latin typeface="Calibri" charset="0"/>
              </a:rPr>
              <a:t>	e.g., </a:t>
            </a:r>
            <a:r>
              <a:rPr lang="ja-JP" altLang="en-US" sz="2400" i="1" dirty="0">
                <a:effectLst>
                  <a:outerShdw blurRad="38100" dist="38100" dir="2700000" algn="tl">
                    <a:srgbClr val="DDDDDD"/>
                  </a:outerShdw>
                </a:effectLst>
                <a:latin typeface="Calibri" charset="0"/>
              </a:rPr>
              <a:t>“</a:t>
            </a:r>
            <a:r>
              <a:rPr lang="en-US" sz="2400" i="1" dirty="0">
                <a:effectLst>
                  <a:outerShdw blurRad="38100" dist="38100" dir="2700000" algn="tl">
                    <a:srgbClr val="DDDDDD"/>
                  </a:outerShdw>
                </a:effectLst>
                <a:latin typeface="Calibri" charset="0"/>
              </a:rPr>
              <a:t>like</a:t>
            </a:r>
            <a:r>
              <a:rPr lang="ja-JP" altLang="en-US" sz="2400" i="1" dirty="0">
                <a:effectLst>
                  <a:outerShdw blurRad="38100" dist="38100" dir="2700000" algn="tl">
                    <a:srgbClr val="DDDDDD"/>
                  </a:outerShdw>
                </a:effectLst>
                <a:latin typeface="Calibri" charset="0"/>
              </a:rPr>
              <a:t>”</a:t>
            </a:r>
            <a:r>
              <a:rPr lang="en-US" sz="2400" i="1" dirty="0">
                <a:effectLst>
                  <a:outerShdw blurRad="38100" dist="38100" dir="2700000" algn="tl">
                    <a:srgbClr val="DDDDDD"/>
                  </a:outerShdw>
                </a:effectLst>
                <a:latin typeface="Calibri" charset="0"/>
              </a:rPr>
              <a:t>, </a:t>
            </a:r>
            <a:r>
              <a:rPr lang="ja-JP" altLang="en-US" sz="2400" i="1" dirty="0">
                <a:effectLst>
                  <a:outerShdw blurRad="38100" dist="38100" dir="2700000" algn="tl">
                    <a:srgbClr val="DDDDDD"/>
                  </a:outerShdw>
                </a:effectLst>
                <a:latin typeface="Calibri" charset="0"/>
              </a:rPr>
              <a:t>“</a:t>
            </a:r>
            <a:r>
              <a:rPr lang="en-US" sz="2400" i="1" dirty="0">
                <a:effectLst>
                  <a:outerShdw blurRad="38100" dist="38100" dir="2700000" algn="tl">
                    <a:srgbClr val="DDDDDD"/>
                  </a:outerShdw>
                </a:effectLst>
                <a:latin typeface="Calibri" charset="0"/>
              </a:rPr>
              <a:t>hate</a:t>
            </a:r>
            <a:r>
              <a:rPr lang="ja-JP" altLang="en-US" sz="2400" i="1" dirty="0">
                <a:effectLst>
                  <a:outerShdw blurRad="38100" dist="38100" dir="2700000" algn="tl">
                    <a:srgbClr val="DDDDDD"/>
                  </a:outerShdw>
                </a:effectLst>
                <a:latin typeface="Calibri" charset="0"/>
              </a:rPr>
              <a:t>”</a:t>
            </a:r>
            <a:r>
              <a:rPr lang="en-US" sz="2400" i="1" dirty="0">
                <a:effectLst>
                  <a:outerShdw blurRad="38100" dist="38100" dir="2700000" algn="tl">
                    <a:srgbClr val="DDDDDD"/>
                  </a:outerShdw>
                </a:effectLst>
                <a:latin typeface="Calibri" charset="0"/>
              </a:rPr>
              <a:t>, </a:t>
            </a:r>
            <a:r>
              <a:rPr lang="ja-JP" altLang="en-US" sz="2400" i="1" dirty="0">
                <a:effectLst>
                  <a:outerShdw blurRad="38100" dist="38100" dir="2700000" algn="tl">
                    <a:srgbClr val="DDDDDD"/>
                  </a:outerShdw>
                </a:effectLst>
                <a:latin typeface="Calibri" charset="0"/>
              </a:rPr>
              <a:t>“</a:t>
            </a:r>
            <a:r>
              <a:rPr lang="en-US" sz="2400" i="1" dirty="0">
                <a:effectLst>
                  <a:outerShdw blurRad="38100" dist="38100" dir="2700000" algn="tl">
                    <a:srgbClr val="DDDDDD"/>
                  </a:outerShdw>
                </a:effectLst>
                <a:latin typeface="Calibri" charset="0"/>
              </a:rPr>
              <a:t>neutral</a:t>
            </a:r>
            <a:r>
              <a:rPr lang="ja-JP" altLang="en-US" sz="2400" i="1" dirty="0">
                <a:effectLst>
                  <a:outerShdw blurRad="38100" dist="38100" dir="2700000" algn="tl">
                    <a:srgbClr val="DDDDDD"/>
                  </a:outerShdw>
                </a:effectLst>
                <a:latin typeface="Calibri" charset="0"/>
              </a:rPr>
              <a:t>”</a:t>
            </a:r>
            <a:endParaRPr lang="en-US" sz="2400" i="1" dirty="0">
              <a:effectLst>
                <a:outerShdw blurRad="38100" dist="38100" dir="2700000" algn="tl">
                  <a:srgbClr val="DDDDDD"/>
                </a:outerShdw>
              </a:effectLst>
              <a:latin typeface="Calibri" charset="0"/>
            </a:endParaRPr>
          </a:p>
          <a:p>
            <a:pPr eaLnBrk="1" hangingPunct="1"/>
            <a:r>
              <a:rPr lang="en-US" sz="2400" dirty="0">
                <a:effectLst>
                  <a:outerShdw blurRad="38100" dist="38100" dir="2700000" algn="tl">
                    <a:srgbClr val="DDDDDD"/>
                  </a:outerShdw>
                </a:effectLst>
                <a:latin typeface="Calibri" charset="0"/>
              </a:rPr>
              <a:t>Labels may be domain-specific</a:t>
            </a:r>
          </a:p>
          <a:p>
            <a:pPr eaLnBrk="1" hangingPunct="1">
              <a:buFont typeface="Wingdings" charset="0"/>
              <a:buNone/>
            </a:pPr>
            <a:r>
              <a:rPr lang="en-US" sz="2400" i="1" dirty="0">
                <a:effectLst>
                  <a:outerShdw blurRad="38100" dist="38100" dir="2700000" algn="tl">
                    <a:srgbClr val="DDDDDD"/>
                  </a:outerShdw>
                </a:effectLst>
                <a:latin typeface="Calibri" charset="0"/>
              </a:rPr>
              <a:t>	e.g., </a:t>
            </a:r>
            <a:r>
              <a:rPr lang="ja-JP" altLang="en-US" sz="2400" i="1" dirty="0">
                <a:effectLst>
                  <a:outerShdw blurRad="38100" dist="38100" dir="2700000" algn="tl">
                    <a:srgbClr val="DDDDDD"/>
                  </a:outerShdw>
                </a:effectLst>
                <a:latin typeface="Calibri" charset="0"/>
              </a:rPr>
              <a:t>“</a:t>
            </a:r>
            <a:r>
              <a:rPr lang="en-US" sz="2400" i="1" dirty="0">
                <a:effectLst>
                  <a:outerShdw blurRad="38100" dist="38100" dir="2700000" algn="tl">
                    <a:srgbClr val="DDDDDD"/>
                  </a:outerShdw>
                </a:effectLst>
                <a:latin typeface="Calibri" charset="0"/>
              </a:rPr>
              <a:t>contains adult language</a:t>
            </a:r>
            <a:r>
              <a:rPr lang="ja-JP" altLang="en-US" sz="2400" i="1" dirty="0">
                <a:effectLst>
                  <a:outerShdw blurRad="38100" dist="38100" dir="2700000" algn="tl">
                    <a:srgbClr val="DDDDDD"/>
                  </a:outerShdw>
                </a:effectLst>
                <a:latin typeface="Calibri" charset="0"/>
              </a:rPr>
              <a:t>”</a:t>
            </a:r>
            <a:r>
              <a:rPr lang="en-US" sz="2400" i="1" dirty="0">
                <a:effectLst>
                  <a:outerShdw blurRad="38100" dist="38100" dir="2700000" algn="tl">
                    <a:srgbClr val="DDDDDD"/>
                  </a:outerShdw>
                </a:effectLst>
                <a:latin typeface="Calibri" charset="0"/>
              </a:rPr>
              <a:t> : </a:t>
            </a:r>
            <a:r>
              <a:rPr lang="ja-JP" altLang="en-US" sz="2400" i="1" dirty="0">
                <a:effectLst>
                  <a:outerShdw blurRad="38100" dist="38100" dir="2700000" algn="tl">
                    <a:srgbClr val="DDDDDD"/>
                  </a:outerShdw>
                </a:effectLst>
                <a:latin typeface="Calibri" charset="0"/>
              </a:rPr>
              <a:t>“</a:t>
            </a:r>
            <a:r>
              <a:rPr lang="en-US" sz="2400" i="1" dirty="0" smtClean="0">
                <a:effectLst>
                  <a:outerShdw blurRad="38100" dist="38100" dir="2700000" algn="tl">
                    <a:srgbClr val="DDDDDD"/>
                  </a:outerShdw>
                </a:effectLst>
                <a:latin typeface="Calibri" charset="0"/>
              </a:rPr>
              <a:t>doesn’t</a:t>
            </a:r>
            <a:r>
              <a:rPr lang="ja-JP" altLang="en-US" sz="2400" i="1" dirty="0">
                <a:effectLst>
                  <a:outerShdw blurRad="38100" dist="38100" dir="2700000" algn="tl">
                    <a:srgbClr val="DDDDDD"/>
                  </a:outerShdw>
                </a:effectLst>
                <a:latin typeface="Calibri" charset="0"/>
              </a:rPr>
              <a:t>”</a:t>
            </a:r>
            <a:endParaRPr lang="en-US" sz="2400" i="1" dirty="0">
              <a:effectLst>
                <a:outerShdw blurRad="38100" dist="38100" dir="2700000" algn="tl">
                  <a:srgbClr val="DDDDDD"/>
                </a:outerShdw>
              </a:effectLst>
              <a:latin typeface="Calibri"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effectLst>
                  <a:outerShdw blurRad="38100" dist="38100" dir="2700000" algn="tl">
                    <a:srgbClr val="DDDDDD"/>
                  </a:outerShdw>
                </a:effectLst>
                <a:latin typeface="Tw Cen MT Condensed" charset="0"/>
              </a:rPr>
              <a:t>Text Classification: definition</a:t>
            </a:r>
          </a:p>
        </p:txBody>
      </p:sp>
      <p:sp>
        <p:nvSpPr>
          <p:cNvPr id="24579" name="Rectangle 3"/>
          <p:cNvSpPr>
            <a:spLocks noGrp="1" noChangeArrowheads="1"/>
          </p:cNvSpPr>
          <p:nvPr>
            <p:ph idx="1"/>
          </p:nvPr>
        </p:nvSpPr>
        <p:spPr/>
        <p:txBody>
          <a:bodyPr/>
          <a:lstStyle/>
          <a:p>
            <a:pPr eaLnBrk="1" hangingPunct="1"/>
            <a:r>
              <a:rPr lang="en-US" dirty="0">
                <a:effectLst>
                  <a:outerShdw blurRad="38100" dist="38100" dir="2700000" algn="tl">
                    <a:srgbClr val="DDDDDD"/>
                  </a:outerShdw>
                </a:effectLst>
                <a:latin typeface="Calibri" charset="0"/>
              </a:rPr>
              <a:t>The classifier</a:t>
            </a:r>
            <a:r>
              <a:rPr lang="en-US" dirty="0" smtClean="0">
                <a:effectLst>
                  <a:outerShdw blurRad="38100" dist="38100" dir="2700000" algn="tl">
                    <a:srgbClr val="DDDDDD"/>
                  </a:outerShdw>
                </a:effectLst>
                <a:latin typeface="Calibri" charset="0"/>
              </a:rPr>
              <a:t>:</a:t>
            </a:r>
          </a:p>
          <a:p>
            <a:pPr marL="457200" lvl="1" indent="0" eaLnBrk="1" hangingPunct="1">
              <a:buNone/>
            </a:pPr>
            <a:r>
              <a:rPr lang="en-US" i="1" dirty="0" smtClean="0">
                <a:latin typeface="Calibri" charset="0"/>
              </a:rPr>
              <a:t>f</a:t>
            </a:r>
            <a:r>
              <a:rPr lang="en-US" dirty="0" smtClean="0">
                <a:latin typeface="Calibri" charset="0"/>
              </a:rPr>
              <a:t>: </a:t>
            </a:r>
            <a:r>
              <a:rPr lang="en-US" i="1" dirty="0" smtClean="0">
                <a:latin typeface="Calibri" charset="0"/>
              </a:rPr>
              <a:t>d </a:t>
            </a:r>
            <a:r>
              <a:rPr lang="en-US" dirty="0">
                <a:latin typeface="Arial" charset="0"/>
                <a:cs typeface="Arial" charset="0"/>
                <a:sym typeface="Wingdings" charset="0"/>
              </a:rPr>
              <a:t>→</a:t>
            </a:r>
            <a:r>
              <a:rPr lang="en-US" i="1" dirty="0">
                <a:latin typeface="Calibri" charset="0"/>
                <a:sym typeface="Wingdings" charset="0"/>
              </a:rPr>
              <a:t> c</a:t>
            </a:r>
            <a:endParaRPr lang="en-US" dirty="0">
              <a:effectLst>
                <a:outerShdw blurRad="38100" dist="38100" dir="2700000" algn="tl">
                  <a:srgbClr val="DDDDDD"/>
                </a:outerShdw>
              </a:effectLst>
              <a:latin typeface="Calibri" charset="0"/>
            </a:endParaRPr>
          </a:p>
          <a:p>
            <a:pPr lvl="1" eaLnBrk="1" hangingPunct="1"/>
            <a:r>
              <a:rPr lang="en-US" i="1" dirty="0">
                <a:latin typeface="Calibri" charset="0"/>
              </a:rPr>
              <a:t>Input</a:t>
            </a:r>
            <a:r>
              <a:rPr lang="en-US" dirty="0">
                <a:latin typeface="Calibri" charset="0"/>
              </a:rPr>
              <a:t>: a document </a:t>
            </a:r>
            <a:r>
              <a:rPr lang="en-US" i="1" dirty="0" smtClean="0">
                <a:solidFill>
                  <a:srgbClr val="FF0000"/>
                </a:solidFill>
                <a:latin typeface="Calibri" charset="0"/>
              </a:rPr>
              <a:t>d</a:t>
            </a:r>
          </a:p>
          <a:p>
            <a:pPr lvl="1" eaLnBrk="1" hangingPunct="1"/>
            <a:r>
              <a:rPr lang="en-US" dirty="0">
                <a:latin typeface="Calibri" charset="0"/>
              </a:rPr>
              <a:t>fixed set of </a:t>
            </a:r>
            <a:r>
              <a:rPr lang="en-US" dirty="0" smtClean="0">
                <a:latin typeface="Calibri" charset="0"/>
              </a:rPr>
              <a:t>classes </a:t>
            </a:r>
            <a:r>
              <a:rPr lang="en-US" dirty="0" smtClean="0">
                <a:solidFill>
                  <a:srgbClr val="FF0000"/>
                </a:solidFill>
                <a:latin typeface="Calibri" charset="0"/>
              </a:rPr>
              <a:t>C </a:t>
            </a:r>
            <a:r>
              <a:rPr lang="en-US" dirty="0">
                <a:solidFill>
                  <a:srgbClr val="FF0000"/>
                </a:solidFill>
                <a:latin typeface="Calibri" charset="0"/>
              </a:rPr>
              <a:t>= {</a:t>
            </a:r>
            <a:r>
              <a:rPr lang="en-US" i="1" dirty="0">
                <a:solidFill>
                  <a:srgbClr val="FF0000"/>
                </a:solidFill>
                <a:latin typeface="Calibri" charset="0"/>
              </a:rPr>
              <a:t>c</a:t>
            </a:r>
            <a:r>
              <a:rPr lang="en-US" i="1" baseline="-25000" dirty="0">
                <a:solidFill>
                  <a:srgbClr val="FF0000"/>
                </a:solidFill>
                <a:latin typeface="Calibri" charset="0"/>
              </a:rPr>
              <a:t>1</a:t>
            </a:r>
            <a:r>
              <a:rPr lang="en-US" i="1" dirty="0">
                <a:solidFill>
                  <a:srgbClr val="FF0000"/>
                </a:solidFill>
                <a:latin typeface="Calibri" charset="0"/>
              </a:rPr>
              <a:t>,...,</a:t>
            </a:r>
            <a:r>
              <a:rPr lang="en-US" i="1" dirty="0" err="1">
                <a:solidFill>
                  <a:srgbClr val="FF0000"/>
                </a:solidFill>
                <a:latin typeface="Calibri" charset="0"/>
              </a:rPr>
              <a:t>c</a:t>
            </a:r>
            <a:r>
              <a:rPr lang="en-US" i="1" baseline="-25000" dirty="0" err="1">
                <a:solidFill>
                  <a:srgbClr val="FF0000"/>
                </a:solidFill>
                <a:latin typeface="Calibri" charset="0"/>
              </a:rPr>
              <a:t>K</a:t>
            </a:r>
            <a:r>
              <a:rPr lang="en-US" dirty="0" smtClean="0">
                <a:solidFill>
                  <a:srgbClr val="FF0000"/>
                </a:solidFill>
                <a:latin typeface="Calibri" charset="0"/>
              </a:rPr>
              <a:t>}</a:t>
            </a:r>
            <a:endParaRPr lang="en-US" i="1" dirty="0">
              <a:solidFill>
                <a:srgbClr val="FF0000"/>
              </a:solidFill>
              <a:latin typeface="Calibri" charset="0"/>
            </a:endParaRPr>
          </a:p>
          <a:p>
            <a:pPr lvl="1" eaLnBrk="1" hangingPunct="1"/>
            <a:r>
              <a:rPr lang="en-US" i="1" dirty="0">
                <a:latin typeface="Calibri" charset="0"/>
              </a:rPr>
              <a:t>Output</a:t>
            </a:r>
            <a:r>
              <a:rPr lang="en-US" dirty="0">
                <a:latin typeface="Calibri" charset="0"/>
              </a:rPr>
              <a:t>: a predicted class </a:t>
            </a:r>
            <a:r>
              <a:rPr lang="en-US" i="1" dirty="0" smtClean="0">
                <a:solidFill>
                  <a:srgbClr val="FF0000"/>
                </a:solidFill>
                <a:latin typeface="Calibri" charset="0"/>
              </a:rPr>
              <a:t>c </a:t>
            </a:r>
            <a:r>
              <a:rPr lang="en-US" dirty="0">
                <a:solidFill>
                  <a:srgbClr val="FF0000"/>
                </a:solidFill>
                <a:latin typeface="Calibri" charset="0"/>
                <a:sym typeface="Symbol" charset="0"/>
              </a:rPr>
              <a:t></a:t>
            </a:r>
            <a:r>
              <a:rPr lang="en-US" i="1" dirty="0" smtClean="0">
                <a:solidFill>
                  <a:srgbClr val="FF0000"/>
                </a:solidFill>
                <a:latin typeface="Calibri" charset="0"/>
              </a:rPr>
              <a:t> C</a:t>
            </a:r>
            <a:endParaRPr lang="en-US" dirty="0" smtClean="0">
              <a:latin typeface="Calibri" charset="0"/>
            </a:endParaRPr>
          </a:p>
          <a:p>
            <a:pPr eaLnBrk="1" hangingPunct="1"/>
            <a:r>
              <a:rPr lang="en-US" dirty="0" smtClean="0">
                <a:effectLst>
                  <a:outerShdw blurRad="38100" dist="38100" dir="2700000" algn="tl">
                    <a:srgbClr val="DDDDDD"/>
                  </a:outerShdw>
                </a:effectLst>
                <a:latin typeface="Calibri" charset="0"/>
              </a:rPr>
              <a:t>The </a:t>
            </a:r>
            <a:r>
              <a:rPr lang="en-US" dirty="0">
                <a:effectLst>
                  <a:outerShdw blurRad="38100" dist="38100" dir="2700000" algn="tl">
                    <a:srgbClr val="DDDDDD"/>
                  </a:outerShdw>
                </a:effectLst>
                <a:latin typeface="Calibri" charset="0"/>
              </a:rPr>
              <a:t>learner:</a:t>
            </a:r>
          </a:p>
          <a:p>
            <a:pPr lvl="1" eaLnBrk="1" hangingPunct="1"/>
            <a:r>
              <a:rPr lang="en-US" i="1" dirty="0">
                <a:latin typeface="Calibri" charset="0"/>
              </a:rPr>
              <a:t>Input: </a:t>
            </a:r>
            <a:r>
              <a:rPr lang="en-US" dirty="0">
                <a:latin typeface="Calibri" charset="0"/>
              </a:rPr>
              <a:t>a set of </a:t>
            </a:r>
            <a:r>
              <a:rPr lang="en-US" i="1" dirty="0">
                <a:latin typeface="Calibri" charset="0"/>
              </a:rPr>
              <a:t>m </a:t>
            </a:r>
            <a:r>
              <a:rPr lang="en-US" dirty="0">
                <a:latin typeface="Calibri" charset="0"/>
              </a:rPr>
              <a:t>hand-labeled documents </a:t>
            </a:r>
            <a:r>
              <a:rPr lang="en-US" i="1" dirty="0">
                <a:latin typeface="Calibri" charset="0"/>
              </a:rPr>
              <a:t>(d</a:t>
            </a:r>
            <a:r>
              <a:rPr lang="en-US" i="1" baseline="-25000" dirty="0">
                <a:latin typeface="Calibri" charset="0"/>
              </a:rPr>
              <a:t>1</a:t>
            </a:r>
            <a:r>
              <a:rPr lang="en-US" i="1" dirty="0">
                <a:latin typeface="Calibri" charset="0"/>
              </a:rPr>
              <a:t>,c</a:t>
            </a:r>
            <a:r>
              <a:rPr lang="en-US" i="1" baseline="-25000" dirty="0">
                <a:latin typeface="Calibri" charset="0"/>
              </a:rPr>
              <a:t>1</a:t>
            </a:r>
            <a:r>
              <a:rPr lang="en-US" i="1" dirty="0">
                <a:latin typeface="Calibri" charset="0"/>
              </a:rPr>
              <a:t>),....,(</a:t>
            </a:r>
            <a:r>
              <a:rPr lang="en-US" i="1" dirty="0" err="1">
                <a:latin typeface="Calibri" charset="0"/>
              </a:rPr>
              <a:t>d</a:t>
            </a:r>
            <a:r>
              <a:rPr lang="en-US" i="1" baseline="-25000" dirty="0" err="1">
                <a:latin typeface="Calibri" charset="0"/>
              </a:rPr>
              <a:t>m</a:t>
            </a:r>
            <a:r>
              <a:rPr lang="en-US" i="1" dirty="0" err="1">
                <a:latin typeface="Calibri" charset="0"/>
              </a:rPr>
              <a:t>,c</a:t>
            </a:r>
            <a:r>
              <a:rPr lang="en-US" i="1" baseline="-25000" dirty="0" err="1">
                <a:latin typeface="Calibri" charset="0"/>
              </a:rPr>
              <a:t>m</a:t>
            </a:r>
            <a:r>
              <a:rPr lang="en-US" i="1" dirty="0">
                <a:latin typeface="Calibri" charset="0"/>
              </a:rPr>
              <a:t>)</a:t>
            </a:r>
          </a:p>
          <a:p>
            <a:pPr lvl="1" eaLnBrk="1" hangingPunct="1"/>
            <a:r>
              <a:rPr lang="en-US" i="1" dirty="0">
                <a:latin typeface="Calibri" charset="0"/>
              </a:rPr>
              <a:t>Output: </a:t>
            </a:r>
            <a:r>
              <a:rPr lang="en-US" dirty="0">
                <a:latin typeface="Calibri" charset="0"/>
              </a:rPr>
              <a:t>a learned classifier </a:t>
            </a:r>
            <a:r>
              <a:rPr lang="en-US" i="1" dirty="0">
                <a:latin typeface="Calibri" charset="0"/>
              </a:rPr>
              <a:t>f</a:t>
            </a:r>
            <a:r>
              <a:rPr lang="en-US" dirty="0" smtClean="0">
                <a:latin typeface="Calibri" charset="0"/>
              </a:rPr>
              <a:t>: </a:t>
            </a:r>
            <a:r>
              <a:rPr lang="en-US" i="1" dirty="0" smtClean="0">
                <a:latin typeface="Calibri" charset="0"/>
              </a:rPr>
              <a:t>d </a:t>
            </a:r>
            <a:r>
              <a:rPr lang="en-US" dirty="0">
                <a:latin typeface="Arial" charset="0"/>
                <a:cs typeface="Arial" charset="0"/>
                <a:sym typeface="Wingdings" charset="0"/>
              </a:rPr>
              <a:t>→</a:t>
            </a:r>
            <a:r>
              <a:rPr lang="en-US" i="1" dirty="0">
                <a:latin typeface="Calibri" charset="0"/>
                <a:sym typeface="Wingdings" charset="0"/>
              </a:rPr>
              <a:t> c</a:t>
            </a:r>
            <a:endParaRPr lang="en-US" i="1" dirty="0">
              <a:latin typeface="Calibri" charset="0"/>
            </a:endParaRPr>
          </a:p>
          <a:p>
            <a:pPr lvl="1" eaLnBrk="1" hangingPunct="1"/>
            <a:endParaRPr lang="en-US" dirty="0">
              <a:latin typeface="Calibri" charset="0"/>
            </a:endParaRPr>
          </a:p>
        </p:txBody>
      </p:sp>
      <p:sp>
        <p:nvSpPr>
          <p:cNvPr id="14340" name="Footer Placeholder 4"/>
          <p:cNvSpPr>
            <a:spLocks noGrp="1"/>
          </p:cNvSpPr>
          <p:nvPr>
            <p:ph type="ftr" sz="quarter" idx="4294967295"/>
          </p:nvPr>
        </p:nvSpPr>
        <p:spPr bwMode="auto">
          <a:xfrm>
            <a:off x="1143000" y="6543675"/>
            <a:ext cx="2819400" cy="30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800" b="1">
                <a:solidFill>
                  <a:schemeClr val="tx1"/>
                </a:solidFill>
                <a:latin typeface="Arial" charset="0"/>
                <a:ea typeface="ＭＳ Ｐゴシック" charset="0"/>
              </a:defRPr>
            </a:lvl1pPr>
            <a:lvl2pPr>
              <a:defRPr kumimoji="1" sz="2400" b="1">
                <a:solidFill>
                  <a:schemeClr val="tx1"/>
                </a:solidFill>
                <a:latin typeface="Arial" charset="0"/>
                <a:ea typeface="ＭＳ Ｐゴシック" charset="0"/>
              </a:defRPr>
            </a:lvl2pPr>
            <a:lvl3pPr>
              <a:defRPr kumimoji="1" sz="2000" b="1">
                <a:solidFill>
                  <a:schemeClr val="tx1"/>
                </a:solidFill>
                <a:latin typeface="Arial" charset="0"/>
                <a:ea typeface="ＭＳ Ｐゴシック" charset="0"/>
              </a:defRPr>
            </a:lvl3pPr>
            <a:lvl4pPr>
              <a:defRPr kumimoji="1" b="1">
                <a:solidFill>
                  <a:schemeClr val="tx1"/>
                </a:solidFill>
                <a:latin typeface="Arial" charset="0"/>
                <a:ea typeface="ＭＳ Ｐゴシック" charset="0"/>
              </a:defRPr>
            </a:lvl4pPr>
            <a:lvl5pPr>
              <a:defRPr kumimoji="1" b="1">
                <a:solidFill>
                  <a:schemeClr val="tx1"/>
                </a:solidFill>
                <a:latin typeface="Arial" charset="0"/>
                <a:ea typeface="ＭＳ Ｐゴシック" charset="0"/>
              </a:defRPr>
            </a:lvl5pPr>
            <a:lvl6pPr eaLnBrk="0" hangingPunct="0">
              <a:defRPr kumimoji="1" b="1">
                <a:solidFill>
                  <a:schemeClr val="tx1"/>
                </a:solidFill>
                <a:latin typeface="Arial" charset="0"/>
                <a:ea typeface="ＭＳ Ｐゴシック" charset="0"/>
              </a:defRPr>
            </a:lvl6pPr>
            <a:lvl7pPr eaLnBrk="0" hangingPunct="0">
              <a:defRPr kumimoji="1" b="1">
                <a:solidFill>
                  <a:schemeClr val="tx1"/>
                </a:solidFill>
                <a:latin typeface="Arial" charset="0"/>
                <a:ea typeface="ＭＳ Ｐゴシック" charset="0"/>
              </a:defRPr>
            </a:lvl7pPr>
            <a:lvl8pPr eaLnBrk="0" hangingPunct="0">
              <a:defRPr kumimoji="1" b="1">
                <a:solidFill>
                  <a:schemeClr val="tx1"/>
                </a:solidFill>
                <a:latin typeface="Arial" charset="0"/>
                <a:ea typeface="ＭＳ Ｐゴシック" charset="0"/>
              </a:defRPr>
            </a:lvl8pPr>
            <a:lvl9pPr eaLnBrk="0" hangingPunct="0">
              <a:defRPr kumimoji="1" b="1">
                <a:solidFill>
                  <a:schemeClr val="tx1"/>
                </a:solidFill>
                <a:latin typeface="Arial" charset="0"/>
                <a:ea typeface="ＭＳ Ｐゴシック" charset="0"/>
              </a:defRPr>
            </a:lvl9pPr>
          </a:lstStyle>
          <a:p>
            <a:pPr eaLnBrk="1" hangingPunct="1"/>
            <a:r>
              <a:rPr kumimoji="0" lang="en-US" sz="1800" b="0">
                <a:latin typeface="Tw Cen MT" charset="0"/>
              </a:rPr>
              <a:t>Slide from William Cohen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eppe">
  <a:themeElements>
    <a:clrScheme name="1_AIIA00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fontScheme name="1_AIIA00">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AIIA00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1_AIIA00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1_AIIA00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Beppe</Template>
  <TotalTime>11039</TotalTime>
  <Words>3666</Words>
  <Application>Microsoft Macintosh PowerPoint</Application>
  <PresentationFormat>On-screen Show (4:3)</PresentationFormat>
  <Paragraphs>829</Paragraphs>
  <Slides>69</Slides>
  <Notes>10</Notes>
  <HiddenSlides>0</HiddenSlides>
  <MMClips>0</MMClips>
  <ScaleCrop>false</ScaleCrop>
  <HeadingPairs>
    <vt:vector size="8" baseType="variant">
      <vt:variant>
        <vt:lpstr>Fonts Used</vt:lpstr>
      </vt:variant>
      <vt:variant>
        <vt:i4>18</vt:i4>
      </vt:variant>
      <vt:variant>
        <vt:lpstr>Theme</vt:lpstr>
      </vt:variant>
      <vt:variant>
        <vt:i4>1</vt:i4>
      </vt:variant>
      <vt:variant>
        <vt:lpstr>Embedded OLE Servers</vt:lpstr>
      </vt:variant>
      <vt:variant>
        <vt:i4>3</vt:i4>
      </vt:variant>
      <vt:variant>
        <vt:lpstr>Slide Titles</vt:lpstr>
      </vt:variant>
      <vt:variant>
        <vt:i4>69</vt:i4>
      </vt:variant>
    </vt:vector>
  </HeadingPairs>
  <TitlesOfParts>
    <vt:vector size="91" baseType="lpstr">
      <vt:lpstr>Arial Unicode MS</vt:lpstr>
      <vt:lpstr>Comic Sans MS</vt:lpstr>
      <vt:lpstr>ＭＳ Ｐゴシック</vt:lpstr>
      <vt:lpstr>Palatino</vt:lpstr>
      <vt:lpstr>PMingLiU</vt:lpstr>
      <vt:lpstr>Times New Roman (Hebrew)</vt:lpstr>
      <vt:lpstr>Arial</vt:lpstr>
      <vt:lpstr>Calibri</vt:lpstr>
      <vt:lpstr>Courier</vt:lpstr>
      <vt:lpstr>Courier New</vt:lpstr>
      <vt:lpstr>Lucida Sans</vt:lpstr>
      <vt:lpstr>Symbol</vt:lpstr>
      <vt:lpstr>Tahoma</vt:lpstr>
      <vt:lpstr>Times</vt:lpstr>
      <vt:lpstr>Times New Roman</vt:lpstr>
      <vt:lpstr>Tw Cen MT</vt:lpstr>
      <vt:lpstr>Tw Cen MT Condensed</vt:lpstr>
      <vt:lpstr>Wingdings</vt:lpstr>
      <vt:lpstr>Beppe</vt:lpstr>
      <vt:lpstr>Equation</vt:lpstr>
      <vt:lpstr>方程式</vt:lpstr>
      <vt:lpstr>Chart</vt:lpstr>
      <vt:lpstr>Text Classification</vt:lpstr>
      <vt:lpstr>Outline</vt:lpstr>
      <vt:lpstr>Is this spam?</vt:lpstr>
      <vt:lpstr>Who wrote which Federalist papers?</vt:lpstr>
      <vt:lpstr>Male or female author?</vt:lpstr>
      <vt:lpstr>Positive or negative movie review?</vt:lpstr>
      <vt:lpstr>What is the subject of this article?</vt:lpstr>
      <vt:lpstr>More Applications</vt:lpstr>
      <vt:lpstr>Text Classification: definition</vt:lpstr>
      <vt:lpstr>Document Classification</vt:lpstr>
      <vt:lpstr>Classification Methods: Hand-coded rules</vt:lpstr>
      <vt:lpstr>Classification Methods: Supervised Machine Learning</vt:lpstr>
      <vt:lpstr>Classification Methods: Supervised Machine Learning</vt:lpstr>
      <vt:lpstr>Naïve Bayes Intuition</vt:lpstr>
      <vt:lpstr>Naïve Bayes Intuition</vt:lpstr>
      <vt:lpstr>Bag of words representation</vt:lpstr>
      <vt:lpstr>Bag of words representation</vt:lpstr>
      <vt:lpstr>The Bag of Words Representation</vt:lpstr>
      <vt:lpstr>Representing text for classification</vt:lpstr>
      <vt:lpstr>Bag of words representation</vt:lpstr>
      <vt:lpstr>Formalizing Naïve Bayes</vt:lpstr>
      <vt:lpstr>Bayes’ Rule</vt:lpstr>
      <vt:lpstr>Conditional Probability</vt:lpstr>
      <vt:lpstr>Deriving Bayes’ Rule</vt:lpstr>
      <vt:lpstr>Bayes Rule Applied to Documents and Classes</vt:lpstr>
      <vt:lpstr>The Text Classification Problem</vt:lpstr>
      <vt:lpstr>Naïve Bayes Text Classification</vt:lpstr>
      <vt:lpstr>Naive Bayes Classifiers</vt:lpstr>
      <vt:lpstr>Naïve Bayes Assumption</vt:lpstr>
      <vt:lpstr>The Naïve Bayes Classifier</vt:lpstr>
      <vt:lpstr>Multinomial Naive Bayes Text Classification</vt:lpstr>
      <vt:lpstr>Learning the Model</vt:lpstr>
      <vt:lpstr>Problem with Max Likelihood</vt:lpstr>
      <vt:lpstr>Smoothing to Avoid Overfitting</vt:lpstr>
      <vt:lpstr>Naïve Bayes: Learning</vt:lpstr>
      <vt:lpstr>Naïve Bayes: Classifying</vt:lpstr>
      <vt:lpstr>Underflow Prevention: log space</vt:lpstr>
      <vt:lpstr>Naïve Bayes Generative Model for Text</vt:lpstr>
      <vt:lpstr>Naïve Bayes and Language Modeling</vt:lpstr>
      <vt:lpstr>Each class = Unigram language model</vt:lpstr>
      <vt:lpstr>Naïve Bayes Language Model</vt:lpstr>
      <vt:lpstr>Naïve Bayes Classification </vt:lpstr>
      <vt:lpstr>NB Text Classification Example</vt:lpstr>
      <vt:lpstr>Naïve Bayes Text Classification</vt:lpstr>
      <vt:lpstr>Naïve Bayes Text Classification</vt:lpstr>
      <vt:lpstr>Evaluating Categorization</vt:lpstr>
      <vt:lpstr>Measuring Performance</vt:lpstr>
      <vt:lpstr>Measuring Performance</vt:lpstr>
      <vt:lpstr>The 2-by-2 contingency table</vt:lpstr>
      <vt:lpstr>Precision and Recall</vt:lpstr>
      <vt:lpstr>A Combined measure: F</vt:lpstr>
      <vt:lpstr>Multiclass Classification</vt:lpstr>
      <vt:lpstr>Micro- vs. Macro-Averaging</vt:lpstr>
      <vt:lpstr>More Complicated Cases of Measuring Performance</vt:lpstr>
      <vt:lpstr>Evaluation Benchmark</vt:lpstr>
      <vt:lpstr>Evaluation: Classic Reuters-21578 Data Set </vt:lpstr>
      <vt:lpstr>Reuters-21578 document</vt:lpstr>
      <vt:lpstr>Confusion matrix c</vt:lpstr>
      <vt:lpstr>Development Test Sets and Cross-validation</vt:lpstr>
      <vt:lpstr>Training size</vt:lpstr>
      <vt:lpstr>Training size</vt:lpstr>
      <vt:lpstr>Training size</vt:lpstr>
      <vt:lpstr>Training Size</vt:lpstr>
      <vt:lpstr>Violation of NB Assumptions</vt:lpstr>
      <vt:lpstr>Naïve Bayes is Not So Naïve</vt:lpstr>
      <vt:lpstr>Naïve Bayes is Not So Naïve</vt:lpstr>
      <vt:lpstr>SpamAssassin</vt:lpstr>
      <vt:lpstr>SpamAssassin Tests</vt:lpstr>
      <vt:lpstr>Naïve Bayes: Word Sense Disambiguation</vt:lpstr>
    </vt:vector>
  </TitlesOfParts>
  <Company>Stanford University</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CS276B Text Information Retrieval, Mining, and Exploitation</dc:title>
  <dc:creator>Christopher Manning</dc:creator>
  <cp:lastModifiedBy>GIUSEPPE ATTARDI</cp:lastModifiedBy>
  <cp:revision>172</cp:revision>
  <cp:lastPrinted>2003-11-11T21:18:08Z</cp:lastPrinted>
  <dcterms:created xsi:type="dcterms:W3CDTF">2011-01-12T21:28:22Z</dcterms:created>
  <dcterms:modified xsi:type="dcterms:W3CDTF">2017-10-16T11:07:34Z</dcterms:modified>
</cp:coreProperties>
</file>