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media/audio1.bin" ContentType="audio/unknown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91"/>
  </p:notesMasterIdLst>
  <p:handoutMasterIdLst>
    <p:handoutMasterId r:id="rId92"/>
  </p:handoutMasterIdLst>
  <p:sldIdLst>
    <p:sldId id="256" r:id="rId2"/>
    <p:sldId id="259" r:id="rId3"/>
    <p:sldId id="352" r:id="rId4"/>
    <p:sldId id="353" r:id="rId5"/>
    <p:sldId id="354" r:id="rId6"/>
    <p:sldId id="355" r:id="rId7"/>
    <p:sldId id="349" r:id="rId8"/>
    <p:sldId id="350" r:id="rId9"/>
    <p:sldId id="351" r:id="rId10"/>
    <p:sldId id="277" r:id="rId11"/>
    <p:sldId id="278" r:id="rId12"/>
    <p:sldId id="279" r:id="rId13"/>
    <p:sldId id="280" r:id="rId14"/>
    <p:sldId id="281" r:id="rId15"/>
    <p:sldId id="282" r:id="rId16"/>
    <p:sldId id="477" r:id="rId17"/>
    <p:sldId id="473" r:id="rId18"/>
    <p:sldId id="478" r:id="rId19"/>
    <p:sldId id="475" r:id="rId20"/>
    <p:sldId id="474" r:id="rId21"/>
    <p:sldId id="476" r:id="rId22"/>
    <p:sldId id="479" r:id="rId23"/>
    <p:sldId id="446" r:id="rId24"/>
    <p:sldId id="471" r:id="rId25"/>
    <p:sldId id="472" r:id="rId26"/>
    <p:sldId id="283" r:id="rId27"/>
    <p:sldId id="284" r:id="rId28"/>
    <p:sldId id="392" r:id="rId29"/>
    <p:sldId id="449" r:id="rId30"/>
    <p:sldId id="450" r:id="rId31"/>
    <p:sldId id="447" r:id="rId32"/>
    <p:sldId id="451" r:id="rId33"/>
    <p:sldId id="455" r:id="rId34"/>
    <p:sldId id="456" r:id="rId35"/>
    <p:sldId id="393" r:id="rId36"/>
    <p:sldId id="394" r:id="rId37"/>
    <p:sldId id="397" r:id="rId38"/>
    <p:sldId id="398" r:id="rId39"/>
    <p:sldId id="399" r:id="rId40"/>
    <p:sldId id="448" r:id="rId41"/>
    <p:sldId id="401" r:id="rId42"/>
    <p:sldId id="402" r:id="rId43"/>
    <p:sldId id="403" r:id="rId44"/>
    <p:sldId id="404" r:id="rId45"/>
    <p:sldId id="457" r:id="rId46"/>
    <p:sldId id="458" r:id="rId47"/>
    <p:sldId id="459" r:id="rId48"/>
    <p:sldId id="405" r:id="rId49"/>
    <p:sldId id="291" r:id="rId50"/>
    <p:sldId id="292" r:id="rId51"/>
    <p:sldId id="293" r:id="rId52"/>
    <p:sldId id="294" r:id="rId53"/>
    <p:sldId id="411" r:id="rId54"/>
    <p:sldId id="412" r:id="rId55"/>
    <p:sldId id="413" r:id="rId56"/>
    <p:sldId id="414" r:id="rId57"/>
    <p:sldId id="415" r:id="rId58"/>
    <p:sldId id="416" r:id="rId59"/>
    <p:sldId id="417" r:id="rId60"/>
    <p:sldId id="420" r:id="rId61"/>
    <p:sldId id="421" r:id="rId62"/>
    <p:sldId id="422" r:id="rId63"/>
    <p:sldId id="424" r:id="rId64"/>
    <p:sldId id="428" r:id="rId65"/>
    <p:sldId id="460" r:id="rId66"/>
    <p:sldId id="461" r:id="rId67"/>
    <p:sldId id="462" r:id="rId68"/>
    <p:sldId id="463" r:id="rId69"/>
    <p:sldId id="464" r:id="rId70"/>
    <p:sldId id="465" r:id="rId71"/>
    <p:sldId id="429" r:id="rId72"/>
    <p:sldId id="430" r:id="rId73"/>
    <p:sldId id="431" r:id="rId74"/>
    <p:sldId id="432" r:id="rId75"/>
    <p:sldId id="433" r:id="rId76"/>
    <p:sldId id="434" r:id="rId77"/>
    <p:sldId id="435" r:id="rId78"/>
    <p:sldId id="466" r:id="rId79"/>
    <p:sldId id="467" r:id="rId80"/>
    <p:sldId id="468" r:id="rId81"/>
    <p:sldId id="436" r:id="rId82"/>
    <p:sldId id="437" r:id="rId83"/>
    <p:sldId id="438" r:id="rId84"/>
    <p:sldId id="439" r:id="rId85"/>
    <p:sldId id="440" r:id="rId86"/>
    <p:sldId id="441" r:id="rId87"/>
    <p:sldId id="442" r:id="rId88"/>
    <p:sldId id="443" r:id="rId89"/>
    <p:sldId id="444" r:id="rId90"/>
  </p:sldIdLst>
  <p:sldSz cx="9144000" cy="6858000" type="screen4x3"/>
  <p:notesSz cx="6669088" cy="992822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FFFFFF"/>
    <a:srgbClr val="CC0000"/>
    <a:srgbClr val="CCCCFF"/>
    <a:srgbClr val="3333CC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839"/>
    <p:restoredTop sz="93135"/>
  </p:normalViewPr>
  <p:slideViewPr>
    <p:cSldViewPr>
      <p:cViewPr varScale="1">
        <p:scale>
          <a:sx n="97" d="100"/>
          <a:sy n="97" d="100"/>
        </p:scale>
        <p:origin x="11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7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slide" Target="slides/slide89.xml"/><Relationship Id="rId91" Type="http://schemas.openxmlformats.org/officeDocument/2006/relationships/notesMaster" Target="notesMasters/notesMaster1.xml"/><Relationship Id="rId92" Type="http://schemas.openxmlformats.org/officeDocument/2006/relationships/handoutMaster" Target="handoutMasters/handoutMaster1.xml"/><Relationship Id="rId93" Type="http://schemas.openxmlformats.org/officeDocument/2006/relationships/presProps" Target="presProps.xml"/><Relationship Id="rId94" Type="http://schemas.openxmlformats.org/officeDocument/2006/relationships/viewProps" Target="viewProps.xml"/><Relationship Id="rId95" Type="http://schemas.openxmlformats.org/officeDocument/2006/relationships/theme" Target="theme/theme1.xml"/><Relationship Id="rId9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4" Type="http://schemas.openxmlformats.org/officeDocument/2006/relationships/image" Target="../media/image26.wmf"/><Relationship Id="rId5" Type="http://schemas.openxmlformats.org/officeDocument/2006/relationships/image" Target="../media/image27.wmf"/><Relationship Id="rId6" Type="http://schemas.openxmlformats.org/officeDocument/2006/relationships/image" Target="../media/image28.wmf"/><Relationship Id="rId7" Type="http://schemas.openxmlformats.org/officeDocument/2006/relationships/image" Target="../media/image29.wmf"/><Relationship Id="rId1" Type="http://schemas.openxmlformats.org/officeDocument/2006/relationships/image" Target="../media/image23.wmf"/><Relationship Id="rId2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Relationship Id="rId2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31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31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75EAAEE-6AB7-8C49-92B2-7E6394B1C52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10D8B9F-D304-724F-9FFC-618E7FE86F6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AD7E3BBD-2026-A644-BE93-B700CB2DDC12}" type="slidenum">
              <a:rPr lang="en-US" altLang="zh-CN" sz="1200"/>
              <a:pPr/>
              <a:t>3</a:t>
            </a:fld>
            <a:endParaRPr lang="en-US" altLang="zh-CN" sz="1200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2687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x-none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58CAD780-2754-E844-8B3A-2B843C53CF7C}" type="slidenum">
              <a:rPr lang="en-US" altLang="x-none" sz="1200"/>
              <a:pPr/>
              <a:t>45</a:t>
            </a:fld>
            <a:endParaRPr lang="en-US" altLang="x-none" sz="120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x-none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58DBD7E4-4191-DD49-8351-E92E12C2C58E}" type="slidenum">
              <a:rPr lang="en-US" altLang="x-none" sz="1200"/>
              <a:pPr/>
              <a:t>46</a:t>
            </a:fld>
            <a:endParaRPr lang="en-US" altLang="x-none" sz="120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x-none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5561E4A3-E41B-BD47-8780-ABE5A0A0EF4B}" type="slidenum">
              <a:rPr lang="en-US" altLang="x-none" sz="1200"/>
              <a:pPr/>
              <a:t>47</a:t>
            </a:fld>
            <a:endParaRPr lang="en-US" altLang="x-none" sz="120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x-none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97F3C53D-D55E-3D4D-AAAA-8EB20ABF8695}" type="slidenum">
              <a:rPr lang="en-US" altLang="zh-CN" sz="1200"/>
              <a:pPr/>
              <a:t>68</a:t>
            </a:fld>
            <a:endParaRPr lang="en-US" altLang="zh-CN" sz="120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2687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x-none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E1368167-6BE0-6742-B254-0CE140EB18B9}" type="slidenum">
              <a:rPr lang="en-US" altLang="zh-CN" sz="1200"/>
              <a:pPr/>
              <a:t>7</a:t>
            </a:fld>
            <a:endParaRPr lang="en-US" altLang="zh-CN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2687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x-none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04F1214A-82DF-A741-AD79-6A3207CB7C4C}" type="slidenum">
              <a:rPr lang="en-US" altLang="zh-CN" sz="1200"/>
              <a:pPr/>
              <a:t>8</a:t>
            </a:fld>
            <a:endParaRPr lang="en-US" altLang="zh-CN" sz="12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2687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x-none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A23908DC-0A28-8843-B1DB-6BC66FBDFC59}" type="slidenum">
              <a:rPr lang="en-US" altLang="zh-CN" sz="1200"/>
              <a:pPr/>
              <a:t>9</a:t>
            </a:fld>
            <a:endParaRPr lang="en-US" altLang="zh-CN" sz="120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2687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x-none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FC35734C-259F-AF47-910E-7966685E898D}" type="slidenum">
              <a:rPr lang="en-US" altLang="zh-CN" sz="1200"/>
              <a:pPr/>
              <a:t>13</a:t>
            </a:fld>
            <a:endParaRPr lang="en-US" altLang="zh-CN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2687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x-none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97213DCA-831D-174B-A720-D69DBA9C5F1E}" type="slidenum">
              <a:rPr lang="en-US" altLang="zh-CN" sz="1200"/>
              <a:pPr/>
              <a:t>14</a:t>
            </a:fld>
            <a:endParaRPr lang="en-US" altLang="zh-CN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2687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x-none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92CF4569-DE5A-4C43-B24B-0872BD1C5A97}" type="slidenum">
              <a:rPr lang="en-US" altLang="zh-CN" sz="1200"/>
              <a:pPr/>
              <a:t>15</a:t>
            </a:fld>
            <a:endParaRPr lang="en-US" altLang="zh-CN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2687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x-none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070A8B1E-4391-4148-AFAD-C8CFA488116E}" type="slidenum">
              <a:rPr lang="en-US" altLang="x-none" sz="1200"/>
              <a:pPr/>
              <a:t>29</a:t>
            </a:fld>
            <a:endParaRPr lang="en-US" altLang="x-none" sz="12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x-none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593A70C1-CBFC-BC4C-88E1-466B0A96981C}" type="slidenum">
              <a:rPr lang="en-US" altLang="x-none" sz="1200"/>
              <a:pPr/>
              <a:t>30</a:t>
            </a:fld>
            <a:endParaRPr lang="en-US" altLang="x-none" sz="120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x-none">
              <a:ea typeface="宋体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447800" cy="6856413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50000">
                <a:srgbClr val="FFFFFF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447800"/>
            <a:ext cx="9142413" cy="1752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64717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471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w Cen MT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90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685800" cy="68564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6313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313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宋体" panose="02010600030101010101" pitchFamily="2" charset="-122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63588" y="3175"/>
            <a:ext cx="8380412" cy="762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90805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FDD6F45-5E37-0446-93B0-0B34923047EF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94336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685800" cy="68564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6313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313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宋体" panose="02010600030101010101" pitchFamily="2" charset="-122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63588" y="3175"/>
            <a:ext cx="8380412" cy="762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90805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497EE2F-611D-8545-B79A-CE962289D85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8029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685800" cy="68564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6313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313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宋体" panose="02010600030101010101" pitchFamily="2" charset="-12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63588" y="3175"/>
            <a:ext cx="8380412" cy="762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90805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EC279F8-7F51-2346-8A32-4C33B8E3EC3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05448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8" y="-1"/>
            <a:ext cx="8469312" cy="7647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6178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98625"/>
            <a:ext cx="3810000" cy="4835525"/>
          </a:xfrm>
        </p:spPr>
        <p:txBody>
          <a:bodyPr/>
          <a:lstStyle>
            <a:lvl1pPr>
              <a:defRPr sz="2800" b="0">
                <a:latin typeface="Tw Cen MT" pitchFamily="34" charset="0"/>
              </a:defRPr>
            </a:lvl1pPr>
            <a:lvl2pPr>
              <a:defRPr sz="2400" b="0">
                <a:latin typeface="Tw Cen MT" pitchFamily="34" charset="0"/>
              </a:defRPr>
            </a:lvl2pPr>
            <a:lvl3pPr>
              <a:defRPr sz="2000" b="0">
                <a:latin typeface="Tw Cen MT" pitchFamily="34" charset="0"/>
              </a:defRPr>
            </a:lvl3pPr>
            <a:lvl4pPr>
              <a:defRPr sz="1800" b="0">
                <a:latin typeface="Tw Cen MT" pitchFamily="34" charset="0"/>
              </a:defRPr>
            </a:lvl4pPr>
            <a:lvl5pPr>
              <a:defRPr sz="1800" b="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8625"/>
            <a:ext cx="3810000" cy="4835525"/>
          </a:xfrm>
        </p:spPr>
        <p:txBody>
          <a:bodyPr/>
          <a:lstStyle>
            <a:lvl1pPr>
              <a:defRPr sz="2800" b="0">
                <a:latin typeface="Tw Cen MT" pitchFamily="34" charset="0"/>
              </a:defRPr>
            </a:lvl1pPr>
            <a:lvl2pPr>
              <a:defRPr sz="2400" b="0">
                <a:latin typeface="Tw Cen MT" pitchFamily="34" charset="0"/>
              </a:defRPr>
            </a:lvl2pPr>
            <a:lvl3pPr>
              <a:defRPr sz="2000" b="0">
                <a:latin typeface="Tw Cen MT" pitchFamily="34" charset="0"/>
              </a:defRPr>
            </a:lvl3pPr>
            <a:lvl4pPr>
              <a:defRPr sz="1800" b="0">
                <a:latin typeface="Tw Cen MT" pitchFamily="34" charset="0"/>
              </a:defRPr>
            </a:lvl4pPr>
            <a:lvl5pPr>
              <a:defRPr sz="1800" b="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065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514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6562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98625"/>
            <a:ext cx="3810000" cy="4835525"/>
          </a:xfrm>
        </p:spPr>
        <p:txBody>
          <a:bodyPr/>
          <a:lstStyle>
            <a:lvl1pPr>
              <a:defRPr b="0">
                <a:latin typeface="Tw Cen MT" pitchFamily="34" charset="0"/>
              </a:defRPr>
            </a:lvl1pPr>
            <a:lvl2pPr>
              <a:defRPr b="0">
                <a:latin typeface="Tw Cen MT" pitchFamily="34" charset="0"/>
              </a:defRPr>
            </a:lvl2pPr>
            <a:lvl3pPr>
              <a:defRPr b="0">
                <a:latin typeface="Tw Cen MT" pitchFamily="34" charset="0"/>
              </a:defRPr>
            </a:lvl3pPr>
            <a:lvl4pPr>
              <a:defRPr b="0">
                <a:latin typeface="Tw Cen MT" pitchFamily="34" charset="0"/>
              </a:defRPr>
            </a:lvl4pPr>
            <a:lvl5pPr>
              <a:defRPr b="0">
                <a:latin typeface="Tw Cen M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8625"/>
            <a:ext cx="3810000" cy="4835525"/>
          </a:xfrm>
        </p:spPr>
        <p:txBody>
          <a:bodyPr/>
          <a:lstStyle>
            <a:lvl1pPr>
              <a:defRPr b="0">
                <a:latin typeface="Tw Cen MT" pitchFamily="34" charset="0"/>
              </a:defRPr>
            </a:lvl1pPr>
            <a:lvl2pPr>
              <a:defRPr b="0">
                <a:latin typeface="Tw Cen MT" pitchFamily="34" charset="0"/>
              </a:defRPr>
            </a:lvl2pPr>
            <a:lvl3pPr>
              <a:defRPr b="0">
                <a:latin typeface="Tw Cen MT" pitchFamily="34" charset="0"/>
              </a:defRPr>
            </a:lvl3pPr>
            <a:lvl4pPr>
              <a:defRPr b="0">
                <a:latin typeface="Tw Cen MT" pitchFamily="34" charset="0"/>
              </a:defRPr>
            </a:lvl4pPr>
            <a:lvl5pPr>
              <a:defRPr b="0">
                <a:latin typeface="Tw Cen M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0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685800" cy="68564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6313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313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宋体" panose="02010600030101010101" pitchFamily="2" charset="-122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63588" y="3175"/>
            <a:ext cx="8380412" cy="762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90805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77928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685800" cy="68564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646148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6313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313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宋体" panose="02010600030101010101" pitchFamily="2" charset="-122"/>
            </a:endParaRP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763588" y="3175"/>
            <a:ext cx="8380412" cy="762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en-US" smtClean="0">
              <a:latin typeface="Times New Roman" panose="02020603050405020304" pitchFamily="18" charset="0"/>
            </a:endParaRPr>
          </a:p>
        </p:txBody>
      </p:sp>
      <p:sp>
        <p:nvSpPr>
          <p:cNvPr id="64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-100013"/>
            <a:ext cx="82184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64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96975"/>
            <a:ext cx="7772400" cy="533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90805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en-US" smtClean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6" r:id="rId9"/>
    <p:sldLayoutId id="2147483947" r:id="rId10"/>
    <p:sldLayoutId id="2147483948" r:id="rId11"/>
    <p:sldLayoutId id="214748394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l"/>
        <a:defRPr kumimoji="1"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§"/>
        <a:defRPr kumimoji="1" sz="2400" b="1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b="1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b="1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wmf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8" Type="http://schemas.openxmlformats.org/officeDocument/2006/relationships/image" Target="../media/image11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2.emf"/><Relationship Id="rId5" Type="http://schemas.openxmlformats.org/officeDocument/2006/relationships/image" Target="../media/image14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13.wmf"/><Relationship Id="rId6" Type="http://schemas.openxmlformats.org/officeDocument/2006/relationships/image" Target="../media/image15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6.w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17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18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9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1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oleObject" Target="../embeddings/oleObject9.bin"/><Relationship Id="rId5" Type="http://schemas.openxmlformats.org/officeDocument/2006/relationships/image" Target="../media/image20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1.bin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21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22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8.xml"/></Relationships>
</file>

<file path=ppt/slides/_rels/slide6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6.bin"/><Relationship Id="rId12" Type="http://schemas.openxmlformats.org/officeDocument/2006/relationships/image" Target="../media/image27.wmf"/><Relationship Id="rId13" Type="http://schemas.openxmlformats.org/officeDocument/2006/relationships/oleObject" Target="../embeddings/oleObject17.bin"/><Relationship Id="rId14" Type="http://schemas.openxmlformats.org/officeDocument/2006/relationships/image" Target="../media/image28.wmf"/><Relationship Id="rId15" Type="http://schemas.openxmlformats.org/officeDocument/2006/relationships/oleObject" Target="../embeddings/oleObject18.bin"/><Relationship Id="rId16" Type="http://schemas.openxmlformats.org/officeDocument/2006/relationships/image" Target="../media/image29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2.bin"/><Relationship Id="rId4" Type="http://schemas.openxmlformats.org/officeDocument/2006/relationships/image" Target="../media/image23.wmf"/><Relationship Id="rId5" Type="http://schemas.openxmlformats.org/officeDocument/2006/relationships/oleObject" Target="../embeddings/oleObject13.bin"/><Relationship Id="rId6" Type="http://schemas.openxmlformats.org/officeDocument/2006/relationships/image" Target="../media/image24.wmf"/><Relationship Id="rId7" Type="http://schemas.openxmlformats.org/officeDocument/2006/relationships/oleObject" Target="../embeddings/oleObject14.bin"/><Relationship Id="rId8" Type="http://schemas.openxmlformats.org/officeDocument/2006/relationships/image" Target="../media/image25.wmf"/><Relationship Id="rId9" Type="http://schemas.openxmlformats.org/officeDocument/2006/relationships/oleObject" Target="../embeddings/oleObject15.bin"/><Relationship Id="rId10" Type="http://schemas.openxmlformats.org/officeDocument/2006/relationships/image" Target="../media/image26.wmf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image" Target="../media/image30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31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1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kernel-machines.org/" TargetMode="Externa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47813" y="1484313"/>
            <a:ext cx="7489825" cy="172878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6000" dirty="0" smtClean="0">
                <a:ea typeface="+mj-ea"/>
                <a:cs typeface="+mj-cs"/>
              </a:rPr>
              <a:t>Classification</a:t>
            </a:r>
            <a:endParaRPr lang="en-US" altLang="zh-CN" sz="7200" dirty="0">
              <a:ea typeface="+mj-ea"/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44688" y="4148138"/>
            <a:ext cx="6110287" cy="12461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altLang="zh-CN" sz="1000">
              <a:latin typeface="Tw Cen MT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altLang="zh-CN" sz="1400">
              <a:latin typeface="Tw Cen MT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zh-CN" sz="1600">
                <a:latin typeface="Tw Cen MT" charset="0"/>
                <a:ea typeface="ＭＳ Ｐゴシック" charset="-128"/>
              </a:rPr>
              <a:t>Giuseppe Attardi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zh-CN" sz="1600">
                <a:latin typeface="Tw Cen MT" charset="0"/>
                <a:ea typeface="ＭＳ Ｐゴシック" charset="-128"/>
              </a:rPr>
              <a:t>Università di Pisa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solidFill>
                  <a:schemeClr val="accent2"/>
                </a:solidFill>
                <a:latin typeface="Tw Cen MT Condensed" charset="0"/>
                <a:ea typeface="ＭＳ Ｐゴシック" charset="-128"/>
              </a:rPr>
              <a:t>Linearly separable data</a:t>
            </a:r>
          </a:p>
        </p:txBody>
      </p:sp>
      <p:grpSp>
        <p:nvGrpSpPr>
          <p:cNvPr id="22530" name="Group 3"/>
          <p:cNvGrpSpPr>
            <a:grpSpLocks/>
          </p:cNvGrpSpPr>
          <p:nvPr/>
        </p:nvGrpSpPr>
        <p:grpSpPr bwMode="auto">
          <a:xfrm>
            <a:off x="7734300" y="5507038"/>
            <a:ext cx="1409700" cy="839787"/>
            <a:chOff x="4872" y="3469"/>
            <a:chExt cx="888" cy="529"/>
          </a:xfrm>
        </p:grpSpPr>
        <p:sp>
          <p:nvSpPr>
            <p:cNvPr id="22594" name="Text Box 4"/>
            <p:cNvSpPr txBox="1">
              <a:spLocks noChangeArrowheads="1"/>
            </p:cNvSpPr>
            <p:nvPr/>
          </p:nvSpPr>
          <p:spPr bwMode="auto">
            <a:xfrm>
              <a:off x="5081" y="3469"/>
              <a:ext cx="6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lang="en-US" altLang="x-none">
                  <a:latin typeface="Times New Roman" charset="0"/>
                </a:rPr>
                <a:t>Class1</a:t>
              </a:r>
            </a:p>
          </p:txBody>
        </p:sp>
        <p:sp>
          <p:nvSpPr>
            <p:cNvPr id="22595" name="Text Box 5"/>
            <p:cNvSpPr txBox="1">
              <a:spLocks noChangeArrowheads="1"/>
            </p:cNvSpPr>
            <p:nvPr/>
          </p:nvSpPr>
          <p:spPr bwMode="auto">
            <a:xfrm>
              <a:off x="5081" y="3710"/>
              <a:ext cx="6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lang="en-US" altLang="x-none">
                  <a:latin typeface="Times New Roman" charset="0"/>
                </a:rPr>
                <a:t>Class2</a:t>
              </a:r>
            </a:p>
          </p:txBody>
        </p:sp>
        <p:sp>
          <p:nvSpPr>
            <p:cNvPr id="22596" name="AutoShape 6"/>
            <p:cNvSpPr>
              <a:spLocks noChangeArrowheads="1"/>
            </p:cNvSpPr>
            <p:nvPr/>
          </p:nvSpPr>
          <p:spPr bwMode="auto">
            <a:xfrm>
              <a:off x="4872" y="3546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97" name="AutoShape 7"/>
            <p:cNvSpPr>
              <a:spLocks noChangeArrowheads="1"/>
            </p:cNvSpPr>
            <p:nvPr/>
          </p:nvSpPr>
          <p:spPr bwMode="auto">
            <a:xfrm>
              <a:off x="4886" y="3795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</p:grpSp>
      <p:grpSp>
        <p:nvGrpSpPr>
          <p:cNvPr id="22531" name="Group 1"/>
          <p:cNvGrpSpPr>
            <a:grpSpLocks/>
          </p:cNvGrpSpPr>
          <p:nvPr/>
        </p:nvGrpSpPr>
        <p:grpSpPr bwMode="auto">
          <a:xfrm>
            <a:off x="847725" y="1125538"/>
            <a:ext cx="7900988" cy="4416425"/>
            <a:chOff x="315913" y="1870075"/>
            <a:chExt cx="7900987" cy="4416425"/>
          </a:xfrm>
        </p:grpSpPr>
        <p:sp>
          <p:nvSpPr>
            <p:cNvPr id="22533" name="AutoShape 8"/>
            <p:cNvSpPr>
              <a:spLocks noChangeArrowheads="1"/>
            </p:cNvSpPr>
            <p:nvPr/>
          </p:nvSpPr>
          <p:spPr bwMode="auto">
            <a:xfrm>
              <a:off x="1519238" y="313531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34" name="AutoShape 9"/>
            <p:cNvSpPr>
              <a:spLocks noChangeArrowheads="1"/>
            </p:cNvSpPr>
            <p:nvPr/>
          </p:nvSpPr>
          <p:spPr bwMode="auto">
            <a:xfrm>
              <a:off x="1900238" y="279717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35" name="AutoShape 10"/>
            <p:cNvSpPr>
              <a:spLocks noChangeArrowheads="1"/>
            </p:cNvSpPr>
            <p:nvPr/>
          </p:nvSpPr>
          <p:spPr bwMode="auto">
            <a:xfrm>
              <a:off x="2347913" y="283527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36" name="AutoShape 11"/>
            <p:cNvSpPr>
              <a:spLocks noChangeArrowheads="1"/>
            </p:cNvSpPr>
            <p:nvPr/>
          </p:nvSpPr>
          <p:spPr bwMode="auto">
            <a:xfrm>
              <a:off x="900113" y="46561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37" name="AutoShape 12"/>
            <p:cNvSpPr>
              <a:spLocks noChangeArrowheads="1"/>
            </p:cNvSpPr>
            <p:nvPr/>
          </p:nvSpPr>
          <p:spPr bwMode="auto">
            <a:xfrm>
              <a:off x="560388" y="356552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38" name="AutoShape 13"/>
            <p:cNvSpPr>
              <a:spLocks noChangeArrowheads="1"/>
            </p:cNvSpPr>
            <p:nvPr/>
          </p:nvSpPr>
          <p:spPr bwMode="auto">
            <a:xfrm>
              <a:off x="2652713" y="331946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39" name="AutoShape 14"/>
            <p:cNvSpPr>
              <a:spLocks noChangeArrowheads="1"/>
            </p:cNvSpPr>
            <p:nvPr/>
          </p:nvSpPr>
          <p:spPr bwMode="auto">
            <a:xfrm>
              <a:off x="1447800" y="515620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40" name="AutoShape 15"/>
            <p:cNvSpPr>
              <a:spLocks noChangeArrowheads="1"/>
            </p:cNvSpPr>
            <p:nvPr/>
          </p:nvSpPr>
          <p:spPr bwMode="auto">
            <a:xfrm>
              <a:off x="606425" y="272573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41" name="AutoShape 16"/>
            <p:cNvSpPr>
              <a:spLocks noChangeArrowheads="1"/>
            </p:cNvSpPr>
            <p:nvPr/>
          </p:nvSpPr>
          <p:spPr bwMode="auto">
            <a:xfrm>
              <a:off x="1003300" y="333375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42" name="AutoShape 17"/>
            <p:cNvSpPr>
              <a:spLocks noChangeArrowheads="1"/>
            </p:cNvSpPr>
            <p:nvPr/>
          </p:nvSpPr>
          <p:spPr bwMode="auto">
            <a:xfrm>
              <a:off x="457200" y="4081463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43" name="AutoShape 18"/>
            <p:cNvSpPr>
              <a:spLocks noChangeArrowheads="1"/>
            </p:cNvSpPr>
            <p:nvPr/>
          </p:nvSpPr>
          <p:spPr bwMode="auto">
            <a:xfrm>
              <a:off x="2635250" y="390683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44" name="AutoShape 19"/>
            <p:cNvSpPr>
              <a:spLocks noChangeArrowheads="1"/>
            </p:cNvSpPr>
            <p:nvPr/>
          </p:nvSpPr>
          <p:spPr bwMode="auto">
            <a:xfrm>
              <a:off x="2413000" y="525145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45" name="AutoShape 20"/>
            <p:cNvSpPr>
              <a:spLocks noChangeArrowheads="1"/>
            </p:cNvSpPr>
            <p:nvPr/>
          </p:nvSpPr>
          <p:spPr bwMode="auto">
            <a:xfrm>
              <a:off x="2500313" y="421322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46" name="AutoShape 21"/>
            <p:cNvSpPr>
              <a:spLocks noChangeArrowheads="1"/>
            </p:cNvSpPr>
            <p:nvPr/>
          </p:nvSpPr>
          <p:spPr bwMode="auto">
            <a:xfrm>
              <a:off x="3305175" y="3433763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47" name="AutoShape 22"/>
            <p:cNvSpPr>
              <a:spLocks noChangeArrowheads="1"/>
            </p:cNvSpPr>
            <p:nvPr/>
          </p:nvSpPr>
          <p:spPr bwMode="auto">
            <a:xfrm>
              <a:off x="2674938" y="484346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48" name="AutoShape 23"/>
            <p:cNvSpPr>
              <a:spLocks noChangeArrowheads="1"/>
            </p:cNvSpPr>
            <p:nvPr/>
          </p:nvSpPr>
          <p:spPr bwMode="auto">
            <a:xfrm>
              <a:off x="1749425" y="4702175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49" name="AutoShape 24"/>
            <p:cNvSpPr>
              <a:spLocks noChangeArrowheads="1"/>
            </p:cNvSpPr>
            <p:nvPr/>
          </p:nvSpPr>
          <p:spPr bwMode="auto">
            <a:xfrm>
              <a:off x="2189163" y="36401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50" name="AutoShape 25"/>
            <p:cNvSpPr>
              <a:spLocks noChangeArrowheads="1"/>
            </p:cNvSpPr>
            <p:nvPr/>
          </p:nvSpPr>
          <p:spPr bwMode="auto">
            <a:xfrm>
              <a:off x="315913" y="6064250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51" name="AutoShape 26"/>
            <p:cNvSpPr>
              <a:spLocks noChangeArrowheads="1"/>
            </p:cNvSpPr>
            <p:nvPr/>
          </p:nvSpPr>
          <p:spPr bwMode="auto">
            <a:xfrm>
              <a:off x="4300538" y="268287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52" name="AutoShape 27"/>
            <p:cNvSpPr>
              <a:spLocks noChangeArrowheads="1"/>
            </p:cNvSpPr>
            <p:nvPr/>
          </p:nvSpPr>
          <p:spPr bwMode="auto">
            <a:xfrm>
              <a:off x="4354513" y="221456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53" name="AutoShape 28"/>
            <p:cNvSpPr>
              <a:spLocks noChangeArrowheads="1"/>
            </p:cNvSpPr>
            <p:nvPr/>
          </p:nvSpPr>
          <p:spPr bwMode="auto">
            <a:xfrm>
              <a:off x="4819650" y="228600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54" name="AutoShape 29"/>
            <p:cNvSpPr>
              <a:spLocks noChangeArrowheads="1"/>
            </p:cNvSpPr>
            <p:nvPr/>
          </p:nvSpPr>
          <p:spPr bwMode="auto">
            <a:xfrm>
              <a:off x="6430963" y="2590800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55" name="AutoShape 30"/>
            <p:cNvSpPr>
              <a:spLocks noChangeArrowheads="1"/>
            </p:cNvSpPr>
            <p:nvPr/>
          </p:nvSpPr>
          <p:spPr bwMode="auto">
            <a:xfrm>
              <a:off x="4540250" y="3675063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56" name="AutoShape 31"/>
            <p:cNvSpPr>
              <a:spLocks noChangeArrowheads="1"/>
            </p:cNvSpPr>
            <p:nvPr/>
          </p:nvSpPr>
          <p:spPr bwMode="auto">
            <a:xfrm>
              <a:off x="5135563" y="35639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57" name="AutoShape 32"/>
            <p:cNvSpPr>
              <a:spLocks noChangeArrowheads="1"/>
            </p:cNvSpPr>
            <p:nvPr/>
          </p:nvSpPr>
          <p:spPr bwMode="auto">
            <a:xfrm>
              <a:off x="6594475" y="198755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58" name="AutoShape 33"/>
            <p:cNvSpPr>
              <a:spLocks noChangeArrowheads="1"/>
            </p:cNvSpPr>
            <p:nvPr/>
          </p:nvSpPr>
          <p:spPr bwMode="auto">
            <a:xfrm>
              <a:off x="4643438" y="314166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59" name="AutoShape 34"/>
            <p:cNvSpPr>
              <a:spLocks noChangeArrowheads="1"/>
            </p:cNvSpPr>
            <p:nvPr/>
          </p:nvSpPr>
          <p:spPr bwMode="auto">
            <a:xfrm>
              <a:off x="5254625" y="3063875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60" name="AutoShape 35"/>
            <p:cNvSpPr>
              <a:spLocks noChangeArrowheads="1"/>
            </p:cNvSpPr>
            <p:nvPr/>
          </p:nvSpPr>
          <p:spPr bwMode="auto">
            <a:xfrm>
              <a:off x="4427538" y="4146550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61" name="AutoShape 36"/>
            <p:cNvSpPr>
              <a:spLocks noChangeArrowheads="1"/>
            </p:cNvSpPr>
            <p:nvPr/>
          </p:nvSpPr>
          <p:spPr bwMode="auto">
            <a:xfrm>
              <a:off x="4905375" y="4005263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62" name="AutoShape 37"/>
            <p:cNvSpPr>
              <a:spLocks noChangeArrowheads="1"/>
            </p:cNvSpPr>
            <p:nvPr/>
          </p:nvSpPr>
          <p:spPr bwMode="auto">
            <a:xfrm>
              <a:off x="7329488" y="3422650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63" name="AutoShape 38"/>
            <p:cNvSpPr>
              <a:spLocks noChangeArrowheads="1"/>
            </p:cNvSpPr>
            <p:nvPr/>
          </p:nvSpPr>
          <p:spPr bwMode="auto">
            <a:xfrm>
              <a:off x="5895975" y="3019425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64" name="AutoShape 39"/>
            <p:cNvSpPr>
              <a:spLocks noChangeArrowheads="1"/>
            </p:cNvSpPr>
            <p:nvPr/>
          </p:nvSpPr>
          <p:spPr bwMode="auto">
            <a:xfrm>
              <a:off x="7027863" y="279717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65" name="AutoShape 40"/>
            <p:cNvSpPr>
              <a:spLocks noChangeArrowheads="1"/>
            </p:cNvSpPr>
            <p:nvPr/>
          </p:nvSpPr>
          <p:spPr bwMode="auto">
            <a:xfrm>
              <a:off x="5829300" y="419100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66" name="AutoShape 41"/>
            <p:cNvSpPr>
              <a:spLocks noChangeArrowheads="1"/>
            </p:cNvSpPr>
            <p:nvPr/>
          </p:nvSpPr>
          <p:spPr bwMode="auto">
            <a:xfrm>
              <a:off x="7202488" y="23193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67" name="AutoShape 42"/>
            <p:cNvSpPr>
              <a:spLocks noChangeArrowheads="1"/>
            </p:cNvSpPr>
            <p:nvPr/>
          </p:nvSpPr>
          <p:spPr bwMode="auto">
            <a:xfrm>
              <a:off x="5100638" y="263366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68" name="AutoShape 43"/>
            <p:cNvSpPr>
              <a:spLocks noChangeArrowheads="1"/>
            </p:cNvSpPr>
            <p:nvPr/>
          </p:nvSpPr>
          <p:spPr bwMode="auto">
            <a:xfrm>
              <a:off x="3724275" y="506095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69" name="AutoShape 44"/>
            <p:cNvSpPr>
              <a:spLocks noChangeArrowheads="1"/>
            </p:cNvSpPr>
            <p:nvPr/>
          </p:nvSpPr>
          <p:spPr bwMode="auto">
            <a:xfrm>
              <a:off x="3452813" y="547528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70" name="AutoShape 45"/>
            <p:cNvSpPr>
              <a:spLocks noChangeArrowheads="1"/>
            </p:cNvSpPr>
            <p:nvPr/>
          </p:nvSpPr>
          <p:spPr bwMode="auto">
            <a:xfrm>
              <a:off x="3224213" y="23066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71" name="AutoShape 46"/>
            <p:cNvSpPr>
              <a:spLocks noChangeArrowheads="1"/>
            </p:cNvSpPr>
            <p:nvPr/>
          </p:nvSpPr>
          <p:spPr bwMode="auto">
            <a:xfrm>
              <a:off x="1657350" y="387508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72" name="AutoShape 47"/>
            <p:cNvSpPr>
              <a:spLocks noChangeArrowheads="1"/>
            </p:cNvSpPr>
            <p:nvPr/>
          </p:nvSpPr>
          <p:spPr bwMode="auto">
            <a:xfrm>
              <a:off x="1182688" y="394017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73" name="AutoShape 48"/>
            <p:cNvSpPr>
              <a:spLocks noChangeArrowheads="1"/>
            </p:cNvSpPr>
            <p:nvPr/>
          </p:nvSpPr>
          <p:spPr bwMode="auto">
            <a:xfrm>
              <a:off x="5130800" y="458628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74" name="AutoShape 49"/>
            <p:cNvSpPr>
              <a:spLocks noChangeArrowheads="1"/>
            </p:cNvSpPr>
            <p:nvPr/>
          </p:nvSpPr>
          <p:spPr bwMode="auto">
            <a:xfrm>
              <a:off x="5995988" y="47831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75" name="AutoShape 50"/>
            <p:cNvSpPr>
              <a:spLocks noChangeArrowheads="1"/>
            </p:cNvSpPr>
            <p:nvPr/>
          </p:nvSpPr>
          <p:spPr bwMode="auto">
            <a:xfrm>
              <a:off x="6780213" y="4489450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76" name="AutoShape 51"/>
            <p:cNvSpPr>
              <a:spLocks noChangeArrowheads="1"/>
            </p:cNvSpPr>
            <p:nvPr/>
          </p:nvSpPr>
          <p:spPr bwMode="auto">
            <a:xfrm>
              <a:off x="7416800" y="406400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77" name="AutoShape 52"/>
            <p:cNvSpPr>
              <a:spLocks noChangeArrowheads="1"/>
            </p:cNvSpPr>
            <p:nvPr/>
          </p:nvSpPr>
          <p:spPr bwMode="auto">
            <a:xfrm>
              <a:off x="7546975" y="292258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78" name="AutoShape 53"/>
            <p:cNvSpPr>
              <a:spLocks noChangeArrowheads="1"/>
            </p:cNvSpPr>
            <p:nvPr/>
          </p:nvSpPr>
          <p:spPr bwMode="auto">
            <a:xfrm>
              <a:off x="8037513" y="3917950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79" name="AutoShape 54"/>
            <p:cNvSpPr>
              <a:spLocks noChangeArrowheads="1"/>
            </p:cNvSpPr>
            <p:nvPr/>
          </p:nvSpPr>
          <p:spPr bwMode="auto">
            <a:xfrm>
              <a:off x="1439863" y="424338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80" name="AutoShape 55"/>
            <p:cNvSpPr>
              <a:spLocks noChangeArrowheads="1"/>
            </p:cNvSpPr>
            <p:nvPr/>
          </p:nvSpPr>
          <p:spPr bwMode="auto">
            <a:xfrm>
              <a:off x="5621338" y="236696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81" name="AutoShape 56"/>
            <p:cNvSpPr>
              <a:spLocks noChangeArrowheads="1"/>
            </p:cNvSpPr>
            <p:nvPr/>
          </p:nvSpPr>
          <p:spPr bwMode="auto">
            <a:xfrm>
              <a:off x="4624388" y="479901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82" name="AutoShape 57"/>
            <p:cNvSpPr>
              <a:spLocks noChangeArrowheads="1"/>
            </p:cNvSpPr>
            <p:nvPr/>
          </p:nvSpPr>
          <p:spPr bwMode="auto">
            <a:xfrm>
              <a:off x="5211763" y="51260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83" name="AutoShape 58"/>
            <p:cNvSpPr>
              <a:spLocks noChangeArrowheads="1"/>
            </p:cNvSpPr>
            <p:nvPr/>
          </p:nvSpPr>
          <p:spPr bwMode="auto">
            <a:xfrm>
              <a:off x="6240463" y="519112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84" name="AutoShape 59"/>
            <p:cNvSpPr>
              <a:spLocks noChangeArrowheads="1"/>
            </p:cNvSpPr>
            <p:nvPr/>
          </p:nvSpPr>
          <p:spPr bwMode="auto">
            <a:xfrm>
              <a:off x="6273800" y="342900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85" name="AutoShape 60"/>
            <p:cNvSpPr>
              <a:spLocks noChangeArrowheads="1"/>
            </p:cNvSpPr>
            <p:nvPr/>
          </p:nvSpPr>
          <p:spPr bwMode="auto">
            <a:xfrm>
              <a:off x="6305550" y="3902075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86" name="AutoShape 61"/>
            <p:cNvSpPr>
              <a:spLocks noChangeArrowheads="1"/>
            </p:cNvSpPr>
            <p:nvPr/>
          </p:nvSpPr>
          <p:spPr bwMode="auto">
            <a:xfrm>
              <a:off x="6664325" y="368935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87" name="AutoShape 62"/>
            <p:cNvSpPr>
              <a:spLocks noChangeArrowheads="1"/>
            </p:cNvSpPr>
            <p:nvPr/>
          </p:nvSpPr>
          <p:spPr bwMode="auto">
            <a:xfrm>
              <a:off x="6581775" y="3330575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88" name="AutoShape 63"/>
            <p:cNvSpPr>
              <a:spLocks noChangeArrowheads="1"/>
            </p:cNvSpPr>
            <p:nvPr/>
          </p:nvSpPr>
          <p:spPr bwMode="auto">
            <a:xfrm>
              <a:off x="5962650" y="365760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89" name="AutoShape 64"/>
            <p:cNvSpPr>
              <a:spLocks noChangeArrowheads="1"/>
            </p:cNvSpPr>
            <p:nvPr/>
          </p:nvSpPr>
          <p:spPr bwMode="auto">
            <a:xfrm>
              <a:off x="3186113" y="29543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2590" name="AutoShape 65"/>
            <p:cNvSpPr>
              <a:spLocks noChangeArrowheads="1"/>
            </p:cNvSpPr>
            <p:nvPr/>
          </p:nvSpPr>
          <p:spPr bwMode="auto">
            <a:xfrm>
              <a:off x="3448050" y="458628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grpSp>
          <p:nvGrpSpPr>
            <p:cNvPr id="22591" name="Group 66"/>
            <p:cNvGrpSpPr>
              <a:grpSpLocks/>
            </p:cNvGrpSpPr>
            <p:nvPr/>
          </p:nvGrpSpPr>
          <p:grpSpPr bwMode="auto">
            <a:xfrm>
              <a:off x="2230438" y="1870075"/>
              <a:ext cx="4070350" cy="4416425"/>
              <a:chOff x="1405" y="1178"/>
              <a:chExt cx="2564" cy="2782"/>
            </a:xfrm>
          </p:grpSpPr>
          <p:sp>
            <p:nvSpPr>
              <p:cNvPr id="22592" name="Line 67"/>
              <p:cNvSpPr>
                <a:spLocks noChangeShapeType="1"/>
              </p:cNvSpPr>
              <p:nvPr/>
            </p:nvSpPr>
            <p:spPr bwMode="auto">
              <a:xfrm>
                <a:off x="2398" y="1178"/>
                <a:ext cx="432" cy="249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93" name="Text Box 68"/>
              <p:cNvSpPr txBox="1">
                <a:spLocks noChangeArrowheads="1"/>
              </p:cNvSpPr>
              <p:nvPr/>
            </p:nvSpPr>
            <p:spPr bwMode="auto">
              <a:xfrm>
                <a:off x="1405" y="3672"/>
                <a:ext cx="256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eaLnBrk="1" hangingPunct="1"/>
                <a:r>
                  <a:rPr lang="en-US" altLang="x-none" b="1">
                    <a:latin typeface="Tahoma" charset="0"/>
                  </a:rPr>
                  <a:t>Linear Decision boundary</a:t>
                </a:r>
              </a:p>
            </p:txBody>
          </p:sp>
        </p:grpSp>
      </p:grpSp>
      <p:sp>
        <p:nvSpPr>
          <p:cNvPr id="22532" name="Rectangle 15"/>
          <p:cNvSpPr txBox="1">
            <a:spLocks noChangeArrowheads="1"/>
          </p:cNvSpPr>
          <p:nvPr/>
        </p:nvSpPr>
        <p:spPr bwMode="auto">
          <a:xfrm>
            <a:off x="1966913" y="6626225"/>
            <a:ext cx="163512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1600">
                <a:latin typeface="Tw Cen MT" charset="0"/>
              </a:rPr>
              <a:t>Slide from Heng Ji</a:t>
            </a:r>
          </a:p>
          <a:p>
            <a:endParaRPr lang="en-US" altLang="zh-CN" sz="1600">
              <a:latin typeface="Tw Cen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Group 1"/>
          <p:cNvGrpSpPr>
            <a:grpSpLocks/>
          </p:cNvGrpSpPr>
          <p:nvPr/>
        </p:nvGrpSpPr>
        <p:grpSpPr bwMode="auto">
          <a:xfrm>
            <a:off x="919163" y="1557338"/>
            <a:ext cx="7900987" cy="4359275"/>
            <a:chOff x="315913" y="1901825"/>
            <a:chExt cx="7900987" cy="4359275"/>
          </a:xfrm>
        </p:grpSpPr>
        <p:sp>
          <p:nvSpPr>
            <p:cNvPr id="23561" name="AutoShape 3"/>
            <p:cNvSpPr>
              <a:spLocks noChangeArrowheads="1"/>
            </p:cNvSpPr>
            <p:nvPr/>
          </p:nvSpPr>
          <p:spPr bwMode="auto">
            <a:xfrm>
              <a:off x="1519238" y="313531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62" name="AutoShape 4"/>
            <p:cNvSpPr>
              <a:spLocks noChangeArrowheads="1"/>
            </p:cNvSpPr>
            <p:nvPr/>
          </p:nvSpPr>
          <p:spPr bwMode="auto">
            <a:xfrm>
              <a:off x="1900238" y="279717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63" name="AutoShape 5"/>
            <p:cNvSpPr>
              <a:spLocks noChangeArrowheads="1"/>
            </p:cNvSpPr>
            <p:nvPr/>
          </p:nvSpPr>
          <p:spPr bwMode="auto">
            <a:xfrm>
              <a:off x="2347913" y="283527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64" name="AutoShape 6"/>
            <p:cNvSpPr>
              <a:spLocks noChangeArrowheads="1"/>
            </p:cNvSpPr>
            <p:nvPr/>
          </p:nvSpPr>
          <p:spPr bwMode="auto">
            <a:xfrm>
              <a:off x="900113" y="46561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65" name="AutoShape 7"/>
            <p:cNvSpPr>
              <a:spLocks noChangeArrowheads="1"/>
            </p:cNvSpPr>
            <p:nvPr/>
          </p:nvSpPr>
          <p:spPr bwMode="auto">
            <a:xfrm>
              <a:off x="560388" y="356552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66" name="AutoShape 8"/>
            <p:cNvSpPr>
              <a:spLocks noChangeArrowheads="1"/>
            </p:cNvSpPr>
            <p:nvPr/>
          </p:nvSpPr>
          <p:spPr bwMode="auto">
            <a:xfrm>
              <a:off x="2652713" y="331946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67" name="AutoShape 9"/>
            <p:cNvSpPr>
              <a:spLocks noChangeArrowheads="1"/>
            </p:cNvSpPr>
            <p:nvPr/>
          </p:nvSpPr>
          <p:spPr bwMode="auto">
            <a:xfrm>
              <a:off x="1447800" y="515620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68" name="AutoShape 10"/>
            <p:cNvSpPr>
              <a:spLocks noChangeArrowheads="1"/>
            </p:cNvSpPr>
            <p:nvPr/>
          </p:nvSpPr>
          <p:spPr bwMode="auto">
            <a:xfrm>
              <a:off x="606425" y="272573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69" name="AutoShape 11"/>
            <p:cNvSpPr>
              <a:spLocks noChangeArrowheads="1"/>
            </p:cNvSpPr>
            <p:nvPr/>
          </p:nvSpPr>
          <p:spPr bwMode="auto">
            <a:xfrm>
              <a:off x="1003300" y="333375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70" name="AutoShape 12"/>
            <p:cNvSpPr>
              <a:spLocks noChangeArrowheads="1"/>
            </p:cNvSpPr>
            <p:nvPr/>
          </p:nvSpPr>
          <p:spPr bwMode="auto">
            <a:xfrm>
              <a:off x="457200" y="4081463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71" name="AutoShape 13"/>
            <p:cNvSpPr>
              <a:spLocks noChangeArrowheads="1"/>
            </p:cNvSpPr>
            <p:nvPr/>
          </p:nvSpPr>
          <p:spPr bwMode="auto">
            <a:xfrm>
              <a:off x="2635250" y="390683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72" name="AutoShape 14"/>
            <p:cNvSpPr>
              <a:spLocks noChangeArrowheads="1"/>
            </p:cNvSpPr>
            <p:nvPr/>
          </p:nvSpPr>
          <p:spPr bwMode="auto">
            <a:xfrm>
              <a:off x="2413000" y="525145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73" name="AutoShape 15"/>
            <p:cNvSpPr>
              <a:spLocks noChangeArrowheads="1"/>
            </p:cNvSpPr>
            <p:nvPr/>
          </p:nvSpPr>
          <p:spPr bwMode="auto">
            <a:xfrm>
              <a:off x="2500313" y="421322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74" name="AutoShape 16"/>
            <p:cNvSpPr>
              <a:spLocks noChangeArrowheads="1"/>
            </p:cNvSpPr>
            <p:nvPr/>
          </p:nvSpPr>
          <p:spPr bwMode="auto">
            <a:xfrm>
              <a:off x="3305175" y="3433763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75" name="AutoShape 17"/>
            <p:cNvSpPr>
              <a:spLocks noChangeArrowheads="1"/>
            </p:cNvSpPr>
            <p:nvPr/>
          </p:nvSpPr>
          <p:spPr bwMode="auto">
            <a:xfrm>
              <a:off x="2674938" y="484346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76" name="AutoShape 18"/>
            <p:cNvSpPr>
              <a:spLocks noChangeArrowheads="1"/>
            </p:cNvSpPr>
            <p:nvPr/>
          </p:nvSpPr>
          <p:spPr bwMode="auto">
            <a:xfrm>
              <a:off x="1749425" y="4702175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77" name="AutoShape 19"/>
            <p:cNvSpPr>
              <a:spLocks noChangeArrowheads="1"/>
            </p:cNvSpPr>
            <p:nvPr/>
          </p:nvSpPr>
          <p:spPr bwMode="auto">
            <a:xfrm>
              <a:off x="3765550" y="407193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78" name="AutoShape 20"/>
            <p:cNvSpPr>
              <a:spLocks noChangeArrowheads="1"/>
            </p:cNvSpPr>
            <p:nvPr/>
          </p:nvSpPr>
          <p:spPr bwMode="auto">
            <a:xfrm>
              <a:off x="3879850" y="231298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79" name="AutoShape 21"/>
            <p:cNvSpPr>
              <a:spLocks noChangeArrowheads="1"/>
            </p:cNvSpPr>
            <p:nvPr/>
          </p:nvSpPr>
          <p:spPr bwMode="auto">
            <a:xfrm>
              <a:off x="2189163" y="36401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80" name="AutoShape 22"/>
            <p:cNvSpPr>
              <a:spLocks noChangeArrowheads="1"/>
            </p:cNvSpPr>
            <p:nvPr/>
          </p:nvSpPr>
          <p:spPr bwMode="auto">
            <a:xfrm>
              <a:off x="315913" y="6064250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81" name="AutoShape 23"/>
            <p:cNvSpPr>
              <a:spLocks noChangeArrowheads="1"/>
            </p:cNvSpPr>
            <p:nvPr/>
          </p:nvSpPr>
          <p:spPr bwMode="auto">
            <a:xfrm>
              <a:off x="4300538" y="268287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82" name="AutoShape 24"/>
            <p:cNvSpPr>
              <a:spLocks noChangeArrowheads="1"/>
            </p:cNvSpPr>
            <p:nvPr/>
          </p:nvSpPr>
          <p:spPr bwMode="auto">
            <a:xfrm>
              <a:off x="4354513" y="221456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83" name="AutoShape 25"/>
            <p:cNvSpPr>
              <a:spLocks noChangeArrowheads="1"/>
            </p:cNvSpPr>
            <p:nvPr/>
          </p:nvSpPr>
          <p:spPr bwMode="auto">
            <a:xfrm>
              <a:off x="4819650" y="228600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84" name="AutoShape 26"/>
            <p:cNvSpPr>
              <a:spLocks noChangeArrowheads="1"/>
            </p:cNvSpPr>
            <p:nvPr/>
          </p:nvSpPr>
          <p:spPr bwMode="auto">
            <a:xfrm>
              <a:off x="4073525" y="372903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85" name="AutoShape 27"/>
            <p:cNvSpPr>
              <a:spLocks noChangeArrowheads="1"/>
            </p:cNvSpPr>
            <p:nvPr/>
          </p:nvSpPr>
          <p:spPr bwMode="auto">
            <a:xfrm>
              <a:off x="4044950" y="308133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86" name="AutoShape 28"/>
            <p:cNvSpPr>
              <a:spLocks noChangeArrowheads="1"/>
            </p:cNvSpPr>
            <p:nvPr/>
          </p:nvSpPr>
          <p:spPr bwMode="auto">
            <a:xfrm>
              <a:off x="6430963" y="2590800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87" name="AutoShape 29"/>
            <p:cNvSpPr>
              <a:spLocks noChangeArrowheads="1"/>
            </p:cNvSpPr>
            <p:nvPr/>
          </p:nvSpPr>
          <p:spPr bwMode="auto">
            <a:xfrm>
              <a:off x="4540250" y="3675063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88" name="AutoShape 30"/>
            <p:cNvSpPr>
              <a:spLocks noChangeArrowheads="1"/>
            </p:cNvSpPr>
            <p:nvPr/>
          </p:nvSpPr>
          <p:spPr bwMode="auto">
            <a:xfrm>
              <a:off x="5135563" y="35639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89" name="AutoShape 31"/>
            <p:cNvSpPr>
              <a:spLocks noChangeArrowheads="1"/>
            </p:cNvSpPr>
            <p:nvPr/>
          </p:nvSpPr>
          <p:spPr bwMode="auto">
            <a:xfrm>
              <a:off x="6594475" y="198755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90" name="AutoShape 32"/>
            <p:cNvSpPr>
              <a:spLocks noChangeArrowheads="1"/>
            </p:cNvSpPr>
            <p:nvPr/>
          </p:nvSpPr>
          <p:spPr bwMode="auto">
            <a:xfrm>
              <a:off x="4643438" y="314166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91" name="AutoShape 33"/>
            <p:cNvSpPr>
              <a:spLocks noChangeArrowheads="1"/>
            </p:cNvSpPr>
            <p:nvPr/>
          </p:nvSpPr>
          <p:spPr bwMode="auto">
            <a:xfrm>
              <a:off x="5254625" y="3063875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92" name="AutoShape 34"/>
            <p:cNvSpPr>
              <a:spLocks noChangeArrowheads="1"/>
            </p:cNvSpPr>
            <p:nvPr/>
          </p:nvSpPr>
          <p:spPr bwMode="auto">
            <a:xfrm>
              <a:off x="4427538" y="4146550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93" name="AutoShape 35"/>
            <p:cNvSpPr>
              <a:spLocks noChangeArrowheads="1"/>
            </p:cNvSpPr>
            <p:nvPr/>
          </p:nvSpPr>
          <p:spPr bwMode="auto">
            <a:xfrm>
              <a:off x="4905375" y="4005263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94" name="AutoShape 36"/>
            <p:cNvSpPr>
              <a:spLocks noChangeArrowheads="1"/>
            </p:cNvSpPr>
            <p:nvPr/>
          </p:nvSpPr>
          <p:spPr bwMode="auto">
            <a:xfrm>
              <a:off x="7329488" y="3422650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95" name="AutoShape 37"/>
            <p:cNvSpPr>
              <a:spLocks noChangeArrowheads="1"/>
            </p:cNvSpPr>
            <p:nvPr/>
          </p:nvSpPr>
          <p:spPr bwMode="auto">
            <a:xfrm>
              <a:off x="5895975" y="3019425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96" name="AutoShape 38"/>
            <p:cNvSpPr>
              <a:spLocks noChangeArrowheads="1"/>
            </p:cNvSpPr>
            <p:nvPr/>
          </p:nvSpPr>
          <p:spPr bwMode="auto">
            <a:xfrm>
              <a:off x="7027863" y="279717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97" name="AutoShape 39"/>
            <p:cNvSpPr>
              <a:spLocks noChangeArrowheads="1"/>
            </p:cNvSpPr>
            <p:nvPr/>
          </p:nvSpPr>
          <p:spPr bwMode="auto">
            <a:xfrm>
              <a:off x="5829300" y="419100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98" name="AutoShape 40"/>
            <p:cNvSpPr>
              <a:spLocks noChangeArrowheads="1"/>
            </p:cNvSpPr>
            <p:nvPr/>
          </p:nvSpPr>
          <p:spPr bwMode="auto">
            <a:xfrm>
              <a:off x="7202488" y="23193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99" name="AutoShape 41"/>
            <p:cNvSpPr>
              <a:spLocks noChangeArrowheads="1"/>
            </p:cNvSpPr>
            <p:nvPr/>
          </p:nvSpPr>
          <p:spPr bwMode="auto">
            <a:xfrm>
              <a:off x="5100638" y="263366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00" name="AutoShape 42"/>
            <p:cNvSpPr>
              <a:spLocks noChangeArrowheads="1"/>
            </p:cNvSpPr>
            <p:nvPr/>
          </p:nvSpPr>
          <p:spPr bwMode="auto">
            <a:xfrm>
              <a:off x="4143375" y="4549775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01" name="AutoShape 43"/>
            <p:cNvSpPr>
              <a:spLocks noChangeArrowheads="1"/>
            </p:cNvSpPr>
            <p:nvPr/>
          </p:nvSpPr>
          <p:spPr bwMode="auto">
            <a:xfrm>
              <a:off x="3724275" y="506095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02" name="AutoShape 44"/>
            <p:cNvSpPr>
              <a:spLocks noChangeArrowheads="1"/>
            </p:cNvSpPr>
            <p:nvPr/>
          </p:nvSpPr>
          <p:spPr bwMode="auto">
            <a:xfrm>
              <a:off x="3452813" y="547528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03" name="AutoShape 45"/>
            <p:cNvSpPr>
              <a:spLocks noChangeArrowheads="1"/>
            </p:cNvSpPr>
            <p:nvPr/>
          </p:nvSpPr>
          <p:spPr bwMode="auto">
            <a:xfrm>
              <a:off x="3224213" y="23066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04" name="AutoShape 46"/>
            <p:cNvSpPr>
              <a:spLocks noChangeArrowheads="1"/>
            </p:cNvSpPr>
            <p:nvPr/>
          </p:nvSpPr>
          <p:spPr bwMode="auto">
            <a:xfrm>
              <a:off x="1657350" y="387508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05" name="AutoShape 47"/>
            <p:cNvSpPr>
              <a:spLocks noChangeArrowheads="1"/>
            </p:cNvSpPr>
            <p:nvPr/>
          </p:nvSpPr>
          <p:spPr bwMode="auto">
            <a:xfrm>
              <a:off x="1182688" y="394017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06" name="AutoShape 48"/>
            <p:cNvSpPr>
              <a:spLocks noChangeArrowheads="1"/>
            </p:cNvSpPr>
            <p:nvPr/>
          </p:nvSpPr>
          <p:spPr bwMode="auto">
            <a:xfrm>
              <a:off x="5130800" y="458628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07" name="AutoShape 49"/>
            <p:cNvSpPr>
              <a:spLocks noChangeArrowheads="1"/>
            </p:cNvSpPr>
            <p:nvPr/>
          </p:nvSpPr>
          <p:spPr bwMode="auto">
            <a:xfrm>
              <a:off x="5995988" y="47831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08" name="AutoShape 50"/>
            <p:cNvSpPr>
              <a:spLocks noChangeArrowheads="1"/>
            </p:cNvSpPr>
            <p:nvPr/>
          </p:nvSpPr>
          <p:spPr bwMode="auto">
            <a:xfrm>
              <a:off x="6780213" y="4489450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09" name="AutoShape 51"/>
            <p:cNvSpPr>
              <a:spLocks noChangeArrowheads="1"/>
            </p:cNvSpPr>
            <p:nvPr/>
          </p:nvSpPr>
          <p:spPr bwMode="auto">
            <a:xfrm>
              <a:off x="7416800" y="406400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10" name="AutoShape 52"/>
            <p:cNvSpPr>
              <a:spLocks noChangeArrowheads="1"/>
            </p:cNvSpPr>
            <p:nvPr/>
          </p:nvSpPr>
          <p:spPr bwMode="auto">
            <a:xfrm>
              <a:off x="7546975" y="292258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11" name="AutoShape 53"/>
            <p:cNvSpPr>
              <a:spLocks noChangeArrowheads="1"/>
            </p:cNvSpPr>
            <p:nvPr/>
          </p:nvSpPr>
          <p:spPr bwMode="auto">
            <a:xfrm>
              <a:off x="8037513" y="3917950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12" name="AutoShape 54"/>
            <p:cNvSpPr>
              <a:spLocks noChangeArrowheads="1"/>
            </p:cNvSpPr>
            <p:nvPr/>
          </p:nvSpPr>
          <p:spPr bwMode="auto">
            <a:xfrm>
              <a:off x="1439863" y="424338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13" name="AutoShape 55"/>
            <p:cNvSpPr>
              <a:spLocks noChangeArrowheads="1"/>
            </p:cNvSpPr>
            <p:nvPr/>
          </p:nvSpPr>
          <p:spPr bwMode="auto">
            <a:xfrm>
              <a:off x="5621338" y="236696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14" name="AutoShape 56"/>
            <p:cNvSpPr>
              <a:spLocks noChangeArrowheads="1"/>
            </p:cNvSpPr>
            <p:nvPr/>
          </p:nvSpPr>
          <p:spPr bwMode="auto">
            <a:xfrm>
              <a:off x="4624388" y="479901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15" name="AutoShape 57"/>
            <p:cNvSpPr>
              <a:spLocks noChangeArrowheads="1"/>
            </p:cNvSpPr>
            <p:nvPr/>
          </p:nvSpPr>
          <p:spPr bwMode="auto">
            <a:xfrm>
              <a:off x="5211763" y="51260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16" name="AutoShape 58"/>
            <p:cNvSpPr>
              <a:spLocks noChangeArrowheads="1"/>
            </p:cNvSpPr>
            <p:nvPr/>
          </p:nvSpPr>
          <p:spPr bwMode="auto">
            <a:xfrm>
              <a:off x="6240463" y="519112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17" name="AutoShape 59"/>
            <p:cNvSpPr>
              <a:spLocks noChangeArrowheads="1"/>
            </p:cNvSpPr>
            <p:nvPr/>
          </p:nvSpPr>
          <p:spPr bwMode="auto">
            <a:xfrm>
              <a:off x="6273800" y="342900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18" name="AutoShape 60"/>
            <p:cNvSpPr>
              <a:spLocks noChangeArrowheads="1"/>
            </p:cNvSpPr>
            <p:nvPr/>
          </p:nvSpPr>
          <p:spPr bwMode="auto">
            <a:xfrm>
              <a:off x="6305550" y="3902075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19" name="AutoShape 61"/>
            <p:cNvSpPr>
              <a:spLocks noChangeArrowheads="1"/>
            </p:cNvSpPr>
            <p:nvPr/>
          </p:nvSpPr>
          <p:spPr bwMode="auto">
            <a:xfrm>
              <a:off x="6664325" y="368935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20" name="AutoShape 62"/>
            <p:cNvSpPr>
              <a:spLocks noChangeArrowheads="1"/>
            </p:cNvSpPr>
            <p:nvPr/>
          </p:nvSpPr>
          <p:spPr bwMode="auto">
            <a:xfrm>
              <a:off x="6581775" y="3330575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21" name="AutoShape 63"/>
            <p:cNvSpPr>
              <a:spLocks noChangeArrowheads="1"/>
            </p:cNvSpPr>
            <p:nvPr/>
          </p:nvSpPr>
          <p:spPr bwMode="auto">
            <a:xfrm>
              <a:off x="5962650" y="365760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22" name="AutoShape 64"/>
            <p:cNvSpPr>
              <a:spLocks noChangeArrowheads="1"/>
            </p:cNvSpPr>
            <p:nvPr/>
          </p:nvSpPr>
          <p:spPr bwMode="auto">
            <a:xfrm>
              <a:off x="3186113" y="29543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23" name="AutoShape 65"/>
            <p:cNvSpPr>
              <a:spLocks noChangeArrowheads="1"/>
            </p:cNvSpPr>
            <p:nvPr/>
          </p:nvSpPr>
          <p:spPr bwMode="auto">
            <a:xfrm>
              <a:off x="3548063" y="462597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624" name="Line 66"/>
            <p:cNvSpPr>
              <a:spLocks noChangeShapeType="1"/>
            </p:cNvSpPr>
            <p:nvPr/>
          </p:nvSpPr>
          <p:spPr bwMode="auto">
            <a:xfrm>
              <a:off x="2693988" y="2008188"/>
              <a:ext cx="685800" cy="39528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5" name="Line 67"/>
            <p:cNvSpPr>
              <a:spLocks noChangeShapeType="1"/>
            </p:cNvSpPr>
            <p:nvPr/>
          </p:nvSpPr>
          <p:spPr bwMode="auto">
            <a:xfrm>
              <a:off x="1408113" y="2249488"/>
              <a:ext cx="3346450" cy="31273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6" name="Line 68"/>
            <p:cNvSpPr>
              <a:spLocks noChangeShapeType="1"/>
            </p:cNvSpPr>
            <p:nvPr/>
          </p:nvSpPr>
          <p:spPr bwMode="auto">
            <a:xfrm flipH="1">
              <a:off x="5467350" y="1901825"/>
              <a:ext cx="641350" cy="38957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7" name="Line 69"/>
            <p:cNvSpPr>
              <a:spLocks noChangeShapeType="1"/>
            </p:cNvSpPr>
            <p:nvPr/>
          </p:nvSpPr>
          <p:spPr bwMode="auto">
            <a:xfrm>
              <a:off x="2560638" y="2578100"/>
              <a:ext cx="5192712" cy="21034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21734" name="Rectangle 70"/>
          <p:cNvSpPr>
            <a:spLocks noGrp="1" noChangeArrowheads="1"/>
          </p:cNvSpPr>
          <p:nvPr>
            <p:ph type="title"/>
          </p:nvPr>
        </p:nvSpPr>
        <p:spPr>
          <a:xfrm>
            <a:off x="825500" y="71438"/>
            <a:ext cx="7772400" cy="663575"/>
          </a:xfrm>
        </p:spPr>
        <p:txBody>
          <a:bodyPr/>
          <a:lstStyle/>
          <a:p>
            <a:pPr eaLnBrk="1" hangingPunct="1"/>
            <a:r>
              <a:rPr lang="en-US" altLang="x-none">
                <a:solidFill>
                  <a:schemeClr val="accent2"/>
                </a:solidFill>
                <a:latin typeface="Tw Cen MT Condensed" charset="0"/>
                <a:ea typeface="ＭＳ Ｐゴシック" charset="-128"/>
              </a:rPr>
              <a:t>Non linearly separable data</a:t>
            </a:r>
          </a:p>
        </p:txBody>
      </p:sp>
      <p:grpSp>
        <p:nvGrpSpPr>
          <p:cNvPr id="23555" name="Group 71"/>
          <p:cNvGrpSpPr>
            <a:grpSpLocks/>
          </p:cNvGrpSpPr>
          <p:nvPr/>
        </p:nvGrpSpPr>
        <p:grpSpPr bwMode="auto">
          <a:xfrm>
            <a:off x="7734300" y="5507038"/>
            <a:ext cx="1409700" cy="839787"/>
            <a:chOff x="4872" y="3469"/>
            <a:chExt cx="888" cy="529"/>
          </a:xfrm>
        </p:grpSpPr>
        <p:sp>
          <p:nvSpPr>
            <p:cNvPr id="23557" name="Text Box 72"/>
            <p:cNvSpPr txBox="1">
              <a:spLocks noChangeArrowheads="1"/>
            </p:cNvSpPr>
            <p:nvPr/>
          </p:nvSpPr>
          <p:spPr bwMode="auto">
            <a:xfrm>
              <a:off x="5081" y="3469"/>
              <a:ext cx="6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lang="en-US" altLang="x-none">
                  <a:latin typeface="Times New Roman" charset="0"/>
                </a:rPr>
                <a:t>Class1</a:t>
              </a:r>
            </a:p>
          </p:txBody>
        </p:sp>
        <p:sp>
          <p:nvSpPr>
            <p:cNvPr id="23558" name="Text Box 73"/>
            <p:cNvSpPr txBox="1">
              <a:spLocks noChangeArrowheads="1"/>
            </p:cNvSpPr>
            <p:nvPr/>
          </p:nvSpPr>
          <p:spPr bwMode="auto">
            <a:xfrm>
              <a:off x="5081" y="3710"/>
              <a:ext cx="6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lang="en-US" altLang="x-none">
                  <a:latin typeface="Times New Roman" charset="0"/>
                </a:rPr>
                <a:t>Class2</a:t>
              </a:r>
            </a:p>
          </p:txBody>
        </p:sp>
        <p:sp>
          <p:nvSpPr>
            <p:cNvPr id="23559" name="AutoShape 74"/>
            <p:cNvSpPr>
              <a:spLocks noChangeArrowheads="1"/>
            </p:cNvSpPr>
            <p:nvPr/>
          </p:nvSpPr>
          <p:spPr bwMode="auto">
            <a:xfrm>
              <a:off x="4872" y="3546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3560" name="AutoShape 75"/>
            <p:cNvSpPr>
              <a:spLocks noChangeArrowheads="1"/>
            </p:cNvSpPr>
            <p:nvPr/>
          </p:nvSpPr>
          <p:spPr bwMode="auto">
            <a:xfrm>
              <a:off x="4886" y="3795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</p:grpSp>
      <p:sp>
        <p:nvSpPr>
          <p:cNvPr id="23556" name="Rectangle 15"/>
          <p:cNvSpPr txBox="1">
            <a:spLocks noChangeArrowheads="1"/>
          </p:cNvSpPr>
          <p:nvPr/>
        </p:nvSpPr>
        <p:spPr bwMode="auto">
          <a:xfrm>
            <a:off x="1966913" y="6626225"/>
            <a:ext cx="163512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1600">
                <a:latin typeface="Tw Cen MT" charset="0"/>
              </a:rPr>
              <a:t>Slide from Heng Ji</a:t>
            </a:r>
          </a:p>
          <a:p>
            <a:endParaRPr lang="en-US" altLang="zh-CN" sz="1600">
              <a:latin typeface="Tw Cen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2754" name="Rectangle 66"/>
          <p:cNvSpPr>
            <a:spLocks noGrp="1" noChangeArrowheads="1"/>
          </p:cNvSpPr>
          <p:nvPr>
            <p:ph type="title"/>
          </p:nvPr>
        </p:nvSpPr>
        <p:spPr>
          <a:xfrm>
            <a:off x="757238" y="-26988"/>
            <a:ext cx="7772400" cy="754063"/>
          </a:xfrm>
        </p:spPr>
        <p:txBody>
          <a:bodyPr/>
          <a:lstStyle/>
          <a:p>
            <a:pPr eaLnBrk="1" hangingPunct="1"/>
            <a:r>
              <a:rPr lang="en-US" altLang="x-none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Non linearly separable data</a:t>
            </a:r>
          </a:p>
        </p:txBody>
      </p:sp>
      <p:grpSp>
        <p:nvGrpSpPr>
          <p:cNvPr id="24578" name="Group 1"/>
          <p:cNvGrpSpPr>
            <a:grpSpLocks/>
          </p:cNvGrpSpPr>
          <p:nvPr/>
        </p:nvGrpSpPr>
        <p:grpSpPr bwMode="auto">
          <a:xfrm>
            <a:off x="919163" y="1125538"/>
            <a:ext cx="7900987" cy="4273550"/>
            <a:chOff x="315913" y="1987550"/>
            <a:chExt cx="7900987" cy="4273550"/>
          </a:xfrm>
        </p:grpSpPr>
        <p:sp>
          <p:nvSpPr>
            <p:cNvPr id="24585" name="AutoShape 3"/>
            <p:cNvSpPr>
              <a:spLocks noChangeArrowheads="1"/>
            </p:cNvSpPr>
            <p:nvPr/>
          </p:nvSpPr>
          <p:spPr bwMode="auto">
            <a:xfrm>
              <a:off x="1519238" y="313531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586" name="AutoShape 4"/>
            <p:cNvSpPr>
              <a:spLocks noChangeArrowheads="1"/>
            </p:cNvSpPr>
            <p:nvPr/>
          </p:nvSpPr>
          <p:spPr bwMode="auto">
            <a:xfrm>
              <a:off x="1900238" y="279717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587" name="AutoShape 5"/>
            <p:cNvSpPr>
              <a:spLocks noChangeArrowheads="1"/>
            </p:cNvSpPr>
            <p:nvPr/>
          </p:nvSpPr>
          <p:spPr bwMode="auto">
            <a:xfrm>
              <a:off x="2347913" y="283527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588" name="AutoShape 6"/>
            <p:cNvSpPr>
              <a:spLocks noChangeArrowheads="1"/>
            </p:cNvSpPr>
            <p:nvPr/>
          </p:nvSpPr>
          <p:spPr bwMode="auto">
            <a:xfrm>
              <a:off x="900113" y="46561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589" name="AutoShape 7"/>
            <p:cNvSpPr>
              <a:spLocks noChangeArrowheads="1"/>
            </p:cNvSpPr>
            <p:nvPr/>
          </p:nvSpPr>
          <p:spPr bwMode="auto">
            <a:xfrm>
              <a:off x="560388" y="356552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590" name="AutoShape 8"/>
            <p:cNvSpPr>
              <a:spLocks noChangeArrowheads="1"/>
            </p:cNvSpPr>
            <p:nvPr/>
          </p:nvSpPr>
          <p:spPr bwMode="auto">
            <a:xfrm>
              <a:off x="2652713" y="331946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591" name="AutoShape 9"/>
            <p:cNvSpPr>
              <a:spLocks noChangeArrowheads="1"/>
            </p:cNvSpPr>
            <p:nvPr/>
          </p:nvSpPr>
          <p:spPr bwMode="auto">
            <a:xfrm>
              <a:off x="1447800" y="515620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592" name="AutoShape 10"/>
            <p:cNvSpPr>
              <a:spLocks noChangeArrowheads="1"/>
            </p:cNvSpPr>
            <p:nvPr/>
          </p:nvSpPr>
          <p:spPr bwMode="auto">
            <a:xfrm>
              <a:off x="606425" y="272573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593" name="AutoShape 11"/>
            <p:cNvSpPr>
              <a:spLocks noChangeArrowheads="1"/>
            </p:cNvSpPr>
            <p:nvPr/>
          </p:nvSpPr>
          <p:spPr bwMode="auto">
            <a:xfrm>
              <a:off x="1003300" y="333375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594" name="AutoShape 12"/>
            <p:cNvSpPr>
              <a:spLocks noChangeArrowheads="1"/>
            </p:cNvSpPr>
            <p:nvPr/>
          </p:nvSpPr>
          <p:spPr bwMode="auto">
            <a:xfrm>
              <a:off x="457200" y="4081463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595" name="AutoShape 13"/>
            <p:cNvSpPr>
              <a:spLocks noChangeArrowheads="1"/>
            </p:cNvSpPr>
            <p:nvPr/>
          </p:nvSpPr>
          <p:spPr bwMode="auto">
            <a:xfrm>
              <a:off x="2635250" y="390683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596" name="AutoShape 14"/>
            <p:cNvSpPr>
              <a:spLocks noChangeArrowheads="1"/>
            </p:cNvSpPr>
            <p:nvPr/>
          </p:nvSpPr>
          <p:spPr bwMode="auto">
            <a:xfrm>
              <a:off x="2413000" y="525145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597" name="AutoShape 15"/>
            <p:cNvSpPr>
              <a:spLocks noChangeArrowheads="1"/>
            </p:cNvSpPr>
            <p:nvPr/>
          </p:nvSpPr>
          <p:spPr bwMode="auto">
            <a:xfrm>
              <a:off x="2500313" y="421322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598" name="AutoShape 16"/>
            <p:cNvSpPr>
              <a:spLocks noChangeArrowheads="1"/>
            </p:cNvSpPr>
            <p:nvPr/>
          </p:nvSpPr>
          <p:spPr bwMode="auto">
            <a:xfrm>
              <a:off x="3305175" y="3433763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599" name="AutoShape 17"/>
            <p:cNvSpPr>
              <a:spLocks noChangeArrowheads="1"/>
            </p:cNvSpPr>
            <p:nvPr/>
          </p:nvSpPr>
          <p:spPr bwMode="auto">
            <a:xfrm>
              <a:off x="2674938" y="484346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00" name="AutoShape 18"/>
            <p:cNvSpPr>
              <a:spLocks noChangeArrowheads="1"/>
            </p:cNvSpPr>
            <p:nvPr/>
          </p:nvSpPr>
          <p:spPr bwMode="auto">
            <a:xfrm>
              <a:off x="1749425" y="4702175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01" name="AutoShape 19"/>
            <p:cNvSpPr>
              <a:spLocks noChangeArrowheads="1"/>
            </p:cNvSpPr>
            <p:nvPr/>
          </p:nvSpPr>
          <p:spPr bwMode="auto">
            <a:xfrm>
              <a:off x="3765550" y="407193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02" name="AutoShape 20"/>
            <p:cNvSpPr>
              <a:spLocks noChangeArrowheads="1"/>
            </p:cNvSpPr>
            <p:nvPr/>
          </p:nvSpPr>
          <p:spPr bwMode="auto">
            <a:xfrm>
              <a:off x="3879850" y="231298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03" name="AutoShape 21"/>
            <p:cNvSpPr>
              <a:spLocks noChangeArrowheads="1"/>
            </p:cNvSpPr>
            <p:nvPr/>
          </p:nvSpPr>
          <p:spPr bwMode="auto">
            <a:xfrm>
              <a:off x="2189163" y="36401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04" name="AutoShape 22"/>
            <p:cNvSpPr>
              <a:spLocks noChangeArrowheads="1"/>
            </p:cNvSpPr>
            <p:nvPr/>
          </p:nvSpPr>
          <p:spPr bwMode="auto">
            <a:xfrm>
              <a:off x="315913" y="6064250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05" name="AutoShape 23"/>
            <p:cNvSpPr>
              <a:spLocks noChangeArrowheads="1"/>
            </p:cNvSpPr>
            <p:nvPr/>
          </p:nvSpPr>
          <p:spPr bwMode="auto">
            <a:xfrm>
              <a:off x="4300538" y="268287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06" name="AutoShape 24"/>
            <p:cNvSpPr>
              <a:spLocks noChangeArrowheads="1"/>
            </p:cNvSpPr>
            <p:nvPr/>
          </p:nvSpPr>
          <p:spPr bwMode="auto">
            <a:xfrm>
              <a:off x="4354513" y="221456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07" name="AutoShape 25"/>
            <p:cNvSpPr>
              <a:spLocks noChangeArrowheads="1"/>
            </p:cNvSpPr>
            <p:nvPr/>
          </p:nvSpPr>
          <p:spPr bwMode="auto">
            <a:xfrm>
              <a:off x="4819650" y="228600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08" name="AutoShape 26"/>
            <p:cNvSpPr>
              <a:spLocks noChangeArrowheads="1"/>
            </p:cNvSpPr>
            <p:nvPr/>
          </p:nvSpPr>
          <p:spPr bwMode="auto">
            <a:xfrm>
              <a:off x="4073525" y="372903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09" name="AutoShape 27"/>
            <p:cNvSpPr>
              <a:spLocks noChangeArrowheads="1"/>
            </p:cNvSpPr>
            <p:nvPr/>
          </p:nvSpPr>
          <p:spPr bwMode="auto">
            <a:xfrm>
              <a:off x="4044950" y="308133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10" name="AutoShape 28"/>
            <p:cNvSpPr>
              <a:spLocks noChangeArrowheads="1"/>
            </p:cNvSpPr>
            <p:nvPr/>
          </p:nvSpPr>
          <p:spPr bwMode="auto">
            <a:xfrm>
              <a:off x="6430963" y="2590800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11" name="AutoShape 29"/>
            <p:cNvSpPr>
              <a:spLocks noChangeArrowheads="1"/>
            </p:cNvSpPr>
            <p:nvPr/>
          </p:nvSpPr>
          <p:spPr bwMode="auto">
            <a:xfrm>
              <a:off x="4540250" y="3675063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12" name="AutoShape 30"/>
            <p:cNvSpPr>
              <a:spLocks noChangeArrowheads="1"/>
            </p:cNvSpPr>
            <p:nvPr/>
          </p:nvSpPr>
          <p:spPr bwMode="auto">
            <a:xfrm>
              <a:off x="5135563" y="35639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13" name="AutoShape 31"/>
            <p:cNvSpPr>
              <a:spLocks noChangeArrowheads="1"/>
            </p:cNvSpPr>
            <p:nvPr/>
          </p:nvSpPr>
          <p:spPr bwMode="auto">
            <a:xfrm>
              <a:off x="6594475" y="198755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14" name="AutoShape 32"/>
            <p:cNvSpPr>
              <a:spLocks noChangeArrowheads="1"/>
            </p:cNvSpPr>
            <p:nvPr/>
          </p:nvSpPr>
          <p:spPr bwMode="auto">
            <a:xfrm>
              <a:off x="4643438" y="314166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15" name="AutoShape 33"/>
            <p:cNvSpPr>
              <a:spLocks noChangeArrowheads="1"/>
            </p:cNvSpPr>
            <p:nvPr/>
          </p:nvSpPr>
          <p:spPr bwMode="auto">
            <a:xfrm>
              <a:off x="5254625" y="3063875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16" name="AutoShape 34"/>
            <p:cNvSpPr>
              <a:spLocks noChangeArrowheads="1"/>
            </p:cNvSpPr>
            <p:nvPr/>
          </p:nvSpPr>
          <p:spPr bwMode="auto">
            <a:xfrm>
              <a:off x="4427538" y="4146550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17" name="AutoShape 35"/>
            <p:cNvSpPr>
              <a:spLocks noChangeArrowheads="1"/>
            </p:cNvSpPr>
            <p:nvPr/>
          </p:nvSpPr>
          <p:spPr bwMode="auto">
            <a:xfrm>
              <a:off x="4905375" y="4005263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18" name="AutoShape 36"/>
            <p:cNvSpPr>
              <a:spLocks noChangeArrowheads="1"/>
            </p:cNvSpPr>
            <p:nvPr/>
          </p:nvSpPr>
          <p:spPr bwMode="auto">
            <a:xfrm>
              <a:off x="7329488" y="3422650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19" name="AutoShape 37"/>
            <p:cNvSpPr>
              <a:spLocks noChangeArrowheads="1"/>
            </p:cNvSpPr>
            <p:nvPr/>
          </p:nvSpPr>
          <p:spPr bwMode="auto">
            <a:xfrm>
              <a:off x="5895975" y="3019425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20" name="AutoShape 38"/>
            <p:cNvSpPr>
              <a:spLocks noChangeArrowheads="1"/>
            </p:cNvSpPr>
            <p:nvPr/>
          </p:nvSpPr>
          <p:spPr bwMode="auto">
            <a:xfrm>
              <a:off x="7027863" y="279717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21" name="AutoShape 39"/>
            <p:cNvSpPr>
              <a:spLocks noChangeArrowheads="1"/>
            </p:cNvSpPr>
            <p:nvPr/>
          </p:nvSpPr>
          <p:spPr bwMode="auto">
            <a:xfrm>
              <a:off x="5829300" y="419100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22" name="AutoShape 40"/>
            <p:cNvSpPr>
              <a:spLocks noChangeArrowheads="1"/>
            </p:cNvSpPr>
            <p:nvPr/>
          </p:nvSpPr>
          <p:spPr bwMode="auto">
            <a:xfrm>
              <a:off x="7202488" y="23193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23" name="AutoShape 41"/>
            <p:cNvSpPr>
              <a:spLocks noChangeArrowheads="1"/>
            </p:cNvSpPr>
            <p:nvPr/>
          </p:nvSpPr>
          <p:spPr bwMode="auto">
            <a:xfrm>
              <a:off x="5100638" y="263366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24" name="AutoShape 42"/>
            <p:cNvSpPr>
              <a:spLocks noChangeArrowheads="1"/>
            </p:cNvSpPr>
            <p:nvPr/>
          </p:nvSpPr>
          <p:spPr bwMode="auto">
            <a:xfrm>
              <a:off x="4143375" y="4549775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25" name="AutoShape 43"/>
            <p:cNvSpPr>
              <a:spLocks noChangeArrowheads="1"/>
            </p:cNvSpPr>
            <p:nvPr/>
          </p:nvSpPr>
          <p:spPr bwMode="auto">
            <a:xfrm>
              <a:off x="3724275" y="506095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26" name="AutoShape 44"/>
            <p:cNvSpPr>
              <a:spLocks noChangeArrowheads="1"/>
            </p:cNvSpPr>
            <p:nvPr/>
          </p:nvSpPr>
          <p:spPr bwMode="auto">
            <a:xfrm>
              <a:off x="3452813" y="547528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27" name="AutoShape 45"/>
            <p:cNvSpPr>
              <a:spLocks noChangeArrowheads="1"/>
            </p:cNvSpPr>
            <p:nvPr/>
          </p:nvSpPr>
          <p:spPr bwMode="auto">
            <a:xfrm>
              <a:off x="3224213" y="23066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28" name="AutoShape 46"/>
            <p:cNvSpPr>
              <a:spLocks noChangeArrowheads="1"/>
            </p:cNvSpPr>
            <p:nvPr/>
          </p:nvSpPr>
          <p:spPr bwMode="auto">
            <a:xfrm>
              <a:off x="1657350" y="387508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29" name="AutoShape 47"/>
            <p:cNvSpPr>
              <a:spLocks noChangeArrowheads="1"/>
            </p:cNvSpPr>
            <p:nvPr/>
          </p:nvSpPr>
          <p:spPr bwMode="auto">
            <a:xfrm>
              <a:off x="1182688" y="394017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30" name="AutoShape 48"/>
            <p:cNvSpPr>
              <a:spLocks noChangeArrowheads="1"/>
            </p:cNvSpPr>
            <p:nvPr/>
          </p:nvSpPr>
          <p:spPr bwMode="auto">
            <a:xfrm>
              <a:off x="5130800" y="458628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31" name="AutoShape 49"/>
            <p:cNvSpPr>
              <a:spLocks noChangeArrowheads="1"/>
            </p:cNvSpPr>
            <p:nvPr/>
          </p:nvSpPr>
          <p:spPr bwMode="auto">
            <a:xfrm>
              <a:off x="5995988" y="47831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32" name="AutoShape 50"/>
            <p:cNvSpPr>
              <a:spLocks noChangeArrowheads="1"/>
            </p:cNvSpPr>
            <p:nvPr/>
          </p:nvSpPr>
          <p:spPr bwMode="auto">
            <a:xfrm>
              <a:off x="6780213" y="4489450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33" name="AutoShape 51"/>
            <p:cNvSpPr>
              <a:spLocks noChangeArrowheads="1"/>
            </p:cNvSpPr>
            <p:nvPr/>
          </p:nvSpPr>
          <p:spPr bwMode="auto">
            <a:xfrm>
              <a:off x="7416800" y="406400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34" name="AutoShape 52"/>
            <p:cNvSpPr>
              <a:spLocks noChangeArrowheads="1"/>
            </p:cNvSpPr>
            <p:nvPr/>
          </p:nvSpPr>
          <p:spPr bwMode="auto">
            <a:xfrm>
              <a:off x="7546975" y="2922588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35" name="AutoShape 53"/>
            <p:cNvSpPr>
              <a:spLocks noChangeArrowheads="1"/>
            </p:cNvSpPr>
            <p:nvPr/>
          </p:nvSpPr>
          <p:spPr bwMode="auto">
            <a:xfrm>
              <a:off x="8037513" y="3917950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36" name="AutoShape 54"/>
            <p:cNvSpPr>
              <a:spLocks noChangeArrowheads="1"/>
            </p:cNvSpPr>
            <p:nvPr/>
          </p:nvSpPr>
          <p:spPr bwMode="auto">
            <a:xfrm>
              <a:off x="1439863" y="424338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37" name="AutoShape 55"/>
            <p:cNvSpPr>
              <a:spLocks noChangeArrowheads="1"/>
            </p:cNvSpPr>
            <p:nvPr/>
          </p:nvSpPr>
          <p:spPr bwMode="auto">
            <a:xfrm>
              <a:off x="5621338" y="236696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38" name="AutoShape 56"/>
            <p:cNvSpPr>
              <a:spLocks noChangeArrowheads="1"/>
            </p:cNvSpPr>
            <p:nvPr/>
          </p:nvSpPr>
          <p:spPr bwMode="auto">
            <a:xfrm>
              <a:off x="4624388" y="4799013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39" name="AutoShape 57"/>
            <p:cNvSpPr>
              <a:spLocks noChangeArrowheads="1"/>
            </p:cNvSpPr>
            <p:nvPr/>
          </p:nvSpPr>
          <p:spPr bwMode="auto">
            <a:xfrm>
              <a:off x="5211763" y="51260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40" name="AutoShape 58"/>
            <p:cNvSpPr>
              <a:spLocks noChangeArrowheads="1"/>
            </p:cNvSpPr>
            <p:nvPr/>
          </p:nvSpPr>
          <p:spPr bwMode="auto">
            <a:xfrm>
              <a:off x="6240463" y="519112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41" name="AutoShape 59"/>
            <p:cNvSpPr>
              <a:spLocks noChangeArrowheads="1"/>
            </p:cNvSpPr>
            <p:nvPr/>
          </p:nvSpPr>
          <p:spPr bwMode="auto">
            <a:xfrm>
              <a:off x="6273800" y="342900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42" name="AutoShape 60"/>
            <p:cNvSpPr>
              <a:spLocks noChangeArrowheads="1"/>
            </p:cNvSpPr>
            <p:nvPr/>
          </p:nvSpPr>
          <p:spPr bwMode="auto">
            <a:xfrm>
              <a:off x="6305550" y="3902075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43" name="AutoShape 61"/>
            <p:cNvSpPr>
              <a:spLocks noChangeArrowheads="1"/>
            </p:cNvSpPr>
            <p:nvPr/>
          </p:nvSpPr>
          <p:spPr bwMode="auto">
            <a:xfrm>
              <a:off x="6664325" y="368935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44" name="AutoShape 62"/>
            <p:cNvSpPr>
              <a:spLocks noChangeArrowheads="1"/>
            </p:cNvSpPr>
            <p:nvPr/>
          </p:nvSpPr>
          <p:spPr bwMode="auto">
            <a:xfrm>
              <a:off x="6581775" y="3330575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45" name="AutoShape 63"/>
            <p:cNvSpPr>
              <a:spLocks noChangeArrowheads="1"/>
            </p:cNvSpPr>
            <p:nvPr/>
          </p:nvSpPr>
          <p:spPr bwMode="auto">
            <a:xfrm>
              <a:off x="5962650" y="3657600"/>
              <a:ext cx="179388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46" name="AutoShape 64"/>
            <p:cNvSpPr>
              <a:spLocks noChangeArrowheads="1"/>
            </p:cNvSpPr>
            <p:nvPr/>
          </p:nvSpPr>
          <p:spPr bwMode="auto">
            <a:xfrm>
              <a:off x="3186113" y="2954338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647" name="AutoShape 65"/>
            <p:cNvSpPr>
              <a:spLocks noChangeArrowheads="1"/>
            </p:cNvSpPr>
            <p:nvPr/>
          </p:nvSpPr>
          <p:spPr bwMode="auto">
            <a:xfrm>
              <a:off x="3548063" y="4625975"/>
              <a:ext cx="179387" cy="196850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grpSp>
          <p:nvGrpSpPr>
            <p:cNvPr id="24648" name="Group 67"/>
            <p:cNvGrpSpPr>
              <a:grpSpLocks/>
            </p:cNvGrpSpPr>
            <p:nvPr/>
          </p:nvGrpSpPr>
          <p:grpSpPr bwMode="auto">
            <a:xfrm>
              <a:off x="1030288" y="2205038"/>
              <a:ext cx="5967412" cy="3917950"/>
              <a:chOff x="649" y="1389"/>
              <a:chExt cx="3759" cy="2468"/>
            </a:xfrm>
          </p:grpSpPr>
          <p:sp>
            <p:nvSpPr>
              <p:cNvPr id="24650" name="Freeform 68"/>
              <p:cNvSpPr>
                <a:spLocks/>
              </p:cNvSpPr>
              <p:nvPr/>
            </p:nvSpPr>
            <p:spPr bwMode="auto">
              <a:xfrm>
                <a:off x="1306" y="1389"/>
                <a:ext cx="1107" cy="2468"/>
              </a:xfrm>
              <a:custGeom>
                <a:avLst/>
                <a:gdLst>
                  <a:gd name="T0" fmla="*/ 0 w 1107"/>
                  <a:gd name="T1" fmla="*/ 0 h 2468"/>
                  <a:gd name="T2" fmla="*/ 1049 w 1107"/>
                  <a:gd name="T3" fmla="*/ 730 h 2468"/>
                  <a:gd name="T4" fmla="*/ 350 w 1107"/>
                  <a:gd name="T5" fmla="*/ 2468 h 2468"/>
                  <a:gd name="T6" fmla="*/ 0 60000 65536"/>
                  <a:gd name="T7" fmla="*/ 0 60000 65536"/>
                  <a:gd name="T8" fmla="*/ 0 60000 65536"/>
                  <a:gd name="T9" fmla="*/ 0 w 1107"/>
                  <a:gd name="T10" fmla="*/ 0 h 2468"/>
                  <a:gd name="T11" fmla="*/ 1107 w 1107"/>
                  <a:gd name="T12" fmla="*/ 2468 h 24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07" h="2468">
                    <a:moveTo>
                      <a:pt x="0" y="0"/>
                    </a:moveTo>
                    <a:cubicBezTo>
                      <a:pt x="495" y="159"/>
                      <a:pt x="991" y="319"/>
                      <a:pt x="1049" y="730"/>
                    </a:cubicBezTo>
                    <a:cubicBezTo>
                      <a:pt x="1107" y="1141"/>
                      <a:pt x="466" y="2178"/>
                      <a:pt x="350" y="2468"/>
                    </a:cubicBez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4651" name="Group 69"/>
              <p:cNvGrpSpPr>
                <a:grpSpLocks/>
              </p:cNvGrpSpPr>
              <p:nvPr/>
            </p:nvGrpSpPr>
            <p:grpSpPr bwMode="auto">
              <a:xfrm>
                <a:off x="649" y="1989"/>
                <a:ext cx="3759" cy="902"/>
                <a:chOff x="649" y="1989"/>
                <a:chExt cx="3759" cy="902"/>
              </a:xfrm>
            </p:grpSpPr>
            <p:sp>
              <p:nvSpPr>
                <p:cNvPr id="24652" name="Oval 70"/>
                <p:cNvSpPr>
                  <a:spLocks noChangeArrowheads="1"/>
                </p:cNvSpPr>
                <p:nvPr/>
              </p:nvSpPr>
              <p:spPr bwMode="auto">
                <a:xfrm>
                  <a:off x="649" y="2305"/>
                  <a:ext cx="607" cy="586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24653" name="Oval 71"/>
                <p:cNvSpPr>
                  <a:spLocks noChangeArrowheads="1"/>
                </p:cNvSpPr>
                <p:nvPr/>
              </p:nvSpPr>
              <p:spPr bwMode="auto">
                <a:xfrm>
                  <a:off x="3698" y="1989"/>
                  <a:ext cx="710" cy="71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</p:grpSp>
        </p:grpSp>
        <p:sp>
          <p:nvSpPr>
            <p:cNvPr id="24649" name="Rectangle 72"/>
            <p:cNvSpPr>
              <a:spLocks noChangeArrowheads="1"/>
            </p:cNvSpPr>
            <p:nvPr/>
          </p:nvSpPr>
          <p:spPr bwMode="auto">
            <a:xfrm>
              <a:off x="3935413" y="5675313"/>
              <a:ext cx="3349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lang="en-US" altLang="x-none" b="1">
                  <a:latin typeface="Tahoma" charset="0"/>
                </a:rPr>
                <a:t>Non Linear</a:t>
              </a:r>
              <a:r>
                <a:rPr lang="en-US" altLang="x-none">
                  <a:latin typeface="Tahoma" charset="0"/>
                </a:rPr>
                <a:t> </a:t>
              </a:r>
              <a:r>
                <a:rPr lang="en-US" altLang="x-none" b="1">
                  <a:latin typeface="Tahoma" charset="0"/>
                </a:rPr>
                <a:t>Classifier</a:t>
              </a:r>
            </a:p>
          </p:txBody>
        </p:sp>
      </p:grpSp>
      <p:grpSp>
        <p:nvGrpSpPr>
          <p:cNvPr id="24579" name="Group 73"/>
          <p:cNvGrpSpPr>
            <a:grpSpLocks/>
          </p:cNvGrpSpPr>
          <p:nvPr/>
        </p:nvGrpSpPr>
        <p:grpSpPr bwMode="auto">
          <a:xfrm>
            <a:off x="7734300" y="5507038"/>
            <a:ext cx="1409700" cy="839787"/>
            <a:chOff x="4872" y="3469"/>
            <a:chExt cx="888" cy="529"/>
          </a:xfrm>
        </p:grpSpPr>
        <p:sp>
          <p:nvSpPr>
            <p:cNvPr id="24581" name="Text Box 74"/>
            <p:cNvSpPr txBox="1">
              <a:spLocks noChangeArrowheads="1"/>
            </p:cNvSpPr>
            <p:nvPr/>
          </p:nvSpPr>
          <p:spPr bwMode="auto">
            <a:xfrm>
              <a:off x="5081" y="3469"/>
              <a:ext cx="6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lang="en-US" altLang="x-none">
                  <a:latin typeface="Times New Roman" charset="0"/>
                </a:rPr>
                <a:t>Class1</a:t>
              </a:r>
            </a:p>
          </p:txBody>
        </p:sp>
        <p:sp>
          <p:nvSpPr>
            <p:cNvPr id="24582" name="Text Box 75"/>
            <p:cNvSpPr txBox="1">
              <a:spLocks noChangeArrowheads="1"/>
            </p:cNvSpPr>
            <p:nvPr/>
          </p:nvSpPr>
          <p:spPr bwMode="auto">
            <a:xfrm>
              <a:off x="5081" y="3710"/>
              <a:ext cx="6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lang="en-US" altLang="x-none">
                  <a:latin typeface="Times New Roman" charset="0"/>
                </a:rPr>
                <a:t>Class2</a:t>
              </a:r>
            </a:p>
          </p:txBody>
        </p:sp>
        <p:sp>
          <p:nvSpPr>
            <p:cNvPr id="24583" name="AutoShape 76"/>
            <p:cNvSpPr>
              <a:spLocks noChangeArrowheads="1"/>
            </p:cNvSpPr>
            <p:nvPr/>
          </p:nvSpPr>
          <p:spPr bwMode="auto">
            <a:xfrm>
              <a:off x="4872" y="3546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24584" name="AutoShape 77"/>
            <p:cNvSpPr>
              <a:spLocks noChangeArrowheads="1"/>
            </p:cNvSpPr>
            <p:nvPr/>
          </p:nvSpPr>
          <p:spPr bwMode="auto">
            <a:xfrm>
              <a:off x="4886" y="3795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</p:grpSp>
      <p:sp>
        <p:nvSpPr>
          <p:cNvPr id="24580" name="Rectangle 15"/>
          <p:cNvSpPr txBox="1">
            <a:spLocks noChangeArrowheads="1"/>
          </p:cNvSpPr>
          <p:nvPr/>
        </p:nvSpPr>
        <p:spPr bwMode="auto">
          <a:xfrm>
            <a:off x="1966913" y="6626225"/>
            <a:ext cx="163512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1600">
                <a:latin typeface="Tw Cen MT" charset="0"/>
              </a:rPr>
              <a:t>Slide from Heng Ji</a:t>
            </a:r>
          </a:p>
          <a:p>
            <a:endParaRPr lang="en-US" altLang="zh-CN" sz="1600">
              <a:latin typeface="Tw Cen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8532812" cy="81121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x-none" sz="4000">
                <a:solidFill>
                  <a:schemeClr val="accent2"/>
                </a:solidFill>
                <a:latin typeface="Tw Cen MT Condensed" charset="0"/>
                <a:ea typeface="ＭＳ Ｐゴシック" charset="-128"/>
              </a:rPr>
              <a:t>Linear versus Non Linear algorithms</a:t>
            </a:r>
          </a:p>
        </p:txBody>
      </p:sp>
      <p:sp>
        <p:nvSpPr>
          <p:cNvPr id="1523715" name="Rectangle 3"/>
          <p:cNvSpPr>
            <a:spLocks noGrp="1" noChangeArrowheads="1"/>
          </p:cNvSpPr>
          <p:nvPr>
            <p:ph idx="1"/>
          </p:nvPr>
        </p:nvSpPr>
        <p:spPr>
          <a:xfrm>
            <a:off x="808038" y="1196975"/>
            <a:ext cx="8137525" cy="482441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>
                <a:ea typeface="+mn-ea"/>
                <a:cs typeface="+mn-cs"/>
              </a:rPr>
              <a:t>Linear or Non linear separable data?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sz="2200" dirty="0">
                <a:latin typeface="Tahoma" pitchFamily="34" charset="0"/>
              </a:rPr>
              <a:t>We can find out only empirically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b="1" dirty="0">
                <a:ea typeface="+mn-ea"/>
                <a:cs typeface="+mn-cs"/>
              </a:rPr>
              <a:t>Linear algorithms</a:t>
            </a:r>
            <a:r>
              <a:rPr lang="en-US" sz="2400" dirty="0">
                <a:ea typeface="+mn-ea"/>
                <a:cs typeface="+mn-cs"/>
              </a:rPr>
              <a:t> (algorithms that find a linear decision boundary)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sz="2200" dirty="0">
                <a:latin typeface="Tahoma" pitchFamily="34" charset="0"/>
              </a:rPr>
              <a:t>When we think the data is linearly separable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sz="2200" dirty="0">
                <a:latin typeface="Tahoma" pitchFamily="34" charset="0"/>
              </a:rPr>
              <a:t>Advantages</a:t>
            </a:r>
          </a:p>
          <a:p>
            <a:pPr lvl="2" eaLnBrk="1" hangingPunct="1">
              <a:defRPr/>
            </a:pPr>
            <a:r>
              <a:rPr lang="en-US" sz="2100" dirty="0">
                <a:latin typeface="Tahoma" pitchFamily="34" charset="0"/>
              </a:rPr>
              <a:t>Simpler, less parameters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sz="2200" dirty="0">
                <a:latin typeface="Tahoma" pitchFamily="34" charset="0"/>
              </a:rPr>
              <a:t>Disadvantages</a:t>
            </a:r>
          </a:p>
          <a:p>
            <a:pPr lvl="2" eaLnBrk="1" hangingPunct="1">
              <a:defRPr/>
            </a:pPr>
            <a:r>
              <a:rPr lang="en-US" sz="2100" dirty="0">
                <a:latin typeface="Tahoma" pitchFamily="34" charset="0"/>
              </a:rPr>
              <a:t>High dimensional data (like for NLP) is usually not linearly separable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sz="2200" dirty="0">
                <a:latin typeface="Tahoma" pitchFamily="34" charset="0"/>
              </a:rPr>
              <a:t>Examples: </a:t>
            </a:r>
            <a:r>
              <a:rPr lang="en-US" sz="2200" dirty="0" err="1">
                <a:latin typeface="Tahoma" pitchFamily="34" charset="0"/>
              </a:rPr>
              <a:t>Perceptron</a:t>
            </a:r>
            <a:r>
              <a:rPr lang="en-US" sz="2200" dirty="0">
                <a:latin typeface="Tahoma" pitchFamily="34" charset="0"/>
              </a:rPr>
              <a:t>, Winnow, large margin 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sz="2200" dirty="0">
                <a:latin typeface="Tahoma" pitchFamily="34" charset="0"/>
              </a:rPr>
              <a:t>Note: we can use linear algorithms also for non linear problems (see Kernel methods)</a:t>
            </a:r>
          </a:p>
        </p:txBody>
      </p:sp>
      <p:sp>
        <p:nvSpPr>
          <p:cNvPr id="25603" name="Rectangle 15"/>
          <p:cNvSpPr txBox="1">
            <a:spLocks noChangeArrowheads="1"/>
          </p:cNvSpPr>
          <p:nvPr/>
        </p:nvSpPr>
        <p:spPr bwMode="auto">
          <a:xfrm>
            <a:off x="1966913" y="6626225"/>
            <a:ext cx="163512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1600">
                <a:latin typeface="Tw Cen MT" charset="0"/>
              </a:rPr>
              <a:t>Slide from Heng Ji</a:t>
            </a:r>
          </a:p>
          <a:p>
            <a:endParaRPr lang="en-US" altLang="zh-CN" sz="1600">
              <a:latin typeface="Tw Cen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3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3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3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3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3715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8388350" cy="83661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x-none" sz="4000">
                <a:solidFill>
                  <a:schemeClr val="accent2"/>
                </a:solidFill>
                <a:latin typeface="Tw Cen MT Condensed" charset="0"/>
                <a:ea typeface="ＭＳ Ｐゴシック" charset="-128"/>
              </a:rPr>
              <a:t>Linear versus Non Linear algorithms</a:t>
            </a:r>
          </a:p>
        </p:txBody>
      </p:sp>
      <p:sp>
        <p:nvSpPr>
          <p:cNvPr id="15257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41438"/>
            <a:ext cx="7918450" cy="5051425"/>
          </a:xfrm>
        </p:spPr>
        <p:txBody>
          <a:bodyPr/>
          <a:lstStyle/>
          <a:p>
            <a:pPr eaLnBrk="1" hangingPunct="1"/>
            <a:r>
              <a:rPr lang="en-US" altLang="x-none" b="1">
                <a:ea typeface="ＭＳ Ｐゴシック" charset="-128"/>
              </a:rPr>
              <a:t>Non Linear algorithms</a:t>
            </a:r>
            <a:r>
              <a:rPr lang="en-US" altLang="x-none">
                <a:ea typeface="ＭＳ Ｐゴシック" charset="-128"/>
              </a:rPr>
              <a:t> </a:t>
            </a:r>
          </a:p>
          <a:p>
            <a:pPr lvl="1" eaLnBrk="1" hangingPunct="1"/>
            <a:r>
              <a:rPr lang="en-US" altLang="x-none">
                <a:latin typeface="Tahoma" charset="0"/>
                <a:ea typeface="ＭＳ Ｐゴシック" charset="-128"/>
              </a:rPr>
              <a:t>When the data is non linearly separable</a:t>
            </a:r>
          </a:p>
          <a:p>
            <a:pPr lvl="1" eaLnBrk="1" hangingPunct="1"/>
            <a:r>
              <a:rPr lang="en-US" altLang="x-none">
                <a:latin typeface="Tahoma" charset="0"/>
                <a:ea typeface="ＭＳ Ｐゴシック" charset="-128"/>
              </a:rPr>
              <a:t>Advantages</a:t>
            </a:r>
          </a:p>
          <a:p>
            <a:pPr lvl="2" eaLnBrk="1" hangingPunct="1"/>
            <a:r>
              <a:rPr lang="en-US" altLang="x-none">
                <a:latin typeface="Tahoma" charset="0"/>
                <a:ea typeface="ＭＳ Ｐゴシック" charset="-128"/>
              </a:rPr>
              <a:t>More accurate</a:t>
            </a:r>
          </a:p>
          <a:p>
            <a:pPr lvl="1" eaLnBrk="1" hangingPunct="1"/>
            <a:r>
              <a:rPr lang="en-US" altLang="x-none">
                <a:latin typeface="Tahoma" charset="0"/>
                <a:ea typeface="ＭＳ Ｐゴシック" charset="-128"/>
              </a:rPr>
              <a:t>Disadvantages</a:t>
            </a:r>
          </a:p>
          <a:p>
            <a:pPr lvl="2" eaLnBrk="1" hangingPunct="1"/>
            <a:r>
              <a:rPr lang="en-US" altLang="x-none">
                <a:latin typeface="Tahoma" charset="0"/>
                <a:ea typeface="ＭＳ Ｐゴシック" charset="-128"/>
              </a:rPr>
              <a:t>More complicated, more parameters</a:t>
            </a:r>
          </a:p>
          <a:p>
            <a:pPr lvl="1" eaLnBrk="1" hangingPunct="1"/>
            <a:r>
              <a:rPr lang="en-US" altLang="x-none">
                <a:latin typeface="Tahoma" charset="0"/>
                <a:ea typeface="ＭＳ Ｐゴシック" charset="-128"/>
              </a:rPr>
              <a:t>Example: Kernel methods</a:t>
            </a:r>
          </a:p>
          <a:p>
            <a:pPr lvl="1" eaLnBrk="1" hangingPunct="1"/>
            <a:r>
              <a:rPr lang="en-US" altLang="x-none">
                <a:ea typeface="ＭＳ Ｐゴシック" charset="-128"/>
              </a:rPr>
              <a:t>Note: the distinction between linear and non linear applies also for multi-class classification (we</a:t>
            </a:r>
            <a:r>
              <a:rPr lang="en-US" altLang="en-US">
                <a:ea typeface="ＭＳ Ｐゴシック" charset="-128"/>
              </a:rPr>
              <a:t>’</a:t>
            </a:r>
            <a:r>
              <a:rPr lang="en-US" altLang="x-none">
                <a:ea typeface="ＭＳ Ｐゴシック" charset="-128"/>
              </a:rPr>
              <a:t>ll see this later)</a:t>
            </a:r>
          </a:p>
        </p:txBody>
      </p:sp>
      <p:sp>
        <p:nvSpPr>
          <p:cNvPr id="27651" name="Rectangle 15"/>
          <p:cNvSpPr txBox="1">
            <a:spLocks noChangeArrowheads="1"/>
          </p:cNvSpPr>
          <p:nvPr/>
        </p:nvSpPr>
        <p:spPr bwMode="auto">
          <a:xfrm>
            <a:off x="1966913" y="6626225"/>
            <a:ext cx="163512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1600">
                <a:latin typeface="Tw Cen MT" charset="0"/>
              </a:rPr>
              <a:t>Slide from Heng Ji</a:t>
            </a:r>
          </a:p>
          <a:p>
            <a:endParaRPr lang="en-US" altLang="zh-CN" sz="1600">
              <a:latin typeface="Tw Cen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63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/>
            <a:r>
              <a:rPr lang="en-US" altLang="x-none" sz="5400">
                <a:solidFill>
                  <a:schemeClr val="accent2"/>
                </a:solidFill>
                <a:latin typeface="Tw Cen MT Condensed" charset="0"/>
                <a:ea typeface="ＭＳ Ｐゴシック" charset="-128"/>
              </a:rPr>
              <a:t>Simple linear algorithms</a:t>
            </a:r>
          </a:p>
        </p:txBody>
      </p:sp>
      <p:sp>
        <p:nvSpPr>
          <p:cNvPr id="1527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69900" indent="-469900" eaLnBrk="1" hangingPunct="1">
              <a:buFont typeface="Wingdings" panose="05000000000000000000" pitchFamily="2" charset="2"/>
              <a:buChar char="l"/>
              <a:defRPr/>
            </a:pPr>
            <a:r>
              <a:rPr lang="en-US" dirty="0" err="1">
                <a:ea typeface="+mn-ea"/>
                <a:cs typeface="+mn-cs"/>
              </a:rPr>
              <a:t>Perceptron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smtClean="0">
                <a:ea typeface="+mn-ea"/>
                <a:cs typeface="+mn-cs"/>
              </a:rPr>
              <a:t>algorithm</a:t>
            </a:r>
            <a:endParaRPr lang="en-US" dirty="0">
              <a:ea typeface="+mn-ea"/>
              <a:cs typeface="+mn-cs"/>
            </a:endParaRPr>
          </a:p>
          <a:p>
            <a:pPr marL="908050" lvl="1" indent="-436563"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Tahoma" pitchFamily="34" charset="0"/>
              </a:rPr>
              <a:t>Linear</a:t>
            </a:r>
          </a:p>
          <a:p>
            <a:pPr marL="908050" lvl="1" indent="-436563"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Tahoma" pitchFamily="34" charset="0"/>
              </a:rPr>
              <a:t>Binary classification</a:t>
            </a:r>
          </a:p>
          <a:p>
            <a:pPr marL="908050" lvl="1" indent="-436563"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Tahoma" pitchFamily="34" charset="0"/>
              </a:rPr>
              <a:t>Online (process data sequentially, one data point at the time)</a:t>
            </a:r>
          </a:p>
          <a:p>
            <a:pPr marL="908050" lvl="1" indent="-436563"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Tahoma" pitchFamily="34" charset="0"/>
              </a:rPr>
              <a:t>Mistake driven</a:t>
            </a:r>
          </a:p>
          <a:p>
            <a:pPr marL="908050" lvl="1" indent="-436563"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Tahoma" pitchFamily="34" charset="0"/>
              </a:rPr>
              <a:t>Simple single layer Neural Networks</a:t>
            </a:r>
          </a:p>
        </p:txBody>
      </p:sp>
      <p:sp>
        <p:nvSpPr>
          <p:cNvPr id="29699" name="Rectangle 15"/>
          <p:cNvSpPr txBox="1">
            <a:spLocks noChangeArrowheads="1"/>
          </p:cNvSpPr>
          <p:nvPr/>
        </p:nvSpPr>
        <p:spPr bwMode="auto">
          <a:xfrm>
            <a:off x="1966913" y="6626225"/>
            <a:ext cx="163512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1600">
                <a:latin typeface="Tw Cen MT" charset="0"/>
              </a:rPr>
              <a:t>Slide from Heng Ji</a:t>
            </a:r>
          </a:p>
          <a:p>
            <a:endParaRPr lang="en-US" altLang="zh-CN" sz="1600">
              <a:latin typeface="Tw Cen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xfrm>
            <a:off x="1475656" y="1628800"/>
            <a:ext cx="7668344" cy="1371600"/>
          </a:xfrm>
        </p:spPr>
        <p:txBody>
          <a:bodyPr/>
          <a:lstStyle/>
          <a:p>
            <a:r>
              <a:rPr lang="en-US" altLang="x-none" sz="6000">
                <a:latin typeface="Tw Cen MT Condensed" charset="0"/>
                <a:ea typeface="ＭＳ Ｐゴシック" charset="-128"/>
              </a:rPr>
              <a:t>Linear Algebra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0"/>
            <a:ext cx="8229600" cy="765175"/>
          </a:xfrm>
        </p:spPr>
        <p:txBody>
          <a:bodyPr/>
          <a:lstStyle/>
          <a:p>
            <a:pPr eaLnBrk="1" hangingPunct="1"/>
            <a:r>
              <a:rPr lang="en-US" altLang="x-none">
                <a:latin typeface="Tw Cen MT" charset="0"/>
                <a:ea typeface="ＭＳ Ｐゴシック" charset="-128"/>
              </a:rPr>
              <a:t>Basic concepts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0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681210" y="1219200"/>
                <a:ext cx="6126938" cy="4525963"/>
              </a:xfrm>
            </p:spPr>
            <p:txBody>
              <a:bodyPr/>
              <a:lstStyle/>
              <a:p>
                <a:pPr eaLnBrk="1" hangingPunct="1"/>
                <a:r>
                  <a:rPr lang="en-US" altLang="x-none" sz="2400" b="0" dirty="0" smtClean="0">
                    <a:solidFill>
                      <a:srgbClr val="FF0000"/>
                    </a:solidFill>
                    <a:ea typeface="ＭＳ Ｐゴシック" charset="-128"/>
                  </a:rPr>
                  <a:t>Vector</a:t>
                </a:r>
                <a:r>
                  <a:rPr lang="en-US" altLang="x-none" sz="2400" b="0" dirty="0">
                    <a:ea typeface="ＭＳ Ｐゴシック" charset="-128"/>
                  </a:rPr>
                  <a:t> in </a:t>
                </a:r>
                <a:r>
                  <a:rPr lang="en-US" altLang="x-none" sz="2400" b="0" dirty="0">
                    <a:latin typeface="Times New Roman" charset="0"/>
                    <a:ea typeface="ＭＳ Ｐゴシック" charset="-128"/>
                  </a:rPr>
                  <a:t>R</a:t>
                </a:r>
                <a:r>
                  <a:rPr lang="en-US" altLang="x-none" sz="2400" b="0" i="1" baseline="50000" dirty="0">
                    <a:latin typeface="Times New Roman" charset="0"/>
                    <a:ea typeface="ＭＳ Ｐゴシック" charset="-128"/>
                  </a:rPr>
                  <a:t>n</a:t>
                </a:r>
                <a:r>
                  <a:rPr lang="en-US" altLang="x-none" sz="2400" b="0" dirty="0">
                    <a:ea typeface="ＭＳ Ｐゴシック" charset="-128"/>
                  </a:rPr>
                  <a:t> is an ordered set of </a:t>
                </a:r>
                <a:r>
                  <a:rPr lang="en-US" altLang="x-none" sz="2400" b="0" i="1" dirty="0">
                    <a:latin typeface="Times New Roman" charset="0"/>
                    <a:ea typeface="ＭＳ Ｐゴシック" charset="-128"/>
                  </a:rPr>
                  <a:t>n</a:t>
                </a:r>
                <a:r>
                  <a:rPr lang="en-US" altLang="x-none" sz="2400" b="0" dirty="0">
                    <a:ea typeface="ＭＳ Ｐゴシック" charset="-128"/>
                  </a:rPr>
                  <a:t> real numbers:</a:t>
                </a:r>
              </a:p>
              <a:p>
                <a:pPr marL="457200" lvl="1" indent="0" eaLnBrk="1" hangingPunct="1">
                  <a:buFont typeface="Wingdings" charset="2"/>
                  <a:buNone/>
                </a:pPr>
                <a:r>
                  <a:rPr lang="en-US" altLang="x-none" b="0" dirty="0">
                    <a:ea typeface="ＭＳ Ｐゴシック" charset="-128"/>
                  </a:rPr>
                  <a:t>v = (1, 6, 3, 4) is in </a:t>
                </a:r>
                <a:r>
                  <a:rPr lang="en-US" altLang="x-none" b="0" dirty="0">
                    <a:latin typeface="Times New Roman" charset="0"/>
                    <a:ea typeface="ＭＳ Ｐゴシック" charset="-128"/>
                  </a:rPr>
                  <a:t>R</a:t>
                </a:r>
                <a:r>
                  <a:rPr lang="en-US" altLang="x-none" b="0" baseline="50000" dirty="0">
                    <a:latin typeface="Times New Roman" charset="0"/>
                    <a:ea typeface="ＭＳ Ｐゴシック" charset="-128"/>
                  </a:rPr>
                  <a:t>4</a:t>
                </a:r>
              </a:p>
              <a:p>
                <a:pPr eaLnBrk="1" hangingPunct="1"/>
                <a:endParaRPr lang="en-US" altLang="x-none" sz="2400" b="0" dirty="0">
                  <a:ea typeface="ＭＳ Ｐゴシック" charset="-128"/>
                </a:endParaRPr>
              </a:p>
              <a:p>
                <a:pPr eaLnBrk="1" hangingPunct="1"/>
                <a:endParaRPr lang="en-US" altLang="x-none" sz="2400" b="0" dirty="0">
                  <a:ea typeface="ＭＳ Ｐゴシック" charset="-128"/>
                </a:endParaRPr>
              </a:p>
              <a:p>
                <a:pPr eaLnBrk="1" hangingPunct="1"/>
                <a:r>
                  <a:rPr lang="en-US" altLang="x-none" sz="2400" b="0" dirty="0">
                    <a:solidFill>
                      <a:srgbClr val="FF0000"/>
                    </a:solidFill>
                    <a:ea typeface="ＭＳ Ｐゴシック" charset="-128"/>
                  </a:rPr>
                  <a:t>Matrix</a:t>
                </a:r>
                <a:r>
                  <a:rPr lang="en-US" altLang="x-none" sz="2400" b="0" dirty="0">
                    <a:ea typeface="ＭＳ Ｐゴシック" charset="-128"/>
                  </a:rPr>
                  <a:t> in </a:t>
                </a:r>
                <a:r>
                  <a:rPr lang="en-US" altLang="x-none" sz="2400" b="0" dirty="0" smtClean="0">
                    <a:latin typeface="Times New Roman" charset="0"/>
                    <a:ea typeface="ＭＳ Ｐゴシック" charset="-128"/>
                  </a:rPr>
                  <a:t>R</a:t>
                </a:r>
                <a:r>
                  <a:rPr lang="en-US" altLang="x-none" sz="2400" b="0" i="1" baseline="50000" dirty="0" smtClean="0">
                    <a:latin typeface="Times New Roman" charset="0"/>
                    <a:ea typeface="ＭＳ Ｐゴシック" charset="-128"/>
                  </a:rPr>
                  <a:t>m </a:t>
                </a:r>
                <a14:m>
                  <m:oMath xmlns:m="http://schemas.openxmlformats.org/officeDocument/2006/math">
                    <m:r>
                      <a:rPr lang="en-US" altLang="x-none" sz="2000" b="0" i="1" baseline="30000">
                        <a:latin typeface="Cambria Math" charset="0"/>
                        <a:ea typeface="Cambria Math" charset="0"/>
                        <a:cs typeface="Cambria Math" charset="0"/>
                      </a:rPr>
                      <m:t>×</m:t>
                    </m:r>
                    <m:r>
                      <a:rPr lang="en-US" altLang="x-none" sz="2000" b="0" i="1" baseline="3000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altLang="x-none" sz="2400" b="0" i="1" baseline="50000" dirty="0" smtClean="0">
                    <a:latin typeface="Times New Roman" charset="0"/>
                    <a:ea typeface="ＭＳ Ｐゴシック" charset="-128"/>
                  </a:rPr>
                  <a:t>n</a:t>
                </a:r>
                <a:r>
                  <a:rPr lang="en-US" altLang="x-none" sz="2400" b="0" baseline="30000" dirty="0" smtClean="0">
                    <a:ea typeface="ＭＳ Ｐゴシック" charset="-128"/>
                  </a:rPr>
                  <a:t> </a:t>
                </a:r>
                <a:r>
                  <a:rPr lang="en-US" altLang="x-none" sz="2400" b="0" dirty="0">
                    <a:ea typeface="ＭＳ Ｐゴシック" charset="-128"/>
                  </a:rPr>
                  <a:t>has </a:t>
                </a:r>
                <a:r>
                  <a:rPr lang="en-US" altLang="x-none" sz="2400" b="0" i="1" dirty="0">
                    <a:latin typeface="Times New Roman" charset="0"/>
                    <a:ea typeface="ＭＳ Ｐゴシック" charset="-128"/>
                  </a:rPr>
                  <a:t>m</a:t>
                </a:r>
                <a:r>
                  <a:rPr lang="en-US" altLang="x-none" sz="2400" b="0" dirty="0">
                    <a:ea typeface="ＭＳ Ｐゴシック" charset="-128"/>
                  </a:rPr>
                  <a:t> rows and </a:t>
                </a:r>
                <a:r>
                  <a:rPr lang="en-US" altLang="x-none" sz="2400" b="0" i="1" dirty="0" smtClean="0">
                    <a:latin typeface="Times New Roman" charset="0"/>
                    <a:ea typeface="ＭＳ Ｐゴシック" charset="-128"/>
                  </a:rPr>
                  <a:t>n</a:t>
                </a:r>
                <a:r>
                  <a:rPr lang="en-US" altLang="x-none" sz="2400" b="0" dirty="0">
                    <a:ea typeface="ＭＳ Ｐゴシック" charset="-128"/>
                  </a:rPr>
                  <a:t> </a:t>
                </a:r>
                <a:r>
                  <a:rPr lang="en-US" altLang="x-none" sz="2400" b="0" dirty="0" smtClean="0">
                    <a:ea typeface="ＭＳ Ｐゴシック" charset="-128"/>
                  </a:rPr>
                  <a:t>columns</a:t>
                </a:r>
                <a:endParaRPr lang="en-US" altLang="x-none" sz="2400" b="0" dirty="0">
                  <a:ea typeface="ＭＳ Ｐゴシック" charset="-128"/>
                </a:endParaRPr>
              </a:p>
            </p:txBody>
          </p:sp>
        </mc:Choice>
        <mc:Fallback xmlns="">
          <p:sp>
            <p:nvSpPr>
              <p:cNvPr id="103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681210" y="1219200"/>
                <a:ext cx="6126938" cy="4525963"/>
              </a:xfrm>
              <a:blipFill rotWithShape="0">
                <a:blip r:embed="rId2"/>
                <a:stretch>
                  <a:fillRect l="-896" t="-1752" r="-9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808148" y="2029932"/>
                <a:ext cx="12220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40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1 6 3 4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8148" y="2029932"/>
                <a:ext cx="1222066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137705" b="-177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660630" y="3284984"/>
                <a:ext cx="1517101" cy="976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400" i="1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uk-UA" sz="2400" i="1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630" y="3284984"/>
                <a:ext cx="1517101" cy="97661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r>
              <a:rPr lang="en-US" altLang="x-none" dirty="0">
                <a:latin typeface="Tw Cen MT Condensed" charset="0"/>
                <a:ea typeface="ＭＳ Ｐゴシック" charset="-128"/>
              </a:rPr>
              <a:t>Vector Addition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759075" y="3962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987675" y="4038600"/>
            <a:ext cx="3651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x-none" sz="1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v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2743200" y="4343400"/>
            <a:ext cx="20574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V="1">
            <a:off x="3657600" y="3429000"/>
            <a:ext cx="2057400" cy="5334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4038600" y="4343400"/>
            <a:ext cx="4175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x-none" sz="1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w</a:t>
            </a: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V="1">
            <a:off x="4800600" y="34290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 flipV="1">
            <a:off x="2743200" y="3429000"/>
            <a:ext cx="2971800" cy="1447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4098925" y="3703638"/>
            <a:ext cx="6746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x-none" sz="1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v+w</a:t>
            </a:r>
          </a:p>
        </p:txBody>
      </p:sp>
      <p:graphicFrame>
        <p:nvGraphicFramePr>
          <p:cNvPr id="33802" name="Object 3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430338" y="1655763"/>
          <a:ext cx="6237287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5" name="Equation" r:id="rId3" imgW="2781300" imgH="215900" progId="Equation.3">
                  <p:embed/>
                </p:oleObj>
              </mc:Choice>
              <mc:Fallback>
                <p:oleObj name="Equation" r:id="rId3" imgW="27813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0338" y="1655763"/>
                        <a:ext cx="6237287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573463"/>
            <a:ext cx="76136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663575" y="-26988"/>
            <a:ext cx="8229600" cy="703263"/>
          </a:xfrm>
        </p:spPr>
        <p:txBody>
          <a:bodyPr/>
          <a:lstStyle/>
          <a:p>
            <a:pPr eaLnBrk="1" hangingPunct="1"/>
            <a:r>
              <a:rPr lang="en-US" altLang="x-none">
                <a:latin typeface="Tw Cen MT" charset="0"/>
                <a:ea typeface="ＭＳ Ｐゴシック" charset="-128"/>
              </a:rPr>
              <a:t>Vector Products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49" y="1196975"/>
            <a:ext cx="8137525" cy="4525963"/>
          </a:xfrm>
        </p:spPr>
        <p:txBody>
          <a:bodyPr/>
          <a:lstStyle/>
          <a:p>
            <a:pPr eaLnBrk="1" hangingPunct="1">
              <a:buFont typeface="Wingdings" charset="0"/>
              <a:buChar char="l"/>
              <a:defRPr/>
            </a:pPr>
            <a:r>
              <a:rPr lang="en-US" sz="2400" dirty="0">
                <a:solidFill>
                  <a:srgbClr val="FF0000"/>
                </a:solidFill>
              </a:rPr>
              <a:t>Vector dot (inner) product</a:t>
            </a:r>
            <a:r>
              <a:rPr lang="en-US" sz="2400" dirty="0"/>
              <a:t>: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400" dirty="0"/>
          </a:p>
          <a:p>
            <a:pPr eaLnBrk="1" hangingPunct="1">
              <a:buFont typeface="Wingdings" charset="0"/>
              <a:buChar char="l"/>
              <a:defRPr/>
            </a:pPr>
            <a:endParaRPr lang="en-US" sz="2400" dirty="0"/>
          </a:p>
          <a:p>
            <a:pPr eaLnBrk="1" hangingPunct="1">
              <a:buFont typeface="Wingdings" charset="0"/>
              <a:buChar char="l"/>
              <a:defRPr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Wingdings" charset="0"/>
              <a:buChar char="l"/>
              <a:defRPr/>
            </a:pPr>
            <a:r>
              <a:rPr lang="en-US" sz="2400" dirty="0">
                <a:solidFill>
                  <a:srgbClr val="FF0000"/>
                </a:solidFill>
              </a:rPr>
              <a:t>Vector outer product</a:t>
            </a:r>
            <a:r>
              <a:rPr lang="en-US" sz="2400" dirty="0"/>
              <a:t>: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400" dirty="0"/>
          </a:p>
          <a:p>
            <a:pPr eaLnBrk="1" hangingPunct="1">
              <a:buFont typeface="Wingdings" charset="0"/>
              <a:buChar char="l"/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907704" y="1968646"/>
                <a:ext cx="6197915" cy="10455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8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𝑦</m:t>
                      </m:r>
                      <m:r>
                        <a:rPr lang="en-US" sz="28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  <m:r>
                                <a:rPr lang="en-US" sz="28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⋯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8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  <m:r>
                                <a:rPr lang="en-US" sz="28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⋯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8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1968646"/>
                <a:ext cx="6197915" cy="10455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/>
            <a:r>
              <a:rPr lang="en-US" altLang="x-none">
                <a:solidFill>
                  <a:schemeClr val="accent2"/>
                </a:solidFill>
                <a:latin typeface="Tw Cen MT Condensed" charset="0"/>
                <a:ea typeface="ＭＳ Ｐゴシック" charset="-128"/>
              </a:rPr>
              <a:t>Classification</a:t>
            </a:r>
            <a:r>
              <a:rPr lang="en-US" altLang="x-none">
                <a:latin typeface="Tw Cen MT Condensed" charset="0"/>
                <a:ea typeface="ＭＳ Ｐゴシック" charset="-128"/>
              </a:rPr>
              <a:t> </a:t>
            </a:r>
          </a:p>
        </p:txBody>
      </p:sp>
      <p:sp>
        <p:nvSpPr>
          <p:cNvPr id="1488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x-none" sz="3200">
                <a:ea typeface="ＭＳ Ｐゴシック" charset="-128"/>
              </a:rPr>
              <a:t>Define classes/categories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x-none" sz="3200">
                <a:ea typeface="ＭＳ Ｐゴシック" charset="-128"/>
              </a:rPr>
              <a:t>Label text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x-none" sz="3200">
                <a:ea typeface="ＭＳ Ｐゴシック" charset="-128"/>
              </a:rPr>
              <a:t>Extract features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x-none" sz="3200">
                <a:solidFill>
                  <a:srgbClr val="FF0000"/>
                </a:solidFill>
                <a:ea typeface="ＭＳ Ｐゴシック" charset="-128"/>
              </a:rPr>
              <a:t>Choose a classifier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3200">
                <a:ea typeface="ＭＳ Ｐゴシック" charset="-128"/>
              </a:rPr>
              <a:t>Naive Bayes Classifier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3200">
                <a:ea typeface="ＭＳ Ｐゴシック" charset="-128"/>
              </a:rPr>
              <a:t>Decision Trees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3200">
                <a:ea typeface="ＭＳ Ｐゴシック" charset="-128"/>
              </a:rPr>
              <a:t>Maximum Entropy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3200">
                <a:ea typeface="ＭＳ Ｐゴシック" charset="-128"/>
              </a:rPr>
              <a:t>…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x-none" sz="3200">
                <a:ea typeface="ＭＳ Ｐゴシック" charset="-128"/>
              </a:rPr>
              <a:t>Train it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x-none" sz="3200">
                <a:ea typeface="ＭＳ Ｐゴシック" charset="-128"/>
              </a:rPr>
              <a:t>Use it to classify new examples</a:t>
            </a:r>
          </a:p>
          <a:p>
            <a:pPr eaLnBrk="1" hangingPunct="1">
              <a:lnSpc>
                <a:spcPct val="90000"/>
              </a:lnSpc>
            </a:pPr>
            <a:endParaRPr lang="en-US" altLang="x-none" sz="320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63575" y="44450"/>
            <a:ext cx="8229600" cy="631825"/>
          </a:xfrm>
        </p:spPr>
        <p:txBody>
          <a:bodyPr/>
          <a:lstStyle/>
          <a:p>
            <a:r>
              <a:rPr lang="en-US" altLang="x-none">
                <a:latin typeface="Tw Cen MT" charset="0"/>
                <a:ea typeface="ＭＳ Ｐゴシック" charset="-128"/>
              </a:rPr>
              <a:t>Geometrical Interpretation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953" name="Rectangle 9"/>
              <p:cNvSpPr>
                <a:spLocks noChangeArrowheads="1"/>
              </p:cNvSpPr>
              <p:nvPr/>
            </p:nvSpPr>
            <p:spPr bwMode="auto">
              <a:xfrm>
                <a:off x="684213" y="1190625"/>
                <a:ext cx="8002587" cy="4975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>
                  <a:spcBef>
                    <a:spcPct val="20000"/>
                  </a:spcBef>
                </a:pPr>
                <a:r>
                  <a:rPr lang="en-US" altLang="x-none" sz="2800" dirty="0" smtClean="0">
                    <a:solidFill>
                      <a:srgbClr val="FF0000"/>
                    </a:solidFill>
                  </a:rPr>
                  <a:t>Vector norm</a:t>
                </a:r>
                <a:r>
                  <a:rPr lang="en-US" altLang="x-none" sz="2800" dirty="0"/>
                  <a:t>: A norm of a vector ||</a:t>
                </a:r>
                <a:r>
                  <a:rPr lang="en-US" altLang="x-none" sz="2800" i="1" dirty="0">
                    <a:latin typeface="+mj-lt"/>
                  </a:rPr>
                  <a:t>x</a:t>
                </a:r>
                <a:r>
                  <a:rPr lang="en-US" altLang="x-none" sz="2800" dirty="0"/>
                  <a:t>|| is a measure of the </a:t>
                </a:r>
                <a:r>
                  <a:rPr lang="en-US" altLang="en-US" sz="2800" dirty="0"/>
                  <a:t>“</a:t>
                </a:r>
                <a:r>
                  <a:rPr lang="en-US" altLang="x-none" sz="2800" dirty="0"/>
                  <a:t>length</a:t>
                </a:r>
                <a:r>
                  <a:rPr lang="en-US" altLang="en-US" sz="2800" dirty="0"/>
                  <a:t>”</a:t>
                </a:r>
                <a:r>
                  <a:rPr lang="en-US" altLang="x-none" sz="2800" dirty="0"/>
                  <a:t> of the vector</a:t>
                </a:r>
              </a:p>
              <a:p>
                <a:pPr>
                  <a:spcBef>
                    <a:spcPct val="20000"/>
                  </a:spcBef>
                </a:pPr>
                <a:endParaRPr lang="en-US" altLang="x-none" sz="2800" dirty="0"/>
              </a:p>
              <a:p>
                <a:pPr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‖"/>
                          <m:endChr m:val="‖"/>
                          <m:ctrlPr>
                            <a:rPr lang="en-US" altLang="x-none" sz="40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x-none" sz="4000" b="0" i="1" smtClean="0">
                              <a:latin typeface="Cambria Math" charset="0"/>
                            </a:rPr>
                            <m:t>𝑥</m:t>
                          </m:r>
                        </m:e>
                      </m:d>
                      <m:r>
                        <a:rPr lang="en-US" altLang="x-none" sz="4000" b="0" i="1" smtClean="0">
                          <a:latin typeface="Cambria Math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x-none" sz="4000" b="0" i="1" smtClean="0">
                              <a:latin typeface="Cambria Math" charset="0"/>
                            </a:rPr>
                          </m:ctrlPr>
                        </m:radPr>
                        <m:deg/>
                        <m:e>
                          <m:r>
                            <a:rPr lang="en-US" altLang="x-none" sz="4000" b="0" i="1" smtClean="0"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x-none" sz="4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∙</m:t>
                          </m:r>
                          <m:r>
                            <a:rPr lang="en-US" altLang="x-none" sz="4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altLang="x-none" sz="2800" dirty="0"/>
              </a:p>
              <a:p>
                <a:pPr>
                  <a:spcBef>
                    <a:spcPct val="20000"/>
                  </a:spcBef>
                </a:pPr>
                <a:endParaRPr lang="en-US" altLang="x-none" sz="2800" dirty="0"/>
              </a:p>
              <a:p>
                <a:pPr>
                  <a:spcBef>
                    <a:spcPct val="20000"/>
                  </a:spcBef>
                </a:pPr>
                <a:r>
                  <a:rPr lang="en-US" altLang="x-none" sz="2800" dirty="0">
                    <a:solidFill>
                      <a:srgbClr val="FF0000"/>
                    </a:solidFill>
                  </a:rPr>
                  <a:t>Angle between vectors</a:t>
                </a:r>
                <a:r>
                  <a:rPr lang="en-US" altLang="x-none" sz="2800" dirty="0" smtClean="0"/>
                  <a:t>:</a:t>
                </a:r>
              </a:p>
              <a:p>
                <a:pPr>
                  <a:spcBef>
                    <a:spcPct val="20000"/>
                  </a:spcBef>
                </a:pPr>
                <a:endParaRPr lang="en-US" altLang="x-none" sz="2800" dirty="0" smtClean="0"/>
              </a:p>
              <a:p>
                <a:pPr>
                  <a:spcBef>
                    <a:spcPct val="20000"/>
                  </a:spcBef>
                </a:pPr>
                <a:endParaRPr lang="en-US" altLang="x-none" sz="2800" dirty="0" smtClean="0"/>
              </a:p>
              <a:p>
                <a:pPr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x-none" sz="3200" b="0" i="1" smtClean="0">
                          <a:latin typeface="Cambria Math" charset="0"/>
                        </a:rPr>
                        <m:t>𝑣</m:t>
                      </m:r>
                      <m:r>
                        <a:rPr lang="en-US" altLang="x-none" sz="32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altLang="x-none" sz="32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𝑤</m:t>
                      </m:r>
                      <m:r>
                        <a:rPr lang="en-US" altLang="x-none" sz="32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d>
                        <m:dPr>
                          <m:begChr m:val="‖"/>
                          <m:endChr m:val="‖"/>
                          <m:ctrlPr>
                            <a:rPr lang="en-US" altLang="x-none" sz="32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altLang="x-none" sz="32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</m:d>
                      <m:r>
                        <a:rPr lang="en-US" altLang="x-none" sz="32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begChr m:val="‖"/>
                          <m:endChr m:val="‖"/>
                          <m:ctrlPr>
                            <a:rPr lang="en-US" altLang="x-none" sz="32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altLang="x-none" sz="32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𝑤</m:t>
                          </m:r>
                        </m:e>
                      </m:d>
                      <m:func>
                        <m:funcPr>
                          <m:ctrlPr>
                            <a:rPr lang="en-US" altLang="x-none" sz="32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x-none" sz="3200" b="0" i="0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cos</m:t>
                          </m:r>
                        </m:fName>
                        <m:e>
                          <m:r>
                            <a:rPr lang="en-US" altLang="x-none" sz="32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en-US" altLang="x-none" sz="2800" dirty="0"/>
              </a:p>
            </p:txBody>
          </p:sp>
        </mc:Choice>
        <mc:Fallback xmlns="">
          <p:sp>
            <p:nvSpPr>
              <p:cNvPr id="82953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4213" y="1190625"/>
                <a:ext cx="8002587" cy="4975225"/>
              </a:xfrm>
              <a:prstGeom prst="rect">
                <a:avLst/>
              </a:prstGeom>
              <a:blipFill rotWithShape="0">
                <a:blip r:embed="rId2"/>
                <a:stretch>
                  <a:fillRect l="-1523" t="-1348" r="-190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845" name="Group 6"/>
          <p:cNvGrpSpPr>
            <a:grpSpLocks/>
          </p:cNvGrpSpPr>
          <p:nvPr/>
        </p:nvGrpSpPr>
        <p:grpSpPr bwMode="auto">
          <a:xfrm>
            <a:off x="5724525" y="3789363"/>
            <a:ext cx="2590800" cy="1219200"/>
            <a:chOff x="864" y="1584"/>
            <a:chExt cx="1632" cy="768"/>
          </a:xfrm>
        </p:grpSpPr>
        <p:sp>
          <p:nvSpPr>
            <p:cNvPr id="13" name="Line 7"/>
            <p:cNvSpPr>
              <a:spLocks noChangeShapeType="1"/>
            </p:cNvSpPr>
            <p:nvPr/>
          </p:nvSpPr>
          <p:spPr bwMode="auto">
            <a:xfrm flipV="1">
              <a:off x="864" y="1584"/>
              <a:ext cx="576" cy="768"/>
            </a:xfrm>
            <a:prstGeom prst="line">
              <a:avLst/>
            </a:prstGeom>
            <a:noFill/>
            <a:ln w="38100" cmpd="sng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a typeface="宋体" charset="0"/>
                <a:cs typeface="宋体" charset="0"/>
              </a:endParaRPr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 flipV="1">
              <a:off x="864" y="1776"/>
              <a:ext cx="1632" cy="576"/>
            </a:xfrm>
            <a:prstGeom prst="line">
              <a:avLst/>
            </a:prstGeom>
            <a:noFill/>
            <a:ln w="38100" cmpd="sng">
              <a:solidFill>
                <a:schemeClr val="accent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a typeface="宋体" charset="0"/>
                <a:cs typeface="宋体" charset="0"/>
              </a:endParaRPr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950" y="1709"/>
              <a:ext cx="23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US" altLang="x-none" sz="1800" i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charset="0"/>
                </a:rPr>
                <a:t>v</a:t>
              </a:r>
            </a:p>
          </p:txBody>
        </p:sp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1574" y="2045"/>
              <a:ext cx="26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US" altLang="x-none" sz="1800" i="1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charset="0"/>
                </a:rPr>
                <a:t>w</a:t>
              </a:r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1334" y="1757"/>
              <a:ext cx="21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charset="2"/>
                  <a:ea typeface="宋体" charset="0"/>
                  <a:cs typeface="Symbol" charset="2"/>
                  <a:sym typeface="Symbol" charset="0"/>
                </a:rPr>
                <a:t></a:t>
              </a: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charset="2"/>
                <a:ea typeface="宋体" charset="0"/>
                <a:cs typeface="Symbol" charset="2"/>
              </a:endParaRPr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1152" y="1928"/>
              <a:ext cx="216" cy="280"/>
            </a:xfrm>
            <a:custGeom>
              <a:avLst/>
              <a:gdLst>
                <a:gd name="T0" fmla="*/ 0 w 216"/>
                <a:gd name="T1" fmla="*/ 40 h 280"/>
                <a:gd name="T2" fmla="*/ 192 w 216"/>
                <a:gd name="T3" fmla="*/ 40 h 280"/>
                <a:gd name="T4" fmla="*/ 144 w 216"/>
                <a:gd name="T5" fmla="*/ 28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" h="280">
                  <a:moveTo>
                    <a:pt x="0" y="40"/>
                  </a:moveTo>
                  <a:cubicBezTo>
                    <a:pt x="84" y="20"/>
                    <a:pt x="168" y="0"/>
                    <a:pt x="192" y="40"/>
                  </a:cubicBezTo>
                  <a:cubicBezTo>
                    <a:pt x="216" y="80"/>
                    <a:pt x="180" y="180"/>
                    <a:pt x="144" y="2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a typeface="宋体" charset="0"/>
                <a:cs typeface="宋体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63575" y="-26988"/>
            <a:ext cx="8229600" cy="774701"/>
          </a:xfrm>
        </p:spPr>
        <p:txBody>
          <a:bodyPr/>
          <a:lstStyle/>
          <a:p>
            <a:pPr eaLnBrk="1" hangingPunct="1"/>
            <a:r>
              <a:rPr lang="en-US" altLang="x-none">
                <a:latin typeface="Tw Cen MT" charset="0"/>
                <a:ea typeface="ＭＳ Ｐゴシック" charset="-128"/>
              </a:rPr>
              <a:t>Matrix Product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125538"/>
            <a:ext cx="4038600" cy="3598862"/>
          </a:xfrm>
        </p:spPr>
        <p:txBody>
          <a:bodyPr/>
          <a:lstStyle/>
          <a:p>
            <a:pPr eaLnBrk="1" hangingPunct="1"/>
            <a:r>
              <a:rPr lang="en-US" altLang="x-none" b="0">
                <a:solidFill>
                  <a:srgbClr val="FF0000"/>
                </a:solidFill>
                <a:ea typeface="ＭＳ Ｐゴシック" charset="-128"/>
              </a:rPr>
              <a:t>Matrix product</a:t>
            </a:r>
            <a:r>
              <a:rPr lang="en-US" altLang="x-none" b="0">
                <a:ea typeface="ＭＳ Ｐゴシック" charset="-128"/>
              </a:rPr>
              <a:t>:</a:t>
            </a:r>
          </a:p>
          <a:p>
            <a:pPr eaLnBrk="1" hangingPunct="1"/>
            <a:endParaRPr lang="en-US" altLang="x-none">
              <a:latin typeface="Tahoma" charset="0"/>
              <a:ea typeface="ＭＳ Ｐゴシック" charset="-128"/>
            </a:endParaRPr>
          </a:p>
          <a:p>
            <a:pPr eaLnBrk="1" hangingPunct="1"/>
            <a:endParaRPr lang="en-US" altLang="x-none">
              <a:latin typeface="Tahoma" charset="0"/>
              <a:ea typeface="ＭＳ Ｐゴシック" charset="-128"/>
            </a:endParaRPr>
          </a:p>
          <a:p>
            <a:pPr eaLnBrk="1" hangingPunct="1"/>
            <a:endParaRPr lang="en-US" altLang="x-none">
              <a:latin typeface="Tahoma" charset="0"/>
              <a:ea typeface="ＭＳ Ｐゴシック" charset="-128"/>
            </a:endParaRPr>
          </a:p>
          <a:p>
            <a:pPr eaLnBrk="1" hangingPunct="1"/>
            <a:endParaRPr lang="en-US" altLang="x-none">
              <a:latin typeface="Tahoma" charset="0"/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endParaRPr lang="en-US" altLang="x-none">
              <a:latin typeface="Tahoma" charset="0"/>
              <a:ea typeface="ＭＳ Ｐゴシック" charset="-128"/>
            </a:endParaRPr>
          </a:p>
          <a:p>
            <a:pPr eaLnBrk="1" hangingPunct="1"/>
            <a:r>
              <a:rPr lang="en-US" altLang="x-none" b="0">
                <a:ea typeface="ＭＳ Ｐゴシック" charset="-128"/>
              </a:rPr>
              <a:t>Example:</a:t>
            </a:r>
          </a:p>
        </p:txBody>
      </p:sp>
      <p:graphicFrame>
        <p:nvGraphicFramePr>
          <p:cNvPr id="36867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979613" y="4705350"/>
          <a:ext cx="41910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4" name="Equation" r:id="rId3" imgW="2413000" imgH="965200" progId="Equation.3">
                  <p:embed/>
                </p:oleObj>
              </mc:Choice>
              <mc:Fallback>
                <p:oleObj name="Equation" r:id="rId3" imgW="2413000" imgH="965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4705350"/>
                        <a:ext cx="41910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868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989138"/>
            <a:ext cx="160972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475" y="1989138"/>
            <a:ext cx="15430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475" y="2522538"/>
            <a:ext cx="25717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1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575" y="2979738"/>
            <a:ext cx="25527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r>
              <a:rPr lang="en-US" altLang="x-none">
                <a:latin typeface="Tw Cen MT Condensed" charset="0"/>
                <a:ea typeface="ＭＳ Ｐゴシック" charset="-128"/>
              </a:rPr>
              <a:t>Vector-Matrix Product</a:t>
            </a:r>
          </a:p>
        </p:txBody>
      </p:sp>
      <p:graphicFrame>
        <p:nvGraphicFramePr>
          <p:cNvPr id="37890" name="Object 3"/>
          <p:cNvGraphicFramePr>
            <a:graphicFrameLocks noChangeAspect="1"/>
          </p:cNvGraphicFramePr>
          <p:nvPr/>
        </p:nvGraphicFramePr>
        <p:xfrm>
          <a:off x="728663" y="1509713"/>
          <a:ext cx="3660775" cy="486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1" name="Equation" r:id="rId3" imgW="1473200" imgH="1943100" progId="Equation.3">
                  <p:embed/>
                </p:oleObj>
              </mc:Choice>
              <mc:Fallback>
                <p:oleObj name="Equation" r:id="rId3" imgW="1473200" imgH="1943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3" y="1509713"/>
                        <a:ext cx="3660775" cy="486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901994" y="1916832"/>
                <a:ext cx="3445687" cy="1140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latin typeface="Cambria Math" charset="0"/>
                        </a:rPr>
                        <m:t>𝐌</m:t>
                      </m:r>
                      <m:r>
                        <a:rPr lang="en-US" sz="2800" b="0" i="1" smtClean="0">
                          <a:latin typeface="Cambria Math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uk-UA" sz="2800" b="0" i="1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uk-UA" sz="2800" b="0" i="1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charset="0"/>
                                      </a:rPr>
                                      <m:t>1</m:t>
                                    </m:r>
                                    <m:r>
                                      <a:rPr lang="en-US" sz="2800" b="0" i="1" smtClean="0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charset="0"/>
                                      </a:rPr>
                                      <m:t>1</m:t>
                                    </m:r>
                                    <m:r>
                                      <a:rPr lang="en-US" sz="2800" b="0" i="1" smtClean="0">
                                        <a:latin typeface="Cambria Math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charset="0"/>
                                      </a:rPr>
                                      <m:t>2</m:t>
                                    </m:r>
                                    <m:r>
                                      <a:rPr lang="en-US" sz="2800" i="1">
                                        <a:latin typeface="Cambria Math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charset="0"/>
                                      </a:rPr>
                                      <m:t>23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charset="0"/>
                                      </a:rPr>
                                      <m:t>3</m:t>
                                    </m:r>
                                    <m:r>
                                      <a:rPr lang="en-US" sz="2800" i="1">
                                        <a:latin typeface="Cambria Math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charset="0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charset="0"/>
                                      </a:rPr>
                                      <m:t>33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994" y="1916832"/>
                <a:ext cx="3445687" cy="114056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rapezoid 16"/>
          <p:cNvSpPr/>
          <p:nvPr/>
        </p:nvSpPr>
        <p:spPr bwMode="auto">
          <a:xfrm rot="12478432">
            <a:off x="2046288" y="4751388"/>
            <a:ext cx="4775200" cy="1747837"/>
          </a:xfrm>
          <a:prstGeom prst="trapezoid">
            <a:avLst>
              <a:gd name="adj" fmla="val 54009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endParaRPr lang="en-US" sz="2400">
              <a:latin typeface="Times New Roman" pitchFamily="18" charset="0"/>
              <a:ea typeface="宋体" charset="0"/>
              <a:cs typeface="宋体" charset="0"/>
            </a:endParaRPr>
          </a:p>
        </p:txBody>
      </p:sp>
      <p:sp>
        <p:nvSpPr>
          <p:cNvPr id="3" name="Trapezoid 2"/>
          <p:cNvSpPr/>
          <p:nvPr/>
        </p:nvSpPr>
        <p:spPr bwMode="auto">
          <a:xfrm rot="12514800">
            <a:off x="1936750" y="3206750"/>
            <a:ext cx="6638925" cy="1739900"/>
          </a:xfrm>
          <a:prstGeom prst="trapezoid">
            <a:avLst>
              <a:gd name="adj" fmla="val 54009"/>
            </a:avLst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endParaRPr lang="en-US" sz="2400">
              <a:latin typeface="Times New Roman" pitchFamily="18" charset="0"/>
              <a:ea typeface="宋体" charset="0"/>
              <a:cs typeface="宋体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r>
              <a:rPr lang="en-US" altLang="x-none" dirty="0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Hyperplane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196975"/>
            <a:ext cx="7772400" cy="1079500"/>
          </a:xfrm>
        </p:spPr>
        <p:txBody>
          <a:bodyPr/>
          <a:lstStyle/>
          <a:p>
            <a:r>
              <a:rPr lang="en-US" altLang="x-none">
                <a:ea typeface="ＭＳ Ｐゴシック" charset="-128"/>
              </a:rPr>
              <a:t>Hyperplane equation:	</a:t>
            </a:r>
            <a:r>
              <a:rPr lang="en-US" altLang="x-none" i="1">
                <a:latin typeface="Times New Roman" charset="0"/>
                <a:ea typeface="ＭＳ Ｐゴシック" charset="-128"/>
              </a:rPr>
              <a:t>wx</a:t>
            </a:r>
            <a:r>
              <a:rPr lang="en-US" altLang="x-none">
                <a:latin typeface="Times New Roman" charset="0"/>
                <a:ea typeface="ＭＳ Ｐゴシック" charset="-128"/>
              </a:rPr>
              <a:t> + </a:t>
            </a:r>
            <a:r>
              <a:rPr lang="en-US" altLang="x-none" i="1">
                <a:latin typeface="Times New Roman" charset="0"/>
                <a:ea typeface="ＭＳ Ｐゴシック" charset="-128"/>
              </a:rPr>
              <a:t>b</a:t>
            </a:r>
            <a:r>
              <a:rPr lang="en-US" altLang="x-none">
                <a:latin typeface="Times New Roman" charset="0"/>
                <a:ea typeface="ＭＳ Ｐゴシック" charset="-128"/>
              </a:rPr>
              <a:t> = 0</a:t>
            </a:r>
          </a:p>
        </p:txBody>
      </p:sp>
      <p:grpSp>
        <p:nvGrpSpPr>
          <p:cNvPr id="38917" name="Group 5"/>
          <p:cNvGrpSpPr>
            <a:grpSpLocks/>
          </p:cNvGrpSpPr>
          <p:nvPr/>
        </p:nvGrpSpPr>
        <p:grpSpPr bwMode="auto">
          <a:xfrm>
            <a:off x="1430338" y="3068638"/>
            <a:ext cx="5876925" cy="2881312"/>
            <a:chOff x="1429842" y="3067968"/>
            <a:chExt cx="5877445" cy="2881312"/>
          </a:xfrm>
        </p:grpSpPr>
        <p:sp>
          <p:nvSpPr>
            <p:cNvPr id="38918" name="Line 7"/>
            <p:cNvSpPr>
              <a:spLocks noChangeShapeType="1"/>
            </p:cNvSpPr>
            <p:nvPr/>
          </p:nvSpPr>
          <p:spPr bwMode="auto">
            <a:xfrm>
              <a:off x="2843106" y="5728617"/>
              <a:ext cx="4464181" cy="31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19" name="Line 69"/>
            <p:cNvSpPr>
              <a:spLocks noChangeShapeType="1"/>
            </p:cNvSpPr>
            <p:nvPr/>
          </p:nvSpPr>
          <p:spPr bwMode="auto">
            <a:xfrm flipV="1">
              <a:off x="3327370" y="3067968"/>
              <a:ext cx="0" cy="28813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 bwMode="auto">
            <a:xfrm>
              <a:off x="4894073" y="4357018"/>
              <a:ext cx="215919" cy="3698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i="1" dirty="0">
                  <a:latin typeface="+mj-lt"/>
                  <a:ea typeface="宋体" panose="02010600030101010101" pitchFamily="2" charset="-122"/>
                </a:rPr>
                <a:t>w</a:t>
              </a:r>
            </a:p>
          </p:txBody>
        </p:sp>
        <p:sp>
          <p:nvSpPr>
            <p:cNvPr id="74" name="TextBox 73"/>
            <p:cNvSpPr txBox="1"/>
            <p:nvPr/>
          </p:nvSpPr>
          <p:spPr bwMode="auto">
            <a:xfrm>
              <a:off x="2628510" y="4004593"/>
              <a:ext cx="719202" cy="3698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i="1" dirty="0">
                  <a:latin typeface="+mj-lt"/>
                  <a:ea typeface="宋体" panose="02010600030101010101" pitchFamily="2" charset="-122"/>
                </a:rPr>
                <a:t>-b/w</a:t>
              </a:r>
              <a:r>
                <a:rPr lang="en-US" i="1" baseline="-25000" dirty="0">
                  <a:latin typeface="+mj-lt"/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38922" name="Line 81"/>
            <p:cNvSpPr>
              <a:spLocks noChangeShapeType="1"/>
            </p:cNvSpPr>
            <p:nvPr/>
          </p:nvSpPr>
          <p:spPr bwMode="auto">
            <a:xfrm flipV="1">
              <a:off x="4686136" y="4076031"/>
              <a:ext cx="388899" cy="64293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38923" name="Straight Connector 76"/>
            <p:cNvCxnSpPr>
              <a:cxnSpLocks noChangeShapeType="1"/>
            </p:cNvCxnSpPr>
            <p:nvPr/>
          </p:nvCxnSpPr>
          <p:spPr bwMode="auto">
            <a:xfrm>
              <a:off x="2771800" y="3715669"/>
              <a:ext cx="4173126" cy="2233611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8" name="TextBox 77"/>
            <p:cNvSpPr txBox="1"/>
            <p:nvPr/>
          </p:nvSpPr>
          <p:spPr bwMode="auto">
            <a:xfrm>
              <a:off x="3708106" y="3140993"/>
              <a:ext cx="1557476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i="1" dirty="0" err="1">
                  <a:latin typeface="+mj-lt"/>
                  <a:ea typeface="宋体" panose="02010600030101010101" pitchFamily="2" charset="-122"/>
                </a:rPr>
                <a:t>wx</a:t>
              </a:r>
              <a:r>
                <a:rPr lang="en-US" sz="2000" dirty="0">
                  <a:latin typeface="+mj-lt"/>
                  <a:ea typeface="宋体" panose="02010600030101010101" pitchFamily="2" charset="-122"/>
                </a:rPr>
                <a:t> + </a:t>
              </a:r>
              <a:r>
                <a:rPr lang="en-US" sz="2000" i="1" dirty="0">
                  <a:latin typeface="+mj-lt"/>
                  <a:ea typeface="宋体" panose="02010600030101010101" pitchFamily="2" charset="-122"/>
                </a:rPr>
                <a:t>b</a:t>
              </a:r>
              <a:r>
                <a:rPr lang="en-US" sz="2000" dirty="0">
                  <a:latin typeface="+mj-lt"/>
                  <a:ea typeface="宋体" panose="02010600030101010101" pitchFamily="2" charset="-122"/>
                </a:rPr>
                <a:t> &gt; 0</a:t>
              </a:r>
            </a:p>
          </p:txBody>
        </p:sp>
        <p:sp>
          <p:nvSpPr>
            <p:cNvPr id="79" name="TextBox 78"/>
            <p:cNvSpPr txBox="1"/>
            <p:nvPr/>
          </p:nvSpPr>
          <p:spPr bwMode="auto">
            <a:xfrm>
              <a:off x="3706518" y="5157118"/>
              <a:ext cx="1655909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i="1" dirty="0" err="1">
                  <a:latin typeface="+mj-lt"/>
                  <a:ea typeface="宋体" panose="02010600030101010101" pitchFamily="2" charset="-122"/>
                </a:rPr>
                <a:t>wx</a:t>
              </a:r>
              <a:r>
                <a:rPr lang="en-US" sz="2000" dirty="0">
                  <a:latin typeface="+mj-lt"/>
                  <a:ea typeface="宋体" panose="02010600030101010101" pitchFamily="2" charset="-122"/>
                </a:rPr>
                <a:t> + </a:t>
              </a:r>
              <a:r>
                <a:rPr lang="en-US" sz="2000" i="1" dirty="0">
                  <a:latin typeface="+mj-lt"/>
                  <a:ea typeface="宋体" panose="02010600030101010101" pitchFamily="2" charset="-122"/>
                </a:rPr>
                <a:t>b</a:t>
              </a:r>
              <a:r>
                <a:rPr lang="en-US" sz="2000" dirty="0">
                  <a:latin typeface="+mj-lt"/>
                  <a:ea typeface="宋体" panose="02010600030101010101" pitchFamily="2" charset="-122"/>
                </a:rPr>
                <a:t> &lt; 0</a:t>
              </a:r>
            </a:p>
          </p:txBody>
        </p:sp>
        <p:cxnSp>
          <p:nvCxnSpPr>
            <p:cNvPr id="38926" name="Straight Arrow Connector 5"/>
            <p:cNvCxnSpPr>
              <a:cxnSpLocks noChangeShapeType="1"/>
            </p:cNvCxnSpPr>
            <p:nvPr/>
          </p:nvCxnSpPr>
          <p:spPr bwMode="auto">
            <a:xfrm flipV="1">
              <a:off x="3327370" y="4008562"/>
              <a:ext cx="3754" cy="1724024"/>
            </a:xfrm>
            <a:prstGeom prst="straightConnector1">
              <a:avLst/>
            </a:prstGeom>
            <a:noFill/>
            <a:ln w="38100" cap="sq">
              <a:solidFill>
                <a:srgbClr val="FF0000"/>
              </a:solidFill>
              <a:prstDash val="sysDash"/>
              <a:miter lim="800000"/>
              <a:headEnd type="none" w="sm" len="sm"/>
              <a:tailEnd type="non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TextBox 15"/>
            <p:cNvSpPr txBox="1"/>
            <p:nvPr/>
          </p:nvSpPr>
          <p:spPr bwMode="auto">
            <a:xfrm>
              <a:off x="1429842" y="3283868"/>
              <a:ext cx="1557475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i="1" dirty="0" err="1">
                  <a:latin typeface="+mj-lt"/>
                  <a:ea typeface="宋体" panose="02010600030101010101" pitchFamily="2" charset="-122"/>
                </a:rPr>
                <a:t>wx</a:t>
              </a:r>
              <a:r>
                <a:rPr lang="en-US" sz="2000" dirty="0">
                  <a:latin typeface="+mj-lt"/>
                  <a:ea typeface="宋体" panose="02010600030101010101" pitchFamily="2" charset="-122"/>
                </a:rPr>
                <a:t> + </a:t>
              </a:r>
              <a:r>
                <a:rPr lang="en-US" sz="2000" i="1" dirty="0">
                  <a:latin typeface="+mj-lt"/>
                  <a:ea typeface="宋体" panose="02010600030101010101" pitchFamily="2" charset="-122"/>
                </a:rPr>
                <a:t>b</a:t>
              </a:r>
              <a:r>
                <a:rPr lang="en-US" sz="2000" dirty="0">
                  <a:latin typeface="+mj-lt"/>
                  <a:ea typeface="宋体" panose="02010600030101010101" pitchFamily="2" charset="-122"/>
                </a:rPr>
                <a:t> = 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r>
              <a:rPr lang="en-US" altLang="x-none">
                <a:latin typeface="Tw Cen MT Condensed" charset="0"/>
                <a:ea typeface="ＭＳ Ｐゴシック" charset="-128"/>
              </a:rPr>
              <a:t>Vector of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l"/>
              <a:defRPr/>
            </a:pPr>
            <a:r>
              <a:rPr lang="en-US" dirty="0" smtClean="0">
                <a:cs typeface="+mn-cs"/>
              </a:rPr>
              <a:t>word is capitalized (Trump)</a:t>
            </a:r>
          </a:p>
          <a:p>
            <a:pPr>
              <a:buFont typeface="Wingdings" charset="0"/>
              <a:buChar char="l"/>
              <a:defRPr/>
            </a:pPr>
            <a:r>
              <a:rPr lang="en-US" dirty="0" smtClean="0">
                <a:cs typeface="+mn-cs"/>
              </a:rPr>
              <a:t>word made of digits (2016)</a:t>
            </a:r>
          </a:p>
          <a:p>
            <a:pPr>
              <a:buFont typeface="Wingdings" charset="0"/>
              <a:buChar char="l"/>
              <a:defRPr/>
            </a:pPr>
            <a:r>
              <a:rPr lang="en-US" dirty="0" smtClean="0">
                <a:cs typeface="+mn-cs"/>
              </a:rPr>
              <a:t>all upper (USA)</a:t>
            </a:r>
          </a:p>
          <a:p>
            <a:pPr>
              <a:buFont typeface="Wingdings" charset="0"/>
              <a:buChar char="l"/>
              <a:defRPr/>
            </a:pPr>
            <a:endParaRPr lang="en-US" dirty="0">
              <a:cs typeface="+mn-cs"/>
            </a:endParaRPr>
          </a:p>
          <a:p>
            <a:pPr>
              <a:buFont typeface="Wingdings" charset="0"/>
              <a:buChar char="l"/>
              <a:defRPr/>
            </a:pPr>
            <a:r>
              <a:rPr lang="en-US" dirty="0" smtClean="0">
                <a:cs typeface="+mn-cs"/>
              </a:rPr>
              <a:t>tree = &lt;0, 0, 0&gt;</a:t>
            </a:r>
          </a:p>
          <a:p>
            <a:pPr>
              <a:buFont typeface="Wingdings" charset="0"/>
              <a:buChar char="l"/>
              <a:defRPr/>
            </a:pPr>
            <a:r>
              <a:rPr lang="en-US" dirty="0" smtClean="0">
                <a:cs typeface="+mn-cs"/>
              </a:rPr>
              <a:t>Dylan = &lt;1, 0, 0&gt;</a:t>
            </a:r>
          </a:p>
          <a:p>
            <a:pPr>
              <a:buFont typeface="Wingdings" charset="0"/>
              <a:buChar char="l"/>
              <a:defRPr/>
            </a:pPr>
            <a:endParaRPr lang="en-US" dirty="0">
              <a:cs typeface="+mn-cs"/>
            </a:endParaRPr>
          </a:p>
          <a:p>
            <a:pPr>
              <a:buFont typeface="Wingdings" charset="0"/>
              <a:buChar char="l"/>
              <a:defRPr/>
            </a:pPr>
            <a:r>
              <a:rPr lang="en-US" dirty="0" smtClean="0">
                <a:cs typeface="+mn-cs"/>
              </a:rPr>
              <a:t>Binary features</a:t>
            </a:r>
            <a:endParaRPr lang="en-US" dirty="0">
              <a:cs typeface="+mn-cs"/>
            </a:endParaRPr>
          </a:p>
          <a:p>
            <a:pPr>
              <a:buFont typeface="Wingdings" charset="0"/>
              <a:buChar char="l"/>
              <a:defRPr/>
            </a:pPr>
            <a:endParaRPr lang="en-US" dirty="0" smtClean="0">
              <a:cs typeface="+mn-cs"/>
            </a:endParaRPr>
          </a:p>
          <a:p>
            <a:pPr>
              <a:buFont typeface="Wingdings" charset="0"/>
              <a:buChar char="l"/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r>
              <a:rPr lang="en-US" altLang="x-none">
                <a:latin typeface="Tw Cen MT Condensed" charset="0"/>
                <a:ea typeface="ＭＳ Ｐゴシック" charset="-128"/>
              </a:rPr>
              <a:t>Non binary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>
                <a:ea typeface="ＭＳ Ｐゴシック" charset="-128"/>
              </a:rPr>
              <a:t>Bag of words</a:t>
            </a:r>
          </a:p>
          <a:p>
            <a:endParaRPr lang="en-US" altLang="x-none">
              <a:ea typeface="ＭＳ Ｐゴシック" charset="-128"/>
            </a:endParaRPr>
          </a:p>
          <a:p>
            <a:r>
              <a:rPr lang="en-US" altLang="en-US">
                <a:ea typeface="ＭＳ Ｐゴシック" charset="-128"/>
              </a:rPr>
              <a:t>“</a:t>
            </a:r>
            <a:r>
              <a:rPr lang="en-US" altLang="x-none">
                <a:ea typeface="ＭＳ Ｐゴシック" charset="-128"/>
              </a:rPr>
              <a:t>the presence of words in the document</a:t>
            </a:r>
            <a:r>
              <a:rPr lang="en-US" altLang="en-US">
                <a:ea typeface="ＭＳ Ｐゴシック" charset="-128"/>
              </a:rPr>
              <a:t>”</a:t>
            </a:r>
            <a:endParaRPr lang="en-US" altLang="x-none">
              <a:ea typeface="ＭＳ Ｐゴシック" charset="-128"/>
            </a:endParaRPr>
          </a:p>
          <a:p>
            <a:pPr>
              <a:buFont typeface="Wingdings" charset="2"/>
              <a:buNone/>
            </a:pPr>
            <a:r>
              <a:rPr lang="en-US" altLang="x-none">
                <a:ea typeface="ＭＳ Ｐゴシック" charset="-128"/>
              </a:rPr>
              <a:t>	[2, 1, 1, 1, 1, 1]</a:t>
            </a:r>
          </a:p>
          <a:p>
            <a:r>
              <a:rPr lang="en-US" altLang="en-US">
                <a:ea typeface="ＭＳ Ｐゴシック" charset="-128"/>
              </a:rPr>
              <a:t>“</a:t>
            </a:r>
            <a:r>
              <a:rPr lang="en-US" altLang="x-none">
                <a:ea typeface="ＭＳ Ｐゴシック" charset="-128"/>
              </a:rPr>
              <a:t>the absence of words in the document</a:t>
            </a:r>
            <a:r>
              <a:rPr lang="en-US" altLang="en-US">
                <a:ea typeface="ＭＳ Ｐゴシック" charset="-128"/>
              </a:rPr>
              <a:t>”</a:t>
            </a:r>
            <a:endParaRPr lang="en-US" altLang="x-none">
              <a:ea typeface="ＭＳ Ｐゴシック" charset="-128"/>
            </a:endParaRPr>
          </a:p>
          <a:p>
            <a:pPr>
              <a:buFont typeface="Wingdings" charset="2"/>
              <a:buNone/>
            </a:pPr>
            <a:r>
              <a:rPr lang="en-US" altLang="x-none">
                <a:ea typeface="ＭＳ Ｐゴシック" charset="-128"/>
              </a:rPr>
              <a:t>	[2, 0, 1, 1, 1, 1, 1]</a:t>
            </a:r>
          </a:p>
          <a:p>
            <a:endParaRPr lang="en-US" altLang="x-none">
              <a:ea typeface="ＭＳ Ｐゴシック" charset="-128"/>
            </a:endParaRPr>
          </a:p>
          <a:p>
            <a:r>
              <a:rPr lang="en-US" altLang="x-none">
                <a:ea typeface="ＭＳ Ｐゴシック" charset="-128"/>
              </a:rPr>
              <a:t>Use a dictionary to assign an index to each word:</a:t>
            </a:r>
          </a:p>
          <a:p>
            <a:pPr>
              <a:buFont typeface="Wingdings" charset="2"/>
              <a:buNone/>
            </a:pPr>
            <a:r>
              <a:rPr lang="en-US" altLang="x-none">
                <a:ea typeface="ＭＳ Ｐゴシック" charset="-128"/>
              </a:rPr>
              <a:t>	dict[newword] = len(dict)</a:t>
            </a:r>
          </a:p>
          <a:p>
            <a:endParaRPr lang="en-US" altLang="x-none">
              <a:ea typeface="ＭＳ Ｐゴシック" charset="-128"/>
            </a:endParaRPr>
          </a:p>
          <a:p>
            <a:endParaRPr lang="en-US" altLang="x-none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7388" y="-26988"/>
            <a:ext cx="7772400" cy="80962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x-none" sz="4900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Linear binary classification</a:t>
            </a:r>
          </a:p>
        </p:txBody>
      </p:sp>
      <p:sp>
        <p:nvSpPr>
          <p:cNvPr id="1529859" name="Rectangle 3"/>
          <p:cNvSpPr>
            <a:spLocks noChangeArrowheads="1"/>
          </p:cNvSpPr>
          <p:nvPr/>
        </p:nvSpPr>
        <p:spPr bwMode="auto">
          <a:xfrm>
            <a:off x="658813" y="1125538"/>
            <a:ext cx="8305800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</a:pPr>
            <a:r>
              <a:rPr lang="en-US" altLang="x-none" sz="2800"/>
              <a:t> </a:t>
            </a:r>
            <a:r>
              <a:rPr lang="en-US" altLang="x-none" sz="2100">
                <a:solidFill>
                  <a:schemeClr val="hlink"/>
                </a:solidFill>
              </a:rPr>
              <a:t>Data:</a:t>
            </a:r>
            <a:r>
              <a:rPr lang="en-US" altLang="x-none" sz="2100"/>
              <a:t> </a:t>
            </a:r>
            <a:r>
              <a:rPr lang="en-US" altLang="x-none" sz="2100">
                <a:latin typeface="Times New Roman" charset="0"/>
              </a:rPr>
              <a:t>{(</a:t>
            </a:r>
            <a:r>
              <a:rPr lang="en-US" altLang="x-none" sz="2100" i="1">
                <a:latin typeface="Times New Roman" charset="0"/>
              </a:rPr>
              <a:t>x</a:t>
            </a:r>
            <a:r>
              <a:rPr lang="en-US" altLang="x-none" sz="2100" i="1" baseline="-25000">
                <a:latin typeface="Times New Roman" charset="0"/>
              </a:rPr>
              <a:t>i</a:t>
            </a:r>
            <a:r>
              <a:rPr lang="en-US" altLang="x-none" sz="2100">
                <a:latin typeface="Times New Roman" charset="0"/>
              </a:rPr>
              <a:t>, </a:t>
            </a:r>
            <a:r>
              <a:rPr lang="en-US" altLang="x-none" sz="2100" i="1">
                <a:latin typeface="Times New Roman" charset="0"/>
              </a:rPr>
              <a:t>y</a:t>
            </a:r>
            <a:r>
              <a:rPr lang="en-US" altLang="x-none" sz="2100" i="1" baseline="-25000">
                <a:latin typeface="Times New Roman" charset="0"/>
              </a:rPr>
              <a:t>i</a:t>
            </a:r>
            <a:r>
              <a:rPr lang="en-US" altLang="x-none" sz="2100">
                <a:latin typeface="Times New Roman" charset="0"/>
              </a:rPr>
              <a:t>)}</a:t>
            </a:r>
            <a:r>
              <a:rPr lang="en-US" altLang="x-none" sz="2100" i="1" baseline="-25000">
                <a:latin typeface="Times New Roman" charset="0"/>
              </a:rPr>
              <a:t>i</a:t>
            </a:r>
            <a:r>
              <a:rPr lang="en-US" altLang="x-none" sz="2100" baseline="-25000">
                <a:latin typeface="Times New Roman" charset="0"/>
              </a:rPr>
              <a:t>=1…</a:t>
            </a:r>
            <a:r>
              <a:rPr lang="en-US" altLang="x-none" sz="2100" i="1" baseline="-25000">
                <a:latin typeface="Times New Roman" charset="0"/>
              </a:rPr>
              <a:t>n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</a:pPr>
            <a:r>
              <a:rPr lang="en-US" altLang="x-none" sz="2200" i="1">
                <a:latin typeface="Times New Roman" charset="0"/>
              </a:rPr>
              <a:t>x</a:t>
            </a:r>
            <a:r>
              <a:rPr lang="en-US" altLang="x-none" sz="2200">
                <a:latin typeface="Tahoma" charset="0"/>
              </a:rPr>
              <a:t> in </a:t>
            </a:r>
            <a:r>
              <a:rPr lang="en-US" altLang="x-none" sz="2200" i="1">
                <a:latin typeface="Times New Roman" charset="0"/>
              </a:rPr>
              <a:t>R</a:t>
            </a:r>
            <a:r>
              <a:rPr lang="en-US" altLang="x-none" sz="2200" i="1" baseline="30000">
                <a:latin typeface="Times New Roman" charset="0"/>
              </a:rPr>
              <a:t>d</a:t>
            </a:r>
            <a:r>
              <a:rPr lang="en-US" altLang="x-none" sz="2200">
                <a:latin typeface="Tahoma" charset="0"/>
              </a:rPr>
              <a:t>     (</a:t>
            </a:r>
            <a:r>
              <a:rPr lang="en-US" altLang="x-none" sz="2200" i="1">
                <a:latin typeface="Times New Roman" charset="0"/>
              </a:rPr>
              <a:t>x</a:t>
            </a:r>
            <a:r>
              <a:rPr lang="en-US" altLang="x-none" sz="2200">
                <a:latin typeface="Tahoma" charset="0"/>
              </a:rPr>
              <a:t> is a vector in </a:t>
            </a:r>
            <a:r>
              <a:rPr lang="en-US" altLang="x-none" sz="2200" i="1">
                <a:latin typeface="Times New Roman" charset="0"/>
              </a:rPr>
              <a:t>d</a:t>
            </a:r>
            <a:r>
              <a:rPr lang="en-US" altLang="x-none" sz="2200">
                <a:latin typeface="Tahoma" charset="0"/>
              </a:rPr>
              <a:t>-dimensional space)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None/>
            </a:pPr>
            <a:r>
              <a:rPr lang="en-US" altLang="x-none" sz="2200">
                <a:latin typeface="Tahoma" charset="0"/>
              </a:rPr>
              <a:t>    </a:t>
            </a:r>
            <a:r>
              <a:rPr lang="en-US" altLang="x-none" sz="2200">
                <a:latin typeface="Tahoma" charset="0"/>
                <a:sym typeface="Wingdings" charset="2"/>
              </a:rPr>
              <a:t> </a:t>
            </a:r>
            <a:r>
              <a:rPr lang="en-US" altLang="x-none" sz="2200">
                <a:latin typeface="Tahoma" charset="0"/>
              </a:rPr>
              <a:t>feature vector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</a:pPr>
            <a:r>
              <a:rPr lang="en-US" altLang="x-none" sz="2200" i="1">
                <a:latin typeface="Times New Roman" charset="0"/>
              </a:rPr>
              <a:t>y</a:t>
            </a:r>
            <a:r>
              <a:rPr lang="en-US" altLang="x-none" sz="2200">
                <a:latin typeface="Tahoma" charset="0"/>
              </a:rPr>
              <a:t> in </a:t>
            </a:r>
            <a:r>
              <a:rPr lang="en-US" altLang="x-none" sz="2200">
                <a:latin typeface="Times New Roman" charset="0"/>
              </a:rPr>
              <a:t>{</a:t>
            </a:r>
            <a:r>
              <a:rPr lang="en-US" altLang="x-none">
                <a:sym typeface="Symbol" charset="2"/>
              </a:rPr>
              <a:t></a:t>
            </a:r>
            <a:r>
              <a:rPr lang="en-US" altLang="x-none" sz="2200">
                <a:latin typeface="Times New Roman" charset="0"/>
              </a:rPr>
              <a:t>1,+1}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None/>
            </a:pPr>
            <a:r>
              <a:rPr lang="en-US" altLang="x-none" sz="2200">
                <a:latin typeface="Tahoma" charset="0"/>
              </a:rPr>
              <a:t>    </a:t>
            </a:r>
            <a:r>
              <a:rPr lang="en-US" altLang="x-none" sz="2200">
                <a:latin typeface="Tahoma" charset="0"/>
                <a:sym typeface="Wingdings" charset="2"/>
              </a:rPr>
              <a:t></a:t>
            </a:r>
            <a:r>
              <a:rPr lang="en-US" altLang="x-none" sz="2200">
                <a:latin typeface="Tahoma" charset="0"/>
              </a:rPr>
              <a:t> label (class, category)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</a:pPr>
            <a:r>
              <a:rPr lang="en-US" altLang="x-none" sz="2800"/>
              <a:t> </a:t>
            </a:r>
            <a:r>
              <a:rPr lang="en-US" altLang="x-none" sz="2100">
                <a:solidFill>
                  <a:schemeClr val="hlink"/>
                </a:solidFill>
              </a:rPr>
              <a:t>Question:</a:t>
            </a:r>
            <a:r>
              <a:rPr lang="en-US" altLang="x-none" sz="2100"/>
              <a:t> 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</a:pPr>
            <a:r>
              <a:rPr lang="en-US" altLang="x-none" sz="2000">
                <a:latin typeface="Tahoma" charset="0"/>
              </a:rPr>
              <a:t>Find a linear decision boundary:  </a:t>
            </a:r>
            <a:r>
              <a:rPr lang="en-US" altLang="x-none" sz="2000" b="1" i="1">
                <a:latin typeface="Times New Roman" charset="0"/>
              </a:rPr>
              <a:t>wx + b </a:t>
            </a:r>
            <a:r>
              <a:rPr lang="en-US" altLang="x-none" sz="2000">
                <a:latin typeface="Tahoma" charset="0"/>
              </a:rPr>
              <a:t>(hyperplane)</a:t>
            </a:r>
            <a:br>
              <a:rPr lang="en-US" altLang="x-none" sz="2000">
                <a:latin typeface="Tahoma" charset="0"/>
              </a:rPr>
            </a:br>
            <a:r>
              <a:rPr lang="en-US" altLang="x-none" sz="2000">
                <a:latin typeface="Tahoma" charset="0"/>
              </a:rPr>
              <a:t>such that the classification rule associated with it has minimal probability of error 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</a:pPr>
            <a:r>
              <a:rPr lang="en-US" altLang="x-none" sz="2000" b="1">
                <a:latin typeface="Tahoma" charset="0"/>
              </a:rPr>
              <a:t>classification rule</a:t>
            </a:r>
            <a:r>
              <a:rPr lang="en-US" altLang="x-none" sz="2000">
                <a:latin typeface="Tahoma" charset="0"/>
              </a:rPr>
              <a:t>: </a:t>
            </a:r>
          </a:p>
          <a:p>
            <a:pPr lvl="2" eaLnBrk="1" hangingPunct="1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</a:pPr>
            <a:r>
              <a:rPr lang="en-US" altLang="x-none" sz="1900" b="1" i="1">
                <a:latin typeface="Times New Roman" charset="0"/>
              </a:rPr>
              <a:t>y</a:t>
            </a:r>
            <a:r>
              <a:rPr lang="en-US" altLang="x-none" sz="1900" b="1">
                <a:latin typeface="Times New Roman" charset="0"/>
              </a:rPr>
              <a:t> = </a:t>
            </a:r>
            <a:r>
              <a:rPr lang="en-US" altLang="x-none" sz="1900" b="1" i="1">
                <a:latin typeface="Times New Roman" charset="0"/>
              </a:rPr>
              <a:t>sign</a:t>
            </a:r>
            <a:r>
              <a:rPr lang="en-US" altLang="x-none" sz="1900" b="1">
                <a:latin typeface="Times New Roman" charset="0"/>
              </a:rPr>
              <a:t>(</a:t>
            </a:r>
            <a:r>
              <a:rPr lang="en-US" altLang="x-none" sz="1900" b="1" i="1">
                <a:latin typeface="Times New Roman" charset="0"/>
              </a:rPr>
              <a:t>w</a:t>
            </a:r>
            <a:r>
              <a:rPr lang="en-US" altLang="x-none" sz="1900" b="1" i="1" baseline="30000">
                <a:latin typeface="Times New Roman" charset="0"/>
              </a:rPr>
              <a:t> </a:t>
            </a:r>
            <a:r>
              <a:rPr lang="en-US" altLang="x-none" sz="1900" b="1" i="1">
                <a:latin typeface="Times New Roman" charset="0"/>
              </a:rPr>
              <a:t>x</a:t>
            </a:r>
            <a:r>
              <a:rPr lang="en-US" altLang="x-none" sz="1900" b="1">
                <a:latin typeface="Times New Roman" charset="0"/>
              </a:rPr>
              <a:t> + </a:t>
            </a:r>
            <a:r>
              <a:rPr lang="en-US" altLang="x-none" sz="1900" b="1" i="1">
                <a:latin typeface="Times New Roman" charset="0"/>
              </a:rPr>
              <a:t>b</a:t>
            </a:r>
            <a:r>
              <a:rPr lang="en-US" altLang="x-none" sz="1900" b="1">
                <a:latin typeface="Times New Roman" charset="0"/>
              </a:rPr>
              <a:t>) </a:t>
            </a:r>
            <a:r>
              <a:rPr lang="en-US" altLang="x-none" sz="1900">
                <a:latin typeface="Tahoma" charset="0"/>
              </a:rPr>
              <a:t>which means:</a:t>
            </a:r>
          </a:p>
          <a:p>
            <a:pPr lvl="2" eaLnBrk="1" hangingPunct="1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</a:pPr>
            <a:r>
              <a:rPr lang="en-US" altLang="x-none" sz="1900">
                <a:latin typeface="Tahoma" charset="0"/>
              </a:rPr>
              <a:t>if </a:t>
            </a:r>
            <a:r>
              <a:rPr lang="en-US" altLang="x-none" sz="1900" i="1">
                <a:latin typeface="Times New Roman" charset="0"/>
              </a:rPr>
              <a:t>wx</a:t>
            </a:r>
            <a:r>
              <a:rPr lang="en-US" altLang="x-none" sz="1900">
                <a:latin typeface="Times New Roman" charset="0"/>
              </a:rPr>
              <a:t> + </a:t>
            </a:r>
            <a:r>
              <a:rPr lang="en-US" altLang="x-none" sz="1900" i="1">
                <a:latin typeface="Times New Roman" charset="0"/>
              </a:rPr>
              <a:t>b</a:t>
            </a:r>
            <a:r>
              <a:rPr lang="en-US" altLang="x-none" sz="1900">
                <a:latin typeface="Times New Roman" charset="0"/>
              </a:rPr>
              <a:t> &gt; 0 </a:t>
            </a:r>
            <a:r>
              <a:rPr lang="en-US" altLang="x-none" sz="1900">
                <a:latin typeface="Tahoma" charset="0"/>
              </a:rPr>
              <a:t>then </a:t>
            </a:r>
            <a:r>
              <a:rPr lang="en-US" altLang="x-none" sz="1900" i="1">
                <a:latin typeface="Times New Roman" charset="0"/>
              </a:rPr>
              <a:t>y</a:t>
            </a:r>
            <a:r>
              <a:rPr lang="en-US" altLang="x-none" sz="1900">
                <a:latin typeface="Times New Roman" charset="0"/>
              </a:rPr>
              <a:t> = +1</a:t>
            </a:r>
          </a:p>
          <a:p>
            <a:pPr lvl="2" eaLnBrk="1" hangingPunct="1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</a:pPr>
            <a:r>
              <a:rPr lang="en-US" altLang="x-none" sz="1900">
                <a:latin typeface="Tahoma" charset="0"/>
              </a:rPr>
              <a:t>if </a:t>
            </a:r>
            <a:r>
              <a:rPr lang="en-US" altLang="x-none" sz="1900" i="1">
                <a:latin typeface="Times New Roman" charset="0"/>
              </a:rPr>
              <a:t>wx</a:t>
            </a:r>
            <a:r>
              <a:rPr lang="en-US" altLang="x-none" sz="1900">
                <a:latin typeface="Times New Roman" charset="0"/>
              </a:rPr>
              <a:t> + </a:t>
            </a:r>
            <a:r>
              <a:rPr lang="en-US" altLang="x-none" sz="1900" i="1">
                <a:latin typeface="Times New Roman" charset="0"/>
              </a:rPr>
              <a:t>b</a:t>
            </a:r>
            <a:r>
              <a:rPr lang="en-US" altLang="x-none" sz="1900">
                <a:latin typeface="Times New Roman" charset="0"/>
              </a:rPr>
              <a:t> &lt; 0 </a:t>
            </a:r>
            <a:r>
              <a:rPr lang="en-US" altLang="x-none" sz="1900">
                <a:latin typeface="Tahoma" charset="0"/>
              </a:rPr>
              <a:t>then </a:t>
            </a:r>
            <a:r>
              <a:rPr lang="en-US" altLang="x-none" sz="1900" i="1">
                <a:latin typeface="Times New Roman" charset="0"/>
              </a:rPr>
              <a:t>y</a:t>
            </a:r>
            <a:r>
              <a:rPr lang="en-US" altLang="x-none" sz="1900">
                <a:latin typeface="Times New Roman" charset="0"/>
              </a:rPr>
              <a:t> = </a:t>
            </a:r>
            <a:r>
              <a:rPr lang="en-US" altLang="x-none" sz="1900">
                <a:latin typeface="Times New Roman" charset="0"/>
                <a:sym typeface="Symbol" charset="2"/>
              </a:rPr>
              <a:t></a:t>
            </a:r>
            <a:r>
              <a:rPr lang="en-US" altLang="x-none" sz="1900">
                <a:latin typeface="Times New Roman" charset="0"/>
              </a:rPr>
              <a:t>1</a:t>
            </a:r>
            <a:endParaRPr lang="en-US" altLang="x-none" sz="1200">
              <a:latin typeface="Times New Roman" charset="0"/>
            </a:endParaRPr>
          </a:p>
        </p:txBody>
      </p:sp>
      <p:sp>
        <p:nvSpPr>
          <p:cNvPr id="41987" name="TextBox 4"/>
          <p:cNvSpPr txBox="1">
            <a:spLocks noChangeArrowheads="1"/>
          </p:cNvSpPr>
          <p:nvPr/>
        </p:nvSpPr>
        <p:spPr bwMode="auto">
          <a:xfrm>
            <a:off x="684213" y="6597650"/>
            <a:ext cx="3671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lvl="2"/>
            <a:r>
              <a:rPr lang="en-US" altLang="x-none" sz="1200"/>
              <a:t>Gert Lanckriet, Statistical Learning Theory Tutorial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9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9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9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9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9859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/>
            <a:r>
              <a:rPr lang="en-US" altLang="x-none">
                <a:solidFill>
                  <a:schemeClr val="accent2"/>
                </a:solidFill>
                <a:latin typeface="Tw Cen MT Condensed" charset="0"/>
                <a:ea typeface="ＭＳ Ｐゴシック" charset="-128"/>
              </a:rPr>
              <a:t>Linear binary classification</a:t>
            </a:r>
          </a:p>
        </p:txBody>
      </p:sp>
      <p:sp>
        <p:nvSpPr>
          <p:cNvPr id="1530883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341438"/>
            <a:ext cx="4502150" cy="4865687"/>
          </a:xfrm>
        </p:spPr>
        <p:txBody>
          <a:bodyPr/>
          <a:lstStyle/>
          <a:p>
            <a:pPr marL="469900" indent="-469900" eaLnBrk="1" hangingPunct="1">
              <a:buFont typeface="Wingdings" panose="05000000000000000000" pitchFamily="2" charset="2"/>
              <a:buChar char="l"/>
              <a:defRPr/>
            </a:pPr>
            <a:r>
              <a:rPr lang="en-US" dirty="0">
                <a:ea typeface="+mn-ea"/>
                <a:cs typeface="+mn-cs"/>
              </a:rPr>
              <a:t>Find a good</a:t>
            </a:r>
            <a:r>
              <a:rPr lang="en-US" dirty="0">
                <a:solidFill>
                  <a:schemeClr val="hlink"/>
                </a:solidFill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hlink"/>
                </a:solidFill>
                <a:ea typeface="+mn-ea"/>
                <a:cs typeface="+mn-cs"/>
              </a:rPr>
              <a:t>hyperplane</a:t>
            </a:r>
            <a:endParaRPr lang="en-US" dirty="0">
              <a:solidFill>
                <a:schemeClr val="hlink"/>
              </a:solidFill>
              <a:ea typeface="+mn-ea"/>
              <a:cs typeface="+mn-cs"/>
            </a:endParaRPr>
          </a:p>
          <a:p>
            <a:pPr marL="469900" indent="-469900"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ea typeface="+mn-ea"/>
                <a:cs typeface="+mn-cs"/>
              </a:rPr>
              <a:t>          </a:t>
            </a:r>
            <a:r>
              <a:rPr lang="en-US" b="1" dirty="0">
                <a:latin typeface="+mj-lt"/>
                <a:ea typeface="+mn-ea"/>
                <a:cs typeface="+mn-cs"/>
              </a:rPr>
              <a:t>(</a:t>
            </a:r>
            <a:r>
              <a:rPr lang="en-US" b="1" i="1" dirty="0">
                <a:latin typeface="+mj-lt"/>
                <a:ea typeface="+mn-ea"/>
                <a:cs typeface="+mn-cs"/>
              </a:rPr>
              <a:t>w</a:t>
            </a:r>
            <a:r>
              <a:rPr lang="en-US" b="1" dirty="0" smtClean="0">
                <a:latin typeface="+mj-lt"/>
                <a:ea typeface="+mn-ea"/>
                <a:cs typeface="+mn-cs"/>
              </a:rPr>
              <a:t>, </a:t>
            </a:r>
            <a:r>
              <a:rPr lang="en-US" b="1" i="1" dirty="0" smtClean="0">
                <a:latin typeface="+mj-lt"/>
                <a:ea typeface="+mn-ea"/>
                <a:cs typeface="+mn-cs"/>
              </a:rPr>
              <a:t>b</a:t>
            </a:r>
            <a:r>
              <a:rPr lang="en-US" b="1" dirty="0">
                <a:latin typeface="+mj-lt"/>
                <a:ea typeface="+mn-ea"/>
                <a:cs typeface="+mn-cs"/>
              </a:rPr>
              <a:t>) </a:t>
            </a:r>
            <a:r>
              <a:rPr lang="en-US" b="1" dirty="0">
                <a:ea typeface="+mn-ea"/>
                <a:cs typeface="+mn-cs"/>
              </a:rPr>
              <a:t>in </a:t>
            </a:r>
            <a:r>
              <a:rPr lang="en-US" b="1" i="1" dirty="0">
                <a:latin typeface="+mj-lt"/>
                <a:ea typeface="+mn-ea"/>
                <a:cs typeface="+mn-cs"/>
              </a:rPr>
              <a:t>R</a:t>
            </a:r>
            <a:r>
              <a:rPr lang="en-US" b="1" i="1" baseline="30000" dirty="0">
                <a:latin typeface="+mj-lt"/>
                <a:ea typeface="+mn-ea"/>
                <a:cs typeface="+mn-cs"/>
              </a:rPr>
              <a:t>d+1</a:t>
            </a:r>
          </a:p>
          <a:p>
            <a:pPr marL="469900" indent="-469900"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ea typeface="+mn-ea"/>
                <a:cs typeface="+mn-cs"/>
              </a:rPr>
              <a:t>    that correctly classifies data points as much as possible</a:t>
            </a:r>
          </a:p>
          <a:p>
            <a:pPr marL="469900" indent="-469900" eaLnBrk="1" hangingPunct="1">
              <a:buFont typeface="Wingdings" panose="05000000000000000000" pitchFamily="2" charset="2"/>
              <a:buChar char="l"/>
              <a:defRPr/>
            </a:pPr>
            <a:r>
              <a:rPr lang="en-US" dirty="0">
                <a:ea typeface="+mn-ea"/>
                <a:cs typeface="+mn-cs"/>
              </a:rPr>
              <a:t>In </a:t>
            </a:r>
            <a:r>
              <a:rPr lang="en-US" dirty="0">
                <a:solidFill>
                  <a:schemeClr val="hlink"/>
                </a:solidFill>
                <a:ea typeface="+mn-ea"/>
                <a:cs typeface="+mn-cs"/>
              </a:rPr>
              <a:t>online fashion</a:t>
            </a:r>
            <a:r>
              <a:rPr lang="en-US" dirty="0">
                <a:ea typeface="+mn-ea"/>
                <a:cs typeface="+mn-cs"/>
              </a:rPr>
              <a:t>: one data point at the time, update weights as necessary</a:t>
            </a:r>
            <a:endParaRPr lang="en-US" sz="3200" dirty="0">
              <a:ea typeface="+mn-ea"/>
              <a:cs typeface="+mn-cs"/>
            </a:endParaRPr>
          </a:p>
        </p:txBody>
      </p:sp>
      <p:sp>
        <p:nvSpPr>
          <p:cNvPr id="43011" name="Oval 4"/>
          <p:cNvSpPr>
            <a:spLocks noChangeArrowheads="1"/>
          </p:cNvSpPr>
          <p:nvPr/>
        </p:nvSpPr>
        <p:spPr bwMode="auto">
          <a:xfrm>
            <a:off x="5441950" y="23018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12" name="Oval 5"/>
          <p:cNvSpPr>
            <a:spLocks noChangeArrowheads="1"/>
          </p:cNvSpPr>
          <p:nvPr/>
        </p:nvSpPr>
        <p:spPr bwMode="auto">
          <a:xfrm>
            <a:off x="5289550" y="32924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13" name="Oval 6"/>
          <p:cNvSpPr>
            <a:spLocks noChangeArrowheads="1"/>
          </p:cNvSpPr>
          <p:nvPr/>
        </p:nvSpPr>
        <p:spPr bwMode="auto">
          <a:xfrm>
            <a:off x="5670550" y="29876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14" name="Oval 7"/>
          <p:cNvSpPr>
            <a:spLocks noChangeArrowheads="1"/>
          </p:cNvSpPr>
          <p:nvPr/>
        </p:nvSpPr>
        <p:spPr bwMode="auto">
          <a:xfrm>
            <a:off x="5289550" y="35210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15" name="Oval 8"/>
          <p:cNvSpPr>
            <a:spLocks noChangeArrowheads="1"/>
          </p:cNvSpPr>
          <p:nvPr/>
        </p:nvSpPr>
        <p:spPr bwMode="auto">
          <a:xfrm>
            <a:off x="5594350" y="36734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16" name="Oval 9"/>
          <p:cNvSpPr>
            <a:spLocks noChangeArrowheads="1"/>
          </p:cNvSpPr>
          <p:nvPr/>
        </p:nvSpPr>
        <p:spPr bwMode="auto">
          <a:xfrm>
            <a:off x="5899150" y="35210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17" name="Oval 10"/>
          <p:cNvSpPr>
            <a:spLocks noChangeArrowheads="1"/>
          </p:cNvSpPr>
          <p:nvPr/>
        </p:nvSpPr>
        <p:spPr bwMode="auto">
          <a:xfrm>
            <a:off x="6203950" y="37496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18" name="Oval 11"/>
          <p:cNvSpPr>
            <a:spLocks noChangeArrowheads="1"/>
          </p:cNvSpPr>
          <p:nvPr/>
        </p:nvSpPr>
        <p:spPr bwMode="auto">
          <a:xfrm>
            <a:off x="6965950" y="2149475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19" name="Oval 12"/>
          <p:cNvSpPr>
            <a:spLocks noChangeArrowheads="1"/>
          </p:cNvSpPr>
          <p:nvPr/>
        </p:nvSpPr>
        <p:spPr bwMode="auto">
          <a:xfrm>
            <a:off x="7575550" y="2301875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20" name="Oval 13"/>
          <p:cNvSpPr>
            <a:spLocks noChangeArrowheads="1"/>
          </p:cNvSpPr>
          <p:nvPr/>
        </p:nvSpPr>
        <p:spPr bwMode="auto">
          <a:xfrm>
            <a:off x="7880350" y="2759075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21" name="Oval 14"/>
          <p:cNvSpPr>
            <a:spLocks noChangeArrowheads="1"/>
          </p:cNvSpPr>
          <p:nvPr/>
        </p:nvSpPr>
        <p:spPr bwMode="auto">
          <a:xfrm>
            <a:off x="6965950" y="2682875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22" name="Oval 15"/>
          <p:cNvSpPr>
            <a:spLocks noChangeArrowheads="1"/>
          </p:cNvSpPr>
          <p:nvPr/>
        </p:nvSpPr>
        <p:spPr bwMode="auto">
          <a:xfrm>
            <a:off x="8185150" y="3063875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23" name="Oval 16"/>
          <p:cNvSpPr>
            <a:spLocks noChangeArrowheads="1"/>
          </p:cNvSpPr>
          <p:nvPr/>
        </p:nvSpPr>
        <p:spPr bwMode="auto">
          <a:xfrm>
            <a:off x="8413750" y="3216275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24" name="Oval 17"/>
          <p:cNvSpPr>
            <a:spLocks noChangeArrowheads="1"/>
          </p:cNvSpPr>
          <p:nvPr/>
        </p:nvSpPr>
        <p:spPr bwMode="auto">
          <a:xfrm>
            <a:off x="7956550" y="3444875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25" name="Oval 18"/>
          <p:cNvSpPr>
            <a:spLocks noChangeArrowheads="1"/>
          </p:cNvSpPr>
          <p:nvPr/>
        </p:nvSpPr>
        <p:spPr bwMode="auto">
          <a:xfrm>
            <a:off x="8566150" y="3216275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26" name="Oval 19"/>
          <p:cNvSpPr>
            <a:spLocks noChangeArrowheads="1"/>
          </p:cNvSpPr>
          <p:nvPr/>
        </p:nvSpPr>
        <p:spPr bwMode="auto">
          <a:xfrm>
            <a:off x="8642350" y="3825875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27" name="Oval 20"/>
          <p:cNvSpPr>
            <a:spLocks noChangeArrowheads="1"/>
          </p:cNvSpPr>
          <p:nvPr/>
        </p:nvSpPr>
        <p:spPr bwMode="auto">
          <a:xfrm>
            <a:off x="8108950" y="3825875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28" name="Oval 21"/>
          <p:cNvSpPr>
            <a:spLocks noChangeArrowheads="1"/>
          </p:cNvSpPr>
          <p:nvPr/>
        </p:nvSpPr>
        <p:spPr bwMode="auto">
          <a:xfrm>
            <a:off x="5594350" y="34448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29" name="Oval 22"/>
          <p:cNvSpPr>
            <a:spLocks noChangeArrowheads="1"/>
          </p:cNvSpPr>
          <p:nvPr/>
        </p:nvSpPr>
        <p:spPr bwMode="auto">
          <a:xfrm>
            <a:off x="5289550" y="27590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30" name="Oval 23"/>
          <p:cNvSpPr>
            <a:spLocks noChangeArrowheads="1"/>
          </p:cNvSpPr>
          <p:nvPr/>
        </p:nvSpPr>
        <p:spPr bwMode="auto">
          <a:xfrm>
            <a:off x="6051550" y="29114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31" name="Oval 24"/>
          <p:cNvSpPr>
            <a:spLocks noChangeArrowheads="1"/>
          </p:cNvSpPr>
          <p:nvPr/>
        </p:nvSpPr>
        <p:spPr bwMode="auto">
          <a:xfrm>
            <a:off x="6737350" y="39020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32" name="Oval 25"/>
          <p:cNvSpPr>
            <a:spLocks noChangeArrowheads="1"/>
          </p:cNvSpPr>
          <p:nvPr/>
        </p:nvSpPr>
        <p:spPr bwMode="auto">
          <a:xfrm>
            <a:off x="5975350" y="32924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33" name="Oval 26"/>
          <p:cNvSpPr>
            <a:spLocks noChangeArrowheads="1"/>
          </p:cNvSpPr>
          <p:nvPr/>
        </p:nvSpPr>
        <p:spPr bwMode="auto">
          <a:xfrm>
            <a:off x="5899150" y="39020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34" name="Oval 27"/>
          <p:cNvSpPr>
            <a:spLocks noChangeArrowheads="1"/>
          </p:cNvSpPr>
          <p:nvPr/>
        </p:nvSpPr>
        <p:spPr bwMode="auto">
          <a:xfrm>
            <a:off x="7575550" y="2987675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35" name="Oval 28"/>
          <p:cNvSpPr>
            <a:spLocks noChangeArrowheads="1"/>
          </p:cNvSpPr>
          <p:nvPr/>
        </p:nvSpPr>
        <p:spPr bwMode="auto">
          <a:xfrm>
            <a:off x="8032750" y="2835275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36" name="Oval 29"/>
          <p:cNvSpPr>
            <a:spLocks noChangeArrowheads="1"/>
          </p:cNvSpPr>
          <p:nvPr/>
        </p:nvSpPr>
        <p:spPr bwMode="auto">
          <a:xfrm>
            <a:off x="7804150" y="3216275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37" name="Oval 30"/>
          <p:cNvSpPr>
            <a:spLocks noChangeArrowheads="1"/>
          </p:cNvSpPr>
          <p:nvPr/>
        </p:nvSpPr>
        <p:spPr bwMode="auto">
          <a:xfrm>
            <a:off x="8337550" y="3140075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43038" name="Oval 31"/>
          <p:cNvSpPr>
            <a:spLocks noChangeArrowheads="1"/>
          </p:cNvSpPr>
          <p:nvPr/>
        </p:nvSpPr>
        <p:spPr bwMode="auto">
          <a:xfrm>
            <a:off x="8489950" y="3292475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1530912" name="Line 32"/>
          <p:cNvSpPr>
            <a:spLocks noChangeShapeType="1"/>
          </p:cNvSpPr>
          <p:nvPr/>
        </p:nvSpPr>
        <p:spPr bwMode="auto">
          <a:xfrm rot="921216">
            <a:off x="5461000" y="2200275"/>
            <a:ext cx="2820988" cy="20208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7143750" y="4648200"/>
            <a:ext cx="1204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b="1" i="1" dirty="0" err="1" smtClean="0">
                <a:solidFill>
                  <a:schemeClr val="accent2"/>
                </a:solidFill>
                <a:latin typeface="+mj-lt"/>
                <a:cs typeface="Arial" panose="020B0604020202020204" pitchFamily="34" charset="0"/>
              </a:rPr>
              <a:t>wx</a:t>
            </a:r>
            <a:r>
              <a:rPr lang="en-US" b="1" dirty="0" smtClean="0">
                <a:solidFill>
                  <a:schemeClr val="accent2"/>
                </a:solidFill>
                <a:latin typeface="+mj-lt"/>
                <a:cs typeface="Arial" panose="020B0604020202020204" pitchFamily="34" charset="0"/>
              </a:rPr>
              <a:t> + </a:t>
            </a:r>
            <a:r>
              <a:rPr lang="en-US" b="1" i="1" dirty="0" smtClean="0">
                <a:solidFill>
                  <a:schemeClr val="accent2"/>
                </a:solidFill>
                <a:latin typeface="+mj-lt"/>
                <a:cs typeface="Arial" panose="020B0604020202020204" pitchFamily="34" charset="0"/>
              </a:rPr>
              <a:t>b</a:t>
            </a:r>
            <a:r>
              <a:rPr lang="en-US" b="1" dirty="0" smtClean="0">
                <a:solidFill>
                  <a:schemeClr val="accent2"/>
                </a:solidFill>
                <a:latin typeface="+mj-lt"/>
                <a:cs typeface="Arial" panose="020B0604020202020204" pitchFamily="34" charset="0"/>
              </a:rPr>
              <a:t> = 0</a:t>
            </a:r>
          </a:p>
        </p:txBody>
      </p:sp>
      <p:sp>
        <p:nvSpPr>
          <p:cNvPr id="1530914" name="Line 34"/>
          <p:cNvSpPr>
            <a:spLocks noChangeShapeType="1"/>
          </p:cNvSpPr>
          <p:nvPr/>
        </p:nvSpPr>
        <p:spPr bwMode="auto">
          <a:xfrm rot="921216" flipV="1">
            <a:off x="4968875" y="3078163"/>
            <a:ext cx="3702050" cy="125412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0915" name="Line 35"/>
          <p:cNvSpPr>
            <a:spLocks noChangeShapeType="1"/>
          </p:cNvSpPr>
          <p:nvPr/>
        </p:nvSpPr>
        <p:spPr bwMode="auto">
          <a:xfrm rot="921216" flipH="1">
            <a:off x="5257800" y="2227263"/>
            <a:ext cx="3265488" cy="186213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0916" name="Line 36"/>
          <p:cNvSpPr>
            <a:spLocks noChangeShapeType="1"/>
          </p:cNvSpPr>
          <p:nvPr/>
        </p:nvSpPr>
        <p:spPr bwMode="auto">
          <a:xfrm rot="921216" flipH="1">
            <a:off x="6845300" y="1709738"/>
            <a:ext cx="107950" cy="26797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5583238" y="5302250"/>
            <a:ext cx="2635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b="1" dirty="0" smtClean="0">
                <a:solidFill>
                  <a:schemeClr val="hlin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Classification Rule:</a:t>
            </a:r>
          </a:p>
          <a:p>
            <a:pPr eaLnBrk="1" hangingPunct="1">
              <a:defRPr/>
            </a:pPr>
            <a:r>
              <a:rPr lang="en-US" b="1" dirty="0" smtClean="0">
                <a:solidFill>
                  <a:schemeClr val="hlink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  </a:t>
            </a:r>
            <a:r>
              <a:rPr lang="en-US" b="1" i="1" dirty="0" smtClean="0">
                <a:solidFill>
                  <a:schemeClr val="hlink"/>
                </a:solidFill>
                <a:latin typeface="+mj-lt"/>
                <a:cs typeface="Arial" panose="020B0604020202020204" pitchFamily="34" charset="0"/>
              </a:rPr>
              <a:t>y</a:t>
            </a:r>
            <a:r>
              <a:rPr lang="en-US" b="1" dirty="0" smtClean="0">
                <a:solidFill>
                  <a:schemeClr val="hlink"/>
                </a:solidFill>
                <a:latin typeface="+mj-lt"/>
                <a:cs typeface="Arial" panose="020B0604020202020204" pitchFamily="34" charset="0"/>
              </a:rPr>
              <a:t> = </a:t>
            </a:r>
            <a:r>
              <a:rPr lang="en-US" b="1" i="1" dirty="0" smtClean="0">
                <a:solidFill>
                  <a:schemeClr val="hlink"/>
                </a:solidFill>
                <a:latin typeface="+mj-lt"/>
                <a:cs typeface="Arial" panose="020B0604020202020204" pitchFamily="34" charset="0"/>
              </a:rPr>
              <a:t>sign</a:t>
            </a:r>
            <a:r>
              <a:rPr lang="en-US" b="1" dirty="0" smtClean="0">
                <a:solidFill>
                  <a:schemeClr val="hlink"/>
                </a:solidFill>
                <a:latin typeface="+mj-lt"/>
                <a:cs typeface="Arial" panose="020B0604020202020204" pitchFamily="34" charset="0"/>
              </a:rPr>
              <a:t>(</a:t>
            </a:r>
            <a:r>
              <a:rPr lang="en-US" b="1" i="1" dirty="0" err="1" smtClean="0">
                <a:solidFill>
                  <a:schemeClr val="hlink"/>
                </a:solidFill>
                <a:latin typeface="+mj-lt"/>
                <a:cs typeface="Arial" panose="020B0604020202020204" pitchFamily="34" charset="0"/>
              </a:rPr>
              <a:t>wx</a:t>
            </a:r>
            <a:r>
              <a:rPr lang="en-US" b="1" dirty="0" smtClean="0">
                <a:solidFill>
                  <a:schemeClr val="hlink"/>
                </a:solidFill>
                <a:latin typeface="+mj-lt"/>
                <a:cs typeface="Arial" panose="020B0604020202020204" pitchFamily="34" charset="0"/>
              </a:rPr>
              <a:t> + </a:t>
            </a:r>
            <a:r>
              <a:rPr lang="en-US" b="1" i="1" dirty="0" smtClean="0">
                <a:solidFill>
                  <a:schemeClr val="hlink"/>
                </a:solidFill>
                <a:latin typeface="+mj-lt"/>
                <a:cs typeface="Arial" panose="020B0604020202020204" pitchFamily="34" charset="0"/>
              </a:rPr>
              <a:t>b</a:t>
            </a:r>
            <a:r>
              <a:rPr lang="en-US" b="1" dirty="0" smtClean="0">
                <a:solidFill>
                  <a:schemeClr val="hlink"/>
                </a:solidFill>
                <a:latin typeface="+mj-lt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3045" name="Rectangle 38"/>
          <p:cNvSpPr>
            <a:spLocks noChangeArrowheads="1"/>
          </p:cNvSpPr>
          <p:nvPr/>
        </p:nvSpPr>
        <p:spPr bwMode="auto">
          <a:xfrm>
            <a:off x="755650" y="6673850"/>
            <a:ext cx="33178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lvl="2" eaLnBrk="1" hangingPunct="1">
              <a:spcBef>
                <a:spcPct val="20000"/>
              </a:spcBef>
            </a:pPr>
            <a:r>
              <a:rPr lang="en-US" altLang="x-none" sz="1200"/>
              <a:t>G. Lanckriet, Statistical Learning Theory Tutorial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0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0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30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3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0912" grpId="0" animBg="1"/>
      <p:bldP spid="1530914" grpId="0" animBg="1"/>
      <p:bldP spid="1530915" grpId="0" animBg="1"/>
      <p:bldP spid="153091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xfrm>
            <a:off x="1408112" y="1676400"/>
            <a:ext cx="7772400" cy="1371600"/>
          </a:xfrm>
        </p:spPr>
        <p:txBody>
          <a:bodyPr/>
          <a:lstStyle/>
          <a:p>
            <a:pPr eaLnBrk="1" hangingPunct="1"/>
            <a:r>
              <a:rPr lang="en-US" altLang="x-none">
                <a:latin typeface="Tw Cen MT Condensed" charset="0"/>
                <a:ea typeface="ＭＳ Ｐゴシック" charset="-128"/>
              </a:rPr>
              <a:t>Perceptron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5250"/>
            <a:ext cx="7772400" cy="676275"/>
          </a:xfrm>
        </p:spPr>
        <p:txBody>
          <a:bodyPr/>
          <a:lstStyle/>
          <a:p>
            <a:r>
              <a:rPr lang="en-GB" altLang="x-none">
                <a:solidFill>
                  <a:schemeClr val="tx1"/>
                </a:solidFill>
                <a:effectLst/>
                <a:latin typeface="Tw Cen MT Condensed" charset="0"/>
                <a:ea typeface="ＭＳ Ｐゴシック" charset="-128"/>
              </a:rPr>
              <a:t>The Perceptron</a:t>
            </a:r>
            <a:endParaRPr lang="en-US" altLang="x-none">
              <a:solidFill>
                <a:schemeClr val="tx1"/>
              </a:solidFill>
              <a:effectLst/>
              <a:latin typeface="Tw Cen MT Condensed" charset="0"/>
              <a:ea typeface="ＭＳ Ｐゴシック" charset="-128"/>
            </a:endParaRPr>
          </a:p>
        </p:txBody>
      </p:sp>
      <p:sp>
        <p:nvSpPr>
          <p:cNvPr id="267267" name="Rectangle 3"/>
          <p:cNvSpPr>
            <a:spLocks noChangeArrowheads="1"/>
          </p:cNvSpPr>
          <p:nvPr/>
        </p:nvSpPr>
        <p:spPr bwMode="auto">
          <a:xfrm>
            <a:off x="3962400" y="3962400"/>
            <a:ext cx="4953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tabLst>
                <a:tab pos="690563" algn="l"/>
              </a:tabLst>
              <a:defRPr kumimoji="1" sz="2800" b="1">
                <a:solidFill>
                  <a:schemeClr val="tx1"/>
                </a:solidFill>
                <a:latin typeface="Arial" pitchFamily="34" charset="0"/>
              </a:defRPr>
            </a:lvl1pPr>
            <a:lvl2pPr marL="865188" indent="-285750">
              <a:spcBef>
                <a:spcPct val="20000"/>
              </a:spcBef>
              <a:buFont typeface="Wingdings" pitchFamily="2" charset="2"/>
              <a:buChar char="§"/>
              <a:tabLst>
                <a:tab pos="690563" algn="l"/>
              </a:tabLst>
              <a:defRPr kumimoji="1" sz="2400" b="1">
                <a:solidFill>
                  <a:schemeClr val="tx1"/>
                </a:solidFill>
                <a:latin typeface="Arial" pitchFamily="34" charset="0"/>
              </a:defRPr>
            </a:lvl2pPr>
            <a:lvl3pPr marL="1208088" indent="-228600">
              <a:spcBef>
                <a:spcPct val="20000"/>
              </a:spcBef>
              <a:buClr>
                <a:schemeClr val="accent2"/>
              </a:buClr>
              <a:buChar char="•"/>
              <a:tabLst>
                <a:tab pos="690563" algn="l"/>
              </a:tabLst>
              <a:defRPr kumimoji="1"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90563" algn="l"/>
              </a:tabLst>
              <a:defRPr kumimoji="1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tabLst>
                <a:tab pos="690563" algn="l"/>
              </a:tabLst>
              <a:defRPr kumimoji="1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tabLst>
                <a:tab pos="690563" algn="l"/>
              </a:tabLst>
              <a:defRPr kumimoji="1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tabLst>
                <a:tab pos="690563" algn="l"/>
              </a:tabLst>
              <a:defRPr kumimoji="1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tabLst>
                <a:tab pos="690563" algn="l"/>
              </a:tabLst>
              <a:defRPr kumimoji="1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tabLst>
                <a:tab pos="690563" algn="l"/>
              </a:tabLst>
              <a:defRPr kumimoji="1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Clr>
                <a:schemeClr val="accent1"/>
              </a:buClr>
              <a:buSzTx/>
              <a:buFontTx/>
              <a:buNone/>
              <a:defRPr/>
            </a:pPr>
            <a:r>
              <a:rPr kumimoji="0" lang="en-GB" altLang="en-US" sz="2000" b="0" dirty="0" smtClean="0">
                <a:solidFill>
                  <a:srgbClr val="003366"/>
                </a:solidFill>
                <a:latin typeface="+mn-lt"/>
                <a:ea typeface="宋体" panose="02010600030101010101" pitchFamily="2" charset="-122"/>
                <a:cs typeface="Times New Roman" pitchFamily="18" charset="0"/>
              </a:rPr>
              <a:t>It obeyed the following rule:</a:t>
            </a:r>
          </a:p>
          <a:p>
            <a:pPr>
              <a:buClr>
                <a:schemeClr val="accent1"/>
              </a:buClr>
              <a:buSzTx/>
              <a:buFontTx/>
              <a:buNone/>
              <a:defRPr/>
            </a:pPr>
            <a:r>
              <a:rPr kumimoji="0" lang="en-GB" altLang="en-US" sz="2000" b="0" dirty="0" smtClean="0">
                <a:solidFill>
                  <a:srgbClr val="003366"/>
                </a:solidFill>
                <a:latin typeface="+mn-lt"/>
                <a:ea typeface="宋体" panose="02010600030101010101" pitchFamily="2" charset="-122"/>
                <a:cs typeface="Times New Roman" pitchFamily="18" charset="0"/>
              </a:rPr>
              <a:t>If the sum of the weighted inputs exceeds a threshold, output 1, else output 0.</a:t>
            </a:r>
            <a:endParaRPr kumimoji="0" lang="en-US" altLang="en-US" sz="2000" b="0" baseline="-25000" dirty="0" smtClean="0">
              <a:solidFill>
                <a:srgbClr val="003366"/>
              </a:solidFill>
              <a:latin typeface="+mn-lt"/>
              <a:ea typeface="宋体" panose="02010600030101010101" pitchFamily="2" charset="-122"/>
              <a:cs typeface="Times New Roman" pitchFamily="18" charset="0"/>
            </a:endParaRPr>
          </a:p>
        </p:txBody>
      </p:sp>
      <p:grpSp>
        <p:nvGrpSpPr>
          <p:cNvPr id="267268" name="Group 4"/>
          <p:cNvGrpSpPr>
            <a:grpSpLocks/>
          </p:cNvGrpSpPr>
          <p:nvPr/>
        </p:nvGrpSpPr>
        <p:grpSpPr bwMode="auto">
          <a:xfrm>
            <a:off x="892175" y="3810000"/>
            <a:ext cx="2743200" cy="2439988"/>
            <a:chOff x="480" y="2447"/>
            <a:chExt cx="1728" cy="1537"/>
          </a:xfrm>
        </p:grpSpPr>
        <p:sp>
          <p:nvSpPr>
            <p:cNvPr id="35848" name="Text Box 5"/>
            <p:cNvSpPr txBox="1">
              <a:spLocks noChangeArrowheads="1"/>
            </p:cNvSpPr>
            <p:nvPr/>
          </p:nvSpPr>
          <p:spPr bwMode="auto">
            <a:xfrm>
              <a:off x="1582" y="3504"/>
              <a:ext cx="62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8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defRPr kumimoji="1"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kumimoji="1"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kumimoji="1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kumimoji="1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kumimoji="0" lang="en-GB" sz="1800" b="0" i="1" smtClean="0">
                  <a:solidFill>
                    <a:srgbClr val="003366"/>
                  </a:solidFill>
                  <a:latin typeface="Times New Roman" charset="0"/>
                  <a:ea typeface="宋体" charset="0"/>
                  <a:cs typeface="Times New Roman" charset="0"/>
                </a:rPr>
                <a:t>output</a:t>
              </a:r>
              <a:endParaRPr kumimoji="0" lang="en-US" sz="1800" b="0" i="1" smtClean="0">
                <a:solidFill>
                  <a:srgbClr val="003366"/>
                </a:solidFill>
                <a:latin typeface="Times New Roman" charset="0"/>
                <a:ea typeface="宋体" charset="0"/>
                <a:cs typeface="Times New Roman" charset="0"/>
              </a:endParaRPr>
            </a:p>
          </p:txBody>
        </p:sp>
        <p:grpSp>
          <p:nvGrpSpPr>
            <p:cNvPr id="45064" name="Group 6"/>
            <p:cNvGrpSpPr>
              <a:grpSpLocks/>
            </p:cNvGrpSpPr>
            <p:nvPr/>
          </p:nvGrpSpPr>
          <p:grpSpPr bwMode="auto">
            <a:xfrm>
              <a:off x="480" y="2447"/>
              <a:ext cx="1728" cy="1537"/>
              <a:chOff x="480" y="2256"/>
              <a:chExt cx="1728" cy="1537"/>
            </a:xfrm>
          </p:grpSpPr>
          <p:sp>
            <p:nvSpPr>
              <p:cNvPr id="35850" name="Text Box 7"/>
              <p:cNvSpPr txBox="1">
                <a:spLocks noChangeArrowheads="1"/>
              </p:cNvSpPr>
              <p:nvPr/>
            </p:nvSpPr>
            <p:spPr bwMode="auto">
              <a:xfrm rot="-5400000">
                <a:off x="307" y="3339"/>
                <a:ext cx="67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8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>
                  <a:defRPr kumimoji="1"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kumimoji="1"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eaLnBrk="0" hangingPunct="0"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eaLnBrk="0" hangingPunct="0"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eaLnBrk="0" hangingPunct="0"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eaLnBrk="0" hangingPunct="0"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defRPr/>
                </a:pPr>
                <a:r>
                  <a:rPr kumimoji="0" lang="en-GB" sz="1800" b="0" i="1" smtClean="0">
                    <a:solidFill>
                      <a:srgbClr val="003366"/>
                    </a:solidFill>
                    <a:latin typeface="Times New Roman" charset="0"/>
                    <a:ea typeface="宋体" charset="0"/>
                    <a:cs typeface="Times New Roman" charset="0"/>
                  </a:rPr>
                  <a:t>inputs</a:t>
                </a:r>
                <a:endParaRPr kumimoji="0" lang="en-US" sz="1800" b="0" i="1" smtClean="0">
                  <a:solidFill>
                    <a:srgbClr val="003366"/>
                  </a:solidFill>
                  <a:latin typeface="Times New Roman" charset="0"/>
                  <a:ea typeface="宋体" charset="0"/>
                  <a:cs typeface="Times New Roman" charset="0"/>
                </a:endParaRPr>
              </a:p>
            </p:txBody>
          </p:sp>
          <p:sp>
            <p:nvSpPr>
              <p:cNvPr id="35851" name="Text Box 8"/>
              <p:cNvSpPr txBox="1">
                <a:spLocks noChangeArrowheads="1"/>
              </p:cNvSpPr>
              <p:nvPr/>
            </p:nvSpPr>
            <p:spPr bwMode="auto">
              <a:xfrm rot="-5400000">
                <a:off x="547" y="3338"/>
                <a:ext cx="67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8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>
                  <a:defRPr kumimoji="1"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kumimoji="1"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eaLnBrk="0" hangingPunct="0"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eaLnBrk="0" hangingPunct="0"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eaLnBrk="0" hangingPunct="0"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eaLnBrk="0" hangingPunct="0"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defRPr/>
                </a:pPr>
                <a:r>
                  <a:rPr kumimoji="0" lang="en-GB" sz="1800" b="0" i="1" smtClean="0">
                    <a:solidFill>
                      <a:srgbClr val="003366"/>
                    </a:solidFill>
                    <a:latin typeface="Times New Roman" charset="0"/>
                    <a:ea typeface="宋体" charset="0"/>
                    <a:cs typeface="Times New Roman" charset="0"/>
                  </a:rPr>
                  <a:t>weights</a:t>
                </a:r>
                <a:endParaRPr kumimoji="0" lang="en-US" sz="1800" b="0" i="1" smtClean="0">
                  <a:solidFill>
                    <a:srgbClr val="003366"/>
                  </a:solidFill>
                  <a:latin typeface="Times New Roman" charset="0"/>
                  <a:ea typeface="宋体" charset="0"/>
                  <a:cs typeface="Times New Roman" charset="0"/>
                </a:endParaRPr>
              </a:p>
            </p:txBody>
          </p:sp>
          <p:sp>
            <p:nvSpPr>
              <p:cNvPr id="35852" name="Text Box 9"/>
              <p:cNvSpPr txBox="1">
                <a:spLocks noChangeArrowheads="1"/>
              </p:cNvSpPr>
              <p:nvPr/>
            </p:nvSpPr>
            <p:spPr bwMode="auto">
              <a:xfrm>
                <a:off x="1054" y="3312"/>
                <a:ext cx="67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8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>
                  <a:defRPr kumimoji="1"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kumimoji="1"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eaLnBrk="0" hangingPunct="0"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eaLnBrk="0" hangingPunct="0"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eaLnBrk="0" hangingPunct="0"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eaLnBrk="0" hangingPunct="0"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defRPr/>
                </a:pPr>
                <a:r>
                  <a:rPr kumimoji="0" lang="en-GB" sz="1800" b="0" i="1" smtClean="0">
                    <a:solidFill>
                      <a:srgbClr val="003366"/>
                    </a:solidFill>
                    <a:latin typeface="Times New Roman" charset="0"/>
                    <a:ea typeface="宋体" charset="0"/>
                    <a:cs typeface="Times New Roman" charset="0"/>
                  </a:rPr>
                  <a:t>sum</a:t>
                </a:r>
                <a:endParaRPr kumimoji="0" lang="en-US" sz="1800" b="0" i="1" smtClean="0">
                  <a:solidFill>
                    <a:srgbClr val="003366"/>
                  </a:solidFill>
                  <a:latin typeface="Times New Roman" charset="0"/>
                  <a:ea typeface="宋体" charset="0"/>
                  <a:cs typeface="Times New Roman" charset="0"/>
                </a:endParaRPr>
              </a:p>
            </p:txBody>
          </p:sp>
          <p:sp>
            <p:nvSpPr>
              <p:cNvPr id="35853" name="Rectangle 10"/>
              <p:cNvSpPr>
                <a:spLocks noChangeArrowheads="1"/>
              </p:cNvSpPr>
              <p:nvPr/>
            </p:nvSpPr>
            <p:spPr bwMode="auto">
              <a:xfrm>
                <a:off x="480" y="2256"/>
                <a:ext cx="1728" cy="1536"/>
              </a:xfrm>
              <a:prstGeom prst="rect">
                <a:avLst/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宋体" charset="0"/>
                  <a:cs typeface="宋体" charset="0"/>
                </a:endParaRPr>
              </a:p>
            </p:txBody>
          </p:sp>
          <p:grpSp>
            <p:nvGrpSpPr>
              <p:cNvPr id="45069" name="Group 11"/>
              <p:cNvGrpSpPr>
                <a:grpSpLocks/>
              </p:cNvGrpSpPr>
              <p:nvPr/>
            </p:nvGrpSpPr>
            <p:grpSpPr bwMode="auto">
              <a:xfrm>
                <a:off x="576" y="2352"/>
                <a:ext cx="1584" cy="816"/>
                <a:chOff x="623" y="2448"/>
                <a:chExt cx="817" cy="1152"/>
              </a:xfrm>
            </p:grpSpPr>
            <p:sp>
              <p:nvSpPr>
                <p:cNvPr id="35857" name="AutoShape 12"/>
                <p:cNvSpPr>
                  <a:spLocks noChangeArrowheads="1"/>
                </p:cNvSpPr>
                <p:nvPr/>
              </p:nvSpPr>
              <p:spPr bwMode="auto">
                <a:xfrm rot="5400000">
                  <a:off x="488" y="2863"/>
                  <a:ext cx="1152" cy="322"/>
                </a:xfrm>
                <a:prstGeom prst="triangle">
                  <a:avLst>
                    <a:gd name="adj" fmla="val 50000"/>
                  </a:avLst>
                </a:prstGeom>
                <a:noFill/>
                <a:ln w="9525">
                  <a:solidFill>
                    <a:schemeClr val="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0000">
                          <a:alpha val="50195"/>
                        </a:srgbClr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ea typeface="宋体" charset="0"/>
                    <a:cs typeface="宋体" charset="0"/>
                  </a:endParaRPr>
                </a:p>
              </p:txBody>
            </p:sp>
            <p:sp>
              <p:nvSpPr>
                <p:cNvPr id="35858" name="Line 13"/>
                <p:cNvSpPr>
                  <a:spLocks noChangeShapeType="1"/>
                </p:cNvSpPr>
                <p:nvPr/>
              </p:nvSpPr>
              <p:spPr bwMode="auto">
                <a:xfrm>
                  <a:off x="623" y="2496"/>
                  <a:ext cx="2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ea typeface="宋体" charset="0"/>
                    <a:cs typeface="宋体" charset="0"/>
                  </a:endParaRPr>
                </a:p>
              </p:txBody>
            </p:sp>
            <p:sp>
              <p:nvSpPr>
                <p:cNvPr id="35859" name="Line 14"/>
                <p:cNvSpPr>
                  <a:spLocks noChangeShapeType="1"/>
                </p:cNvSpPr>
                <p:nvPr/>
              </p:nvSpPr>
              <p:spPr bwMode="auto">
                <a:xfrm>
                  <a:off x="1225" y="3024"/>
                  <a:ext cx="215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ea typeface="宋体" charset="0"/>
                    <a:cs typeface="宋体" charset="0"/>
                  </a:endParaRPr>
                </a:p>
              </p:txBody>
            </p:sp>
            <p:sp>
              <p:nvSpPr>
                <p:cNvPr id="35860" name="Line 15"/>
                <p:cNvSpPr>
                  <a:spLocks noChangeShapeType="1"/>
                </p:cNvSpPr>
                <p:nvPr/>
              </p:nvSpPr>
              <p:spPr bwMode="auto">
                <a:xfrm>
                  <a:off x="624" y="3072"/>
                  <a:ext cx="2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ea typeface="宋体" charset="0"/>
                    <a:cs typeface="宋体" charset="0"/>
                  </a:endParaRPr>
                </a:p>
              </p:txBody>
            </p:sp>
            <p:sp>
              <p:nvSpPr>
                <p:cNvPr id="35861" name="Line 16"/>
                <p:cNvSpPr>
                  <a:spLocks noChangeShapeType="1"/>
                </p:cNvSpPr>
                <p:nvPr/>
              </p:nvSpPr>
              <p:spPr bwMode="auto">
                <a:xfrm>
                  <a:off x="624" y="3216"/>
                  <a:ext cx="2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ea typeface="宋体" charset="0"/>
                    <a:cs typeface="宋体" charset="0"/>
                  </a:endParaRPr>
                </a:p>
              </p:txBody>
            </p:sp>
            <p:sp>
              <p:nvSpPr>
                <p:cNvPr id="35862" name="Line 17"/>
                <p:cNvSpPr>
                  <a:spLocks noChangeShapeType="1"/>
                </p:cNvSpPr>
                <p:nvPr/>
              </p:nvSpPr>
              <p:spPr bwMode="auto">
                <a:xfrm>
                  <a:off x="624" y="3360"/>
                  <a:ext cx="2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ea typeface="宋体" charset="0"/>
                    <a:cs typeface="宋体" charset="0"/>
                  </a:endParaRPr>
                </a:p>
              </p:txBody>
            </p:sp>
            <p:sp>
              <p:nvSpPr>
                <p:cNvPr id="35863" name="Line 18"/>
                <p:cNvSpPr>
                  <a:spLocks noChangeShapeType="1"/>
                </p:cNvSpPr>
                <p:nvPr/>
              </p:nvSpPr>
              <p:spPr bwMode="auto">
                <a:xfrm>
                  <a:off x="624" y="3504"/>
                  <a:ext cx="2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ea typeface="宋体" charset="0"/>
                    <a:cs typeface="宋体" charset="0"/>
                  </a:endParaRPr>
                </a:p>
              </p:txBody>
            </p:sp>
            <p:sp>
              <p:nvSpPr>
                <p:cNvPr id="35864" name="Line 19"/>
                <p:cNvSpPr>
                  <a:spLocks noChangeShapeType="1"/>
                </p:cNvSpPr>
                <p:nvPr/>
              </p:nvSpPr>
              <p:spPr bwMode="auto">
                <a:xfrm>
                  <a:off x="624" y="2928"/>
                  <a:ext cx="2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ea typeface="宋体" charset="0"/>
                    <a:cs typeface="宋体" charset="0"/>
                  </a:endParaRPr>
                </a:p>
              </p:txBody>
            </p:sp>
            <p:sp>
              <p:nvSpPr>
                <p:cNvPr id="35865" name="Line 20"/>
                <p:cNvSpPr>
                  <a:spLocks noChangeShapeType="1"/>
                </p:cNvSpPr>
                <p:nvPr/>
              </p:nvSpPr>
              <p:spPr bwMode="auto">
                <a:xfrm>
                  <a:off x="624" y="2784"/>
                  <a:ext cx="2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ea typeface="宋体" charset="0"/>
                    <a:cs typeface="宋体" charset="0"/>
                  </a:endParaRPr>
                </a:p>
              </p:txBody>
            </p:sp>
            <p:sp>
              <p:nvSpPr>
                <p:cNvPr id="35866" name="Line 21"/>
                <p:cNvSpPr>
                  <a:spLocks noChangeShapeType="1"/>
                </p:cNvSpPr>
                <p:nvPr/>
              </p:nvSpPr>
              <p:spPr bwMode="auto">
                <a:xfrm>
                  <a:off x="624" y="2640"/>
                  <a:ext cx="2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ea typeface="宋体" charset="0"/>
                    <a:cs typeface="宋体" charset="0"/>
                  </a:endParaRPr>
                </a:p>
              </p:txBody>
            </p:sp>
          </p:grpSp>
          <p:sp>
            <p:nvSpPr>
              <p:cNvPr id="35855" name="Rectangle 22"/>
              <p:cNvSpPr>
                <a:spLocks noChangeArrowheads="1"/>
              </p:cNvSpPr>
              <p:nvPr/>
            </p:nvSpPr>
            <p:spPr bwMode="auto">
              <a:xfrm>
                <a:off x="1104" y="2592"/>
                <a:ext cx="62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tabLst>
                    <a:tab pos="690563" algn="l"/>
                  </a:tabLs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tabLst>
                    <a:tab pos="690563" algn="l"/>
                  </a:tabLs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tabLst>
                    <a:tab pos="690563" algn="l"/>
                  </a:tabLs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tabLst>
                    <a:tab pos="690563" algn="l"/>
                  </a:tabLs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tabLst>
                    <a:tab pos="690563" algn="l"/>
                  </a:tabLs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690563" algn="l"/>
                  </a:tabLs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690563" algn="l"/>
                  </a:tabLs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690563" algn="l"/>
                  </a:tabLs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690563" algn="l"/>
                  </a:tabLs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chemeClr val="accent1"/>
                  </a:buClr>
                </a:pPr>
                <a:r>
                  <a:rPr lang="en-GB" altLang="x-none" sz="2000">
                    <a:solidFill>
                      <a:srgbClr val="003366"/>
                    </a:solidFill>
                    <a:latin typeface="Times New Roman" charset="0"/>
                  </a:rPr>
                  <a:t>Σ</a:t>
                </a:r>
                <a:r>
                  <a:rPr lang="en-GB" altLang="x-none" sz="2000" i="1">
                    <a:solidFill>
                      <a:srgbClr val="003366"/>
                    </a:solidFill>
                    <a:latin typeface="Times New Roman" charset="0"/>
                  </a:rPr>
                  <a:t>x</a:t>
                </a:r>
                <a:r>
                  <a:rPr lang="en-GB" altLang="x-none" sz="2000" i="1" baseline="-25000">
                    <a:solidFill>
                      <a:srgbClr val="003366"/>
                    </a:solidFill>
                    <a:latin typeface="Times New Roman" charset="0"/>
                  </a:rPr>
                  <a:t>i </a:t>
                </a:r>
                <a:r>
                  <a:rPr lang="en-GB" altLang="x-none" sz="2000" i="1">
                    <a:solidFill>
                      <a:srgbClr val="003366"/>
                    </a:solidFill>
                    <a:latin typeface="Times New Roman" charset="0"/>
                  </a:rPr>
                  <a:t>w</a:t>
                </a:r>
                <a:r>
                  <a:rPr lang="en-GB" altLang="x-none" sz="2000" i="1" baseline="-25000">
                    <a:solidFill>
                      <a:srgbClr val="003366"/>
                    </a:solidFill>
                    <a:latin typeface="Times New Roman" charset="0"/>
                  </a:rPr>
                  <a:t>i</a:t>
                </a:r>
                <a:endParaRPr lang="en-US" altLang="x-none" sz="2000" i="1" baseline="-25000">
                  <a:solidFill>
                    <a:srgbClr val="003366"/>
                  </a:solidFill>
                  <a:latin typeface="Times New Roman" charset="0"/>
                </a:endParaRPr>
              </a:p>
            </p:txBody>
          </p:sp>
          <p:sp>
            <p:nvSpPr>
              <p:cNvPr id="35856" name="Text Box 23"/>
              <p:cNvSpPr txBox="1">
                <a:spLocks noChangeArrowheads="1"/>
              </p:cNvSpPr>
              <p:nvPr/>
            </p:nvSpPr>
            <p:spPr bwMode="auto">
              <a:xfrm rot="-5400000">
                <a:off x="469" y="3341"/>
                <a:ext cx="67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8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>
                  <a:defRPr kumimoji="1" sz="24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kumimoji="1"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eaLnBrk="0" hangingPunct="0"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eaLnBrk="0" hangingPunct="0"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eaLnBrk="0" hangingPunct="0"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eaLnBrk="0" hangingPunct="0">
                  <a:defRPr kumimoji="1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defRPr/>
                </a:pPr>
                <a:r>
                  <a:rPr kumimoji="0" lang="en-GB" sz="1800" b="0" i="1" smtClean="0">
                    <a:solidFill>
                      <a:srgbClr val="003366"/>
                    </a:solidFill>
                    <a:latin typeface="Times New Roman" charset="0"/>
                    <a:ea typeface="宋体" charset="0"/>
                    <a:cs typeface="Times New Roman" charset="0"/>
                  </a:rPr>
                  <a:t>*</a:t>
                </a:r>
                <a:endParaRPr kumimoji="0" lang="en-US" sz="1800" b="0" i="1" smtClean="0">
                  <a:solidFill>
                    <a:srgbClr val="003366"/>
                  </a:solidFill>
                  <a:latin typeface="Times New Roman" charset="0"/>
                  <a:ea typeface="宋体" charset="0"/>
                  <a:cs typeface="Times New Roman" charset="0"/>
                </a:endParaRPr>
              </a:p>
            </p:txBody>
          </p:sp>
        </p:grpSp>
      </p:grpSp>
      <p:sp>
        <p:nvSpPr>
          <p:cNvPr id="267288" name="Rectangle 24"/>
          <p:cNvSpPr>
            <a:spLocks noChangeArrowheads="1"/>
          </p:cNvSpPr>
          <p:nvPr/>
        </p:nvSpPr>
        <p:spPr bwMode="auto">
          <a:xfrm>
            <a:off x="533400" y="3048000"/>
            <a:ext cx="7543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tabLst>
                <a:tab pos="690563" algn="l"/>
              </a:tabLst>
              <a:defRPr/>
            </a:pPr>
            <a:endParaRPr lang="en-US" sz="2000" i="1">
              <a:solidFill>
                <a:srgbClr val="003366"/>
              </a:solidFill>
              <a:latin typeface="Times New Roman" charset="0"/>
              <a:ea typeface="宋体" charset="0"/>
              <a:cs typeface="Times New Roman" charset="0"/>
            </a:endParaRPr>
          </a:p>
        </p:txBody>
      </p:sp>
      <p:sp>
        <p:nvSpPr>
          <p:cNvPr id="267289" name="Rectangle 25"/>
          <p:cNvSpPr>
            <a:spLocks noChangeArrowheads="1"/>
          </p:cNvSpPr>
          <p:nvPr/>
        </p:nvSpPr>
        <p:spPr bwMode="auto">
          <a:xfrm>
            <a:off x="685800" y="1066800"/>
            <a:ext cx="8305800" cy="233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690563" algn="l"/>
              </a:tabLs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tabLst>
                <a:tab pos="690563" algn="l"/>
              </a:tabLs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tabLst>
                <a:tab pos="690563" algn="l"/>
              </a:tabLs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tabLst>
                <a:tab pos="690563" algn="l"/>
              </a:tabLs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tabLst>
                <a:tab pos="690563" algn="l"/>
              </a:tabLs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90563" algn="l"/>
              </a:tabLs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90563" algn="l"/>
              </a:tabLs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90563" algn="l"/>
              </a:tabLs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90563" algn="l"/>
              </a:tabLs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lnSpc>
                <a:spcPct val="90000"/>
              </a:lnSpc>
            </a:pPr>
            <a:r>
              <a:rPr lang="en-GB" altLang="x-none">
                <a:solidFill>
                  <a:srgbClr val="003366"/>
                </a:solidFill>
              </a:rPr>
              <a:t>Frank Rosenblatt (1962).  </a:t>
            </a:r>
            <a:r>
              <a:rPr lang="en-GB" altLang="x-none" i="1">
                <a:solidFill>
                  <a:srgbClr val="003366"/>
                </a:solidFill>
              </a:rPr>
              <a:t>Principles of Neurodynamics</a:t>
            </a:r>
            <a:r>
              <a:rPr lang="en-GB" altLang="x-none">
                <a:solidFill>
                  <a:srgbClr val="003366"/>
                </a:solidFill>
              </a:rPr>
              <a:t>, Spartan, New York, NY.</a:t>
            </a:r>
          </a:p>
          <a:p>
            <a:pPr>
              <a:spcBef>
                <a:spcPct val="20000"/>
              </a:spcBef>
              <a:buClr>
                <a:schemeClr val="accent1"/>
              </a:buClr>
            </a:pPr>
            <a:r>
              <a:rPr lang="en-GB" altLang="x-none" sz="2000">
                <a:solidFill>
                  <a:srgbClr val="003366"/>
                </a:solidFill>
              </a:rPr>
              <a:t>Subsequent progress was inspired by the invention of </a:t>
            </a:r>
            <a:r>
              <a:rPr lang="en-GB" altLang="x-none" sz="2000" i="1">
                <a:solidFill>
                  <a:srgbClr val="003366"/>
                </a:solidFill>
              </a:rPr>
              <a:t>learning rules</a:t>
            </a:r>
            <a:r>
              <a:rPr lang="en-GB" altLang="x-none" sz="2000">
                <a:solidFill>
                  <a:srgbClr val="003366"/>
                </a:solidFill>
              </a:rPr>
              <a:t> inspired by ideas from neuroscience…</a:t>
            </a:r>
          </a:p>
          <a:p>
            <a:pPr>
              <a:spcBef>
                <a:spcPct val="20000"/>
              </a:spcBef>
              <a:buClr>
                <a:schemeClr val="accent1"/>
              </a:buClr>
            </a:pPr>
            <a:r>
              <a:rPr lang="en-GB" altLang="x-none" sz="2000">
                <a:solidFill>
                  <a:srgbClr val="003366"/>
                </a:solidFill>
              </a:rPr>
              <a:t>Rosenblatt</a:t>
            </a:r>
            <a:r>
              <a:rPr lang="en-GB" altLang="en-US" sz="2000">
                <a:solidFill>
                  <a:srgbClr val="003366"/>
                </a:solidFill>
              </a:rPr>
              <a:t>’</a:t>
            </a:r>
            <a:r>
              <a:rPr lang="en-GB" altLang="x-none" sz="2000">
                <a:solidFill>
                  <a:srgbClr val="003366"/>
                </a:solidFill>
              </a:rPr>
              <a:t>s </a:t>
            </a:r>
            <a:r>
              <a:rPr lang="en-GB" altLang="x-none" sz="2000" i="1">
                <a:solidFill>
                  <a:srgbClr val="003366"/>
                </a:solidFill>
              </a:rPr>
              <a:t>Perceptron</a:t>
            </a:r>
            <a:r>
              <a:rPr lang="en-GB" altLang="x-none" sz="2000">
                <a:solidFill>
                  <a:srgbClr val="003366"/>
                </a:solidFill>
              </a:rPr>
              <a:t> could automatically learn to categorise or classify input vectors into types.</a:t>
            </a:r>
            <a:endParaRPr lang="en-US" altLang="x-none" sz="2000">
              <a:solidFill>
                <a:srgbClr val="003366"/>
              </a:solidFill>
            </a:endParaRPr>
          </a:p>
        </p:txBody>
      </p:sp>
      <p:sp>
        <p:nvSpPr>
          <p:cNvPr id="267290" name="Rectangle 26"/>
          <p:cNvSpPr>
            <a:spLocks noChangeArrowheads="1"/>
          </p:cNvSpPr>
          <p:nvPr/>
        </p:nvSpPr>
        <p:spPr bwMode="auto">
          <a:xfrm>
            <a:off x="3962400" y="5334000"/>
            <a:ext cx="4953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690563" algn="l"/>
              </a:tabLs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tabLst>
                <a:tab pos="690563" algn="l"/>
              </a:tabLs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tabLst>
                <a:tab pos="690563" algn="l"/>
              </a:tabLs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tabLst>
                <a:tab pos="690563" algn="l"/>
              </a:tabLs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tabLst>
                <a:tab pos="690563" algn="l"/>
              </a:tabLs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90563" algn="l"/>
              </a:tabLs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90563" algn="l"/>
              </a:tabLs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90563" algn="l"/>
              </a:tabLs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90563" algn="l"/>
              </a:tabLs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</a:pPr>
            <a:r>
              <a:rPr lang="en-GB" altLang="x-none" sz="2000">
                <a:solidFill>
                  <a:srgbClr val="003366"/>
                </a:solidFill>
                <a:latin typeface="Times New Roman" charset="0"/>
              </a:rPr>
              <a:t>   1 if Σ </a:t>
            </a:r>
            <a:r>
              <a:rPr lang="en-GB" altLang="x-none" sz="2000" i="1">
                <a:solidFill>
                  <a:srgbClr val="003366"/>
                </a:solidFill>
                <a:latin typeface="Times New Roman" charset="0"/>
              </a:rPr>
              <a:t>input</a:t>
            </a:r>
            <a:r>
              <a:rPr lang="en-GB" altLang="x-none" sz="2000" i="1" baseline="-25000">
                <a:solidFill>
                  <a:srgbClr val="003366"/>
                </a:solidFill>
                <a:latin typeface="Times New Roman" charset="0"/>
              </a:rPr>
              <a:t>i</a:t>
            </a:r>
            <a:r>
              <a:rPr lang="en-GB" altLang="x-none" sz="2000" baseline="-25000">
                <a:solidFill>
                  <a:srgbClr val="003366"/>
                </a:solidFill>
                <a:latin typeface="Times New Roman" charset="0"/>
              </a:rPr>
              <a:t> * </a:t>
            </a:r>
            <a:r>
              <a:rPr lang="en-GB" altLang="x-none" sz="2000" i="1">
                <a:solidFill>
                  <a:srgbClr val="003366"/>
                </a:solidFill>
                <a:latin typeface="Times New Roman" charset="0"/>
              </a:rPr>
              <a:t>weight</a:t>
            </a:r>
            <a:r>
              <a:rPr lang="en-GB" altLang="x-none" sz="2000" i="1" baseline="-25000">
                <a:solidFill>
                  <a:srgbClr val="003366"/>
                </a:solidFill>
                <a:latin typeface="Times New Roman" charset="0"/>
              </a:rPr>
              <a:t>i</a:t>
            </a:r>
            <a:r>
              <a:rPr lang="en-GB" altLang="x-none" sz="2000">
                <a:solidFill>
                  <a:srgbClr val="003366"/>
                </a:solidFill>
                <a:latin typeface="Times New Roman" charset="0"/>
              </a:rPr>
              <a:t> &gt; </a:t>
            </a:r>
            <a:r>
              <a:rPr lang="en-GB" altLang="x-none" sz="2000" i="1">
                <a:solidFill>
                  <a:srgbClr val="003366"/>
                </a:solidFill>
                <a:latin typeface="Times New Roman" charset="0"/>
              </a:rPr>
              <a:t>threshold</a:t>
            </a:r>
          </a:p>
          <a:p>
            <a:pPr>
              <a:spcBef>
                <a:spcPct val="20000"/>
              </a:spcBef>
              <a:buClr>
                <a:schemeClr val="accent1"/>
              </a:buClr>
            </a:pPr>
            <a:r>
              <a:rPr lang="en-GB" altLang="x-none" sz="2000">
                <a:solidFill>
                  <a:srgbClr val="003366"/>
                </a:solidFill>
                <a:latin typeface="Times New Roman" charset="0"/>
              </a:rPr>
              <a:t>   0 if Σ </a:t>
            </a:r>
            <a:r>
              <a:rPr lang="en-GB" altLang="x-none" sz="2000" i="1">
                <a:solidFill>
                  <a:srgbClr val="003366"/>
                </a:solidFill>
                <a:latin typeface="Times New Roman" charset="0"/>
              </a:rPr>
              <a:t>input</a:t>
            </a:r>
            <a:r>
              <a:rPr lang="en-GB" altLang="x-none" sz="2000" i="1" baseline="-25000">
                <a:solidFill>
                  <a:srgbClr val="003366"/>
                </a:solidFill>
                <a:latin typeface="Times New Roman" charset="0"/>
              </a:rPr>
              <a:t>i</a:t>
            </a:r>
            <a:r>
              <a:rPr lang="en-GB" altLang="x-none" sz="2000" baseline="-25000">
                <a:solidFill>
                  <a:srgbClr val="003366"/>
                </a:solidFill>
                <a:latin typeface="Times New Roman" charset="0"/>
              </a:rPr>
              <a:t> * </a:t>
            </a:r>
            <a:r>
              <a:rPr lang="en-GB" altLang="x-none" sz="2000" i="1">
                <a:solidFill>
                  <a:srgbClr val="003366"/>
                </a:solidFill>
                <a:latin typeface="Times New Roman" charset="0"/>
              </a:rPr>
              <a:t>weight</a:t>
            </a:r>
            <a:r>
              <a:rPr lang="en-GB" altLang="x-none" sz="2000" i="1" baseline="-25000">
                <a:solidFill>
                  <a:srgbClr val="003366"/>
                </a:solidFill>
                <a:latin typeface="Times New Roman" charset="0"/>
              </a:rPr>
              <a:t>i</a:t>
            </a:r>
            <a:r>
              <a:rPr lang="en-GB" altLang="x-none" sz="2000">
                <a:solidFill>
                  <a:srgbClr val="003366"/>
                </a:solidFill>
                <a:latin typeface="Times New Roman" charset="0"/>
              </a:rPr>
              <a:t> &lt; </a:t>
            </a:r>
            <a:r>
              <a:rPr lang="en-GB" altLang="x-none" sz="2000" i="1">
                <a:solidFill>
                  <a:srgbClr val="003366"/>
                </a:solidFill>
                <a:latin typeface="Times New Roman" charset="0"/>
              </a:rPr>
              <a:t>threshold</a:t>
            </a:r>
          </a:p>
          <a:p>
            <a:pPr>
              <a:spcBef>
                <a:spcPct val="20000"/>
              </a:spcBef>
              <a:buClr>
                <a:schemeClr val="accent1"/>
              </a:buClr>
            </a:pPr>
            <a:endParaRPr lang="en-US" altLang="x-none" sz="2000" baseline="-25000">
              <a:solidFill>
                <a:srgbClr val="003366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7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7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7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7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7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7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autoUpdateAnimBg="0"/>
      <p:bldP spid="267288" grpId="0" autoUpdateAnimBg="0"/>
      <p:bldP spid="267289" grpId="0" autoUpdateAnimBg="0"/>
      <p:bldP spid="26729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4450"/>
            <a:ext cx="7772400" cy="708025"/>
          </a:xfrm>
        </p:spPr>
        <p:txBody>
          <a:bodyPr/>
          <a:lstStyle/>
          <a:p>
            <a:pPr eaLnBrk="1" hangingPunct="1"/>
            <a:r>
              <a:rPr lang="en-US" altLang="x-none">
                <a:solidFill>
                  <a:schemeClr val="accent2"/>
                </a:solidFill>
                <a:latin typeface="Tw Cen MT Condensed" charset="0"/>
                <a:ea typeface="ＭＳ Ｐゴシック" charset="-128"/>
              </a:rPr>
              <a:t>Na</a:t>
            </a:r>
            <a:r>
              <a:rPr lang="en-US" altLang="x-none">
                <a:solidFill>
                  <a:schemeClr val="accent2"/>
                </a:solidFill>
                <a:latin typeface="Arial" charset="0"/>
                <a:ea typeface="ＭＳ Ｐゴシック" charset="-128"/>
              </a:rPr>
              <a:t>ï</a:t>
            </a:r>
            <a:r>
              <a:rPr lang="en-US" altLang="x-none">
                <a:solidFill>
                  <a:schemeClr val="accent2"/>
                </a:solidFill>
                <a:latin typeface="Tw Cen MT Condensed" charset="0"/>
                <a:ea typeface="ＭＳ Ｐゴシック" charset="-128"/>
              </a:rPr>
              <a:t>ve Bayes</a:t>
            </a:r>
          </a:p>
        </p:txBody>
      </p:sp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2095500" y="1531938"/>
            <a:ext cx="48783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en-US" altLang="x-none">
                <a:latin typeface="Tahoma" charset="0"/>
              </a:rPr>
              <a:t>More powerful than Decision Trees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42963" y="2008188"/>
            <a:ext cx="3441700" cy="3706812"/>
            <a:chOff x="166" y="1265"/>
            <a:chExt cx="2168" cy="2335"/>
          </a:xfrm>
        </p:grpSpPr>
        <p:grpSp>
          <p:nvGrpSpPr>
            <p:cNvPr id="11387" name="Group 5"/>
            <p:cNvGrpSpPr>
              <a:grpSpLocks/>
            </p:cNvGrpSpPr>
            <p:nvPr/>
          </p:nvGrpSpPr>
          <p:grpSpPr bwMode="auto">
            <a:xfrm>
              <a:off x="166" y="1691"/>
              <a:ext cx="2168" cy="1909"/>
              <a:chOff x="144" y="1224"/>
              <a:chExt cx="5436" cy="2772"/>
            </a:xfrm>
          </p:grpSpPr>
          <p:sp>
            <p:nvSpPr>
              <p:cNvPr id="11389" name="AutoShape 6"/>
              <p:cNvSpPr>
                <a:spLocks noChangeArrowheads="1"/>
              </p:cNvSpPr>
              <p:nvPr/>
            </p:nvSpPr>
            <p:spPr bwMode="auto">
              <a:xfrm>
                <a:off x="957" y="198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90" name="AutoShape 7"/>
              <p:cNvSpPr>
                <a:spLocks noChangeArrowheads="1"/>
              </p:cNvSpPr>
              <p:nvPr/>
            </p:nvSpPr>
            <p:spPr bwMode="auto">
              <a:xfrm>
                <a:off x="1279" y="1947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91" name="AutoShape 8"/>
              <p:cNvSpPr>
                <a:spLocks noChangeArrowheads="1"/>
              </p:cNvSpPr>
              <p:nvPr/>
            </p:nvSpPr>
            <p:spPr bwMode="auto">
              <a:xfrm>
                <a:off x="1479" y="1796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92" name="AutoShape 9"/>
              <p:cNvSpPr>
                <a:spLocks noChangeArrowheads="1"/>
              </p:cNvSpPr>
              <p:nvPr/>
            </p:nvSpPr>
            <p:spPr bwMode="auto">
              <a:xfrm>
                <a:off x="834" y="280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93" name="AutoShape 10"/>
              <p:cNvSpPr>
                <a:spLocks noChangeArrowheads="1"/>
              </p:cNvSpPr>
              <p:nvPr/>
            </p:nvSpPr>
            <p:spPr bwMode="auto">
              <a:xfrm>
                <a:off x="806" y="242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94" name="AutoShape 11"/>
              <p:cNvSpPr>
                <a:spLocks noChangeArrowheads="1"/>
              </p:cNvSpPr>
              <p:nvPr/>
            </p:nvSpPr>
            <p:spPr bwMode="auto">
              <a:xfrm>
                <a:off x="1671" y="210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95" name="AutoShape 12"/>
              <p:cNvSpPr>
                <a:spLocks noChangeArrowheads="1"/>
              </p:cNvSpPr>
              <p:nvPr/>
            </p:nvSpPr>
            <p:spPr bwMode="auto">
              <a:xfrm>
                <a:off x="1118" y="279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96" name="AutoShape 13"/>
              <p:cNvSpPr>
                <a:spLocks noChangeArrowheads="1"/>
              </p:cNvSpPr>
              <p:nvPr/>
            </p:nvSpPr>
            <p:spPr bwMode="auto">
              <a:xfrm>
                <a:off x="495" y="269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97" name="AutoShape 14"/>
              <p:cNvSpPr>
                <a:spLocks noChangeArrowheads="1"/>
              </p:cNvSpPr>
              <p:nvPr/>
            </p:nvSpPr>
            <p:spPr bwMode="auto">
              <a:xfrm>
                <a:off x="632" y="211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98" name="AutoShape 15"/>
              <p:cNvSpPr>
                <a:spLocks noChangeArrowheads="1"/>
              </p:cNvSpPr>
              <p:nvPr/>
            </p:nvSpPr>
            <p:spPr bwMode="auto">
              <a:xfrm>
                <a:off x="1276" y="2417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99" name="AutoShape 16"/>
              <p:cNvSpPr>
                <a:spLocks noChangeArrowheads="1"/>
              </p:cNvSpPr>
              <p:nvPr/>
            </p:nvSpPr>
            <p:spPr bwMode="auto">
              <a:xfrm>
                <a:off x="1568" y="241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00" name="AutoShape 17"/>
              <p:cNvSpPr>
                <a:spLocks noChangeArrowheads="1"/>
              </p:cNvSpPr>
              <p:nvPr/>
            </p:nvSpPr>
            <p:spPr bwMode="auto">
              <a:xfrm>
                <a:off x="1335" y="284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01" name="AutoShape 18"/>
              <p:cNvSpPr>
                <a:spLocks noChangeArrowheads="1"/>
              </p:cNvSpPr>
              <p:nvPr/>
            </p:nvSpPr>
            <p:spPr bwMode="auto">
              <a:xfrm>
                <a:off x="1575" y="266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02" name="AutoShape 19"/>
              <p:cNvSpPr>
                <a:spLocks noChangeArrowheads="1"/>
              </p:cNvSpPr>
              <p:nvPr/>
            </p:nvSpPr>
            <p:spPr bwMode="auto">
              <a:xfrm>
                <a:off x="2000" y="2112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03" name="AutoShape 20"/>
              <p:cNvSpPr>
                <a:spLocks noChangeArrowheads="1"/>
              </p:cNvSpPr>
              <p:nvPr/>
            </p:nvSpPr>
            <p:spPr bwMode="auto">
              <a:xfrm>
                <a:off x="1593" y="2947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04" name="AutoShape 21"/>
              <p:cNvSpPr>
                <a:spLocks noChangeArrowheads="1"/>
              </p:cNvSpPr>
              <p:nvPr/>
            </p:nvSpPr>
            <p:spPr bwMode="auto">
              <a:xfrm>
                <a:off x="1246" y="306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05" name="AutoShape 22"/>
              <p:cNvSpPr>
                <a:spLocks noChangeArrowheads="1"/>
              </p:cNvSpPr>
              <p:nvPr/>
            </p:nvSpPr>
            <p:spPr bwMode="auto">
              <a:xfrm>
                <a:off x="2362" y="1876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06" name="AutoShape 23"/>
              <p:cNvSpPr>
                <a:spLocks noChangeArrowheads="1"/>
              </p:cNvSpPr>
              <p:nvPr/>
            </p:nvSpPr>
            <p:spPr bwMode="auto">
              <a:xfrm>
                <a:off x="2444" y="1467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07" name="AutoShape 24"/>
              <p:cNvSpPr>
                <a:spLocks noChangeArrowheads="1"/>
              </p:cNvSpPr>
              <p:nvPr/>
            </p:nvSpPr>
            <p:spPr bwMode="auto">
              <a:xfrm>
                <a:off x="1471" y="213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08" name="AutoShape 25"/>
              <p:cNvSpPr>
                <a:spLocks noChangeArrowheads="1"/>
              </p:cNvSpPr>
              <p:nvPr/>
            </p:nvSpPr>
            <p:spPr bwMode="auto">
              <a:xfrm>
                <a:off x="2709" y="170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09" name="AutoShape 26"/>
              <p:cNvSpPr>
                <a:spLocks noChangeArrowheads="1"/>
              </p:cNvSpPr>
              <p:nvPr/>
            </p:nvSpPr>
            <p:spPr bwMode="auto">
              <a:xfrm>
                <a:off x="2743" y="140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10" name="AutoShape 27"/>
              <p:cNvSpPr>
                <a:spLocks noChangeArrowheads="1"/>
              </p:cNvSpPr>
              <p:nvPr/>
            </p:nvSpPr>
            <p:spPr bwMode="auto">
              <a:xfrm>
                <a:off x="3036" y="145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11" name="AutoShape 28"/>
              <p:cNvSpPr>
                <a:spLocks noChangeArrowheads="1"/>
              </p:cNvSpPr>
              <p:nvPr/>
            </p:nvSpPr>
            <p:spPr bwMode="auto">
              <a:xfrm>
                <a:off x="2268" y="1526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12" name="AutoShape 29"/>
              <p:cNvSpPr>
                <a:spLocks noChangeArrowheads="1"/>
              </p:cNvSpPr>
              <p:nvPr/>
            </p:nvSpPr>
            <p:spPr bwMode="auto">
              <a:xfrm>
                <a:off x="2548" y="195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13" name="AutoShape 30"/>
              <p:cNvSpPr>
                <a:spLocks noChangeArrowheads="1"/>
              </p:cNvSpPr>
              <p:nvPr/>
            </p:nvSpPr>
            <p:spPr bwMode="auto">
              <a:xfrm>
                <a:off x="3825" y="206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14" name="AutoShape 31"/>
              <p:cNvSpPr>
                <a:spLocks noChangeArrowheads="1"/>
              </p:cNvSpPr>
              <p:nvPr/>
            </p:nvSpPr>
            <p:spPr bwMode="auto">
              <a:xfrm>
                <a:off x="2860" y="232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15" name="AutoShape 32"/>
              <p:cNvSpPr>
                <a:spLocks noChangeArrowheads="1"/>
              </p:cNvSpPr>
              <p:nvPr/>
            </p:nvSpPr>
            <p:spPr bwMode="auto">
              <a:xfrm>
                <a:off x="3235" y="225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16" name="AutoShape 33"/>
              <p:cNvSpPr>
                <a:spLocks noChangeArrowheads="1"/>
              </p:cNvSpPr>
              <p:nvPr/>
            </p:nvSpPr>
            <p:spPr bwMode="auto">
              <a:xfrm>
                <a:off x="3774" y="1303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17" name="AutoShape 34"/>
              <p:cNvSpPr>
                <a:spLocks noChangeArrowheads="1"/>
              </p:cNvSpPr>
              <p:nvPr/>
            </p:nvSpPr>
            <p:spPr bwMode="auto">
              <a:xfrm>
                <a:off x="2925" y="198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18" name="AutoShape 35"/>
              <p:cNvSpPr>
                <a:spLocks noChangeArrowheads="1"/>
              </p:cNvSpPr>
              <p:nvPr/>
            </p:nvSpPr>
            <p:spPr bwMode="auto">
              <a:xfrm>
                <a:off x="3310" y="194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19" name="AutoShape 36"/>
              <p:cNvSpPr>
                <a:spLocks noChangeArrowheads="1"/>
              </p:cNvSpPr>
              <p:nvPr/>
            </p:nvSpPr>
            <p:spPr bwMode="auto">
              <a:xfrm>
                <a:off x="2696" y="257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20" name="AutoShape 37"/>
              <p:cNvSpPr>
                <a:spLocks noChangeArrowheads="1"/>
              </p:cNvSpPr>
              <p:nvPr/>
            </p:nvSpPr>
            <p:spPr bwMode="auto">
              <a:xfrm>
                <a:off x="3090" y="2533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21" name="AutoShape 38"/>
              <p:cNvSpPr>
                <a:spLocks noChangeArrowheads="1"/>
              </p:cNvSpPr>
              <p:nvPr/>
            </p:nvSpPr>
            <p:spPr bwMode="auto">
              <a:xfrm>
                <a:off x="3824" y="164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22" name="AutoShape 39"/>
              <p:cNvSpPr>
                <a:spLocks noChangeArrowheads="1"/>
              </p:cNvSpPr>
              <p:nvPr/>
            </p:nvSpPr>
            <p:spPr bwMode="auto">
              <a:xfrm>
                <a:off x="3231" y="285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23" name="AutoShape 40"/>
              <p:cNvSpPr>
                <a:spLocks noChangeArrowheads="1"/>
              </p:cNvSpPr>
              <p:nvPr/>
            </p:nvSpPr>
            <p:spPr bwMode="auto">
              <a:xfrm>
                <a:off x="4252" y="189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24" name="AutoShape 41"/>
              <p:cNvSpPr>
                <a:spLocks noChangeArrowheads="1"/>
              </p:cNvSpPr>
              <p:nvPr/>
            </p:nvSpPr>
            <p:spPr bwMode="auto">
              <a:xfrm>
                <a:off x="3538" y="262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25" name="AutoShape 42"/>
              <p:cNvSpPr>
                <a:spLocks noChangeArrowheads="1"/>
              </p:cNvSpPr>
              <p:nvPr/>
            </p:nvSpPr>
            <p:spPr bwMode="auto">
              <a:xfrm>
                <a:off x="4310" y="1307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26" name="AutoShape 43"/>
              <p:cNvSpPr>
                <a:spLocks noChangeArrowheads="1"/>
              </p:cNvSpPr>
              <p:nvPr/>
            </p:nvSpPr>
            <p:spPr bwMode="auto">
              <a:xfrm>
                <a:off x="3213" y="166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27" name="AutoShape 44"/>
              <p:cNvSpPr>
                <a:spLocks noChangeArrowheads="1"/>
              </p:cNvSpPr>
              <p:nvPr/>
            </p:nvSpPr>
            <p:spPr bwMode="auto">
              <a:xfrm>
                <a:off x="2363" y="232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28" name="AutoShape 45"/>
              <p:cNvSpPr>
                <a:spLocks noChangeArrowheads="1"/>
              </p:cNvSpPr>
              <p:nvPr/>
            </p:nvSpPr>
            <p:spPr bwMode="auto">
              <a:xfrm>
                <a:off x="495" y="2376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29" name="AutoShape 46"/>
              <p:cNvSpPr>
                <a:spLocks noChangeArrowheads="1"/>
              </p:cNvSpPr>
              <p:nvPr/>
            </p:nvSpPr>
            <p:spPr bwMode="auto">
              <a:xfrm>
                <a:off x="992" y="3057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30" name="AutoShape 47"/>
              <p:cNvSpPr>
                <a:spLocks noChangeArrowheads="1"/>
              </p:cNvSpPr>
              <p:nvPr/>
            </p:nvSpPr>
            <p:spPr bwMode="auto">
              <a:xfrm>
                <a:off x="1119" y="232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31" name="AutoShape 48"/>
              <p:cNvSpPr>
                <a:spLocks noChangeArrowheads="1"/>
              </p:cNvSpPr>
              <p:nvPr/>
            </p:nvSpPr>
            <p:spPr bwMode="auto">
              <a:xfrm>
                <a:off x="1822" y="179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32" name="AutoShape 49"/>
              <p:cNvSpPr>
                <a:spLocks noChangeArrowheads="1"/>
              </p:cNvSpPr>
              <p:nvPr/>
            </p:nvSpPr>
            <p:spPr bwMode="auto">
              <a:xfrm>
                <a:off x="694" y="3016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33" name="AutoShape 50"/>
              <p:cNvSpPr>
                <a:spLocks noChangeArrowheads="1"/>
              </p:cNvSpPr>
              <p:nvPr/>
            </p:nvSpPr>
            <p:spPr bwMode="auto">
              <a:xfrm>
                <a:off x="1067" y="1477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34" name="AutoShape 51"/>
              <p:cNvSpPr>
                <a:spLocks noChangeArrowheads="1"/>
              </p:cNvSpPr>
              <p:nvPr/>
            </p:nvSpPr>
            <p:spPr bwMode="auto">
              <a:xfrm>
                <a:off x="1946" y="252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35" name="AutoShape 52"/>
              <p:cNvSpPr>
                <a:spLocks noChangeArrowheads="1"/>
              </p:cNvSpPr>
              <p:nvPr/>
            </p:nvSpPr>
            <p:spPr bwMode="auto">
              <a:xfrm>
                <a:off x="1126" y="253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36" name="AutoShape 53"/>
              <p:cNvSpPr>
                <a:spLocks noChangeArrowheads="1"/>
              </p:cNvSpPr>
              <p:nvPr/>
            </p:nvSpPr>
            <p:spPr bwMode="auto">
              <a:xfrm>
                <a:off x="565" y="1457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37" name="AutoShape 54"/>
              <p:cNvSpPr>
                <a:spLocks noChangeArrowheads="1"/>
              </p:cNvSpPr>
              <p:nvPr/>
            </p:nvSpPr>
            <p:spPr bwMode="auto">
              <a:xfrm>
                <a:off x="362" y="2242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38" name="AutoShape 55"/>
              <p:cNvSpPr>
                <a:spLocks noChangeArrowheads="1"/>
              </p:cNvSpPr>
              <p:nvPr/>
            </p:nvSpPr>
            <p:spPr bwMode="auto">
              <a:xfrm>
                <a:off x="1713" y="1402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39" name="AutoShape 56"/>
              <p:cNvSpPr>
                <a:spLocks noChangeArrowheads="1"/>
              </p:cNvSpPr>
              <p:nvPr/>
            </p:nvSpPr>
            <p:spPr bwMode="auto">
              <a:xfrm>
                <a:off x="431" y="194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40" name="AutoShape 57"/>
              <p:cNvSpPr>
                <a:spLocks noChangeArrowheads="1"/>
              </p:cNvSpPr>
              <p:nvPr/>
            </p:nvSpPr>
            <p:spPr bwMode="auto">
              <a:xfrm>
                <a:off x="1400" y="1522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41" name="AutoShape 58"/>
              <p:cNvSpPr>
                <a:spLocks noChangeArrowheads="1"/>
              </p:cNvSpPr>
              <p:nvPr/>
            </p:nvSpPr>
            <p:spPr bwMode="auto">
              <a:xfrm>
                <a:off x="715" y="1783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42" name="AutoShape 59"/>
              <p:cNvSpPr>
                <a:spLocks noChangeArrowheads="1"/>
              </p:cNvSpPr>
              <p:nvPr/>
            </p:nvSpPr>
            <p:spPr bwMode="auto">
              <a:xfrm>
                <a:off x="822" y="151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43" name="AutoShape 60"/>
              <p:cNvSpPr>
                <a:spLocks noChangeArrowheads="1"/>
              </p:cNvSpPr>
              <p:nvPr/>
            </p:nvSpPr>
            <p:spPr bwMode="auto">
              <a:xfrm>
                <a:off x="4817" y="1362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44" name="AutoShape 61"/>
              <p:cNvSpPr>
                <a:spLocks noChangeArrowheads="1"/>
              </p:cNvSpPr>
              <p:nvPr/>
            </p:nvSpPr>
            <p:spPr bwMode="auto">
              <a:xfrm>
                <a:off x="4401" y="2957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45" name="AutoShape 62"/>
              <p:cNvSpPr>
                <a:spLocks noChangeArrowheads="1"/>
              </p:cNvSpPr>
              <p:nvPr/>
            </p:nvSpPr>
            <p:spPr bwMode="auto">
              <a:xfrm>
                <a:off x="4671" y="1842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46" name="AutoShape 63"/>
              <p:cNvSpPr>
                <a:spLocks noChangeArrowheads="1"/>
              </p:cNvSpPr>
              <p:nvPr/>
            </p:nvSpPr>
            <p:spPr bwMode="auto">
              <a:xfrm>
                <a:off x="5336" y="358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47" name="AutoShape 64"/>
              <p:cNvSpPr>
                <a:spLocks noChangeArrowheads="1"/>
              </p:cNvSpPr>
              <p:nvPr/>
            </p:nvSpPr>
            <p:spPr bwMode="auto">
              <a:xfrm>
                <a:off x="4482" y="2312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48" name="AutoShape 65"/>
              <p:cNvSpPr>
                <a:spLocks noChangeArrowheads="1"/>
              </p:cNvSpPr>
              <p:nvPr/>
            </p:nvSpPr>
            <p:spPr bwMode="auto">
              <a:xfrm>
                <a:off x="4283" y="258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49" name="AutoShape 66"/>
              <p:cNvSpPr>
                <a:spLocks noChangeArrowheads="1"/>
              </p:cNvSpPr>
              <p:nvPr/>
            </p:nvSpPr>
            <p:spPr bwMode="auto">
              <a:xfrm>
                <a:off x="4005" y="236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50" name="AutoShape 67"/>
              <p:cNvSpPr>
                <a:spLocks noChangeArrowheads="1"/>
              </p:cNvSpPr>
              <p:nvPr/>
            </p:nvSpPr>
            <p:spPr bwMode="auto">
              <a:xfrm>
                <a:off x="3584" y="1526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51" name="AutoShape 68"/>
              <p:cNvSpPr>
                <a:spLocks noChangeArrowheads="1"/>
              </p:cNvSpPr>
              <p:nvPr/>
            </p:nvSpPr>
            <p:spPr bwMode="auto">
              <a:xfrm>
                <a:off x="4502" y="149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52" name="AutoShape 69"/>
              <p:cNvSpPr>
                <a:spLocks noChangeArrowheads="1"/>
              </p:cNvSpPr>
              <p:nvPr/>
            </p:nvSpPr>
            <p:spPr bwMode="auto">
              <a:xfrm>
                <a:off x="5041" y="179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53" name="AutoShape 70"/>
              <p:cNvSpPr>
                <a:spLocks noChangeArrowheads="1"/>
              </p:cNvSpPr>
              <p:nvPr/>
            </p:nvSpPr>
            <p:spPr bwMode="auto">
              <a:xfrm>
                <a:off x="4742" y="262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54" name="AutoShape 71"/>
              <p:cNvSpPr>
                <a:spLocks noChangeArrowheads="1"/>
              </p:cNvSpPr>
              <p:nvPr/>
            </p:nvSpPr>
            <p:spPr bwMode="auto">
              <a:xfrm>
                <a:off x="3652" y="3118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55" name="AutoShape 72"/>
              <p:cNvSpPr>
                <a:spLocks noChangeArrowheads="1"/>
              </p:cNvSpPr>
              <p:nvPr/>
            </p:nvSpPr>
            <p:spPr bwMode="auto">
              <a:xfrm>
                <a:off x="2109" y="285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56" name="AutoShape 73"/>
              <p:cNvSpPr>
                <a:spLocks noChangeArrowheads="1"/>
              </p:cNvSpPr>
              <p:nvPr/>
            </p:nvSpPr>
            <p:spPr bwMode="auto">
              <a:xfrm>
                <a:off x="2092" y="3088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57" name="AutoShape 74"/>
              <p:cNvSpPr>
                <a:spLocks noChangeArrowheads="1"/>
              </p:cNvSpPr>
              <p:nvPr/>
            </p:nvSpPr>
            <p:spPr bwMode="auto">
              <a:xfrm>
                <a:off x="1807" y="3247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58" name="AutoShape 75"/>
              <p:cNvSpPr>
                <a:spLocks noChangeArrowheads="1"/>
              </p:cNvSpPr>
              <p:nvPr/>
            </p:nvSpPr>
            <p:spPr bwMode="auto">
              <a:xfrm>
                <a:off x="2140" y="3312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59" name="AutoShape 76"/>
              <p:cNvSpPr>
                <a:spLocks noChangeArrowheads="1"/>
              </p:cNvSpPr>
              <p:nvPr/>
            </p:nvSpPr>
            <p:spPr bwMode="auto">
              <a:xfrm>
                <a:off x="2432" y="315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60" name="AutoShape 77"/>
              <p:cNvSpPr>
                <a:spLocks noChangeArrowheads="1"/>
              </p:cNvSpPr>
              <p:nvPr/>
            </p:nvSpPr>
            <p:spPr bwMode="auto">
              <a:xfrm>
                <a:off x="2785" y="314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61" name="AutoShape 78"/>
              <p:cNvSpPr>
                <a:spLocks noChangeArrowheads="1"/>
              </p:cNvSpPr>
              <p:nvPr/>
            </p:nvSpPr>
            <p:spPr bwMode="auto">
              <a:xfrm>
                <a:off x="2407" y="343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62" name="AutoShape 79"/>
              <p:cNvSpPr>
                <a:spLocks noChangeArrowheads="1"/>
              </p:cNvSpPr>
              <p:nvPr/>
            </p:nvSpPr>
            <p:spPr bwMode="auto">
              <a:xfrm>
                <a:off x="3007" y="332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63" name="AutoShape 80"/>
              <p:cNvSpPr>
                <a:spLocks noChangeArrowheads="1"/>
              </p:cNvSpPr>
              <p:nvPr/>
            </p:nvSpPr>
            <p:spPr bwMode="auto">
              <a:xfrm>
                <a:off x="2723" y="351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64" name="AutoShape 81"/>
              <p:cNvSpPr>
                <a:spLocks noChangeArrowheads="1"/>
              </p:cNvSpPr>
              <p:nvPr/>
            </p:nvSpPr>
            <p:spPr bwMode="auto">
              <a:xfrm>
                <a:off x="3004" y="362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65" name="AutoShape 82"/>
              <p:cNvSpPr>
                <a:spLocks noChangeArrowheads="1"/>
              </p:cNvSpPr>
              <p:nvPr/>
            </p:nvSpPr>
            <p:spPr bwMode="auto">
              <a:xfrm>
                <a:off x="2648" y="294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66" name="AutoShape 83"/>
              <p:cNvSpPr>
                <a:spLocks noChangeArrowheads="1"/>
              </p:cNvSpPr>
              <p:nvPr/>
            </p:nvSpPr>
            <p:spPr bwMode="auto">
              <a:xfrm>
                <a:off x="1844" y="347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67" name="AutoShape 84"/>
              <p:cNvSpPr>
                <a:spLocks noChangeArrowheads="1"/>
              </p:cNvSpPr>
              <p:nvPr/>
            </p:nvSpPr>
            <p:spPr bwMode="auto">
              <a:xfrm>
                <a:off x="2558" y="3648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68" name="AutoShape 85"/>
              <p:cNvSpPr>
                <a:spLocks noChangeArrowheads="1"/>
              </p:cNvSpPr>
              <p:nvPr/>
            </p:nvSpPr>
            <p:spPr bwMode="auto">
              <a:xfrm>
                <a:off x="2181" y="358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69" name="AutoShape 86"/>
              <p:cNvSpPr>
                <a:spLocks noChangeArrowheads="1"/>
              </p:cNvSpPr>
              <p:nvPr/>
            </p:nvSpPr>
            <p:spPr bwMode="auto">
              <a:xfrm>
                <a:off x="2359" y="281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70" name="AutoShape 87"/>
              <p:cNvSpPr>
                <a:spLocks noChangeArrowheads="1"/>
              </p:cNvSpPr>
              <p:nvPr/>
            </p:nvSpPr>
            <p:spPr bwMode="auto">
              <a:xfrm>
                <a:off x="2815" y="376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71" name="AutoShape 88"/>
              <p:cNvSpPr>
                <a:spLocks noChangeArrowheads="1"/>
              </p:cNvSpPr>
              <p:nvPr/>
            </p:nvSpPr>
            <p:spPr bwMode="auto">
              <a:xfrm>
                <a:off x="3508" y="3662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72" name="AutoShape 89"/>
              <p:cNvSpPr>
                <a:spLocks noChangeArrowheads="1"/>
              </p:cNvSpPr>
              <p:nvPr/>
            </p:nvSpPr>
            <p:spPr bwMode="auto">
              <a:xfrm>
                <a:off x="3244" y="3418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73" name="AutoShape 90"/>
              <p:cNvSpPr>
                <a:spLocks noChangeArrowheads="1"/>
              </p:cNvSpPr>
              <p:nvPr/>
            </p:nvSpPr>
            <p:spPr bwMode="auto">
              <a:xfrm>
                <a:off x="1313" y="3432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74" name="AutoShape 91"/>
              <p:cNvSpPr>
                <a:spLocks noChangeArrowheads="1"/>
              </p:cNvSpPr>
              <p:nvPr/>
            </p:nvSpPr>
            <p:spPr bwMode="auto">
              <a:xfrm>
                <a:off x="350" y="358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75" name="AutoShape 92"/>
              <p:cNvSpPr>
                <a:spLocks noChangeArrowheads="1"/>
              </p:cNvSpPr>
              <p:nvPr/>
            </p:nvSpPr>
            <p:spPr bwMode="auto">
              <a:xfrm>
                <a:off x="1639" y="366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76" name="AutoShape 93"/>
              <p:cNvSpPr>
                <a:spLocks noChangeArrowheads="1"/>
              </p:cNvSpPr>
              <p:nvPr/>
            </p:nvSpPr>
            <p:spPr bwMode="auto">
              <a:xfrm>
                <a:off x="1991" y="377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77" name="AutoShape 94"/>
              <p:cNvSpPr>
                <a:spLocks noChangeArrowheads="1"/>
              </p:cNvSpPr>
              <p:nvPr/>
            </p:nvSpPr>
            <p:spPr bwMode="auto">
              <a:xfrm>
                <a:off x="925" y="3488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78" name="AutoShape 95"/>
              <p:cNvSpPr>
                <a:spLocks noChangeArrowheads="1"/>
              </p:cNvSpPr>
              <p:nvPr/>
            </p:nvSpPr>
            <p:spPr bwMode="auto">
              <a:xfrm>
                <a:off x="229" y="312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79" name="AutoShape 96"/>
              <p:cNvSpPr>
                <a:spLocks noChangeArrowheads="1"/>
              </p:cNvSpPr>
              <p:nvPr/>
            </p:nvSpPr>
            <p:spPr bwMode="auto">
              <a:xfrm>
                <a:off x="706" y="368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80" name="AutoShape 97"/>
              <p:cNvSpPr>
                <a:spLocks noChangeArrowheads="1"/>
              </p:cNvSpPr>
              <p:nvPr/>
            </p:nvSpPr>
            <p:spPr bwMode="auto">
              <a:xfrm>
                <a:off x="1172" y="369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81" name="AutoShape 98"/>
              <p:cNvSpPr>
                <a:spLocks noChangeArrowheads="1"/>
              </p:cNvSpPr>
              <p:nvPr/>
            </p:nvSpPr>
            <p:spPr bwMode="auto">
              <a:xfrm>
                <a:off x="507" y="337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82" name="AutoShape 99"/>
              <p:cNvSpPr>
                <a:spLocks noChangeArrowheads="1"/>
              </p:cNvSpPr>
              <p:nvPr/>
            </p:nvSpPr>
            <p:spPr bwMode="auto">
              <a:xfrm>
                <a:off x="4852" y="351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83" name="AutoShape 100"/>
              <p:cNvSpPr>
                <a:spLocks noChangeArrowheads="1"/>
              </p:cNvSpPr>
              <p:nvPr/>
            </p:nvSpPr>
            <p:spPr bwMode="auto">
              <a:xfrm>
                <a:off x="4348" y="3286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84" name="AutoShape 101"/>
              <p:cNvSpPr>
                <a:spLocks noChangeArrowheads="1"/>
              </p:cNvSpPr>
              <p:nvPr/>
            </p:nvSpPr>
            <p:spPr bwMode="auto">
              <a:xfrm>
                <a:off x="4504" y="361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85" name="AutoShape 102"/>
              <p:cNvSpPr>
                <a:spLocks noChangeArrowheads="1"/>
              </p:cNvSpPr>
              <p:nvPr/>
            </p:nvSpPr>
            <p:spPr bwMode="auto">
              <a:xfrm>
                <a:off x="3952" y="327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86" name="AutoShape 103"/>
              <p:cNvSpPr>
                <a:spLocks noChangeArrowheads="1"/>
              </p:cNvSpPr>
              <p:nvPr/>
            </p:nvSpPr>
            <p:spPr bwMode="auto">
              <a:xfrm>
                <a:off x="4348" y="373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87" name="AutoShape 104"/>
              <p:cNvSpPr>
                <a:spLocks noChangeArrowheads="1"/>
              </p:cNvSpPr>
              <p:nvPr/>
            </p:nvSpPr>
            <p:spPr bwMode="auto">
              <a:xfrm>
                <a:off x="4768" y="2998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88" name="AutoShape 105"/>
              <p:cNvSpPr>
                <a:spLocks noChangeArrowheads="1"/>
              </p:cNvSpPr>
              <p:nvPr/>
            </p:nvSpPr>
            <p:spPr bwMode="auto">
              <a:xfrm>
                <a:off x="4768" y="331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89" name="AutoShape 106"/>
              <p:cNvSpPr>
                <a:spLocks noChangeArrowheads="1"/>
              </p:cNvSpPr>
              <p:nvPr/>
            </p:nvSpPr>
            <p:spPr bwMode="auto">
              <a:xfrm>
                <a:off x="5068" y="3346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90" name="AutoShape 107"/>
              <p:cNvSpPr>
                <a:spLocks noChangeArrowheads="1"/>
              </p:cNvSpPr>
              <p:nvPr/>
            </p:nvSpPr>
            <p:spPr bwMode="auto">
              <a:xfrm>
                <a:off x="5140" y="2986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91" name="AutoShape 108"/>
              <p:cNvSpPr>
                <a:spLocks noChangeArrowheads="1"/>
              </p:cNvSpPr>
              <p:nvPr/>
            </p:nvSpPr>
            <p:spPr bwMode="auto">
              <a:xfrm>
                <a:off x="3748" y="2926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92" name="AutoShape 109"/>
              <p:cNvSpPr>
                <a:spLocks noChangeArrowheads="1"/>
              </p:cNvSpPr>
              <p:nvPr/>
            </p:nvSpPr>
            <p:spPr bwMode="auto">
              <a:xfrm>
                <a:off x="3964" y="303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93" name="AutoShape 110"/>
              <p:cNvSpPr>
                <a:spLocks noChangeArrowheads="1"/>
              </p:cNvSpPr>
              <p:nvPr/>
            </p:nvSpPr>
            <p:spPr bwMode="auto">
              <a:xfrm>
                <a:off x="5090" y="264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94" name="AutoShape 111"/>
              <p:cNvSpPr>
                <a:spLocks noChangeArrowheads="1"/>
              </p:cNvSpPr>
              <p:nvPr/>
            </p:nvSpPr>
            <p:spPr bwMode="auto">
              <a:xfrm>
                <a:off x="5246" y="2313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95" name="AutoShape 112"/>
              <p:cNvSpPr>
                <a:spLocks noChangeArrowheads="1"/>
              </p:cNvSpPr>
              <p:nvPr/>
            </p:nvSpPr>
            <p:spPr bwMode="auto">
              <a:xfrm>
                <a:off x="4970" y="242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96" name="AutoShape 113"/>
              <p:cNvSpPr>
                <a:spLocks noChangeArrowheads="1"/>
              </p:cNvSpPr>
              <p:nvPr/>
            </p:nvSpPr>
            <p:spPr bwMode="auto">
              <a:xfrm>
                <a:off x="5450" y="2613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97" name="AutoShape 114"/>
              <p:cNvSpPr>
                <a:spLocks noChangeArrowheads="1"/>
              </p:cNvSpPr>
              <p:nvPr/>
            </p:nvSpPr>
            <p:spPr bwMode="auto">
              <a:xfrm>
                <a:off x="5401" y="205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498" name="AutoShape 115"/>
              <p:cNvSpPr>
                <a:spLocks noChangeArrowheads="1"/>
              </p:cNvSpPr>
              <p:nvPr/>
            </p:nvSpPr>
            <p:spPr bwMode="auto">
              <a:xfrm>
                <a:off x="5429" y="1698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grpSp>
            <p:nvGrpSpPr>
              <p:cNvPr id="11499" name="Group 116"/>
              <p:cNvGrpSpPr>
                <a:grpSpLocks/>
              </p:cNvGrpSpPr>
              <p:nvPr/>
            </p:nvGrpSpPr>
            <p:grpSpPr bwMode="auto">
              <a:xfrm>
                <a:off x="144" y="1224"/>
                <a:ext cx="5436" cy="2772"/>
                <a:chOff x="144" y="1224"/>
                <a:chExt cx="5436" cy="2772"/>
              </a:xfrm>
            </p:grpSpPr>
            <p:sp>
              <p:nvSpPr>
                <p:cNvPr id="11500" name="Line 117"/>
                <p:cNvSpPr>
                  <a:spLocks noChangeShapeType="1"/>
                </p:cNvSpPr>
                <p:nvPr/>
              </p:nvSpPr>
              <p:spPr bwMode="auto">
                <a:xfrm>
                  <a:off x="2220" y="1224"/>
                  <a:ext cx="0" cy="15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01" name="Line 118"/>
                <p:cNvSpPr>
                  <a:spLocks noChangeShapeType="1"/>
                </p:cNvSpPr>
                <p:nvPr/>
              </p:nvSpPr>
              <p:spPr bwMode="auto">
                <a:xfrm>
                  <a:off x="144" y="2844"/>
                  <a:ext cx="543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02" name="Line 119"/>
                <p:cNvSpPr>
                  <a:spLocks noChangeShapeType="1"/>
                </p:cNvSpPr>
                <p:nvPr/>
              </p:nvSpPr>
              <p:spPr bwMode="auto">
                <a:xfrm>
                  <a:off x="4212" y="2832"/>
                  <a:ext cx="0" cy="116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388" name="Text Box 120"/>
            <p:cNvSpPr txBox="1">
              <a:spLocks noChangeArrowheads="1"/>
            </p:cNvSpPr>
            <p:nvPr/>
          </p:nvSpPr>
          <p:spPr bwMode="auto">
            <a:xfrm>
              <a:off x="575" y="1265"/>
              <a:ext cx="13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lang="en-US" altLang="x-none">
                  <a:latin typeface="Tahoma" charset="0"/>
                </a:rPr>
                <a:t>Decision Trees</a:t>
              </a:r>
            </a:p>
          </p:txBody>
        </p:sp>
      </p:grpSp>
      <p:grpSp>
        <p:nvGrpSpPr>
          <p:cNvPr id="5" name="Group 121"/>
          <p:cNvGrpSpPr>
            <a:grpSpLocks/>
          </p:cNvGrpSpPr>
          <p:nvPr/>
        </p:nvGrpSpPr>
        <p:grpSpPr bwMode="auto">
          <a:xfrm>
            <a:off x="5303838" y="2143125"/>
            <a:ext cx="3611562" cy="3389313"/>
            <a:chOff x="3341" y="1350"/>
            <a:chExt cx="2275" cy="2135"/>
          </a:xfrm>
        </p:grpSpPr>
        <p:grpSp>
          <p:nvGrpSpPr>
            <p:cNvPr id="11271" name="Group 122"/>
            <p:cNvGrpSpPr>
              <a:grpSpLocks/>
            </p:cNvGrpSpPr>
            <p:nvPr/>
          </p:nvGrpSpPr>
          <p:grpSpPr bwMode="auto">
            <a:xfrm>
              <a:off x="3341" y="1804"/>
              <a:ext cx="2275" cy="1681"/>
              <a:chOff x="229" y="1116"/>
              <a:chExt cx="5387" cy="2844"/>
            </a:xfrm>
          </p:grpSpPr>
          <p:sp>
            <p:nvSpPr>
              <p:cNvPr id="11273" name="AutoShape 123"/>
              <p:cNvSpPr>
                <a:spLocks noChangeArrowheads="1"/>
              </p:cNvSpPr>
              <p:nvPr/>
            </p:nvSpPr>
            <p:spPr bwMode="auto">
              <a:xfrm>
                <a:off x="957" y="198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74" name="AutoShape 124"/>
              <p:cNvSpPr>
                <a:spLocks noChangeArrowheads="1"/>
              </p:cNvSpPr>
              <p:nvPr/>
            </p:nvSpPr>
            <p:spPr bwMode="auto">
              <a:xfrm>
                <a:off x="1279" y="1947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75" name="AutoShape 125"/>
              <p:cNvSpPr>
                <a:spLocks noChangeArrowheads="1"/>
              </p:cNvSpPr>
              <p:nvPr/>
            </p:nvSpPr>
            <p:spPr bwMode="auto">
              <a:xfrm>
                <a:off x="1479" y="1796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76" name="AutoShape 126"/>
              <p:cNvSpPr>
                <a:spLocks noChangeArrowheads="1"/>
              </p:cNvSpPr>
              <p:nvPr/>
            </p:nvSpPr>
            <p:spPr bwMode="auto">
              <a:xfrm>
                <a:off x="834" y="280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77" name="AutoShape 127"/>
              <p:cNvSpPr>
                <a:spLocks noChangeArrowheads="1"/>
              </p:cNvSpPr>
              <p:nvPr/>
            </p:nvSpPr>
            <p:spPr bwMode="auto">
              <a:xfrm>
                <a:off x="806" y="242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78" name="AutoShape 128"/>
              <p:cNvSpPr>
                <a:spLocks noChangeArrowheads="1"/>
              </p:cNvSpPr>
              <p:nvPr/>
            </p:nvSpPr>
            <p:spPr bwMode="auto">
              <a:xfrm>
                <a:off x="1671" y="210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79" name="AutoShape 129"/>
              <p:cNvSpPr>
                <a:spLocks noChangeArrowheads="1"/>
              </p:cNvSpPr>
              <p:nvPr/>
            </p:nvSpPr>
            <p:spPr bwMode="auto">
              <a:xfrm>
                <a:off x="1118" y="279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80" name="AutoShape 130"/>
              <p:cNvSpPr>
                <a:spLocks noChangeArrowheads="1"/>
              </p:cNvSpPr>
              <p:nvPr/>
            </p:nvSpPr>
            <p:spPr bwMode="auto">
              <a:xfrm>
                <a:off x="495" y="269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81" name="AutoShape 131"/>
              <p:cNvSpPr>
                <a:spLocks noChangeArrowheads="1"/>
              </p:cNvSpPr>
              <p:nvPr/>
            </p:nvSpPr>
            <p:spPr bwMode="auto">
              <a:xfrm>
                <a:off x="632" y="211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82" name="AutoShape 132"/>
              <p:cNvSpPr>
                <a:spLocks noChangeArrowheads="1"/>
              </p:cNvSpPr>
              <p:nvPr/>
            </p:nvSpPr>
            <p:spPr bwMode="auto">
              <a:xfrm>
                <a:off x="1276" y="2417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83" name="AutoShape 133"/>
              <p:cNvSpPr>
                <a:spLocks noChangeArrowheads="1"/>
              </p:cNvSpPr>
              <p:nvPr/>
            </p:nvSpPr>
            <p:spPr bwMode="auto">
              <a:xfrm>
                <a:off x="1568" y="241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84" name="AutoShape 134"/>
              <p:cNvSpPr>
                <a:spLocks noChangeArrowheads="1"/>
              </p:cNvSpPr>
              <p:nvPr/>
            </p:nvSpPr>
            <p:spPr bwMode="auto">
              <a:xfrm>
                <a:off x="1335" y="284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85" name="AutoShape 135"/>
              <p:cNvSpPr>
                <a:spLocks noChangeArrowheads="1"/>
              </p:cNvSpPr>
              <p:nvPr/>
            </p:nvSpPr>
            <p:spPr bwMode="auto">
              <a:xfrm>
                <a:off x="1575" y="266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86" name="AutoShape 136"/>
              <p:cNvSpPr>
                <a:spLocks noChangeArrowheads="1"/>
              </p:cNvSpPr>
              <p:nvPr/>
            </p:nvSpPr>
            <p:spPr bwMode="auto">
              <a:xfrm>
                <a:off x="2000" y="2112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87" name="AutoShape 137"/>
              <p:cNvSpPr>
                <a:spLocks noChangeArrowheads="1"/>
              </p:cNvSpPr>
              <p:nvPr/>
            </p:nvSpPr>
            <p:spPr bwMode="auto">
              <a:xfrm>
                <a:off x="1593" y="2947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88" name="AutoShape 138"/>
              <p:cNvSpPr>
                <a:spLocks noChangeArrowheads="1"/>
              </p:cNvSpPr>
              <p:nvPr/>
            </p:nvSpPr>
            <p:spPr bwMode="auto">
              <a:xfrm>
                <a:off x="1246" y="306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89" name="AutoShape 139"/>
              <p:cNvSpPr>
                <a:spLocks noChangeArrowheads="1"/>
              </p:cNvSpPr>
              <p:nvPr/>
            </p:nvSpPr>
            <p:spPr bwMode="auto">
              <a:xfrm>
                <a:off x="2362" y="1876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90" name="AutoShape 140"/>
              <p:cNvSpPr>
                <a:spLocks noChangeArrowheads="1"/>
              </p:cNvSpPr>
              <p:nvPr/>
            </p:nvSpPr>
            <p:spPr bwMode="auto">
              <a:xfrm>
                <a:off x="2444" y="1467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91" name="AutoShape 141"/>
              <p:cNvSpPr>
                <a:spLocks noChangeArrowheads="1"/>
              </p:cNvSpPr>
              <p:nvPr/>
            </p:nvSpPr>
            <p:spPr bwMode="auto">
              <a:xfrm>
                <a:off x="1471" y="213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92" name="AutoShape 142"/>
              <p:cNvSpPr>
                <a:spLocks noChangeArrowheads="1"/>
              </p:cNvSpPr>
              <p:nvPr/>
            </p:nvSpPr>
            <p:spPr bwMode="auto">
              <a:xfrm>
                <a:off x="2709" y="170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93" name="AutoShape 143"/>
              <p:cNvSpPr>
                <a:spLocks noChangeArrowheads="1"/>
              </p:cNvSpPr>
              <p:nvPr/>
            </p:nvSpPr>
            <p:spPr bwMode="auto">
              <a:xfrm>
                <a:off x="2743" y="140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94" name="AutoShape 144"/>
              <p:cNvSpPr>
                <a:spLocks noChangeArrowheads="1"/>
              </p:cNvSpPr>
              <p:nvPr/>
            </p:nvSpPr>
            <p:spPr bwMode="auto">
              <a:xfrm>
                <a:off x="3036" y="145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95" name="AutoShape 145"/>
              <p:cNvSpPr>
                <a:spLocks noChangeArrowheads="1"/>
              </p:cNvSpPr>
              <p:nvPr/>
            </p:nvSpPr>
            <p:spPr bwMode="auto">
              <a:xfrm>
                <a:off x="2268" y="1526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96" name="AutoShape 146"/>
              <p:cNvSpPr>
                <a:spLocks noChangeArrowheads="1"/>
              </p:cNvSpPr>
              <p:nvPr/>
            </p:nvSpPr>
            <p:spPr bwMode="auto">
              <a:xfrm>
                <a:off x="2548" y="195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97" name="AutoShape 147"/>
              <p:cNvSpPr>
                <a:spLocks noChangeArrowheads="1"/>
              </p:cNvSpPr>
              <p:nvPr/>
            </p:nvSpPr>
            <p:spPr bwMode="auto">
              <a:xfrm>
                <a:off x="3825" y="206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98" name="AutoShape 148"/>
              <p:cNvSpPr>
                <a:spLocks noChangeArrowheads="1"/>
              </p:cNvSpPr>
              <p:nvPr/>
            </p:nvSpPr>
            <p:spPr bwMode="auto">
              <a:xfrm>
                <a:off x="2860" y="232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299" name="AutoShape 149"/>
              <p:cNvSpPr>
                <a:spLocks noChangeArrowheads="1"/>
              </p:cNvSpPr>
              <p:nvPr/>
            </p:nvSpPr>
            <p:spPr bwMode="auto">
              <a:xfrm>
                <a:off x="3235" y="225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00" name="AutoShape 150"/>
              <p:cNvSpPr>
                <a:spLocks noChangeArrowheads="1"/>
              </p:cNvSpPr>
              <p:nvPr/>
            </p:nvSpPr>
            <p:spPr bwMode="auto">
              <a:xfrm>
                <a:off x="3774" y="1303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01" name="AutoShape 151"/>
              <p:cNvSpPr>
                <a:spLocks noChangeArrowheads="1"/>
              </p:cNvSpPr>
              <p:nvPr/>
            </p:nvSpPr>
            <p:spPr bwMode="auto">
              <a:xfrm>
                <a:off x="2925" y="198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02" name="AutoShape 152"/>
              <p:cNvSpPr>
                <a:spLocks noChangeArrowheads="1"/>
              </p:cNvSpPr>
              <p:nvPr/>
            </p:nvSpPr>
            <p:spPr bwMode="auto">
              <a:xfrm>
                <a:off x="3310" y="194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03" name="AutoShape 153"/>
              <p:cNvSpPr>
                <a:spLocks noChangeArrowheads="1"/>
              </p:cNvSpPr>
              <p:nvPr/>
            </p:nvSpPr>
            <p:spPr bwMode="auto">
              <a:xfrm>
                <a:off x="2696" y="257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04" name="AutoShape 154"/>
              <p:cNvSpPr>
                <a:spLocks noChangeArrowheads="1"/>
              </p:cNvSpPr>
              <p:nvPr/>
            </p:nvSpPr>
            <p:spPr bwMode="auto">
              <a:xfrm>
                <a:off x="3090" y="2533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05" name="AutoShape 155"/>
              <p:cNvSpPr>
                <a:spLocks noChangeArrowheads="1"/>
              </p:cNvSpPr>
              <p:nvPr/>
            </p:nvSpPr>
            <p:spPr bwMode="auto">
              <a:xfrm>
                <a:off x="3824" y="164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06" name="AutoShape 156"/>
              <p:cNvSpPr>
                <a:spLocks noChangeArrowheads="1"/>
              </p:cNvSpPr>
              <p:nvPr/>
            </p:nvSpPr>
            <p:spPr bwMode="auto">
              <a:xfrm>
                <a:off x="3231" y="285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07" name="AutoShape 157"/>
              <p:cNvSpPr>
                <a:spLocks noChangeArrowheads="1"/>
              </p:cNvSpPr>
              <p:nvPr/>
            </p:nvSpPr>
            <p:spPr bwMode="auto">
              <a:xfrm>
                <a:off x="4252" y="189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08" name="AutoShape 158"/>
              <p:cNvSpPr>
                <a:spLocks noChangeArrowheads="1"/>
              </p:cNvSpPr>
              <p:nvPr/>
            </p:nvSpPr>
            <p:spPr bwMode="auto">
              <a:xfrm>
                <a:off x="3538" y="262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09" name="AutoShape 159"/>
              <p:cNvSpPr>
                <a:spLocks noChangeArrowheads="1"/>
              </p:cNvSpPr>
              <p:nvPr/>
            </p:nvSpPr>
            <p:spPr bwMode="auto">
              <a:xfrm>
                <a:off x="4310" y="1307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10" name="AutoShape 160"/>
              <p:cNvSpPr>
                <a:spLocks noChangeArrowheads="1"/>
              </p:cNvSpPr>
              <p:nvPr/>
            </p:nvSpPr>
            <p:spPr bwMode="auto">
              <a:xfrm>
                <a:off x="3213" y="166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11" name="AutoShape 161"/>
              <p:cNvSpPr>
                <a:spLocks noChangeArrowheads="1"/>
              </p:cNvSpPr>
              <p:nvPr/>
            </p:nvSpPr>
            <p:spPr bwMode="auto">
              <a:xfrm>
                <a:off x="2363" y="232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12" name="AutoShape 162"/>
              <p:cNvSpPr>
                <a:spLocks noChangeArrowheads="1"/>
              </p:cNvSpPr>
              <p:nvPr/>
            </p:nvSpPr>
            <p:spPr bwMode="auto">
              <a:xfrm>
                <a:off x="495" y="2376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13" name="AutoShape 163"/>
              <p:cNvSpPr>
                <a:spLocks noChangeArrowheads="1"/>
              </p:cNvSpPr>
              <p:nvPr/>
            </p:nvSpPr>
            <p:spPr bwMode="auto">
              <a:xfrm>
                <a:off x="992" y="3057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14" name="AutoShape 164"/>
              <p:cNvSpPr>
                <a:spLocks noChangeArrowheads="1"/>
              </p:cNvSpPr>
              <p:nvPr/>
            </p:nvSpPr>
            <p:spPr bwMode="auto">
              <a:xfrm>
                <a:off x="1119" y="232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15" name="AutoShape 165"/>
              <p:cNvSpPr>
                <a:spLocks noChangeArrowheads="1"/>
              </p:cNvSpPr>
              <p:nvPr/>
            </p:nvSpPr>
            <p:spPr bwMode="auto">
              <a:xfrm>
                <a:off x="1822" y="179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16" name="AutoShape 166"/>
              <p:cNvSpPr>
                <a:spLocks noChangeArrowheads="1"/>
              </p:cNvSpPr>
              <p:nvPr/>
            </p:nvSpPr>
            <p:spPr bwMode="auto">
              <a:xfrm>
                <a:off x="694" y="3016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17" name="AutoShape 167"/>
              <p:cNvSpPr>
                <a:spLocks noChangeArrowheads="1"/>
              </p:cNvSpPr>
              <p:nvPr/>
            </p:nvSpPr>
            <p:spPr bwMode="auto">
              <a:xfrm>
                <a:off x="1067" y="1477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18" name="AutoShape 168"/>
              <p:cNvSpPr>
                <a:spLocks noChangeArrowheads="1"/>
              </p:cNvSpPr>
              <p:nvPr/>
            </p:nvSpPr>
            <p:spPr bwMode="auto">
              <a:xfrm>
                <a:off x="1946" y="252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19" name="AutoShape 169"/>
              <p:cNvSpPr>
                <a:spLocks noChangeArrowheads="1"/>
              </p:cNvSpPr>
              <p:nvPr/>
            </p:nvSpPr>
            <p:spPr bwMode="auto">
              <a:xfrm>
                <a:off x="1126" y="253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20" name="AutoShape 170"/>
              <p:cNvSpPr>
                <a:spLocks noChangeArrowheads="1"/>
              </p:cNvSpPr>
              <p:nvPr/>
            </p:nvSpPr>
            <p:spPr bwMode="auto">
              <a:xfrm>
                <a:off x="565" y="1457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21" name="AutoShape 171"/>
              <p:cNvSpPr>
                <a:spLocks noChangeArrowheads="1"/>
              </p:cNvSpPr>
              <p:nvPr/>
            </p:nvSpPr>
            <p:spPr bwMode="auto">
              <a:xfrm>
                <a:off x="362" y="2242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22" name="AutoShape 172"/>
              <p:cNvSpPr>
                <a:spLocks noChangeArrowheads="1"/>
              </p:cNvSpPr>
              <p:nvPr/>
            </p:nvSpPr>
            <p:spPr bwMode="auto">
              <a:xfrm>
                <a:off x="1713" y="1402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23" name="AutoShape 173"/>
              <p:cNvSpPr>
                <a:spLocks noChangeArrowheads="1"/>
              </p:cNvSpPr>
              <p:nvPr/>
            </p:nvSpPr>
            <p:spPr bwMode="auto">
              <a:xfrm>
                <a:off x="431" y="194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24" name="AutoShape 174"/>
              <p:cNvSpPr>
                <a:spLocks noChangeArrowheads="1"/>
              </p:cNvSpPr>
              <p:nvPr/>
            </p:nvSpPr>
            <p:spPr bwMode="auto">
              <a:xfrm>
                <a:off x="1400" y="1522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25" name="AutoShape 175"/>
              <p:cNvSpPr>
                <a:spLocks noChangeArrowheads="1"/>
              </p:cNvSpPr>
              <p:nvPr/>
            </p:nvSpPr>
            <p:spPr bwMode="auto">
              <a:xfrm>
                <a:off x="715" y="1783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26" name="AutoShape 176"/>
              <p:cNvSpPr>
                <a:spLocks noChangeArrowheads="1"/>
              </p:cNvSpPr>
              <p:nvPr/>
            </p:nvSpPr>
            <p:spPr bwMode="auto">
              <a:xfrm>
                <a:off x="822" y="151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27" name="AutoShape 177"/>
              <p:cNvSpPr>
                <a:spLocks noChangeArrowheads="1"/>
              </p:cNvSpPr>
              <p:nvPr/>
            </p:nvSpPr>
            <p:spPr bwMode="auto">
              <a:xfrm>
                <a:off x="4817" y="1362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28" name="AutoShape 178"/>
              <p:cNvSpPr>
                <a:spLocks noChangeArrowheads="1"/>
              </p:cNvSpPr>
              <p:nvPr/>
            </p:nvSpPr>
            <p:spPr bwMode="auto">
              <a:xfrm>
                <a:off x="4401" y="2957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29" name="AutoShape 179"/>
              <p:cNvSpPr>
                <a:spLocks noChangeArrowheads="1"/>
              </p:cNvSpPr>
              <p:nvPr/>
            </p:nvSpPr>
            <p:spPr bwMode="auto">
              <a:xfrm>
                <a:off x="4671" y="1842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30" name="AutoShape 180"/>
              <p:cNvSpPr>
                <a:spLocks noChangeArrowheads="1"/>
              </p:cNvSpPr>
              <p:nvPr/>
            </p:nvSpPr>
            <p:spPr bwMode="auto">
              <a:xfrm>
                <a:off x="5336" y="358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31" name="AutoShape 181"/>
              <p:cNvSpPr>
                <a:spLocks noChangeArrowheads="1"/>
              </p:cNvSpPr>
              <p:nvPr/>
            </p:nvSpPr>
            <p:spPr bwMode="auto">
              <a:xfrm>
                <a:off x="4482" y="2312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32" name="AutoShape 182"/>
              <p:cNvSpPr>
                <a:spLocks noChangeArrowheads="1"/>
              </p:cNvSpPr>
              <p:nvPr/>
            </p:nvSpPr>
            <p:spPr bwMode="auto">
              <a:xfrm>
                <a:off x="4283" y="258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33" name="AutoShape 183"/>
              <p:cNvSpPr>
                <a:spLocks noChangeArrowheads="1"/>
              </p:cNvSpPr>
              <p:nvPr/>
            </p:nvSpPr>
            <p:spPr bwMode="auto">
              <a:xfrm>
                <a:off x="4005" y="236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34" name="AutoShape 184"/>
              <p:cNvSpPr>
                <a:spLocks noChangeArrowheads="1"/>
              </p:cNvSpPr>
              <p:nvPr/>
            </p:nvSpPr>
            <p:spPr bwMode="auto">
              <a:xfrm>
                <a:off x="3584" y="1526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35" name="AutoShape 185"/>
              <p:cNvSpPr>
                <a:spLocks noChangeArrowheads="1"/>
              </p:cNvSpPr>
              <p:nvPr/>
            </p:nvSpPr>
            <p:spPr bwMode="auto">
              <a:xfrm>
                <a:off x="4502" y="149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36" name="AutoShape 186"/>
              <p:cNvSpPr>
                <a:spLocks noChangeArrowheads="1"/>
              </p:cNvSpPr>
              <p:nvPr/>
            </p:nvSpPr>
            <p:spPr bwMode="auto">
              <a:xfrm>
                <a:off x="5041" y="179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37" name="AutoShape 187"/>
              <p:cNvSpPr>
                <a:spLocks noChangeArrowheads="1"/>
              </p:cNvSpPr>
              <p:nvPr/>
            </p:nvSpPr>
            <p:spPr bwMode="auto">
              <a:xfrm>
                <a:off x="4742" y="262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38" name="AutoShape 188"/>
              <p:cNvSpPr>
                <a:spLocks noChangeArrowheads="1"/>
              </p:cNvSpPr>
              <p:nvPr/>
            </p:nvSpPr>
            <p:spPr bwMode="auto">
              <a:xfrm>
                <a:off x="3652" y="3118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39" name="AutoShape 189"/>
              <p:cNvSpPr>
                <a:spLocks noChangeArrowheads="1"/>
              </p:cNvSpPr>
              <p:nvPr/>
            </p:nvSpPr>
            <p:spPr bwMode="auto">
              <a:xfrm>
                <a:off x="2109" y="285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40" name="AutoShape 190"/>
              <p:cNvSpPr>
                <a:spLocks noChangeArrowheads="1"/>
              </p:cNvSpPr>
              <p:nvPr/>
            </p:nvSpPr>
            <p:spPr bwMode="auto">
              <a:xfrm>
                <a:off x="2092" y="3088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41" name="AutoShape 191"/>
              <p:cNvSpPr>
                <a:spLocks noChangeArrowheads="1"/>
              </p:cNvSpPr>
              <p:nvPr/>
            </p:nvSpPr>
            <p:spPr bwMode="auto">
              <a:xfrm>
                <a:off x="1807" y="3247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42" name="AutoShape 192"/>
              <p:cNvSpPr>
                <a:spLocks noChangeArrowheads="1"/>
              </p:cNvSpPr>
              <p:nvPr/>
            </p:nvSpPr>
            <p:spPr bwMode="auto">
              <a:xfrm>
                <a:off x="2140" y="3312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43" name="AutoShape 193"/>
              <p:cNvSpPr>
                <a:spLocks noChangeArrowheads="1"/>
              </p:cNvSpPr>
              <p:nvPr/>
            </p:nvSpPr>
            <p:spPr bwMode="auto">
              <a:xfrm>
                <a:off x="2432" y="315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44" name="AutoShape 194"/>
              <p:cNvSpPr>
                <a:spLocks noChangeArrowheads="1"/>
              </p:cNvSpPr>
              <p:nvPr/>
            </p:nvSpPr>
            <p:spPr bwMode="auto">
              <a:xfrm>
                <a:off x="2785" y="314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45" name="AutoShape 195"/>
              <p:cNvSpPr>
                <a:spLocks noChangeArrowheads="1"/>
              </p:cNvSpPr>
              <p:nvPr/>
            </p:nvSpPr>
            <p:spPr bwMode="auto">
              <a:xfrm>
                <a:off x="2407" y="343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46" name="AutoShape 196"/>
              <p:cNvSpPr>
                <a:spLocks noChangeArrowheads="1"/>
              </p:cNvSpPr>
              <p:nvPr/>
            </p:nvSpPr>
            <p:spPr bwMode="auto">
              <a:xfrm>
                <a:off x="3007" y="332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47" name="AutoShape 197"/>
              <p:cNvSpPr>
                <a:spLocks noChangeArrowheads="1"/>
              </p:cNvSpPr>
              <p:nvPr/>
            </p:nvSpPr>
            <p:spPr bwMode="auto">
              <a:xfrm>
                <a:off x="2723" y="351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48" name="AutoShape 198"/>
              <p:cNvSpPr>
                <a:spLocks noChangeArrowheads="1"/>
              </p:cNvSpPr>
              <p:nvPr/>
            </p:nvSpPr>
            <p:spPr bwMode="auto">
              <a:xfrm>
                <a:off x="3004" y="362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49" name="AutoShape 199"/>
              <p:cNvSpPr>
                <a:spLocks noChangeArrowheads="1"/>
              </p:cNvSpPr>
              <p:nvPr/>
            </p:nvSpPr>
            <p:spPr bwMode="auto">
              <a:xfrm>
                <a:off x="2648" y="294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50" name="AutoShape 200"/>
              <p:cNvSpPr>
                <a:spLocks noChangeArrowheads="1"/>
              </p:cNvSpPr>
              <p:nvPr/>
            </p:nvSpPr>
            <p:spPr bwMode="auto">
              <a:xfrm>
                <a:off x="1844" y="347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51" name="AutoShape 201"/>
              <p:cNvSpPr>
                <a:spLocks noChangeArrowheads="1"/>
              </p:cNvSpPr>
              <p:nvPr/>
            </p:nvSpPr>
            <p:spPr bwMode="auto">
              <a:xfrm>
                <a:off x="2558" y="3648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52" name="AutoShape 202"/>
              <p:cNvSpPr>
                <a:spLocks noChangeArrowheads="1"/>
              </p:cNvSpPr>
              <p:nvPr/>
            </p:nvSpPr>
            <p:spPr bwMode="auto">
              <a:xfrm>
                <a:off x="2181" y="358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53" name="AutoShape 203"/>
              <p:cNvSpPr>
                <a:spLocks noChangeArrowheads="1"/>
              </p:cNvSpPr>
              <p:nvPr/>
            </p:nvSpPr>
            <p:spPr bwMode="auto">
              <a:xfrm>
                <a:off x="2359" y="281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54" name="AutoShape 204"/>
              <p:cNvSpPr>
                <a:spLocks noChangeArrowheads="1"/>
              </p:cNvSpPr>
              <p:nvPr/>
            </p:nvSpPr>
            <p:spPr bwMode="auto">
              <a:xfrm>
                <a:off x="2815" y="376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55" name="AutoShape 205"/>
              <p:cNvSpPr>
                <a:spLocks noChangeArrowheads="1"/>
              </p:cNvSpPr>
              <p:nvPr/>
            </p:nvSpPr>
            <p:spPr bwMode="auto">
              <a:xfrm>
                <a:off x="3508" y="3662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56" name="AutoShape 206"/>
              <p:cNvSpPr>
                <a:spLocks noChangeArrowheads="1"/>
              </p:cNvSpPr>
              <p:nvPr/>
            </p:nvSpPr>
            <p:spPr bwMode="auto">
              <a:xfrm>
                <a:off x="3244" y="3418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57" name="AutoShape 207"/>
              <p:cNvSpPr>
                <a:spLocks noChangeArrowheads="1"/>
              </p:cNvSpPr>
              <p:nvPr/>
            </p:nvSpPr>
            <p:spPr bwMode="auto">
              <a:xfrm>
                <a:off x="1313" y="3432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58" name="AutoShape 208"/>
              <p:cNvSpPr>
                <a:spLocks noChangeArrowheads="1"/>
              </p:cNvSpPr>
              <p:nvPr/>
            </p:nvSpPr>
            <p:spPr bwMode="auto">
              <a:xfrm>
                <a:off x="350" y="358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59" name="AutoShape 209"/>
              <p:cNvSpPr>
                <a:spLocks noChangeArrowheads="1"/>
              </p:cNvSpPr>
              <p:nvPr/>
            </p:nvSpPr>
            <p:spPr bwMode="auto">
              <a:xfrm>
                <a:off x="1639" y="3665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60" name="AutoShape 210"/>
              <p:cNvSpPr>
                <a:spLocks noChangeArrowheads="1"/>
              </p:cNvSpPr>
              <p:nvPr/>
            </p:nvSpPr>
            <p:spPr bwMode="auto">
              <a:xfrm>
                <a:off x="1991" y="377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61" name="AutoShape 211"/>
              <p:cNvSpPr>
                <a:spLocks noChangeArrowheads="1"/>
              </p:cNvSpPr>
              <p:nvPr/>
            </p:nvSpPr>
            <p:spPr bwMode="auto">
              <a:xfrm>
                <a:off x="925" y="3488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62" name="AutoShape 212"/>
              <p:cNvSpPr>
                <a:spLocks noChangeArrowheads="1"/>
              </p:cNvSpPr>
              <p:nvPr/>
            </p:nvSpPr>
            <p:spPr bwMode="auto">
              <a:xfrm>
                <a:off x="229" y="312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63" name="AutoShape 213"/>
              <p:cNvSpPr>
                <a:spLocks noChangeArrowheads="1"/>
              </p:cNvSpPr>
              <p:nvPr/>
            </p:nvSpPr>
            <p:spPr bwMode="auto">
              <a:xfrm>
                <a:off x="706" y="368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64" name="AutoShape 214"/>
              <p:cNvSpPr>
                <a:spLocks noChangeArrowheads="1"/>
              </p:cNvSpPr>
              <p:nvPr/>
            </p:nvSpPr>
            <p:spPr bwMode="auto">
              <a:xfrm>
                <a:off x="1172" y="369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65" name="AutoShape 215"/>
              <p:cNvSpPr>
                <a:spLocks noChangeArrowheads="1"/>
              </p:cNvSpPr>
              <p:nvPr/>
            </p:nvSpPr>
            <p:spPr bwMode="auto">
              <a:xfrm>
                <a:off x="507" y="337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66" name="AutoShape 216"/>
              <p:cNvSpPr>
                <a:spLocks noChangeArrowheads="1"/>
              </p:cNvSpPr>
              <p:nvPr/>
            </p:nvSpPr>
            <p:spPr bwMode="auto">
              <a:xfrm>
                <a:off x="4852" y="351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67" name="AutoShape 217"/>
              <p:cNvSpPr>
                <a:spLocks noChangeArrowheads="1"/>
              </p:cNvSpPr>
              <p:nvPr/>
            </p:nvSpPr>
            <p:spPr bwMode="auto">
              <a:xfrm>
                <a:off x="4348" y="3286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68" name="AutoShape 218"/>
              <p:cNvSpPr>
                <a:spLocks noChangeArrowheads="1"/>
              </p:cNvSpPr>
              <p:nvPr/>
            </p:nvSpPr>
            <p:spPr bwMode="auto">
              <a:xfrm>
                <a:off x="4504" y="361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69" name="AutoShape 219"/>
              <p:cNvSpPr>
                <a:spLocks noChangeArrowheads="1"/>
              </p:cNvSpPr>
              <p:nvPr/>
            </p:nvSpPr>
            <p:spPr bwMode="auto">
              <a:xfrm>
                <a:off x="3952" y="327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70" name="AutoShape 220"/>
              <p:cNvSpPr>
                <a:spLocks noChangeArrowheads="1"/>
              </p:cNvSpPr>
              <p:nvPr/>
            </p:nvSpPr>
            <p:spPr bwMode="auto">
              <a:xfrm>
                <a:off x="4348" y="373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71" name="AutoShape 221"/>
              <p:cNvSpPr>
                <a:spLocks noChangeArrowheads="1"/>
              </p:cNvSpPr>
              <p:nvPr/>
            </p:nvSpPr>
            <p:spPr bwMode="auto">
              <a:xfrm>
                <a:off x="4768" y="2998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72" name="AutoShape 222"/>
              <p:cNvSpPr>
                <a:spLocks noChangeArrowheads="1"/>
              </p:cNvSpPr>
              <p:nvPr/>
            </p:nvSpPr>
            <p:spPr bwMode="auto">
              <a:xfrm>
                <a:off x="4768" y="3310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73" name="AutoShape 223"/>
              <p:cNvSpPr>
                <a:spLocks noChangeArrowheads="1"/>
              </p:cNvSpPr>
              <p:nvPr/>
            </p:nvSpPr>
            <p:spPr bwMode="auto">
              <a:xfrm>
                <a:off x="5068" y="3346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74" name="AutoShape 224"/>
              <p:cNvSpPr>
                <a:spLocks noChangeArrowheads="1"/>
              </p:cNvSpPr>
              <p:nvPr/>
            </p:nvSpPr>
            <p:spPr bwMode="auto">
              <a:xfrm>
                <a:off x="5140" y="2986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75" name="AutoShape 225"/>
              <p:cNvSpPr>
                <a:spLocks noChangeArrowheads="1"/>
              </p:cNvSpPr>
              <p:nvPr/>
            </p:nvSpPr>
            <p:spPr bwMode="auto">
              <a:xfrm>
                <a:off x="3748" y="2926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76" name="AutoShape 226"/>
              <p:cNvSpPr>
                <a:spLocks noChangeArrowheads="1"/>
              </p:cNvSpPr>
              <p:nvPr/>
            </p:nvSpPr>
            <p:spPr bwMode="auto">
              <a:xfrm>
                <a:off x="3964" y="303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77" name="AutoShape 227"/>
              <p:cNvSpPr>
                <a:spLocks noChangeArrowheads="1"/>
              </p:cNvSpPr>
              <p:nvPr/>
            </p:nvSpPr>
            <p:spPr bwMode="auto">
              <a:xfrm>
                <a:off x="5090" y="2649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78" name="AutoShape 228"/>
              <p:cNvSpPr>
                <a:spLocks noChangeArrowheads="1"/>
              </p:cNvSpPr>
              <p:nvPr/>
            </p:nvSpPr>
            <p:spPr bwMode="auto">
              <a:xfrm>
                <a:off x="5246" y="2313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79" name="AutoShape 229"/>
              <p:cNvSpPr>
                <a:spLocks noChangeArrowheads="1"/>
              </p:cNvSpPr>
              <p:nvPr/>
            </p:nvSpPr>
            <p:spPr bwMode="auto">
              <a:xfrm>
                <a:off x="4970" y="2421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80" name="AutoShape 230"/>
              <p:cNvSpPr>
                <a:spLocks noChangeArrowheads="1"/>
              </p:cNvSpPr>
              <p:nvPr/>
            </p:nvSpPr>
            <p:spPr bwMode="auto">
              <a:xfrm>
                <a:off x="5450" y="2613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81" name="AutoShape 231"/>
              <p:cNvSpPr>
                <a:spLocks noChangeArrowheads="1"/>
              </p:cNvSpPr>
              <p:nvPr/>
            </p:nvSpPr>
            <p:spPr bwMode="auto">
              <a:xfrm>
                <a:off x="5401" y="2054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82" name="AutoShape 232"/>
              <p:cNvSpPr>
                <a:spLocks noChangeArrowheads="1"/>
              </p:cNvSpPr>
              <p:nvPr/>
            </p:nvSpPr>
            <p:spPr bwMode="auto">
              <a:xfrm>
                <a:off x="5429" y="1698"/>
                <a:ext cx="113" cy="124"/>
              </a:xfrm>
              <a:prstGeom prst="smileyFace">
                <a:avLst>
                  <a:gd name="adj" fmla="val 4653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endParaRPr lang="en-US" altLang="x-none" sz="1800"/>
              </a:p>
            </p:txBody>
          </p:sp>
          <p:sp>
            <p:nvSpPr>
              <p:cNvPr id="11383" name="Line 233"/>
              <p:cNvSpPr>
                <a:spLocks noChangeShapeType="1"/>
              </p:cNvSpPr>
              <p:nvPr/>
            </p:nvSpPr>
            <p:spPr bwMode="auto">
              <a:xfrm flipH="1">
                <a:off x="3708" y="1620"/>
                <a:ext cx="1908" cy="23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84" name="Line 234"/>
              <p:cNvSpPr>
                <a:spLocks noChangeShapeType="1"/>
              </p:cNvSpPr>
              <p:nvPr/>
            </p:nvSpPr>
            <p:spPr bwMode="auto">
              <a:xfrm flipH="1" flipV="1">
                <a:off x="2304" y="2580"/>
                <a:ext cx="1632" cy="10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85" name="Line 235"/>
              <p:cNvSpPr>
                <a:spLocks noChangeShapeType="1"/>
              </p:cNvSpPr>
              <p:nvPr/>
            </p:nvSpPr>
            <p:spPr bwMode="auto">
              <a:xfrm flipH="1">
                <a:off x="252" y="2568"/>
                <a:ext cx="2064" cy="13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86" name="Line 236"/>
              <p:cNvSpPr>
                <a:spLocks noChangeShapeType="1"/>
              </p:cNvSpPr>
              <p:nvPr/>
            </p:nvSpPr>
            <p:spPr bwMode="auto">
              <a:xfrm flipH="1" flipV="1">
                <a:off x="1944" y="1116"/>
                <a:ext cx="348" cy="14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72" name="Text Box 237"/>
            <p:cNvSpPr txBox="1">
              <a:spLocks noChangeArrowheads="1"/>
            </p:cNvSpPr>
            <p:nvPr/>
          </p:nvSpPr>
          <p:spPr bwMode="auto">
            <a:xfrm>
              <a:off x="3907" y="1350"/>
              <a:ext cx="114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lang="en-US" altLang="x-none">
                  <a:latin typeface="Tahoma" charset="0"/>
                </a:rPr>
                <a:t>Naïve Bayes</a:t>
              </a:r>
            </a:p>
          </p:txBody>
        </p:sp>
      </p:grpSp>
      <p:sp>
        <p:nvSpPr>
          <p:cNvPr id="11269" name="Text Box 238"/>
          <p:cNvSpPr txBox="1">
            <a:spLocks noChangeArrowheads="1"/>
          </p:cNvSpPr>
          <p:nvPr/>
        </p:nvSpPr>
        <p:spPr bwMode="auto">
          <a:xfrm>
            <a:off x="1647825" y="5943600"/>
            <a:ext cx="5695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en-US" altLang="x-none" sz="1800"/>
              <a:t>Every feature gets a say in determining </a:t>
            </a:r>
          </a:p>
          <a:p>
            <a:pPr eaLnBrk="1" hangingPunct="1"/>
            <a:r>
              <a:rPr lang="en-US" altLang="x-none" sz="1800"/>
              <a:t>which label should be assigned to a given input value. </a:t>
            </a:r>
          </a:p>
        </p:txBody>
      </p:sp>
      <p:sp>
        <p:nvSpPr>
          <p:cNvPr id="11270" name="Rectangle 15"/>
          <p:cNvSpPr txBox="1">
            <a:spLocks noChangeArrowheads="1"/>
          </p:cNvSpPr>
          <p:nvPr/>
        </p:nvSpPr>
        <p:spPr bwMode="auto">
          <a:xfrm>
            <a:off x="1966913" y="6626225"/>
            <a:ext cx="163512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1600">
                <a:latin typeface="Tw Cen MT" charset="0"/>
              </a:rPr>
              <a:t>Slide from Heng Ji</a:t>
            </a:r>
          </a:p>
          <a:p>
            <a:endParaRPr lang="en-US" altLang="zh-CN" sz="1600">
              <a:latin typeface="Tw Cen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4450"/>
            <a:ext cx="8229600" cy="720725"/>
          </a:xfrm>
        </p:spPr>
        <p:txBody>
          <a:bodyPr/>
          <a:lstStyle/>
          <a:p>
            <a:r>
              <a:rPr lang="en-US" altLang="x-none">
                <a:solidFill>
                  <a:srgbClr val="00B050"/>
                </a:solidFill>
                <a:effectLst/>
                <a:latin typeface="Tw Cen MT Condensed" charset="0"/>
                <a:ea typeface="ＭＳ Ｐゴシック" charset="-128"/>
              </a:rPr>
              <a:t>Binary threshold neurons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052513"/>
            <a:ext cx="7859712" cy="23764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dirty="0" smtClean="0">
                <a:solidFill>
                  <a:srgbClr val="003366"/>
                </a:solidFill>
                <a:ea typeface="+mn-ea"/>
                <a:cs typeface="Times New Roman" panose="02020603050405020304" pitchFamily="18" charset="0"/>
              </a:rPr>
              <a:t>McCulloch-Pitts </a:t>
            </a:r>
            <a:r>
              <a:rPr lang="en-US" altLang="en-US" dirty="0">
                <a:solidFill>
                  <a:srgbClr val="003366"/>
                </a:solidFill>
                <a:ea typeface="+mn-ea"/>
                <a:cs typeface="Times New Roman" panose="02020603050405020304" pitchFamily="18" charset="0"/>
              </a:rPr>
              <a:t>(1943)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dirty="0">
                <a:solidFill>
                  <a:schemeClr val="hlink"/>
                </a:solidFill>
                <a:cs typeface="Times New Roman" panose="02020603050405020304" pitchFamily="18" charset="0"/>
              </a:rPr>
              <a:t>First compute a weighted sum of the inputs from other neurons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dirty="0">
                <a:solidFill>
                  <a:schemeClr val="hlink"/>
                </a:solidFill>
                <a:cs typeface="Times New Roman" panose="02020603050405020304" pitchFamily="18" charset="0"/>
              </a:rPr>
              <a:t>Then output a 1 if the weighted sum exceeds the threshold</a:t>
            </a:r>
            <a:r>
              <a:rPr lang="en-US" altLang="en-US" dirty="0" smtClean="0">
                <a:solidFill>
                  <a:schemeClr val="hlink"/>
                </a:solidFill>
                <a:cs typeface="Times New Roman" panose="02020603050405020304" pitchFamily="18" charset="0"/>
              </a:rPr>
              <a:t>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7107" name="Object 5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944563" y="3933825"/>
          <a:ext cx="2259012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1" name="Equation" r:id="rId4" imgW="748975" imgH="342751" progId="Equation.3">
                  <p:embed/>
                </p:oleObj>
              </mc:Choice>
              <mc:Fallback>
                <p:oleObj name="Equation" r:id="rId4" imgW="748975" imgH="34275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563" y="3933825"/>
                        <a:ext cx="2259012" cy="103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3" name="Text Box 12"/>
          <p:cNvSpPr txBox="1">
            <a:spLocks noChangeArrowheads="1"/>
          </p:cNvSpPr>
          <p:nvPr/>
        </p:nvSpPr>
        <p:spPr bwMode="auto">
          <a:xfrm>
            <a:off x="7010400" y="4508500"/>
            <a:ext cx="2873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kumimoji="1"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kumimoji="0" lang="en-US" sz="1800" b="0" i="1" smtClean="0">
                <a:latin typeface="Times New Roman" charset="0"/>
                <a:ea typeface="宋体" charset="0"/>
                <a:cs typeface="Times New Roman" charset="0"/>
              </a:rPr>
              <a:t>y</a:t>
            </a:r>
          </a:p>
        </p:txBody>
      </p:sp>
      <p:sp>
        <p:nvSpPr>
          <p:cNvPr id="37894" name="Text Box 15"/>
          <p:cNvSpPr txBox="1">
            <a:spLocks noChangeArrowheads="1"/>
          </p:cNvSpPr>
          <p:nvPr/>
        </p:nvSpPr>
        <p:spPr bwMode="auto">
          <a:xfrm>
            <a:off x="8258175" y="6145213"/>
            <a:ext cx="2746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kumimoji="1"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kumimoji="0" lang="en-US" sz="1800" b="0" i="1" smtClean="0">
                <a:latin typeface="Times New Roman" charset="0"/>
                <a:ea typeface="宋体" charset="0"/>
                <a:cs typeface="Times New Roman" charset="0"/>
              </a:rPr>
              <a:t>z</a:t>
            </a:r>
          </a:p>
        </p:txBody>
      </p:sp>
      <p:sp>
        <p:nvSpPr>
          <p:cNvPr id="37895" name="Line 16"/>
          <p:cNvSpPr>
            <a:spLocks noChangeShapeType="1"/>
          </p:cNvSpPr>
          <p:nvPr/>
        </p:nvSpPr>
        <p:spPr bwMode="auto">
          <a:xfrm>
            <a:off x="5508625" y="6165850"/>
            <a:ext cx="14398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37896" name="Line 17"/>
          <p:cNvSpPr>
            <a:spLocks noChangeShapeType="1"/>
          </p:cNvSpPr>
          <p:nvPr/>
        </p:nvSpPr>
        <p:spPr bwMode="auto">
          <a:xfrm flipV="1">
            <a:off x="6948488" y="5013325"/>
            <a:ext cx="0" cy="11525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37897" name="Line 18"/>
          <p:cNvSpPr>
            <a:spLocks noChangeShapeType="1"/>
          </p:cNvSpPr>
          <p:nvPr/>
        </p:nvSpPr>
        <p:spPr bwMode="auto">
          <a:xfrm>
            <a:off x="6948488" y="5013325"/>
            <a:ext cx="15113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37898" name="Line 19"/>
          <p:cNvSpPr>
            <a:spLocks noChangeShapeType="1"/>
          </p:cNvSpPr>
          <p:nvPr/>
        </p:nvSpPr>
        <p:spPr bwMode="auto">
          <a:xfrm flipV="1">
            <a:off x="6948488" y="4694238"/>
            <a:ext cx="0" cy="16144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37899" name="Text Box 21"/>
          <p:cNvSpPr txBox="1">
            <a:spLocks noChangeArrowheads="1"/>
          </p:cNvSpPr>
          <p:nvPr/>
        </p:nvSpPr>
        <p:spPr bwMode="auto">
          <a:xfrm>
            <a:off x="5110163" y="4800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kumimoji="1"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kumimoji="0" lang="en-US" sz="2000" b="0" smtClean="0">
                <a:latin typeface="Times New Roman" charset="0"/>
                <a:ea typeface="宋体" charset="0"/>
                <a:cs typeface="Times New Roman" charset="0"/>
              </a:rPr>
              <a:t>1</a:t>
            </a:r>
          </a:p>
        </p:txBody>
      </p:sp>
      <p:sp>
        <p:nvSpPr>
          <p:cNvPr id="37900" name="Text Box 22"/>
          <p:cNvSpPr txBox="1">
            <a:spLocks noChangeArrowheads="1"/>
          </p:cNvSpPr>
          <p:nvPr/>
        </p:nvSpPr>
        <p:spPr bwMode="auto">
          <a:xfrm>
            <a:off x="5127625" y="58975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kumimoji="1"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kumimoji="0" lang="en-US" sz="2400" b="0" smtClean="0">
                <a:latin typeface="Times New Roman" charset="0"/>
                <a:ea typeface="宋体" charset="0"/>
                <a:cs typeface="Times New Roman" charset="0"/>
              </a:rPr>
              <a:t>0</a:t>
            </a:r>
          </a:p>
        </p:txBody>
      </p:sp>
      <p:sp>
        <p:nvSpPr>
          <p:cNvPr id="37901" name="Text Box 23"/>
          <p:cNvSpPr txBox="1">
            <a:spLocks noChangeArrowheads="1"/>
          </p:cNvSpPr>
          <p:nvPr/>
        </p:nvSpPr>
        <p:spPr bwMode="auto">
          <a:xfrm>
            <a:off x="6300788" y="6303963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kumimoji="1"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kumimoji="0" lang="en-US" sz="2000" b="0" i="1" smtClean="0">
                <a:solidFill>
                  <a:schemeClr val="hlink"/>
                </a:solidFill>
                <a:latin typeface="Times New Roman" charset="0"/>
                <a:ea typeface="宋体" charset="0"/>
                <a:cs typeface="Times New Roman" charset="0"/>
              </a:rPr>
              <a:t>threshold</a:t>
            </a:r>
          </a:p>
        </p:txBody>
      </p: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71600" y="5373687"/>
            <a:ext cx="3384376" cy="750847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  <a:latin typeface="Arial" panose="020B0604020202020204" pitchFamily="34" charset="0"/>
                <a:ea typeface="宋体" panose="02010600030101010101" pitchFamily="2" charset="-122"/>
              </a:rPr>
              <a:t> </a:t>
            </a:r>
          </a:p>
        </p:txBody>
      </p:sp>
      <p:cxnSp>
        <p:nvCxnSpPr>
          <p:cNvPr id="47118" name="Straight Connector 3"/>
          <p:cNvCxnSpPr>
            <a:cxnSpLocks noChangeShapeType="1"/>
          </p:cNvCxnSpPr>
          <p:nvPr/>
        </p:nvCxnSpPr>
        <p:spPr bwMode="auto">
          <a:xfrm flipV="1">
            <a:off x="5464175" y="6126163"/>
            <a:ext cx="3068638" cy="39687"/>
          </a:xfrm>
          <a:prstGeom prst="line">
            <a:avLst/>
          </a:prstGeom>
          <a:noFill/>
          <a:ln w="25400" cap="sq">
            <a:solidFill>
              <a:schemeClr val="tx1"/>
            </a:solidFill>
            <a:miter lim="800000"/>
            <a:headEnd type="none" w="sm" len="sm"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>
            <a:noAutofit/>
          </a:bodyPr>
          <a:lstStyle/>
          <a:p>
            <a:r>
              <a:rPr lang="en-US" altLang="x-none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Perceptron as Single Layer Neural Network</a:t>
            </a:r>
          </a:p>
        </p:txBody>
      </p:sp>
      <p:sp>
        <p:nvSpPr>
          <p:cNvPr id="5" name="Text Box 37"/>
          <p:cNvSpPr txBox="1">
            <a:spLocks noChangeArrowheads="1"/>
          </p:cNvSpPr>
          <p:nvPr/>
        </p:nvSpPr>
        <p:spPr bwMode="auto">
          <a:xfrm>
            <a:off x="2987675" y="5589588"/>
            <a:ext cx="3676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sz="4000" b="1" i="1" dirty="0" smtClean="0">
                <a:latin typeface="+mj-lt"/>
                <a:cs typeface="Arial" panose="020B0604020202020204" pitchFamily="34" charset="0"/>
              </a:rPr>
              <a:t>y</a:t>
            </a:r>
            <a:r>
              <a:rPr lang="en-US" sz="4000" b="1" dirty="0" smtClean="0">
                <a:latin typeface="+mj-lt"/>
                <a:cs typeface="Arial" panose="020B0604020202020204" pitchFamily="34" charset="0"/>
              </a:rPr>
              <a:t> = </a:t>
            </a:r>
            <a:r>
              <a:rPr lang="en-US" sz="4000" b="1" i="1" dirty="0" smtClean="0">
                <a:latin typeface="+mj-lt"/>
                <a:cs typeface="Arial" panose="020B0604020202020204" pitchFamily="34" charset="0"/>
              </a:rPr>
              <a:t>sign</a:t>
            </a:r>
            <a:r>
              <a:rPr lang="en-US" sz="4000" b="1" dirty="0" smtClean="0">
                <a:latin typeface="+mj-lt"/>
                <a:cs typeface="Arial" panose="020B0604020202020204" pitchFamily="34" charset="0"/>
              </a:rPr>
              <a:t>(</a:t>
            </a:r>
            <a:r>
              <a:rPr lang="en-US" sz="4000" b="1" i="1" dirty="0" err="1" smtClean="0">
                <a:latin typeface="+mj-lt"/>
                <a:cs typeface="Arial" panose="020B0604020202020204" pitchFamily="34" charset="0"/>
              </a:rPr>
              <a:t>wx</a:t>
            </a:r>
            <a:r>
              <a:rPr lang="en-US" sz="4000" b="1" dirty="0" smtClean="0">
                <a:latin typeface="+mj-lt"/>
                <a:cs typeface="Arial" panose="020B0604020202020204" pitchFamily="34" charset="0"/>
              </a:rPr>
              <a:t> + </a:t>
            </a:r>
            <a:r>
              <a:rPr lang="en-US" sz="4000" b="1" i="1" dirty="0" smtClean="0">
                <a:latin typeface="+mj-lt"/>
                <a:cs typeface="Arial" panose="020B0604020202020204" pitchFamily="34" charset="0"/>
              </a:rPr>
              <a:t>b</a:t>
            </a:r>
            <a:r>
              <a:rPr lang="en-US" sz="4000" b="1" dirty="0" smtClean="0">
                <a:latin typeface="+mj-lt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49155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368675" y="3968750"/>
          <a:ext cx="2220913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8" name="Equation" r:id="rId3" imgW="825500" imgH="254000" progId="Equation.3">
                  <p:embed/>
                </p:oleObj>
              </mc:Choice>
              <mc:Fallback>
                <p:oleObj name="Equation" r:id="rId3" imgW="825500" imgH="2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675" y="3968750"/>
                        <a:ext cx="2220913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1" name="Oval 6"/>
          <p:cNvSpPr>
            <a:spLocks noChangeArrowheads="1"/>
          </p:cNvSpPr>
          <p:nvPr/>
        </p:nvSpPr>
        <p:spPr bwMode="auto">
          <a:xfrm>
            <a:off x="4148138" y="3213100"/>
            <a:ext cx="684212" cy="684213"/>
          </a:xfrm>
          <a:prstGeom prst="ellipse">
            <a:avLst/>
          </a:prstGeom>
          <a:gradFill rotWithShape="1">
            <a:gsLst>
              <a:gs pos="0">
                <a:srgbClr val="E8ECFF"/>
              </a:gs>
              <a:gs pos="64999">
                <a:srgbClr val="CBD4FF"/>
              </a:gs>
              <a:gs pos="100000">
                <a:srgbClr val="B7C4FF"/>
              </a:gs>
            </a:gsLst>
            <a:lin ang="5400000" scaled="1"/>
          </a:gradFill>
          <a:ln w="9525">
            <a:solidFill>
              <a:srgbClr val="A7B2FB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r>
              <a:rPr lang="en-US" altLang="en-US" sz="3200" b="1">
                <a:latin typeface="Symbol" charset="2"/>
              </a:rPr>
              <a:t>S</a:t>
            </a:r>
            <a:endParaRPr lang="en-US" altLang="en-US" sz="1800" b="1">
              <a:latin typeface="Symbol" charset="2"/>
            </a:endParaRPr>
          </a:p>
        </p:txBody>
      </p:sp>
      <p:sp>
        <p:nvSpPr>
          <p:cNvPr id="39942" name="Line 7"/>
          <p:cNvSpPr>
            <a:spLocks noChangeShapeType="1"/>
          </p:cNvSpPr>
          <p:nvPr/>
        </p:nvSpPr>
        <p:spPr bwMode="auto">
          <a:xfrm flipV="1">
            <a:off x="3392488" y="3752850"/>
            <a:ext cx="792162" cy="936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39943" name="Line 8"/>
          <p:cNvSpPr>
            <a:spLocks noChangeShapeType="1"/>
          </p:cNvSpPr>
          <p:nvPr/>
        </p:nvSpPr>
        <p:spPr bwMode="auto">
          <a:xfrm flipV="1">
            <a:off x="4473575" y="396875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39944" name="Line 9"/>
          <p:cNvSpPr>
            <a:spLocks noChangeShapeType="1"/>
          </p:cNvSpPr>
          <p:nvPr/>
        </p:nvSpPr>
        <p:spPr bwMode="auto">
          <a:xfrm flipH="1" flipV="1">
            <a:off x="4797425" y="3789363"/>
            <a:ext cx="503238" cy="86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39945" name="Line 10"/>
          <p:cNvSpPr>
            <a:spLocks noChangeShapeType="1"/>
          </p:cNvSpPr>
          <p:nvPr/>
        </p:nvSpPr>
        <p:spPr bwMode="auto">
          <a:xfrm flipV="1">
            <a:off x="4508500" y="2817813"/>
            <a:ext cx="0" cy="395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graphicFrame>
        <p:nvGraphicFramePr>
          <p:cNvPr id="49161" name="Object 11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213100" y="4718050"/>
          <a:ext cx="251142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9" name="Equation" r:id="rId5" imgW="875920" imgH="253890" progId="Equation.3">
                  <p:embed/>
                </p:oleObj>
              </mc:Choice>
              <mc:Fallback>
                <p:oleObj name="Equation" r:id="rId5" imgW="875920" imgH="25389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100" y="4718050"/>
                        <a:ext cx="2511425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9162" name="Group 6"/>
          <p:cNvGrpSpPr>
            <a:grpSpLocks/>
          </p:cNvGrpSpPr>
          <p:nvPr/>
        </p:nvGrpSpPr>
        <p:grpSpPr bwMode="auto">
          <a:xfrm>
            <a:off x="3838575" y="2106613"/>
            <a:ext cx="1339850" cy="720725"/>
            <a:chOff x="3707904" y="1844824"/>
            <a:chExt cx="1656184" cy="1008831"/>
          </a:xfrm>
        </p:grpSpPr>
        <p:sp>
          <p:nvSpPr>
            <p:cNvPr id="6" name="Rounded Rectangle 5"/>
            <p:cNvSpPr>
              <a:spLocks noChangeArrowheads="1"/>
            </p:cNvSpPr>
            <p:nvPr/>
          </p:nvSpPr>
          <p:spPr bwMode="auto">
            <a:xfrm>
              <a:off x="3707904" y="1844824"/>
              <a:ext cx="1656184" cy="1008831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8ECFF"/>
                </a:gs>
                <a:gs pos="64999">
                  <a:srgbClr val="CBD4FF"/>
                </a:gs>
                <a:gs pos="100000">
                  <a:srgbClr val="B7C4FF"/>
                </a:gs>
              </a:gsLst>
              <a:lin ang="5400000" scaled="1"/>
            </a:gradFill>
            <a:ln w="9525">
              <a:solidFill>
                <a:srgbClr val="A7B2FB"/>
              </a:solidFill>
              <a:round/>
              <a:headEnd type="none" w="sm" len="sm"/>
              <a:tailEnd type="none" w="sm" len="sm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>
                <a:latin typeface="Times New Roman" charset="0"/>
              </a:endParaRPr>
            </a:p>
          </p:txBody>
        </p:sp>
        <p:cxnSp>
          <p:nvCxnSpPr>
            <p:cNvPr id="49164" name="Elbow Connector 14"/>
            <p:cNvCxnSpPr>
              <a:cxnSpLocks noChangeShapeType="1"/>
            </p:cNvCxnSpPr>
            <p:nvPr/>
          </p:nvCxnSpPr>
          <p:spPr bwMode="auto">
            <a:xfrm flipV="1">
              <a:off x="3779838" y="1916113"/>
              <a:ext cx="1520825" cy="901700"/>
            </a:xfrm>
            <a:prstGeom prst="bentConnector3">
              <a:avLst>
                <a:gd name="adj1" fmla="val 50000"/>
              </a:avLst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165" name="Straight Connector 3"/>
            <p:cNvCxnSpPr>
              <a:cxnSpLocks noChangeShapeType="1"/>
            </p:cNvCxnSpPr>
            <p:nvPr/>
          </p:nvCxnSpPr>
          <p:spPr bwMode="auto">
            <a:xfrm>
              <a:off x="3779838" y="2369344"/>
              <a:ext cx="1520825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7"/>
          <p:cNvSpPr>
            <a:spLocks noChangeArrowheads="1"/>
          </p:cNvSpPr>
          <p:nvPr/>
        </p:nvSpPr>
        <p:spPr bwMode="auto">
          <a:xfrm>
            <a:off x="882650" y="-27384"/>
            <a:ext cx="8153400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GB" altLang="x-none" sz="4400">
                <a:solidFill>
                  <a:srgbClr val="00B050"/>
                </a:solidFill>
                <a:latin typeface="Tw Cen MT Condensed" charset="0"/>
              </a:rPr>
              <a:t>Multi-layer Perceptron</a:t>
            </a:r>
          </a:p>
        </p:txBody>
      </p:sp>
      <p:grpSp>
        <p:nvGrpSpPr>
          <p:cNvPr id="50178" name="Group 3"/>
          <p:cNvGrpSpPr>
            <a:grpSpLocks/>
          </p:cNvGrpSpPr>
          <p:nvPr/>
        </p:nvGrpSpPr>
        <p:grpSpPr bwMode="auto">
          <a:xfrm>
            <a:off x="150813" y="1582738"/>
            <a:ext cx="8885237" cy="5041900"/>
            <a:chOff x="151259" y="1582488"/>
            <a:chExt cx="8885237" cy="5041604"/>
          </a:xfrm>
        </p:grpSpPr>
        <p:sp>
          <p:nvSpPr>
            <p:cNvPr id="50179" name="Oval 3"/>
            <p:cNvSpPr>
              <a:spLocks noChangeArrowheads="1"/>
            </p:cNvSpPr>
            <p:nvPr/>
          </p:nvSpPr>
          <p:spPr bwMode="auto">
            <a:xfrm>
              <a:off x="1695896" y="1603126"/>
              <a:ext cx="292100" cy="2921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>
                <a:latin typeface="Times New Roman" charset="0"/>
              </a:endParaRPr>
            </a:p>
          </p:txBody>
        </p:sp>
        <p:sp>
          <p:nvSpPr>
            <p:cNvPr id="50180" name="Oval 4"/>
            <p:cNvSpPr>
              <a:spLocks noChangeArrowheads="1"/>
            </p:cNvSpPr>
            <p:nvPr/>
          </p:nvSpPr>
          <p:spPr bwMode="auto">
            <a:xfrm>
              <a:off x="1695896" y="2288926"/>
              <a:ext cx="292100" cy="2921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>
                <a:latin typeface="Times New Roman" charset="0"/>
              </a:endParaRPr>
            </a:p>
          </p:txBody>
        </p:sp>
        <p:sp>
          <p:nvSpPr>
            <p:cNvPr id="50181" name="Oval 5"/>
            <p:cNvSpPr>
              <a:spLocks noChangeArrowheads="1"/>
            </p:cNvSpPr>
            <p:nvPr/>
          </p:nvSpPr>
          <p:spPr bwMode="auto">
            <a:xfrm>
              <a:off x="1695896" y="5794126"/>
              <a:ext cx="292100" cy="2921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>
                <a:latin typeface="Times New Roman" charset="0"/>
              </a:endParaRPr>
            </a:p>
          </p:txBody>
        </p:sp>
        <p:sp>
          <p:nvSpPr>
            <p:cNvPr id="50182" name="Line 6"/>
            <p:cNvSpPr>
              <a:spLocks noChangeShapeType="1"/>
            </p:cNvSpPr>
            <p:nvPr/>
          </p:nvSpPr>
          <p:spPr bwMode="auto">
            <a:xfrm>
              <a:off x="1918146" y="4111376"/>
              <a:ext cx="0" cy="12954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83" name="Line 7"/>
            <p:cNvSpPr>
              <a:spLocks noChangeShapeType="1"/>
            </p:cNvSpPr>
            <p:nvPr/>
          </p:nvSpPr>
          <p:spPr bwMode="auto">
            <a:xfrm>
              <a:off x="7099746" y="3958976"/>
              <a:ext cx="838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84" name="Rectangle 8"/>
            <p:cNvSpPr>
              <a:spLocks noChangeArrowheads="1"/>
            </p:cNvSpPr>
            <p:nvPr/>
          </p:nvSpPr>
          <p:spPr bwMode="auto">
            <a:xfrm>
              <a:off x="1141859" y="5773488"/>
              <a:ext cx="421591" cy="459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i="1">
                  <a:latin typeface="Times New Roman" charset="0"/>
                </a:rPr>
                <a:t>x</a:t>
              </a:r>
              <a:r>
                <a:rPr lang="en-GB" altLang="x-none" i="1" baseline="-25000">
                  <a:latin typeface="Times New Roman" charset="0"/>
                </a:rPr>
                <a:t>n</a:t>
              </a:r>
            </a:p>
          </p:txBody>
        </p: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989459" y="1582488"/>
              <a:ext cx="421591" cy="459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i="1">
                  <a:latin typeface="Times New Roman" charset="0"/>
                </a:rPr>
                <a:t>x</a:t>
              </a:r>
              <a:r>
                <a:rPr lang="en-GB" altLang="x-none" baseline="-25000">
                  <a:latin typeface="Times New Roman" charset="0"/>
                </a:rPr>
                <a:t>1</a:t>
              </a: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989459" y="2192088"/>
              <a:ext cx="421591" cy="459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i="1">
                  <a:latin typeface="Times New Roman" charset="0"/>
                </a:rPr>
                <a:t>x</a:t>
              </a:r>
              <a:r>
                <a:rPr lang="en-GB" altLang="x-none" baseline="-25000">
                  <a:latin typeface="Times New Roman" charset="0"/>
                </a:rPr>
                <a:t>2</a:t>
              </a:r>
            </a:p>
          </p:txBody>
        </p:sp>
        <p:sp>
          <p:nvSpPr>
            <p:cNvPr id="50187" name="Rectangle 14"/>
            <p:cNvSpPr>
              <a:spLocks noChangeArrowheads="1"/>
            </p:cNvSpPr>
            <p:nvPr/>
          </p:nvSpPr>
          <p:spPr bwMode="auto">
            <a:xfrm>
              <a:off x="151259" y="3639888"/>
              <a:ext cx="831850" cy="458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>
                  <a:latin typeface="Times New Roman" charset="0"/>
                </a:rPr>
                <a:t>Input</a:t>
              </a:r>
            </a:p>
          </p:txBody>
        </p:sp>
        <p:sp>
          <p:nvSpPr>
            <p:cNvPr id="50188" name="Rectangle 15"/>
            <p:cNvSpPr>
              <a:spLocks noChangeArrowheads="1"/>
            </p:cNvSpPr>
            <p:nvPr/>
          </p:nvSpPr>
          <p:spPr bwMode="auto">
            <a:xfrm>
              <a:off x="7999859" y="3792288"/>
              <a:ext cx="1036637" cy="458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>
                  <a:latin typeface="Times New Roman" charset="0"/>
                </a:rPr>
                <a:t>Output</a:t>
              </a:r>
            </a:p>
          </p:txBody>
        </p:sp>
        <p:sp>
          <p:nvSpPr>
            <p:cNvPr id="50189" name="Oval 17"/>
            <p:cNvSpPr>
              <a:spLocks noChangeArrowheads="1"/>
            </p:cNvSpPr>
            <p:nvPr/>
          </p:nvSpPr>
          <p:spPr bwMode="auto">
            <a:xfrm>
              <a:off x="1695896" y="3050926"/>
              <a:ext cx="292100" cy="2921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>
                <a:latin typeface="Times New Roman" charset="0"/>
              </a:endParaRPr>
            </a:p>
          </p:txBody>
        </p:sp>
        <p:sp>
          <p:nvSpPr>
            <p:cNvPr id="50190" name="Rectangle 18"/>
            <p:cNvSpPr>
              <a:spLocks noChangeArrowheads="1"/>
            </p:cNvSpPr>
            <p:nvPr/>
          </p:nvSpPr>
          <p:spPr bwMode="auto">
            <a:xfrm>
              <a:off x="3067496" y="1603126"/>
              <a:ext cx="292100" cy="29210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>
                <a:latin typeface="Times New Roman" charset="0"/>
              </a:endParaRPr>
            </a:p>
          </p:txBody>
        </p:sp>
        <p:sp>
          <p:nvSpPr>
            <p:cNvPr id="50191" name="Rectangle 19"/>
            <p:cNvSpPr>
              <a:spLocks noChangeArrowheads="1"/>
            </p:cNvSpPr>
            <p:nvPr/>
          </p:nvSpPr>
          <p:spPr bwMode="auto">
            <a:xfrm>
              <a:off x="3067496" y="3050926"/>
              <a:ext cx="292100" cy="29210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>
                <a:latin typeface="Times New Roman" charset="0"/>
              </a:endParaRPr>
            </a:p>
          </p:txBody>
        </p:sp>
        <p:sp>
          <p:nvSpPr>
            <p:cNvPr id="50192" name="Rectangle 20"/>
            <p:cNvSpPr>
              <a:spLocks noChangeArrowheads="1"/>
            </p:cNvSpPr>
            <p:nvPr/>
          </p:nvSpPr>
          <p:spPr bwMode="auto">
            <a:xfrm>
              <a:off x="3067496" y="2288926"/>
              <a:ext cx="292100" cy="29210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>
                <a:latin typeface="Times New Roman" charset="0"/>
              </a:endParaRPr>
            </a:p>
          </p:txBody>
        </p:sp>
        <p:sp>
          <p:nvSpPr>
            <p:cNvPr id="50193" name="Rectangle 21"/>
            <p:cNvSpPr>
              <a:spLocks noChangeArrowheads="1"/>
            </p:cNvSpPr>
            <p:nvPr/>
          </p:nvSpPr>
          <p:spPr bwMode="auto">
            <a:xfrm>
              <a:off x="3143696" y="5794126"/>
              <a:ext cx="292100" cy="29210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>
                <a:latin typeface="Times New Roman" charset="0"/>
              </a:endParaRPr>
            </a:p>
          </p:txBody>
        </p:sp>
        <p:sp>
          <p:nvSpPr>
            <p:cNvPr id="50194" name="Rectangle 22"/>
            <p:cNvSpPr>
              <a:spLocks noChangeArrowheads="1"/>
            </p:cNvSpPr>
            <p:nvPr/>
          </p:nvSpPr>
          <p:spPr bwMode="auto">
            <a:xfrm>
              <a:off x="4439096" y="1603126"/>
              <a:ext cx="292100" cy="29210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>
                <a:latin typeface="Times New Roman" charset="0"/>
              </a:endParaRPr>
            </a:p>
          </p:txBody>
        </p:sp>
        <p:sp>
          <p:nvSpPr>
            <p:cNvPr id="50195" name="Rectangle 23"/>
            <p:cNvSpPr>
              <a:spLocks noChangeArrowheads="1"/>
            </p:cNvSpPr>
            <p:nvPr/>
          </p:nvSpPr>
          <p:spPr bwMode="auto">
            <a:xfrm>
              <a:off x="4439096" y="2288926"/>
              <a:ext cx="292100" cy="29210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>
                <a:latin typeface="Times New Roman" charset="0"/>
              </a:endParaRPr>
            </a:p>
          </p:txBody>
        </p:sp>
        <p:sp>
          <p:nvSpPr>
            <p:cNvPr id="50196" name="Rectangle 24"/>
            <p:cNvSpPr>
              <a:spLocks noChangeArrowheads="1"/>
            </p:cNvSpPr>
            <p:nvPr/>
          </p:nvSpPr>
          <p:spPr bwMode="auto">
            <a:xfrm>
              <a:off x="4439096" y="3050926"/>
              <a:ext cx="292100" cy="29210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>
                <a:latin typeface="Times New Roman" charset="0"/>
              </a:endParaRPr>
            </a:p>
          </p:txBody>
        </p:sp>
        <p:sp>
          <p:nvSpPr>
            <p:cNvPr id="50197" name="Rectangle 25"/>
            <p:cNvSpPr>
              <a:spLocks noChangeArrowheads="1"/>
            </p:cNvSpPr>
            <p:nvPr/>
          </p:nvSpPr>
          <p:spPr bwMode="auto">
            <a:xfrm>
              <a:off x="4515296" y="5717926"/>
              <a:ext cx="292100" cy="29210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>
                <a:latin typeface="Times New Roman" charset="0"/>
              </a:endParaRPr>
            </a:p>
          </p:txBody>
        </p:sp>
        <p:sp>
          <p:nvSpPr>
            <p:cNvPr id="50198" name="Oval 26"/>
            <p:cNvSpPr>
              <a:spLocks noChangeArrowheads="1"/>
            </p:cNvSpPr>
            <p:nvPr/>
          </p:nvSpPr>
          <p:spPr bwMode="auto">
            <a:xfrm>
              <a:off x="6801296" y="4803526"/>
              <a:ext cx="292100" cy="2921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>
                <a:latin typeface="Times New Roman" charset="0"/>
              </a:endParaRPr>
            </a:p>
          </p:txBody>
        </p:sp>
        <p:sp>
          <p:nvSpPr>
            <p:cNvPr id="50199" name="Oval 27"/>
            <p:cNvSpPr>
              <a:spLocks noChangeArrowheads="1"/>
            </p:cNvSpPr>
            <p:nvPr/>
          </p:nvSpPr>
          <p:spPr bwMode="auto">
            <a:xfrm>
              <a:off x="6801296" y="3812926"/>
              <a:ext cx="292100" cy="2921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>
                <a:latin typeface="Times New Roman" charset="0"/>
              </a:endParaRPr>
            </a:p>
          </p:txBody>
        </p:sp>
        <p:sp>
          <p:nvSpPr>
            <p:cNvPr id="50200" name="Oval 28"/>
            <p:cNvSpPr>
              <a:spLocks noChangeArrowheads="1"/>
            </p:cNvSpPr>
            <p:nvPr/>
          </p:nvSpPr>
          <p:spPr bwMode="auto">
            <a:xfrm>
              <a:off x="6725096" y="2822326"/>
              <a:ext cx="292100" cy="2921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>
                <a:latin typeface="Times New Roman" charset="0"/>
              </a:endParaRPr>
            </a:p>
          </p:txBody>
        </p:sp>
        <p:sp>
          <p:nvSpPr>
            <p:cNvPr id="50201" name="Line 29"/>
            <p:cNvSpPr>
              <a:spLocks noChangeShapeType="1"/>
            </p:cNvSpPr>
            <p:nvPr/>
          </p:nvSpPr>
          <p:spPr bwMode="auto">
            <a:xfrm>
              <a:off x="7023546" y="2968376"/>
              <a:ext cx="838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2" name="Line 30"/>
            <p:cNvSpPr>
              <a:spLocks noChangeShapeType="1"/>
            </p:cNvSpPr>
            <p:nvPr/>
          </p:nvSpPr>
          <p:spPr bwMode="auto">
            <a:xfrm>
              <a:off x="7099746" y="4949576"/>
              <a:ext cx="838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3" name="Line 31"/>
            <p:cNvSpPr>
              <a:spLocks noChangeShapeType="1"/>
            </p:cNvSpPr>
            <p:nvPr/>
          </p:nvSpPr>
          <p:spPr bwMode="auto">
            <a:xfrm>
              <a:off x="1994346" y="1672976"/>
              <a:ext cx="106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4" name="Line 32"/>
            <p:cNvSpPr>
              <a:spLocks noChangeShapeType="1"/>
            </p:cNvSpPr>
            <p:nvPr/>
          </p:nvSpPr>
          <p:spPr bwMode="auto">
            <a:xfrm flipV="1">
              <a:off x="1994346" y="1672976"/>
              <a:ext cx="1066800" cy="762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5" name="Line 33"/>
            <p:cNvSpPr>
              <a:spLocks noChangeShapeType="1"/>
            </p:cNvSpPr>
            <p:nvPr/>
          </p:nvSpPr>
          <p:spPr bwMode="auto">
            <a:xfrm flipV="1">
              <a:off x="1994346" y="1749176"/>
              <a:ext cx="990600" cy="1447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6" name="Line 34"/>
            <p:cNvSpPr>
              <a:spLocks noChangeShapeType="1"/>
            </p:cNvSpPr>
            <p:nvPr/>
          </p:nvSpPr>
          <p:spPr bwMode="auto">
            <a:xfrm flipV="1">
              <a:off x="1994346" y="1672976"/>
              <a:ext cx="1066800" cy="426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7" name="Line 35"/>
            <p:cNvSpPr>
              <a:spLocks noChangeShapeType="1"/>
            </p:cNvSpPr>
            <p:nvPr/>
          </p:nvSpPr>
          <p:spPr bwMode="auto">
            <a:xfrm>
              <a:off x="1994346" y="1672976"/>
              <a:ext cx="1066800" cy="762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8" name="Line 36"/>
            <p:cNvSpPr>
              <a:spLocks noChangeShapeType="1"/>
            </p:cNvSpPr>
            <p:nvPr/>
          </p:nvSpPr>
          <p:spPr bwMode="auto">
            <a:xfrm>
              <a:off x="1918146" y="2434976"/>
              <a:ext cx="106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9" name="Line 37"/>
            <p:cNvSpPr>
              <a:spLocks noChangeShapeType="1"/>
            </p:cNvSpPr>
            <p:nvPr/>
          </p:nvSpPr>
          <p:spPr bwMode="auto">
            <a:xfrm flipV="1">
              <a:off x="1994346" y="2434976"/>
              <a:ext cx="1066800" cy="762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0" name="Line 38"/>
            <p:cNvSpPr>
              <a:spLocks noChangeShapeType="1"/>
            </p:cNvSpPr>
            <p:nvPr/>
          </p:nvSpPr>
          <p:spPr bwMode="auto">
            <a:xfrm flipV="1">
              <a:off x="1994346" y="2434976"/>
              <a:ext cx="1066800" cy="3505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1" name="Line 39"/>
            <p:cNvSpPr>
              <a:spLocks noChangeShapeType="1"/>
            </p:cNvSpPr>
            <p:nvPr/>
          </p:nvSpPr>
          <p:spPr bwMode="auto">
            <a:xfrm>
              <a:off x="1994346" y="1672976"/>
              <a:ext cx="1066800" cy="152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2" name="Line 40"/>
            <p:cNvSpPr>
              <a:spLocks noChangeShapeType="1"/>
            </p:cNvSpPr>
            <p:nvPr/>
          </p:nvSpPr>
          <p:spPr bwMode="auto">
            <a:xfrm>
              <a:off x="1994346" y="2434976"/>
              <a:ext cx="1066800" cy="762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3" name="Line 41"/>
            <p:cNvSpPr>
              <a:spLocks noChangeShapeType="1"/>
            </p:cNvSpPr>
            <p:nvPr/>
          </p:nvSpPr>
          <p:spPr bwMode="auto">
            <a:xfrm>
              <a:off x="1994346" y="3196976"/>
              <a:ext cx="1066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4" name="Line 42"/>
            <p:cNvSpPr>
              <a:spLocks noChangeShapeType="1"/>
            </p:cNvSpPr>
            <p:nvPr/>
          </p:nvSpPr>
          <p:spPr bwMode="auto">
            <a:xfrm flipV="1">
              <a:off x="1994346" y="3196976"/>
              <a:ext cx="1066800" cy="2743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5" name="Line 43"/>
            <p:cNvSpPr>
              <a:spLocks noChangeShapeType="1"/>
            </p:cNvSpPr>
            <p:nvPr/>
          </p:nvSpPr>
          <p:spPr bwMode="auto">
            <a:xfrm>
              <a:off x="1994346" y="1672976"/>
              <a:ext cx="1143000" cy="426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6" name="Line 44"/>
            <p:cNvSpPr>
              <a:spLocks noChangeShapeType="1"/>
            </p:cNvSpPr>
            <p:nvPr/>
          </p:nvSpPr>
          <p:spPr bwMode="auto">
            <a:xfrm>
              <a:off x="1994346" y="2511176"/>
              <a:ext cx="1143000" cy="3352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7" name="Line 45"/>
            <p:cNvSpPr>
              <a:spLocks noChangeShapeType="1"/>
            </p:cNvSpPr>
            <p:nvPr/>
          </p:nvSpPr>
          <p:spPr bwMode="auto">
            <a:xfrm>
              <a:off x="1918146" y="3196976"/>
              <a:ext cx="1219200" cy="2743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8" name="Line 46"/>
            <p:cNvSpPr>
              <a:spLocks noChangeShapeType="1"/>
            </p:cNvSpPr>
            <p:nvPr/>
          </p:nvSpPr>
          <p:spPr bwMode="auto">
            <a:xfrm>
              <a:off x="1994346" y="5940176"/>
              <a:ext cx="1143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9" name="Line 47"/>
            <p:cNvSpPr>
              <a:spLocks noChangeShapeType="1"/>
            </p:cNvSpPr>
            <p:nvPr/>
          </p:nvSpPr>
          <p:spPr bwMode="auto">
            <a:xfrm>
              <a:off x="3289746" y="4111376"/>
              <a:ext cx="0" cy="1295400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0" name="Line 48"/>
            <p:cNvSpPr>
              <a:spLocks noChangeShapeType="1"/>
            </p:cNvSpPr>
            <p:nvPr/>
          </p:nvSpPr>
          <p:spPr bwMode="auto">
            <a:xfrm>
              <a:off x="3365946" y="1672976"/>
              <a:ext cx="1066800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1" name="Line 49"/>
            <p:cNvSpPr>
              <a:spLocks noChangeShapeType="1"/>
            </p:cNvSpPr>
            <p:nvPr/>
          </p:nvSpPr>
          <p:spPr bwMode="auto">
            <a:xfrm flipV="1">
              <a:off x="3365946" y="1672976"/>
              <a:ext cx="1066800" cy="76200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2" name="Line 50"/>
            <p:cNvSpPr>
              <a:spLocks noChangeShapeType="1"/>
            </p:cNvSpPr>
            <p:nvPr/>
          </p:nvSpPr>
          <p:spPr bwMode="auto">
            <a:xfrm flipV="1">
              <a:off x="3365946" y="1749176"/>
              <a:ext cx="990600" cy="144780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3" name="Line 51"/>
            <p:cNvSpPr>
              <a:spLocks noChangeShapeType="1"/>
            </p:cNvSpPr>
            <p:nvPr/>
          </p:nvSpPr>
          <p:spPr bwMode="auto">
            <a:xfrm flipV="1">
              <a:off x="3365946" y="1672976"/>
              <a:ext cx="1066800" cy="426720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4" name="Line 52"/>
            <p:cNvSpPr>
              <a:spLocks noChangeShapeType="1"/>
            </p:cNvSpPr>
            <p:nvPr/>
          </p:nvSpPr>
          <p:spPr bwMode="auto">
            <a:xfrm>
              <a:off x="3365946" y="1672976"/>
              <a:ext cx="1066800" cy="76200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5" name="Line 53"/>
            <p:cNvSpPr>
              <a:spLocks noChangeShapeType="1"/>
            </p:cNvSpPr>
            <p:nvPr/>
          </p:nvSpPr>
          <p:spPr bwMode="auto">
            <a:xfrm>
              <a:off x="3289746" y="2434976"/>
              <a:ext cx="1066800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6" name="Line 54"/>
            <p:cNvSpPr>
              <a:spLocks noChangeShapeType="1"/>
            </p:cNvSpPr>
            <p:nvPr/>
          </p:nvSpPr>
          <p:spPr bwMode="auto">
            <a:xfrm flipV="1">
              <a:off x="3365946" y="2434976"/>
              <a:ext cx="1066800" cy="76200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7" name="Line 55"/>
            <p:cNvSpPr>
              <a:spLocks noChangeShapeType="1"/>
            </p:cNvSpPr>
            <p:nvPr/>
          </p:nvSpPr>
          <p:spPr bwMode="auto">
            <a:xfrm flipV="1">
              <a:off x="3365946" y="2434976"/>
              <a:ext cx="1066800" cy="350520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8" name="Line 56"/>
            <p:cNvSpPr>
              <a:spLocks noChangeShapeType="1"/>
            </p:cNvSpPr>
            <p:nvPr/>
          </p:nvSpPr>
          <p:spPr bwMode="auto">
            <a:xfrm>
              <a:off x="3365946" y="1672976"/>
              <a:ext cx="1066800" cy="152400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9" name="Line 57"/>
            <p:cNvSpPr>
              <a:spLocks noChangeShapeType="1"/>
            </p:cNvSpPr>
            <p:nvPr/>
          </p:nvSpPr>
          <p:spPr bwMode="auto">
            <a:xfrm>
              <a:off x="3365946" y="2434976"/>
              <a:ext cx="1066800" cy="76200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0" name="Line 58"/>
            <p:cNvSpPr>
              <a:spLocks noChangeShapeType="1"/>
            </p:cNvSpPr>
            <p:nvPr/>
          </p:nvSpPr>
          <p:spPr bwMode="auto">
            <a:xfrm>
              <a:off x="3365946" y="3196976"/>
              <a:ext cx="1066800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1" name="Line 59"/>
            <p:cNvSpPr>
              <a:spLocks noChangeShapeType="1"/>
            </p:cNvSpPr>
            <p:nvPr/>
          </p:nvSpPr>
          <p:spPr bwMode="auto">
            <a:xfrm flipV="1">
              <a:off x="3365946" y="3196976"/>
              <a:ext cx="1066800" cy="274320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2" name="Line 60"/>
            <p:cNvSpPr>
              <a:spLocks noChangeShapeType="1"/>
            </p:cNvSpPr>
            <p:nvPr/>
          </p:nvSpPr>
          <p:spPr bwMode="auto">
            <a:xfrm>
              <a:off x="3365946" y="1672976"/>
              <a:ext cx="1143000" cy="426720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3" name="Line 61"/>
            <p:cNvSpPr>
              <a:spLocks noChangeShapeType="1"/>
            </p:cNvSpPr>
            <p:nvPr/>
          </p:nvSpPr>
          <p:spPr bwMode="auto">
            <a:xfrm>
              <a:off x="3365946" y="2511176"/>
              <a:ext cx="1143000" cy="335280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4" name="Line 62"/>
            <p:cNvSpPr>
              <a:spLocks noChangeShapeType="1"/>
            </p:cNvSpPr>
            <p:nvPr/>
          </p:nvSpPr>
          <p:spPr bwMode="auto">
            <a:xfrm>
              <a:off x="3289746" y="3196976"/>
              <a:ext cx="1219200" cy="274320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5" name="Line 63"/>
            <p:cNvSpPr>
              <a:spLocks noChangeShapeType="1"/>
            </p:cNvSpPr>
            <p:nvPr/>
          </p:nvSpPr>
          <p:spPr bwMode="auto">
            <a:xfrm>
              <a:off x="3365946" y="5940176"/>
              <a:ext cx="1143000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6" name="Line 64"/>
            <p:cNvSpPr>
              <a:spLocks noChangeShapeType="1"/>
            </p:cNvSpPr>
            <p:nvPr/>
          </p:nvSpPr>
          <p:spPr bwMode="auto">
            <a:xfrm>
              <a:off x="4737546" y="1672976"/>
              <a:ext cx="1981200" cy="1219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7" name="Line 65"/>
            <p:cNvSpPr>
              <a:spLocks noChangeShapeType="1"/>
            </p:cNvSpPr>
            <p:nvPr/>
          </p:nvSpPr>
          <p:spPr bwMode="auto">
            <a:xfrm>
              <a:off x="4737546" y="2434976"/>
              <a:ext cx="198120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8" name="Line 66"/>
            <p:cNvSpPr>
              <a:spLocks noChangeShapeType="1"/>
            </p:cNvSpPr>
            <p:nvPr/>
          </p:nvSpPr>
          <p:spPr bwMode="auto">
            <a:xfrm>
              <a:off x="4737546" y="1672976"/>
              <a:ext cx="2057400" cy="2209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9" name="Line 67"/>
            <p:cNvSpPr>
              <a:spLocks noChangeShapeType="1"/>
            </p:cNvSpPr>
            <p:nvPr/>
          </p:nvSpPr>
          <p:spPr bwMode="auto">
            <a:xfrm flipV="1">
              <a:off x="4737546" y="2968376"/>
              <a:ext cx="19812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0" name="Line 68"/>
            <p:cNvSpPr>
              <a:spLocks noChangeShapeType="1"/>
            </p:cNvSpPr>
            <p:nvPr/>
          </p:nvSpPr>
          <p:spPr bwMode="auto">
            <a:xfrm flipV="1">
              <a:off x="4889946" y="2892176"/>
              <a:ext cx="1752600" cy="3048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1" name="Line 69"/>
            <p:cNvSpPr>
              <a:spLocks noChangeShapeType="1"/>
            </p:cNvSpPr>
            <p:nvPr/>
          </p:nvSpPr>
          <p:spPr bwMode="auto">
            <a:xfrm>
              <a:off x="4737546" y="2434976"/>
              <a:ext cx="2057400" cy="1447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2" name="Line 70"/>
            <p:cNvSpPr>
              <a:spLocks noChangeShapeType="1"/>
            </p:cNvSpPr>
            <p:nvPr/>
          </p:nvSpPr>
          <p:spPr bwMode="auto">
            <a:xfrm>
              <a:off x="4737546" y="3196976"/>
              <a:ext cx="2057400" cy="762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3" name="Line 71"/>
            <p:cNvSpPr>
              <a:spLocks noChangeShapeType="1"/>
            </p:cNvSpPr>
            <p:nvPr/>
          </p:nvSpPr>
          <p:spPr bwMode="auto">
            <a:xfrm flipV="1">
              <a:off x="4889946" y="3958976"/>
              <a:ext cx="1905000" cy="1905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4" name="Line 72"/>
            <p:cNvSpPr>
              <a:spLocks noChangeShapeType="1"/>
            </p:cNvSpPr>
            <p:nvPr/>
          </p:nvSpPr>
          <p:spPr bwMode="auto">
            <a:xfrm>
              <a:off x="4737546" y="1672976"/>
              <a:ext cx="2057400" cy="3200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5" name="Line 73"/>
            <p:cNvSpPr>
              <a:spLocks noChangeShapeType="1"/>
            </p:cNvSpPr>
            <p:nvPr/>
          </p:nvSpPr>
          <p:spPr bwMode="auto">
            <a:xfrm>
              <a:off x="4737546" y="2434976"/>
              <a:ext cx="2057400" cy="2438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6" name="Line 74"/>
            <p:cNvSpPr>
              <a:spLocks noChangeShapeType="1"/>
            </p:cNvSpPr>
            <p:nvPr/>
          </p:nvSpPr>
          <p:spPr bwMode="auto">
            <a:xfrm>
              <a:off x="4737546" y="3196976"/>
              <a:ext cx="2057400" cy="1752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7" name="Line 75"/>
            <p:cNvSpPr>
              <a:spLocks noChangeShapeType="1"/>
            </p:cNvSpPr>
            <p:nvPr/>
          </p:nvSpPr>
          <p:spPr bwMode="auto">
            <a:xfrm flipV="1">
              <a:off x="4889946" y="4949576"/>
              <a:ext cx="1828800" cy="914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8" name="Line 76"/>
            <p:cNvSpPr>
              <a:spLocks noChangeShapeType="1"/>
            </p:cNvSpPr>
            <p:nvPr/>
          </p:nvSpPr>
          <p:spPr bwMode="auto">
            <a:xfrm>
              <a:off x="4585146" y="4035176"/>
              <a:ext cx="0" cy="1295400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9" name="Rectangle 78"/>
            <p:cNvSpPr>
              <a:spLocks noChangeArrowheads="1"/>
            </p:cNvSpPr>
            <p:nvPr/>
          </p:nvSpPr>
          <p:spPr bwMode="auto">
            <a:xfrm>
              <a:off x="2883470" y="6165304"/>
              <a:ext cx="1993900" cy="458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i="1">
                  <a:latin typeface="Times New Roman" charset="0"/>
                </a:rPr>
                <a:t>Hidden layers 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ChangeArrowheads="1"/>
          </p:cNvSpPr>
          <p:nvPr/>
        </p:nvSpPr>
        <p:spPr bwMode="auto">
          <a:xfrm>
            <a:off x="649288" y="1114425"/>
            <a:ext cx="8548687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buFontTx/>
              <a:buChar char="•"/>
            </a:pPr>
            <a:r>
              <a:rPr lang="en-GB" altLang="x-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No connections within a layer</a:t>
            </a:r>
          </a:p>
          <a:p>
            <a:pPr>
              <a:buFontTx/>
              <a:buChar char="•"/>
            </a:pPr>
            <a:r>
              <a:rPr lang="en-GB" altLang="x-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No direct connections between input and output layers</a:t>
            </a:r>
          </a:p>
          <a:p>
            <a:pPr>
              <a:buFontTx/>
              <a:buChar char="•"/>
            </a:pPr>
            <a:r>
              <a:rPr lang="en-GB" altLang="x-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Fully connected between layers</a:t>
            </a:r>
          </a:p>
          <a:p>
            <a:pPr>
              <a:buFontTx/>
              <a:buChar char="•"/>
            </a:pPr>
            <a:r>
              <a:rPr lang="en-GB" altLang="x-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Often more than 3 layers</a:t>
            </a:r>
          </a:p>
          <a:p>
            <a:pPr>
              <a:buFontTx/>
              <a:buChar char="•"/>
            </a:pPr>
            <a:r>
              <a:rPr lang="en-GB" altLang="x-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Number of output units need not equal number of input units</a:t>
            </a:r>
          </a:p>
          <a:p>
            <a:pPr>
              <a:buFontTx/>
              <a:buChar char="•"/>
            </a:pPr>
            <a:r>
              <a:rPr lang="en-GB" altLang="x-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Number of hidden units per layer can be more or less than </a:t>
            </a:r>
          </a:p>
          <a:p>
            <a:r>
              <a:rPr lang="en-GB" altLang="x-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input or output units</a:t>
            </a:r>
          </a:p>
        </p:txBody>
      </p:sp>
      <p:sp>
        <p:nvSpPr>
          <p:cNvPr id="51202" name="Rectangle 5"/>
          <p:cNvSpPr>
            <a:spLocks noChangeArrowheads="1"/>
          </p:cNvSpPr>
          <p:nvPr/>
        </p:nvSpPr>
        <p:spPr bwMode="auto">
          <a:xfrm>
            <a:off x="8005763" y="5348288"/>
            <a:ext cx="117475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1203" name="Rectangle 6"/>
          <p:cNvSpPr>
            <a:spLocks noChangeArrowheads="1"/>
          </p:cNvSpPr>
          <p:nvPr/>
        </p:nvSpPr>
        <p:spPr bwMode="auto">
          <a:xfrm>
            <a:off x="2811463" y="6811963"/>
            <a:ext cx="10302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grpSp>
        <p:nvGrpSpPr>
          <p:cNvPr id="51204" name="Group 2"/>
          <p:cNvGrpSpPr>
            <a:grpSpLocks/>
          </p:cNvGrpSpPr>
          <p:nvPr/>
        </p:nvGrpSpPr>
        <p:grpSpPr bwMode="auto">
          <a:xfrm>
            <a:off x="838200" y="3860800"/>
            <a:ext cx="1897063" cy="2681288"/>
            <a:chOff x="838200" y="4038600"/>
            <a:chExt cx="1897063" cy="2681288"/>
          </a:xfrm>
        </p:grpSpPr>
        <p:sp>
          <p:nvSpPr>
            <p:cNvPr id="51209" name="Rectangle 7"/>
            <p:cNvSpPr>
              <a:spLocks noChangeArrowheads="1"/>
            </p:cNvSpPr>
            <p:nvPr/>
          </p:nvSpPr>
          <p:spPr bwMode="auto">
            <a:xfrm>
              <a:off x="838200" y="4038600"/>
              <a:ext cx="333375" cy="163513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>
                <a:latin typeface="Times New Roman" charset="0"/>
              </a:endParaRPr>
            </a:p>
          </p:txBody>
        </p:sp>
        <p:sp>
          <p:nvSpPr>
            <p:cNvPr id="51210" name="Rectangle 8"/>
            <p:cNvSpPr>
              <a:spLocks noChangeArrowheads="1"/>
            </p:cNvSpPr>
            <p:nvPr/>
          </p:nvSpPr>
          <p:spPr bwMode="auto">
            <a:xfrm>
              <a:off x="838200" y="4910138"/>
              <a:ext cx="333375" cy="160337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>
                <a:latin typeface="Times New Roman" charset="0"/>
              </a:endParaRPr>
            </a:p>
          </p:txBody>
        </p:sp>
        <p:sp>
          <p:nvSpPr>
            <p:cNvPr id="51211" name="Rectangle 9"/>
            <p:cNvSpPr>
              <a:spLocks noChangeArrowheads="1"/>
            </p:cNvSpPr>
            <p:nvPr/>
          </p:nvSpPr>
          <p:spPr bwMode="auto">
            <a:xfrm>
              <a:off x="838200" y="4451350"/>
              <a:ext cx="333375" cy="163513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>
                <a:latin typeface="Times New Roman" charset="0"/>
              </a:endParaRPr>
            </a:p>
          </p:txBody>
        </p:sp>
        <p:sp>
          <p:nvSpPr>
            <p:cNvPr id="51212" name="Rectangle 10"/>
            <p:cNvSpPr>
              <a:spLocks noChangeArrowheads="1"/>
            </p:cNvSpPr>
            <p:nvPr/>
          </p:nvSpPr>
          <p:spPr bwMode="auto">
            <a:xfrm>
              <a:off x="925513" y="6556375"/>
              <a:ext cx="333375" cy="163513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>
                <a:latin typeface="Times New Roman" charset="0"/>
              </a:endParaRPr>
            </a:p>
          </p:txBody>
        </p:sp>
        <p:sp>
          <p:nvSpPr>
            <p:cNvPr id="51213" name="Rectangle 11"/>
            <p:cNvSpPr>
              <a:spLocks noChangeArrowheads="1"/>
            </p:cNvSpPr>
            <p:nvPr/>
          </p:nvSpPr>
          <p:spPr bwMode="auto">
            <a:xfrm>
              <a:off x="2401888" y="4451350"/>
              <a:ext cx="333375" cy="163513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>
                <a:latin typeface="Times New Roman" charset="0"/>
              </a:endParaRPr>
            </a:p>
          </p:txBody>
        </p:sp>
        <p:sp>
          <p:nvSpPr>
            <p:cNvPr id="51214" name="Line 12"/>
            <p:cNvSpPr>
              <a:spLocks noChangeShapeType="1"/>
            </p:cNvSpPr>
            <p:nvPr/>
          </p:nvSpPr>
          <p:spPr bwMode="auto">
            <a:xfrm>
              <a:off x="1092200" y="5540375"/>
              <a:ext cx="0" cy="779463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15" name="Line 13"/>
            <p:cNvSpPr>
              <a:spLocks noChangeShapeType="1"/>
            </p:cNvSpPr>
            <p:nvPr/>
          </p:nvSpPr>
          <p:spPr bwMode="auto">
            <a:xfrm>
              <a:off x="1177925" y="4073525"/>
              <a:ext cx="1217613" cy="45878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16" name="Line 14"/>
            <p:cNvSpPr>
              <a:spLocks noChangeShapeType="1"/>
            </p:cNvSpPr>
            <p:nvPr/>
          </p:nvSpPr>
          <p:spPr bwMode="auto">
            <a:xfrm>
              <a:off x="1092200" y="4532313"/>
              <a:ext cx="1216025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17" name="Line 15"/>
            <p:cNvSpPr>
              <a:spLocks noChangeShapeType="1"/>
            </p:cNvSpPr>
            <p:nvPr/>
          </p:nvSpPr>
          <p:spPr bwMode="auto">
            <a:xfrm flipV="1">
              <a:off x="1177925" y="4532313"/>
              <a:ext cx="1217613" cy="458787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18" name="Line 16"/>
            <p:cNvSpPr>
              <a:spLocks noChangeShapeType="1"/>
            </p:cNvSpPr>
            <p:nvPr/>
          </p:nvSpPr>
          <p:spPr bwMode="auto">
            <a:xfrm flipV="1">
              <a:off x="1177925" y="4532313"/>
              <a:ext cx="1217613" cy="2105025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1205" name="Object 17">
            <a:hlinkClick r:id="" action="ppaction://ole?verb=0"/>
          </p:cNvPr>
          <p:cNvGraphicFramePr>
            <a:graphicFrameLocks/>
          </p:cNvGraphicFramePr>
          <p:nvPr/>
        </p:nvGraphicFramePr>
        <p:xfrm>
          <a:off x="3563938" y="4759325"/>
          <a:ext cx="3135312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1" name="Equazione" r:id="rId3" imgW="1269449" imgH="444307" progId="Equation.3">
                  <p:embed/>
                </p:oleObj>
              </mc:Choice>
              <mc:Fallback>
                <p:oleObj name="Equazione" r:id="rId3" imgW="1269449" imgH="444307" progId="Equation.3">
                  <p:embed/>
                  <p:pic>
                    <p:nvPicPr>
                      <p:cNvPr id="0" name="Object 1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4759325"/>
                        <a:ext cx="3135312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0" name="Rectangle 18"/>
          <p:cNvSpPr>
            <a:spLocks noChangeArrowheads="1"/>
          </p:cNvSpPr>
          <p:nvPr/>
        </p:nvSpPr>
        <p:spPr bwMode="auto">
          <a:xfrm>
            <a:off x="3492500" y="4100513"/>
            <a:ext cx="35877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GB" altLang="x-none">
                <a:effectLst>
                  <a:outerShdw blurRad="38100" dist="38100" dir="2700000" algn="tl">
                    <a:srgbClr val="C0C0C0"/>
                  </a:outerShdw>
                </a:effectLst>
              </a:rPr>
              <a:t>Each unit is a perceptron</a:t>
            </a:r>
          </a:p>
        </p:txBody>
      </p:sp>
      <p:sp>
        <p:nvSpPr>
          <p:cNvPr id="42001" name="Text Box 19"/>
          <p:cNvSpPr txBox="1">
            <a:spLocks noChangeArrowheads="1"/>
          </p:cNvSpPr>
          <p:nvPr/>
        </p:nvSpPr>
        <p:spPr bwMode="auto">
          <a:xfrm>
            <a:off x="3465513" y="6019800"/>
            <a:ext cx="571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x-none">
                <a:effectLst>
                  <a:outerShdw blurRad="38100" dist="38100" dir="2700000" algn="tl">
                    <a:srgbClr val="C0C0C0"/>
                  </a:outerShdw>
                </a:effectLst>
              </a:rPr>
              <a:t>Often include bias as an extra weight</a:t>
            </a:r>
          </a:p>
        </p:txBody>
      </p:sp>
      <p:sp>
        <p:nvSpPr>
          <p:cNvPr id="51208" name="Rectangle 77"/>
          <p:cNvSpPr>
            <a:spLocks noChangeArrowheads="1"/>
          </p:cNvSpPr>
          <p:nvPr/>
        </p:nvSpPr>
        <p:spPr bwMode="auto">
          <a:xfrm>
            <a:off x="882650" y="-2173"/>
            <a:ext cx="7649790" cy="766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GB" altLang="x-none" sz="4400">
                <a:solidFill>
                  <a:srgbClr val="00B050"/>
                </a:solidFill>
                <a:latin typeface="Tw Cen MT Condensed" charset="0"/>
              </a:rPr>
              <a:t>Properties of Architecture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4"/>
          <p:cNvSpPr txBox="1">
            <a:spLocks noChangeArrowheads="1"/>
          </p:cNvSpPr>
          <p:nvPr/>
        </p:nvSpPr>
        <p:spPr bwMode="auto">
          <a:xfrm>
            <a:off x="709613" y="44450"/>
            <a:ext cx="85344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x-none" sz="4400">
                <a:solidFill>
                  <a:srgbClr val="00B050"/>
                </a:solidFill>
                <a:latin typeface="Tw Cen MT Condensed" charset="0"/>
              </a:rPr>
              <a:t>What do each of the layers do?</a:t>
            </a:r>
          </a:p>
        </p:txBody>
      </p:sp>
      <p:sp>
        <p:nvSpPr>
          <p:cNvPr id="43011" name="Rectangle 5"/>
          <p:cNvSpPr>
            <a:spLocks noChangeArrowheads="1"/>
          </p:cNvSpPr>
          <p:nvPr/>
        </p:nvSpPr>
        <p:spPr bwMode="auto">
          <a:xfrm>
            <a:off x="682625" y="5529263"/>
            <a:ext cx="2609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x-none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1st layer draws linear boundaries</a:t>
            </a:r>
          </a:p>
        </p:txBody>
      </p:sp>
      <p:sp>
        <p:nvSpPr>
          <p:cNvPr id="43012" name="Rectangle 6"/>
          <p:cNvSpPr>
            <a:spLocks noChangeArrowheads="1"/>
          </p:cNvSpPr>
          <p:nvPr/>
        </p:nvSpPr>
        <p:spPr bwMode="auto">
          <a:xfrm>
            <a:off x="3292475" y="5529263"/>
            <a:ext cx="2819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x-none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2nd layer combines the boundaries</a:t>
            </a:r>
          </a:p>
        </p:txBody>
      </p:sp>
      <p:sp>
        <p:nvSpPr>
          <p:cNvPr id="43014" name="Rectangle 9"/>
          <p:cNvSpPr>
            <a:spLocks noChangeArrowheads="1"/>
          </p:cNvSpPr>
          <p:nvPr/>
        </p:nvSpPr>
        <p:spPr bwMode="auto">
          <a:xfrm>
            <a:off x="6264275" y="5554663"/>
            <a:ext cx="327660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GB" altLang="x-none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3rd layer can generate arbitrarily complex boundaries</a:t>
            </a:r>
          </a:p>
        </p:txBody>
      </p:sp>
      <p:sp>
        <p:nvSpPr>
          <p:cNvPr id="52229" name="Oval 11"/>
          <p:cNvSpPr>
            <a:spLocks noChangeArrowheads="1"/>
          </p:cNvSpPr>
          <p:nvPr/>
        </p:nvSpPr>
        <p:spPr bwMode="auto">
          <a:xfrm>
            <a:off x="1387475" y="2963863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2230" name="Oval 12"/>
          <p:cNvSpPr>
            <a:spLocks noChangeArrowheads="1"/>
          </p:cNvSpPr>
          <p:nvPr/>
        </p:nvSpPr>
        <p:spPr bwMode="auto">
          <a:xfrm>
            <a:off x="1997075" y="3802063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2231" name="Oval 13"/>
          <p:cNvSpPr>
            <a:spLocks noChangeArrowheads="1"/>
          </p:cNvSpPr>
          <p:nvPr/>
        </p:nvSpPr>
        <p:spPr bwMode="auto">
          <a:xfrm>
            <a:off x="777875" y="3802063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2232" name="Line 14"/>
          <p:cNvSpPr>
            <a:spLocks noChangeShapeType="1"/>
          </p:cNvSpPr>
          <p:nvPr/>
        </p:nvSpPr>
        <p:spPr bwMode="auto">
          <a:xfrm flipV="1">
            <a:off x="1006475" y="3344863"/>
            <a:ext cx="457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3" name="Line 15"/>
          <p:cNvSpPr>
            <a:spLocks noChangeShapeType="1"/>
          </p:cNvSpPr>
          <p:nvPr/>
        </p:nvSpPr>
        <p:spPr bwMode="auto">
          <a:xfrm flipH="1" flipV="1">
            <a:off x="1692275" y="3344863"/>
            <a:ext cx="3810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Line 16"/>
          <p:cNvSpPr>
            <a:spLocks noChangeShapeType="1"/>
          </p:cNvSpPr>
          <p:nvPr/>
        </p:nvSpPr>
        <p:spPr bwMode="auto">
          <a:xfrm>
            <a:off x="854075" y="1744663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Line 18"/>
          <p:cNvSpPr>
            <a:spLocks noChangeShapeType="1"/>
          </p:cNvSpPr>
          <p:nvPr/>
        </p:nvSpPr>
        <p:spPr bwMode="auto">
          <a:xfrm>
            <a:off x="701675" y="2582863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Line 19"/>
          <p:cNvSpPr>
            <a:spLocks noChangeShapeType="1"/>
          </p:cNvSpPr>
          <p:nvPr/>
        </p:nvSpPr>
        <p:spPr bwMode="auto">
          <a:xfrm flipV="1">
            <a:off x="854075" y="1058863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7" name="AutoShape 20"/>
          <p:cNvSpPr>
            <a:spLocks noChangeArrowheads="1"/>
          </p:cNvSpPr>
          <p:nvPr/>
        </p:nvSpPr>
        <p:spPr bwMode="auto">
          <a:xfrm>
            <a:off x="854075" y="1744663"/>
            <a:ext cx="838200" cy="8382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2238" name="Line 27"/>
          <p:cNvSpPr>
            <a:spLocks noChangeShapeType="1"/>
          </p:cNvSpPr>
          <p:nvPr/>
        </p:nvSpPr>
        <p:spPr bwMode="auto">
          <a:xfrm>
            <a:off x="6950075" y="2582863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Line 28"/>
          <p:cNvSpPr>
            <a:spLocks noChangeShapeType="1"/>
          </p:cNvSpPr>
          <p:nvPr/>
        </p:nvSpPr>
        <p:spPr bwMode="auto">
          <a:xfrm flipV="1">
            <a:off x="7102475" y="1058863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Oval 30"/>
          <p:cNvSpPr>
            <a:spLocks noChangeArrowheads="1"/>
          </p:cNvSpPr>
          <p:nvPr/>
        </p:nvSpPr>
        <p:spPr bwMode="auto">
          <a:xfrm>
            <a:off x="4435475" y="2963863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2241" name="Oval 31"/>
          <p:cNvSpPr>
            <a:spLocks noChangeArrowheads="1"/>
          </p:cNvSpPr>
          <p:nvPr/>
        </p:nvSpPr>
        <p:spPr bwMode="auto">
          <a:xfrm>
            <a:off x="5045075" y="3802063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2242" name="Oval 32"/>
          <p:cNvSpPr>
            <a:spLocks noChangeArrowheads="1"/>
          </p:cNvSpPr>
          <p:nvPr/>
        </p:nvSpPr>
        <p:spPr bwMode="auto">
          <a:xfrm>
            <a:off x="3825875" y="3802063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2243" name="Line 33"/>
          <p:cNvSpPr>
            <a:spLocks noChangeShapeType="1"/>
          </p:cNvSpPr>
          <p:nvPr/>
        </p:nvSpPr>
        <p:spPr bwMode="auto">
          <a:xfrm flipV="1">
            <a:off x="4054475" y="3344863"/>
            <a:ext cx="457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4" name="Line 34"/>
          <p:cNvSpPr>
            <a:spLocks noChangeShapeType="1"/>
          </p:cNvSpPr>
          <p:nvPr/>
        </p:nvSpPr>
        <p:spPr bwMode="auto">
          <a:xfrm flipH="1" flipV="1">
            <a:off x="4740275" y="3344863"/>
            <a:ext cx="3810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5" name="Line 36"/>
          <p:cNvSpPr>
            <a:spLocks noChangeShapeType="1"/>
          </p:cNvSpPr>
          <p:nvPr/>
        </p:nvSpPr>
        <p:spPr bwMode="auto">
          <a:xfrm>
            <a:off x="3825875" y="2582863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6" name="Line 37"/>
          <p:cNvSpPr>
            <a:spLocks noChangeShapeType="1"/>
          </p:cNvSpPr>
          <p:nvPr/>
        </p:nvSpPr>
        <p:spPr bwMode="auto">
          <a:xfrm flipV="1">
            <a:off x="3978275" y="1135063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7" name="Line 39"/>
          <p:cNvSpPr>
            <a:spLocks noChangeShapeType="1"/>
          </p:cNvSpPr>
          <p:nvPr/>
        </p:nvSpPr>
        <p:spPr bwMode="auto">
          <a:xfrm>
            <a:off x="854075" y="1744663"/>
            <a:ext cx="838200" cy="8382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8" name="AutoShape 40"/>
          <p:cNvSpPr>
            <a:spLocks noChangeArrowheads="1"/>
          </p:cNvSpPr>
          <p:nvPr/>
        </p:nvSpPr>
        <p:spPr bwMode="auto">
          <a:xfrm>
            <a:off x="4283075" y="1439863"/>
            <a:ext cx="685800" cy="9144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2249" name="AutoShape 41"/>
          <p:cNvSpPr>
            <a:spLocks noChangeArrowheads="1"/>
          </p:cNvSpPr>
          <p:nvPr/>
        </p:nvSpPr>
        <p:spPr bwMode="auto">
          <a:xfrm>
            <a:off x="7559675" y="1058863"/>
            <a:ext cx="914400" cy="11430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2250" name="AutoShape 42"/>
          <p:cNvSpPr>
            <a:spLocks noChangeArrowheads="1"/>
          </p:cNvSpPr>
          <p:nvPr/>
        </p:nvSpPr>
        <p:spPr bwMode="auto">
          <a:xfrm>
            <a:off x="7178675" y="1135063"/>
            <a:ext cx="457200" cy="1295400"/>
          </a:xfrm>
          <a:prstGeom prst="rtTriangle">
            <a:avLst/>
          </a:prstGeom>
          <a:solidFill>
            <a:schemeClr val="accent1"/>
          </a:soli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2251" name="AutoShape 43"/>
          <p:cNvSpPr>
            <a:spLocks noChangeArrowheads="1"/>
          </p:cNvSpPr>
          <p:nvPr/>
        </p:nvSpPr>
        <p:spPr bwMode="auto">
          <a:xfrm>
            <a:off x="7864475" y="1287463"/>
            <a:ext cx="381000" cy="533400"/>
          </a:xfrm>
          <a:prstGeom prst="rtTriangle">
            <a:avLst/>
          </a:prstGeom>
          <a:solidFill>
            <a:schemeClr val="bg1"/>
          </a:soli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2252" name="Oval 44"/>
          <p:cNvSpPr>
            <a:spLocks noChangeArrowheads="1"/>
          </p:cNvSpPr>
          <p:nvPr/>
        </p:nvSpPr>
        <p:spPr bwMode="auto">
          <a:xfrm>
            <a:off x="5045075" y="4411663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2253" name="Oval 45"/>
          <p:cNvSpPr>
            <a:spLocks noChangeArrowheads="1"/>
          </p:cNvSpPr>
          <p:nvPr/>
        </p:nvSpPr>
        <p:spPr bwMode="auto">
          <a:xfrm>
            <a:off x="3825875" y="4411663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2254" name="Line 46"/>
          <p:cNvSpPr>
            <a:spLocks noChangeShapeType="1"/>
          </p:cNvSpPr>
          <p:nvPr/>
        </p:nvSpPr>
        <p:spPr bwMode="auto">
          <a:xfrm flipV="1">
            <a:off x="4054475" y="4183063"/>
            <a:ext cx="10668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55" name="Line 47"/>
          <p:cNvSpPr>
            <a:spLocks noChangeShapeType="1"/>
          </p:cNvSpPr>
          <p:nvPr/>
        </p:nvSpPr>
        <p:spPr bwMode="auto">
          <a:xfrm flipH="1" flipV="1">
            <a:off x="4130675" y="4106863"/>
            <a:ext cx="990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56" name="Line 48"/>
          <p:cNvSpPr>
            <a:spLocks noChangeShapeType="1"/>
          </p:cNvSpPr>
          <p:nvPr/>
        </p:nvSpPr>
        <p:spPr bwMode="auto">
          <a:xfrm flipV="1">
            <a:off x="3978275" y="4183063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57" name="Line 49"/>
          <p:cNvSpPr>
            <a:spLocks noChangeShapeType="1"/>
          </p:cNvSpPr>
          <p:nvPr/>
        </p:nvSpPr>
        <p:spPr bwMode="auto">
          <a:xfrm flipV="1">
            <a:off x="5273675" y="4183063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58" name="Oval 50"/>
          <p:cNvSpPr>
            <a:spLocks noChangeArrowheads="1"/>
          </p:cNvSpPr>
          <p:nvPr/>
        </p:nvSpPr>
        <p:spPr bwMode="auto">
          <a:xfrm>
            <a:off x="7712075" y="2963863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2259" name="Oval 51"/>
          <p:cNvSpPr>
            <a:spLocks noChangeArrowheads="1"/>
          </p:cNvSpPr>
          <p:nvPr/>
        </p:nvSpPr>
        <p:spPr bwMode="auto">
          <a:xfrm>
            <a:off x="8321675" y="3802063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2260" name="Oval 52"/>
          <p:cNvSpPr>
            <a:spLocks noChangeArrowheads="1"/>
          </p:cNvSpPr>
          <p:nvPr/>
        </p:nvSpPr>
        <p:spPr bwMode="auto">
          <a:xfrm>
            <a:off x="7102475" y="3802063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2261" name="Line 53"/>
          <p:cNvSpPr>
            <a:spLocks noChangeShapeType="1"/>
          </p:cNvSpPr>
          <p:nvPr/>
        </p:nvSpPr>
        <p:spPr bwMode="auto">
          <a:xfrm flipV="1">
            <a:off x="7331075" y="3344863"/>
            <a:ext cx="457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62" name="Line 54"/>
          <p:cNvSpPr>
            <a:spLocks noChangeShapeType="1"/>
          </p:cNvSpPr>
          <p:nvPr/>
        </p:nvSpPr>
        <p:spPr bwMode="auto">
          <a:xfrm flipH="1" flipV="1">
            <a:off x="8016875" y="3344863"/>
            <a:ext cx="3810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63" name="Oval 55"/>
          <p:cNvSpPr>
            <a:spLocks noChangeArrowheads="1"/>
          </p:cNvSpPr>
          <p:nvPr/>
        </p:nvSpPr>
        <p:spPr bwMode="auto">
          <a:xfrm>
            <a:off x="8321675" y="4411663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2264" name="Oval 56"/>
          <p:cNvSpPr>
            <a:spLocks noChangeArrowheads="1"/>
          </p:cNvSpPr>
          <p:nvPr/>
        </p:nvSpPr>
        <p:spPr bwMode="auto">
          <a:xfrm>
            <a:off x="7102475" y="4411663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2265" name="Line 57"/>
          <p:cNvSpPr>
            <a:spLocks noChangeShapeType="1"/>
          </p:cNvSpPr>
          <p:nvPr/>
        </p:nvSpPr>
        <p:spPr bwMode="auto">
          <a:xfrm flipV="1">
            <a:off x="7331075" y="4183063"/>
            <a:ext cx="10668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66" name="Line 58"/>
          <p:cNvSpPr>
            <a:spLocks noChangeShapeType="1"/>
          </p:cNvSpPr>
          <p:nvPr/>
        </p:nvSpPr>
        <p:spPr bwMode="auto">
          <a:xfrm flipH="1" flipV="1">
            <a:off x="7407275" y="4106863"/>
            <a:ext cx="990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67" name="Line 59"/>
          <p:cNvSpPr>
            <a:spLocks noChangeShapeType="1"/>
          </p:cNvSpPr>
          <p:nvPr/>
        </p:nvSpPr>
        <p:spPr bwMode="auto">
          <a:xfrm flipV="1">
            <a:off x="7254875" y="4183063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68" name="Line 60"/>
          <p:cNvSpPr>
            <a:spLocks noChangeShapeType="1"/>
          </p:cNvSpPr>
          <p:nvPr/>
        </p:nvSpPr>
        <p:spPr bwMode="auto">
          <a:xfrm flipV="1">
            <a:off x="8550275" y="4183063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69" name="Oval 61"/>
          <p:cNvSpPr>
            <a:spLocks noChangeArrowheads="1"/>
          </p:cNvSpPr>
          <p:nvPr/>
        </p:nvSpPr>
        <p:spPr bwMode="auto">
          <a:xfrm>
            <a:off x="8321675" y="5021263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2270" name="Oval 62"/>
          <p:cNvSpPr>
            <a:spLocks noChangeArrowheads="1"/>
          </p:cNvSpPr>
          <p:nvPr/>
        </p:nvSpPr>
        <p:spPr bwMode="auto">
          <a:xfrm>
            <a:off x="7102475" y="5021263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>
              <a:latin typeface="Times New Roman" charset="0"/>
            </a:endParaRPr>
          </a:p>
        </p:txBody>
      </p:sp>
      <p:sp>
        <p:nvSpPr>
          <p:cNvPr id="52271" name="Line 63"/>
          <p:cNvSpPr>
            <a:spLocks noChangeShapeType="1"/>
          </p:cNvSpPr>
          <p:nvPr/>
        </p:nvSpPr>
        <p:spPr bwMode="auto">
          <a:xfrm flipV="1">
            <a:off x="7331075" y="4792663"/>
            <a:ext cx="10668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72" name="Line 64"/>
          <p:cNvSpPr>
            <a:spLocks noChangeShapeType="1"/>
          </p:cNvSpPr>
          <p:nvPr/>
        </p:nvSpPr>
        <p:spPr bwMode="auto">
          <a:xfrm flipH="1" flipV="1">
            <a:off x="7407275" y="4716463"/>
            <a:ext cx="990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73" name="Line 65"/>
          <p:cNvSpPr>
            <a:spLocks noChangeShapeType="1"/>
          </p:cNvSpPr>
          <p:nvPr/>
        </p:nvSpPr>
        <p:spPr bwMode="auto">
          <a:xfrm flipV="1">
            <a:off x="7254875" y="4792663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74" name="Line 66"/>
          <p:cNvSpPr>
            <a:spLocks noChangeShapeType="1"/>
          </p:cNvSpPr>
          <p:nvPr/>
        </p:nvSpPr>
        <p:spPr bwMode="auto">
          <a:xfrm flipV="1">
            <a:off x="8550275" y="4792663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00B050"/>
                </a:solidFill>
                <a:ea typeface="+mj-ea"/>
                <a:cs typeface="+mj-cs"/>
              </a:rPr>
              <a:t>Perceptron Learning Rule</a:t>
            </a:r>
            <a:endParaRPr lang="en-GB" dirty="0">
              <a:solidFill>
                <a:srgbClr val="00B050"/>
              </a:solidFill>
              <a:ea typeface="+mj-ea"/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>
                <a:ea typeface="+mn-ea"/>
                <a:cs typeface="+mn-cs"/>
              </a:rPr>
              <a:t>	Assuming the problem is linearly separable, there is a learning rule that converges in a finite time</a:t>
            </a:r>
          </a:p>
          <a:p>
            <a:pPr eaLnBrk="1" hangingPunct="1">
              <a:buFontTx/>
              <a:buNone/>
              <a:defRPr/>
            </a:pPr>
            <a:r>
              <a:rPr lang="en-US" b="1">
                <a:ea typeface="+mn-ea"/>
                <a:cs typeface="+mn-cs"/>
              </a:rPr>
              <a:t>	</a:t>
            </a:r>
            <a:r>
              <a:rPr lang="en-US" b="1" u="sng">
                <a:ea typeface="+mn-ea"/>
                <a:cs typeface="+mn-cs"/>
              </a:rPr>
              <a:t>Motivation</a:t>
            </a:r>
            <a:r>
              <a:rPr lang="en-US">
                <a:ea typeface="+mn-ea"/>
                <a:cs typeface="+mn-cs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>
                <a:ea typeface="+mn-ea"/>
                <a:cs typeface="+mn-cs"/>
              </a:rPr>
              <a:t>	A new (unseen) input pattern that is similar to an old (seen) input pattern is likely to be classified correctly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>
              <a:ea typeface="+mn-ea"/>
              <a:cs typeface="+mn-cs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>
              <a:ea typeface="+mn-ea"/>
              <a:cs typeface="+mn-cs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00B050"/>
                </a:solidFill>
                <a:ea typeface="+mj-ea"/>
                <a:cs typeface="+mj-cs"/>
              </a:rPr>
              <a:t>Learning </a:t>
            </a:r>
            <a:r>
              <a:rPr lang="en-US" dirty="0" smtClean="0">
                <a:solidFill>
                  <a:srgbClr val="00B050"/>
                </a:solidFill>
                <a:ea typeface="+mj-ea"/>
                <a:cs typeface="+mj-cs"/>
              </a:rPr>
              <a:t>Rule</a:t>
            </a:r>
            <a:endParaRPr lang="en-GB" dirty="0">
              <a:solidFill>
                <a:srgbClr val="00B050"/>
              </a:solidFill>
              <a:ea typeface="+mj-ea"/>
              <a:cs typeface="+mj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dirty="0">
                <a:ea typeface="+mn-ea"/>
                <a:cs typeface="+mn-cs"/>
              </a:rPr>
              <a:t>Basic </a:t>
            </a:r>
            <a:r>
              <a:rPr lang="en-US" dirty="0" smtClean="0">
                <a:ea typeface="+mn-ea"/>
                <a:cs typeface="+mn-cs"/>
              </a:rPr>
              <a:t>Idea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go </a:t>
            </a:r>
            <a:r>
              <a:rPr lang="en-US" dirty="0"/>
              <a:t>over all existing data patterns, </a:t>
            </a:r>
            <a:r>
              <a:rPr lang="en-US" dirty="0">
                <a:solidFill>
                  <a:srgbClr val="FF0000"/>
                </a:solidFill>
              </a:rPr>
              <a:t>whose labeling is known</a:t>
            </a:r>
            <a:r>
              <a:rPr lang="en-US" dirty="0"/>
              <a:t>, and check their classification with a current weight vector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/>
              <a:t>If correct, continue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/>
              <a:t>If not, add to the weights a </a:t>
            </a:r>
            <a:r>
              <a:rPr lang="en-US" dirty="0" smtClean="0"/>
              <a:t>quantity </a:t>
            </a:r>
            <a:r>
              <a:rPr lang="en-US" dirty="0"/>
              <a:t>proportional to the product of the input pattern with the desired output </a:t>
            </a:r>
            <a:r>
              <a:rPr lang="en-US" i="1" dirty="0" smtClean="0">
                <a:latin typeface="+mj-lt"/>
              </a:rPr>
              <a:t>Y</a:t>
            </a:r>
            <a:r>
              <a:rPr lang="en-US" dirty="0" smtClean="0"/>
              <a:t> (+1 </a:t>
            </a:r>
            <a:r>
              <a:rPr lang="en-US" dirty="0"/>
              <a:t>or </a:t>
            </a:r>
            <a:r>
              <a:rPr lang="en-US" dirty="0" smtClean="0"/>
              <a:t>-1)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B050"/>
                </a:solidFill>
                <a:ea typeface="+mj-ea"/>
                <a:cs typeface="+mj-cs"/>
              </a:rPr>
              <a:t>Hebb Rule</a:t>
            </a:r>
            <a:endParaRPr lang="en-GB">
              <a:solidFill>
                <a:srgbClr val="00B050"/>
              </a:solidFill>
              <a:ea typeface="+mj-ea"/>
              <a:cs typeface="+mj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>
                <a:ea typeface="+mn-ea"/>
                <a:cs typeface="+mn-cs"/>
              </a:rPr>
              <a:t>In 1949, </a:t>
            </a:r>
            <a:r>
              <a:rPr lang="en-US" dirty="0">
                <a:solidFill>
                  <a:srgbClr val="FF0000"/>
                </a:solidFill>
                <a:ea typeface="+mn-ea"/>
                <a:cs typeface="+mn-cs"/>
              </a:rPr>
              <a:t>Hebb </a:t>
            </a:r>
            <a:r>
              <a:rPr lang="en-US" dirty="0">
                <a:ea typeface="+mn-ea"/>
                <a:cs typeface="+mn-cs"/>
              </a:rPr>
              <a:t>postulated that the changes in a synapse are proportional to the </a:t>
            </a:r>
            <a:r>
              <a:rPr lang="en-US" b="1" dirty="0">
                <a:ea typeface="+mn-ea"/>
                <a:cs typeface="+mn-cs"/>
              </a:rPr>
              <a:t>correlation</a:t>
            </a:r>
            <a:r>
              <a:rPr lang="en-US" dirty="0">
                <a:ea typeface="+mn-ea"/>
                <a:cs typeface="+mn-cs"/>
              </a:rPr>
              <a:t> between firing of the neurons that are connected through the synapse (the pre- and </a:t>
            </a:r>
            <a:r>
              <a:rPr lang="en-US" dirty="0" smtClean="0">
                <a:ea typeface="+mn-ea"/>
                <a:cs typeface="+mn-cs"/>
              </a:rPr>
              <a:t>post- synaptic </a:t>
            </a:r>
            <a:r>
              <a:rPr lang="en-US" dirty="0">
                <a:ea typeface="+mn-ea"/>
                <a:cs typeface="+mn-cs"/>
              </a:rPr>
              <a:t>neurons)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>
                <a:ea typeface="+mn-ea"/>
                <a:cs typeface="+mn-cs"/>
              </a:rPr>
              <a:t>Neurons that fire together, wire together </a:t>
            </a:r>
            <a:endParaRPr lang="en-GB" dirty="0">
              <a:solidFill>
                <a:srgbClr val="FF0000"/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00013"/>
            <a:ext cx="7772400" cy="863601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00B050"/>
                </a:solidFill>
                <a:ea typeface="+mj-ea"/>
                <a:cs typeface="+mj-cs"/>
              </a:rPr>
              <a:t>Example: a simple problem</a:t>
            </a:r>
            <a:endParaRPr lang="en-GB" dirty="0">
              <a:solidFill>
                <a:srgbClr val="00B050"/>
              </a:solidFill>
              <a:ea typeface="+mj-ea"/>
              <a:cs typeface="+mj-cs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268413"/>
            <a:ext cx="7315200" cy="68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4 </a:t>
            </a:r>
            <a:r>
              <a:rPr lang="en-US" dirty="0">
                <a:ea typeface="+mn-ea"/>
                <a:cs typeface="+mn-cs"/>
              </a:rPr>
              <a:t>points linearly separable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dirty="0">
              <a:ea typeface="+mn-ea"/>
              <a:cs typeface="+mn-cs"/>
            </a:endParaRPr>
          </a:p>
        </p:txBody>
      </p:sp>
      <p:grpSp>
        <p:nvGrpSpPr>
          <p:cNvPr id="56323" name="Group 1"/>
          <p:cNvGrpSpPr>
            <a:grpSpLocks noChangeAspect="1"/>
          </p:cNvGrpSpPr>
          <p:nvPr/>
        </p:nvGrpSpPr>
        <p:grpSpPr bwMode="auto">
          <a:xfrm>
            <a:off x="1476375" y="1628775"/>
            <a:ext cx="6689725" cy="4967288"/>
            <a:chOff x="1889125" y="2565400"/>
            <a:chExt cx="5146675" cy="3821113"/>
          </a:xfrm>
        </p:grpSpPr>
        <p:sp>
          <p:nvSpPr>
            <p:cNvPr id="56324" name="Rectangle 86"/>
            <p:cNvSpPr>
              <a:spLocks noChangeArrowheads="1"/>
            </p:cNvSpPr>
            <p:nvPr/>
          </p:nvSpPr>
          <p:spPr bwMode="auto">
            <a:xfrm>
              <a:off x="4149725" y="2565400"/>
              <a:ext cx="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56325" name="Rectangle 13"/>
            <p:cNvSpPr>
              <a:spLocks noChangeArrowheads="1"/>
            </p:cNvSpPr>
            <p:nvPr/>
          </p:nvSpPr>
          <p:spPr bwMode="auto">
            <a:xfrm>
              <a:off x="2176463" y="2838450"/>
              <a:ext cx="4772025" cy="3341688"/>
            </a:xfrm>
            <a:prstGeom prst="rect">
              <a:avLst/>
            </a:prstGeom>
            <a:noFill/>
            <a:ln w="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56326" name="Line 20"/>
            <p:cNvSpPr>
              <a:spLocks noChangeShapeType="1"/>
            </p:cNvSpPr>
            <p:nvPr/>
          </p:nvSpPr>
          <p:spPr bwMode="auto">
            <a:xfrm flipV="1">
              <a:off x="2176463" y="6140450"/>
              <a:ext cx="1587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27" name="Line 21"/>
            <p:cNvSpPr>
              <a:spLocks noChangeShapeType="1"/>
            </p:cNvSpPr>
            <p:nvPr/>
          </p:nvSpPr>
          <p:spPr bwMode="auto">
            <a:xfrm>
              <a:off x="2176463" y="2838450"/>
              <a:ext cx="1587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28" name="Rectangle 22"/>
            <p:cNvSpPr>
              <a:spLocks noChangeArrowheads="1"/>
            </p:cNvSpPr>
            <p:nvPr/>
          </p:nvSpPr>
          <p:spPr bwMode="auto">
            <a:xfrm>
              <a:off x="2098675" y="6219825"/>
              <a:ext cx="1651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-2</a:t>
              </a:r>
              <a:endParaRPr lang="en-GB" altLang="x-none" sz="1800"/>
            </a:p>
          </p:txBody>
        </p:sp>
        <p:sp>
          <p:nvSpPr>
            <p:cNvPr id="56329" name="Line 23"/>
            <p:cNvSpPr>
              <a:spLocks noChangeShapeType="1"/>
            </p:cNvSpPr>
            <p:nvPr/>
          </p:nvSpPr>
          <p:spPr bwMode="auto">
            <a:xfrm flipV="1">
              <a:off x="2771775" y="6140450"/>
              <a:ext cx="1588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30" name="Line 24"/>
            <p:cNvSpPr>
              <a:spLocks noChangeShapeType="1"/>
            </p:cNvSpPr>
            <p:nvPr/>
          </p:nvSpPr>
          <p:spPr bwMode="auto">
            <a:xfrm>
              <a:off x="2771775" y="2838450"/>
              <a:ext cx="1588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31" name="Rectangle 25"/>
            <p:cNvSpPr>
              <a:spLocks noChangeArrowheads="1"/>
            </p:cNvSpPr>
            <p:nvPr/>
          </p:nvSpPr>
          <p:spPr bwMode="auto">
            <a:xfrm>
              <a:off x="2627313" y="6219825"/>
              <a:ext cx="2762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-1.5</a:t>
              </a:r>
              <a:endParaRPr lang="en-GB" altLang="x-none" sz="1800"/>
            </a:p>
          </p:txBody>
        </p:sp>
        <p:sp>
          <p:nvSpPr>
            <p:cNvPr id="56332" name="Line 26"/>
            <p:cNvSpPr>
              <a:spLocks noChangeShapeType="1"/>
            </p:cNvSpPr>
            <p:nvPr/>
          </p:nvSpPr>
          <p:spPr bwMode="auto">
            <a:xfrm flipV="1">
              <a:off x="3367088" y="6140450"/>
              <a:ext cx="1587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33" name="Line 27"/>
            <p:cNvSpPr>
              <a:spLocks noChangeShapeType="1"/>
            </p:cNvSpPr>
            <p:nvPr/>
          </p:nvSpPr>
          <p:spPr bwMode="auto">
            <a:xfrm>
              <a:off x="3367088" y="2838450"/>
              <a:ext cx="1587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34" name="Rectangle 28"/>
            <p:cNvSpPr>
              <a:spLocks noChangeArrowheads="1"/>
            </p:cNvSpPr>
            <p:nvPr/>
          </p:nvSpPr>
          <p:spPr bwMode="auto">
            <a:xfrm>
              <a:off x="3289300" y="6219825"/>
              <a:ext cx="1651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-1</a:t>
              </a:r>
              <a:endParaRPr lang="en-GB" altLang="x-none" sz="1800"/>
            </a:p>
          </p:txBody>
        </p:sp>
        <p:sp>
          <p:nvSpPr>
            <p:cNvPr id="56335" name="Line 29"/>
            <p:cNvSpPr>
              <a:spLocks noChangeShapeType="1"/>
            </p:cNvSpPr>
            <p:nvPr/>
          </p:nvSpPr>
          <p:spPr bwMode="auto">
            <a:xfrm flipV="1">
              <a:off x="3962400" y="6140450"/>
              <a:ext cx="1588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36" name="Line 30"/>
            <p:cNvSpPr>
              <a:spLocks noChangeShapeType="1"/>
            </p:cNvSpPr>
            <p:nvPr/>
          </p:nvSpPr>
          <p:spPr bwMode="auto">
            <a:xfrm>
              <a:off x="3962400" y="2838450"/>
              <a:ext cx="1588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37" name="Rectangle 31"/>
            <p:cNvSpPr>
              <a:spLocks noChangeArrowheads="1"/>
            </p:cNvSpPr>
            <p:nvPr/>
          </p:nvSpPr>
          <p:spPr bwMode="auto">
            <a:xfrm>
              <a:off x="3817938" y="6219825"/>
              <a:ext cx="2762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-0.5</a:t>
              </a:r>
              <a:endParaRPr lang="en-GB" altLang="x-none" sz="1800"/>
            </a:p>
          </p:txBody>
        </p:sp>
        <p:sp>
          <p:nvSpPr>
            <p:cNvPr id="56338" name="Line 32"/>
            <p:cNvSpPr>
              <a:spLocks noChangeShapeType="1"/>
            </p:cNvSpPr>
            <p:nvPr/>
          </p:nvSpPr>
          <p:spPr bwMode="auto">
            <a:xfrm flipV="1">
              <a:off x="4567238" y="6140450"/>
              <a:ext cx="1587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39" name="Line 33"/>
            <p:cNvSpPr>
              <a:spLocks noChangeShapeType="1"/>
            </p:cNvSpPr>
            <p:nvPr/>
          </p:nvSpPr>
          <p:spPr bwMode="auto">
            <a:xfrm>
              <a:off x="4567238" y="2838450"/>
              <a:ext cx="1587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0" name="Rectangle 34"/>
            <p:cNvSpPr>
              <a:spLocks noChangeArrowheads="1"/>
            </p:cNvSpPr>
            <p:nvPr/>
          </p:nvSpPr>
          <p:spPr bwMode="auto">
            <a:xfrm>
              <a:off x="4535488" y="6219825"/>
              <a:ext cx="1206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GB" altLang="x-none" sz="1800"/>
            </a:p>
          </p:txBody>
        </p:sp>
        <p:sp>
          <p:nvSpPr>
            <p:cNvPr id="56341" name="Line 35"/>
            <p:cNvSpPr>
              <a:spLocks noChangeShapeType="1"/>
            </p:cNvSpPr>
            <p:nvPr/>
          </p:nvSpPr>
          <p:spPr bwMode="auto">
            <a:xfrm flipV="1">
              <a:off x="5162550" y="6140450"/>
              <a:ext cx="1588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2" name="Line 36"/>
            <p:cNvSpPr>
              <a:spLocks noChangeShapeType="1"/>
            </p:cNvSpPr>
            <p:nvPr/>
          </p:nvSpPr>
          <p:spPr bwMode="auto">
            <a:xfrm>
              <a:off x="5162550" y="2838450"/>
              <a:ext cx="1588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3" name="Rectangle 37"/>
            <p:cNvSpPr>
              <a:spLocks noChangeArrowheads="1"/>
            </p:cNvSpPr>
            <p:nvPr/>
          </p:nvSpPr>
          <p:spPr bwMode="auto">
            <a:xfrm>
              <a:off x="5064125" y="6219825"/>
              <a:ext cx="2317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0.5</a:t>
              </a:r>
              <a:endParaRPr lang="en-GB" altLang="x-none" sz="1800"/>
            </a:p>
          </p:txBody>
        </p:sp>
        <p:sp>
          <p:nvSpPr>
            <p:cNvPr id="56344" name="Line 38"/>
            <p:cNvSpPr>
              <a:spLocks noChangeShapeType="1"/>
            </p:cNvSpPr>
            <p:nvPr/>
          </p:nvSpPr>
          <p:spPr bwMode="auto">
            <a:xfrm flipV="1">
              <a:off x="5757863" y="6140450"/>
              <a:ext cx="1587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5" name="Line 39"/>
            <p:cNvSpPr>
              <a:spLocks noChangeShapeType="1"/>
            </p:cNvSpPr>
            <p:nvPr/>
          </p:nvSpPr>
          <p:spPr bwMode="auto">
            <a:xfrm>
              <a:off x="5757863" y="2838450"/>
              <a:ext cx="1587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6" name="Rectangle 40"/>
            <p:cNvSpPr>
              <a:spLocks noChangeArrowheads="1"/>
            </p:cNvSpPr>
            <p:nvPr/>
          </p:nvSpPr>
          <p:spPr bwMode="auto">
            <a:xfrm>
              <a:off x="5724525" y="6219825"/>
              <a:ext cx="1206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GB" altLang="x-none" sz="1800"/>
            </a:p>
          </p:txBody>
        </p:sp>
        <p:sp>
          <p:nvSpPr>
            <p:cNvPr id="56347" name="Line 41"/>
            <p:cNvSpPr>
              <a:spLocks noChangeShapeType="1"/>
            </p:cNvSpPr>
            <p:nvPr/>
          </p:nvSpPr>
          <p:spPr bwMode="auto">
            <a:xfrm flipV="1">
              <a:off x="6353175" y="6140450"/>
              <a:ext cx="1588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8" name="Line 42"/>
            <p:cNvSpPr>
              <a:spLocks noChangeShapeType="1"/>
            </p:cNvSpPr>
            <p:nvPr/>
          </p:nvSpPr>
          <p:spPr bwMode="auto">
            <a:xfrm>
              <a:off x="6353175" y="2838450"/>
              <a:ext cx="1588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9" name="Rectangle 43"/>
            <p:cNvSpPr>
              <a:spLocks noChangeArrowheads="1"/>
            </p:cNvSpPr>
            <p:nvPr/>
          </p:nvSpPr>
          <p:spPr bwMode="auto">
            <a:xfrm>
              <a:off x="6254750" y="6219825"/>
              <a:ext cx="2317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1.5</a:t>
              </a:r>
              <a:endParaRPr lang="en-GB" altLang="x-none" sz="1800"/>
            </a:p>
          </p:txBody>
        </p:sp>
        <p:sp>
          <p:nvSpPr>
            <p:cNvPr id="56350" name="Line 44"/>
            <p:cNvSpPr>
              <a:spLocks noChangeShapeType="1"/>
            </p:cNvSpPr>
            <p:nvPr/>
          </p:nvSpPr>
          <p:spPr bwMode="auto">
            <a:xfrm flipV="1">
              <a:off x="6948488" y="6140450"/>
              <a:ext cx="1587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1" name="Line 45"/>
            <p:cNvSpPr>
              <a:spLocks noChangeShapeType="1"/>
            </p:cNvSpPr>
            <p:nvPr/>
          </p:nvSpPr>
          <p:spPr bwMode="auto">
            <a:xfrm>
              <a:off x="6948488" y="2838450"/>
              <a:ext cx="1587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2" name="Rectangle 46"/>
            <p:cNvSpPr>
              <a:spLocks noChangeArrowheads="1"/>
            </p:cNvSpPr>
            <p:nvPr/>
          </p:nvSpPr>
          <p:spPr bwMode="auto">
            <a:xfrm>
              <a:off x="6915150" y="6219825"/>
              <a:ext cx="1206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2</a:t>
              </a:r>
              <a:endParaRPr lang="en-GB" altLang="x-none" sz="1800"/>
            </a:p>
          </p:txBody>
        </p:sp>
        <p:sp>
          <p:nvSpPr>
            <p:cNvPr id="56353" name="Line 47"/>
            <p:cNvSpPr>
              <a:spLocks noChangeShapeType="1"/>
            </p:cNvSpPr>
            <p:nvPr/>
          </p:nvSpPr>
          <p:spPr bwMode="auto">
            <a:xfrm>
              <a:off x="2176463" y="6180138"/>
              <a:ext cx="44450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4" name="Line 48"/>
            <p:cNvSpPr>
              <a:spLocks noChangeShapeType="1"/>
            </p:cNvSpPr>
            <p:nvPr/>
          </p:nvSpPr>
          <p:spPr bwMode="auto">
            <a:xfrm flipH="1">
              <a:off x="6904038" y="6180138"/>
              <a:ext cx="44450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5" name="Rectangle 49"/>
            <p:cNvSpPr>
              <a:spLocks noChangeArrowheads="1"/>
            </p:cNvSpPr>
            <p:nvPr/>
          </p:nvSpPr>
          <p:spPr bwMode="auto">
            <a:xfrm>
              <a:off x="2011363" y="6102350"/>
              <a:ext cx="1651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-2</a:t>
              </a:r>
              <a:endParaRPr lang="en-GB" altLang="x-none" sz="1800"/>
            </a:p>
          </p:txBody>
        </p:sp>
        <p:sp>
          <p:nvSpPr>
            <p:cNvPr id="56356" name="Line 50"/>
            <p:cNvSpPr>
              <a:spLocks noChangeShapeType="1"/>
            </p:cNvSpPr>
            <p:nvPr/>
          </p:nvSpPr>
          <p:spPr bwMode="auto">
            <a:xfrm>
              <a:off x="2176463" y="5759450"/>
              <a:ext cx="444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7" name="Line 51"/>
            <p:cNvSpPr>
              <a:spLocks noChangeShapeType="1"/>
            </p:cNvSpPr>
            <p:nvPr/>
          </p:nvSpPr>
          <p:spPr bwMode="auto">
            <a:xfrm flipH="1">
              <a:off x="6904038" y="5759450"/>
              <a:ext cx="444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8" name="Rectangle 52"/>
            <p:cNvSpPr>
              <a:spLocks noChangeArrowheads="1"/>
            </p:cNvSpPr>
            <p:nvPr/>
          </p:nvSpPr>
          <p:spPr bwMode="auto">
            <a:xfrm>
              <a:off x="1889125" y="5680075"/>
              <a:ext cx="2762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-1.5</a:t>
              </a:r>
              <a:endParaRPr lang="en-GB" altLang="x-none" sz="1800"/>
            </a:p>
          </p:txBody>
        </p:sp>
        <p:sp>
          <p:nvSpPr>
            <p:cNvPr id="56359" name="Line 53"/>
            <p:cNvSpPr>
              <a:spLocks noChangeShapeType="1"/>
            </p:cNvSpPr>
            <p:nvPr/>
          </p:nvSpPr>
          <p:spPr bwMode="auto">
            <a:xfrm>
              <a:off x="2176463" y="5346700"/>
              <a:ext cx="444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60" name="Line 54"/>
            <p:cNvSpPr>
              <a:spLocks noChangeShapeType="1"/>
            </p:cNvSpPr>
            <p:nvPr/>
          </p:nvSpPr>
          <p:spPr bwMode="auto">
            <a:xfrm flipH="1">
              <a:off x="6904038" y="5346700"/>
              <a:ext cx="444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61" name="Rectangle 55"/>
            <p:cNvSpPr>
              <a:spLocks noChangeArrowheads="1"/>
            </p:cNvSpPr>
            <p:nvPr/>
          </p:nvSpPr>
          <p:spPr bwMode="auto">
            <a:xfrm>
              <a:off x="2011363" y="5268913"/>
              <a:ext cx="165100" cy="16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-1</a:t>
              </a:r>
              <a:endParaRPr lang="en-GB" altLang="x-none" sz="1800"/>
            </a:p>
          </p:txBody>
        </p:sp>
        <p:sp>
          <p:nvSpPr>
            <p:cNvPr id="56362" name="Line 56"/>
            <p:cNvSpPr>
              <a:spLocks noChangeShapeType="1"/>
            </p:cNvSpPr>
            <p:nvPr/>
          </p:nvSpPr>
          <p:spPr bwMode="auto">
            <a:xfrm>
              <a:off x="2176463" y="4926013"/>
              <a:ext cx="44450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63" name="Line 57"/>
            <p:cNvSpPr>
              <a:spLocks noChangeShapeType="1"/>
            </p:cNvSpPr>
            <p:nvPr/>
          </p:nvSpPr>
          <p:spPr bwMode="auto">
            <a:xfrm flipH="1">
              <a:off x="6904038" y="4926013"/>
              <a:ext cx="44450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64" name="Rectangle 58"/>
            <p:cNvSpPr>
              <a:spLocks noChangeArrowheads="1"/>
            </p:cNvSpPr>
            <p:nvPr/>
          </p:nvSpPr>
          <p:spPr bwMode="auto">
            <a:xfrm>
              <a:off x="1889125" y="4848225"/>
              <a:ext cx="2762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-0.5</a:t>
              </a:r>
              <a:endParaRPr lang="en-GB" altLang="x-none" sz="1800"/>
            </a:p>
          </p:txBody>
        </p:sp>
        <p:sp>
          <p:nvSpPr>
            <p:cNvPr id="56365" name="Line 59"/>
            <p:cNvSpPr>
              <a:spLocks noChangeShapeType="1"/>
            </p:cNvSpPr>
            <p:nvPr/>
          </p:nvSpPr>
          <p:spPr bwMode="auto">
            <a:xfrm>
              <a:off x="2176463" y="4514850"/>
              <a:ext cx="444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66" name="Line 60"/>
            <p:cNvSpPr>
              <a:spLocks noChangeShapeType="1"/>
            </p:cNvSpPr>
            <p:nvPr/>
          </p:nvSpPr>
          <p:spPr bwMode="auto">
            <a:xfrm flipH="1">
              <a:off x="6904038" y="4514850"/>
              <a:ext cx="444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67" name="Rectangle 61"/>
            <p:cNvSpPr>
              <a:spLocks noChangeArrowheads="1"/>
            </p:cNvSpPr>
            <p:nvPr/>
          </p:nvSpPr>
          <p:spPr bwMode="auto">
            <a:xfrm>
              <a:off x="2054225" y="4435475"/>
              <a:ext cx="1206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GB" altLang="x-none" sz="1800"/>
            </a:p>
          </p:txBody>
        </p:sp>
        <p:sp>
          <p:nvSpPr>
            <p:cNvPr id="56368" name="Line 62"/>
            <p:cNvSpPr>
              <a:spLocks noChangeShapeType="1"/>
            </p:cNvSpPr>
            <p:nvPr/>
          </p:nvSpPr>
          <p:spPr bwMode="auto">
            <a:xfrm>
              <a:off x="2176463" y="4092575"/>
              <a:ext cx="444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69" name="Line 63"/>
            <p:cNvSpPr>
              <a:spLocks noChangeShapeType="1"/>
            </p:cNvSpPr>
            <p:nvPr/>
          </p:nvSpPr>
          <p:spPr bwMode="auto">
            <a:xfrm flipH="1">
              <a:off x="6904038" y="4092575"/>
              <a:ext cx="444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70" name="Rectangle 64"/>
            <p:cNvSpPr>
              <a:spLocks noChangeArrowheads="1"/>
            </p:cNvSpPr>
            <p:nvPr/>
          </p:nvSpPr>
          <p:spPr bwMode="auto">
            <a:xfrm>
              <a:off x="1933575" y="4014788"/>
              <a:ext cx="231775" cy="16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0.5</a:t>
              </a:r>
              <a:endParaRPr lang="en-GB" altLang="x-none" sz="1800"/>
            </a:p>
          </p:txBody>
        </p:sp>
        <p:sp>
          <p:nvSpPr>
            <p:cNvPr id="56371" name="Line 65"/>
            <p:cNvSpPr>
              <a:spLocks noChangeShapeType="1"/>
            </p:cNvSpPr>
            <p:nvPr/>
          </p:nvSpPr>
          <p:spPr bwMode="auto">
            <a:xfrm>
              <a:off x="2176463" y="3671888"/>
              <a:ext cx="44450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72" name="Line 66"/>
            <p:cNvSpPr>
              <a:spLocks noChangeShapeType="1"/>
            </p:cNvSpPr>
            <p:nvPr/>
          </p:nvSpPr>
          <p:spPr bwMode="auto">
            <a:xfrm flipH="1">
              <a:off x="6904038" y="3671888"/>
              <a:ext cx="44450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73" name="Rectangle 67"/>
            <p:cNvSpPr>
              <a:spLocks noChangeArrowheads="1"/>
            </p:cNvSpPr>
            <p:nvPr/>
          </p:nvSpPr>
          <p:spPr bwMode="auto">
            <a:xfrm>
              <a:off x="2054225" y="3594100"/>
              <a:ext cx="1206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GB" altLang="x-none" sz="1800"/>
            </a:p>
          </p:txBody>
        </p:sp>
        <p:sp>
          <p:nvSpPr>
            <p:cNvPr id="56374" name="Line 68"/>
            <p:cNvSpPr>
              <a:spLocks noChangeShapeType="1"/>
            </p:cNvSpPr>
            <p:nvPr/>
          </p:nvSpPr>
          <p:spPr bwMode="auto">
            <a:xfrm>
              <a:off x="2176463" y="3260725"/>
              <a:ext cx="444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75" name="Line 69"/>
            <p:cNvSpPr>
              <a:spLocks noChangeShapeType="1"/>
            </p:cNvSpPr>
            <p:nvPr/>
          </p:nvSpPr>
          <p:spPr bwMode="auto">
            <a:xfrm flipH="1">
              <a:off x="6904038" y="3260725"/>
              <a:ext cx="444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76" name="Rectangle 70"/>
            <p:cNvSpPr>
              <a:spLocks noChangeArrowheads="1"/>
            </p:cNvSpPr>
            <p:nvPr/>
          </p:nvSpPr>
          <p:spPr bwMode="auto">
            <a:xfrm>
              <a:off x="1933575" y="3181350"/>
              <a:ext cx="2317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1.5</a:t>
              </a:r>
              <a:endParaRPr lang="en-GB" altLang="x-none" sz="1800"/>
            </a:p>
          </p:txBody>
        </p:sp>
        <p:sp>
          <p:nvSpPr>
            <p:cNvPr id="56377" name="Line 71"/>
            <p:cNvSpPr>
              <a:spLocks noChangeShapeType="1"/>
            </p:cNvSpPr>
            <p:nvPr/>
          </p:nvSpPr>
          <p:spPr bwMode="auto">
            <a:xfrm>
              <a:off x="2176463" y="2838450"/>
              <a:ext cx="444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78" name="Line 72"/>
            <p:cNvSpPr>
              <a:spLocks noChangeShapeType="1"/>
            </p:cNvSpPr>
            <p:nvPr/>
          </p:nvSpPr>
          <p:spPr bwMode="auto">
            <a:xfrm flipH="1">
              <a:off x="6904038" y="2838450"/>
              <a:ext cx="444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79" name="Rectangle 73"/>
            <p:cNvSpPr>
              <a:spLocks noChangeArrowheads="1"/>
            </p:cNvSpPr>
            <p:nvPr/>
          </p:nvSpPr>
          <p:spPr bwMode="auto">
            <a:xfrm>
              <a:off x="2054225" y="2760663"/>
              <a:ext cx="120650" cy="16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2</a:t>
              </a:r>
              <a:endParaRPr lang="en-GB" altLang="x-none" sz="1800"/>
            </a:p>
          </p:txBody>
        </p:sp>
        <p:sp>
          <p:nvSpPr>
            <p:cNvPr id="56380" name="Line 78"/>
            <p:cNvSpPr>
              <a:spLocks noChangeShapeType="1"/>
            </p:cNvSpPr>
            <p:nvPr/>
          </p:nvSpPr>
          <p:spPr bwMode="auto">
            <a:xfrm>
              <a:off x="3322638" y="5308600"/>
              <a:ext cx="87312" cy="77788"/>
            </a:xfrm>
            <a:prstGeom prst="line">
              <a:avLst/>
            </a:prstGeom>
            <a:noFill/>
            <a:ln w="333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81" name="Line 79"/>
            <p:cNvSpPr>
              <a:spLocks noChangeShapeType="1"/>
            </p:cNvSpPr>
            <p:nvPr/>
          </p:nvSpPr>
          <p:spPr bwMode="auto">
            <a:xfrm flipH="1">
              <a:off x="3322638" y="5308600"/>
              <a:ext cx="87312" cy="77788"/>
            </a:xfrm>
            <a:prstGeom prst="line">
              <a:avLst/>
            </a:prstGeom>
            <a:noFill/>
            <a:ln w="333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82" name="Line 80"/>
            <p:cNvSpPr>
              <a:spLocks noChangeShapeType="1"/>
            </p:cNvSpPr>
            <p:nvPr/>
          </p:nvSpPr>
          <p:spPr bwMode="auto">
            <a:xfrm>
              <a:off x="3322638" y="4054475"/>
              <a:ext cx="87312" cy="77788"/>
            </a:xfrm>
            <a:prstGeom prst="line">
              <a:avLst/>
            </a:prstGeom>
            <a:noFill/>
            <a:ln w="333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83" name="Line 81"/>
            <p:cNvSpPr>
              <a:spLocks noChangeShapeType="1"/>
            </p:cNvSpPr>
            <p:nvPr/>
          </p:nvSpPr>
          <p:spPr bwMode="auto">
            <a:xfrm flipH="1">
              <a:off x="3322638" y="4054475"/>
              <a:ext cx="87312" cy="77788"/>
            </a:xfrm>
            <a:prstGeom prst="line">
              <a:avLst/>
            </a:prstGeom>
            <a:noFill/>
            <a:ln w="333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84" name="Line 82"/>
            <p:cNvSpPr>
              <a:spLocks noChangeShapeType="1"/>
            </p:cNvSpPr>
            <p:nvPr/>
          </p:nvSpPr>
          <p:spPr bwMode="auto">
            <a:xfrm>
              <a:off x="5119688" y="3632200"/>
              <a:ext cx="87312" cy="79375"/>
            </a:xfrm>
            <a:prstGeom prst="line">
              <a:avLst/>
            </a:prstGeom>
            <a:noFill/>
            <a:ln w="333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85" name="Line 83"/>
            <p:cNvSpPr>
              <a:spLocks noChangeShapeType="1"/>
            </p:cNvSpPr>
            <p:nvPr/>
          </p:nvSpPr>
          <p:spPr bwMode="auto">
            <a:xfrm flipH="1">
              <a:off x="5119688" y="3632200"/>
              <a:ext cx="87312" cy="79375"/>
            </a:xfrm>
            <a:prstGeom prst="line">
              <a:avLst/>
            </a:prstGeom>
            <a:noFill/>
            <a:ln w="333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86" name="Line 84"/>
            <p:cNvSpPr>
              <a:spLocks noChangeShapeType="1"/>
            </p:cNvSpPr>
            <p:nvPr/>
          </p:nvSpPr>
          <p:spPr bwMode="auto">
            <a:xfrm>
              <a:off x="5713413" y="4054475"/>
              <a:ext cx="88900" cy="77788"/>
            </a:xfrm>
            <a:prstGeom prst="line">
              <a:avLst/>
            </a:prstGeom>
            <a:noFill/>
            <a:ln w="333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87" name="Line 85"/>
            <p:cNvSpPr>
              <a:spLocks noChangeShapeType="1"/>
            </p:cNvSpPr>
            <p:nvPr/>
          </p:nvSpPr>
          <p:spPr bwMode="auto">
            <a:xfrm flipH="1">
              <a:off x="5713413" y="4054475"/>
              <a:ext cx="88900" cy="77788"/>
            </a:xfrm>
            <a:prstGeom prst="line">
              <a:avLst/>
            </a:prstGeom>
            <a:noFill/>
            <a:ln w="333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16" name="Rectangle 87"/>
            <p:cNvSpPr>
              <a:spLocks noChangeArrowheads="1"/>
            </p:cNvSpPr>
            <p:nvPr/>
          </p:nvSpPr>
          <p:spPr bwMode="auto">
            <a:xfrm>
              <a:off x="5130529" y="4455807"/>
              <a:ext cx="511737" cy="21370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39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800" b="1" i="1">
                  <a:solidFill>
                    <a:srgbClr val="000000"/>
                  </a:solidFill>
                  <a:latin typeface="Times New Roman" charset="0"/>
                </a:rPr>
                <a:t>y =</a:t>
              </a:r>
              <a:r>
                <a:rPr lang="en-GB" altLang="x-none" sz="1800" b="1">
                  <a:solidFill>
                    <a:srgbClr val="000000"/>
                  </a:solidFill>
                  <a:latin typeface="Times New Roman" charset="0"/>
                </a:rPr>
                <a:t> +1</a:t>
              </a:r>
              <a:r>
                <a:rPr lang="en-GB" altLang="x-none" sz="1800" b="1" i="1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GB" altLang="x-none" sz="1800"/>
            </a:p>
          </p:txBody>
        </p:sp>
        <p:sp>
          <p:nvSpPr>
            <p:cNvPr id="35917" name="Rectangle 88"/>
            <p:cNvSpPr>
              <a:spLocks noChangeArrowheads="1"/>
            </p:cNvSpPr>
            <p:nvPr/>
          </p:nvSpPr>
          <p:spPr bwMode="auto">
            <a:xfrm>
              <a:off x="2562077" y="4582811"/>
              <a:ext cx="470211" cy="21370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39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800" b="1" i="1">
                  <a:solidFill>
                    <a:srgbClr val="000000"/>
                  </a:solidFill>
                  <a:latin typeface="Times New Roman" charset="0"/>
                </a:rPr>
                <a:t>y = </a:t>
              </a:r>
              <a:r>
                <a:rPr lang="en-US" altLang="x-none" sz="1800" b="1">
                  <a:solidFill>
                    <a:srgbClr val="000000"/>
                  </a:solidFill>
                  <a:latin typeface="Times New Roman" charset="0"/>
                </a:rPr>
                <a:t>-1</a:t>
              </a:r>
              <a:r>
                <a:rPr lang="en-GB" altLang="x-none" sz="1800" b="1" i="1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GB" altLang="x-none" sz="1800"/>
            </a:p>
          </p:txBody>
        </p:sp>
        <p:sp>
          <p:nvSpPr>
            <p:cNvPr id="56390" name="Rectangle 89"/>
            <p:cNvSpPr>
              <a:spLocks noChangeArrowheads="1"/>
            </p:cNvSpPr>
            <p:nvPr/>
          </p:nvSpPr>
          <p:spPr bwMode="auto">
            <a:xfrm>
              <a:off x="5108575" y="3436938"/>
              <a:ext cx="500013" cy="189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600" b="1">
                  <a:solidFill>
                    <a:srgbClr val="000000"/>
                  </a:solidFill>
                  <a:latin typeface="Helvetica" charset="0"/>
                </a:rPr>
                <a:t>(1/2, 1) </a:t>
              </a:r>
              <a:endParaRPr lang="en-GB" altLang="x-none" sz="1600"/>
            </a:p>
          </p:txBody>
        </p:sp>
        <p:sp>
          <p:nvSpPr>
            <p:cNvPr id="56391" name="Rectangle 90"/>
            <p:cNvSpPr>
              <a:spLocks noChangeArrowheads="1"/>
            </p:cNvSpPr>
            <p:nvPr/>
          </p:nvSpPr>
          <p:spPr bwMode="auto">
            <a:xfrm>
              <a:off x="5911850" y="3965575"/>
              <a:ext cx="456162" cy="189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600" b="1">
                  <a:solidFill>
                    <a:srgbClr val="000000"/>
                  </a:solidFill>
                  <a:latin typeface="Helvetica" charset="0"/>
                </a:rPr>
                <a:t>(1,1/2)</a:t>
              </a:r>
              <a:endParaRPr lang="en-GB" altLang="x-none" sz="1600"/>
            </a:p>
          </p:txBody>
        </p:sp>
        <p:sp>
          <p:nvSpPr>
            <p:cNvPr id="56392" name="Rectangle 91"/>
            <p:cNvSpPr>
              <a:spLocks noChangeArrowheads="1"/>
            </p:cNvSpPr>
            <p:nvPr/>
          </p:nvSpPr>
          <p:spPr bwMode="auto">
            <a:xfrm>
              <a:off x="5911850" y="4151313"/>
              <a:ext cx="120650" cy="225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200" b="1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GB" altLang="x-none" sz="1800"/>
            </a:p>
          </p:txBody>
        </p:sp>
        <p:sp>
          <p:nvSpPr>
            <p:cNvPr id="41041" name="Rectangle 92"/>
            <p:cNvSpPr>
              <a:spLocks noChangeArrowheads="1"/>
            </p:cNvSpPr>
            <p:nvPr/>
          </p:nvSpPr>
          <p:spPr bwMode="auto">
            <a:xfrm>
              <a:off x="3222815" y="3819566"/>
              <a:ext cx="699821" cy="189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l"/>
                <a:defRPr kumimoji="1"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kumimoji="0" lang="en-GB" altLang="en-US" sz="1600" i="1" dirty="0" smtClean="0">
                  <a:solidFill>
                    <a:srgbClr val="000000"/>
                  </a:solidFill>
                  <a:latin typeface="+mj-lt"/>
                  <a:ea typeface="宋体" panose="02010600030101010101" pitchFamily="2" charset="-122"/>
                </a:rPr>
                <a:t>x</a:t>
              </a:r>
              <a:r>
                <a:rPr kumimoji="0" lang="en-GB" altLang="en-US" sz="1600" baseline="-25000" dirty="0" smtClean="0">
                  <a:solidFill>
                    <a:srgbClr val="000000"/>
                  </a:solidFill>
                  <a:latin typeface="+mj-lt"/>
                  <a:ea typeface="宋体" panose="02010600030101010101" pitchFamily="2" charset="-122"/>
                </a:rPr>
                <a:t>0</a:t>
              </a:r>
              <a:r>
                <a:rPr kumimoji="0" lang="en-GB" altLang="en-US" sz="1600" dirty="0" smtClean="0">
                  <a:solidFill>
                    <a:srgbClr val="000000"/>
                  </a:solidFill>
                  <a:latin typeface="+mj-lt"/>
                  <a:ea typeface="宋体" panose="02010600030101010101" pitchFamily="2" charset="-122"/>
                </a:rPr>
                <a:t> </a:t>
              </a:r>
              <a:r>
                <a:rPr kumimoji="0" lang="en-GB" altLang="en-US" sz="1600" dirty="0" smtClean="0">
                  <a:solidFill>
                    <a:srgbClr val="000000"/>
                  </a:solidFill>
                  <a:latin typeface="Helvetica" panose="020B0604020202020204" pitchFamily="34" charset="0"/>
                  <a:ea typeface="宋体" panose="02010600030101010101" pitchFamily="2" charset="-122"/>
                </a:rPr>
                <a:t>(-1,1/2) </a:t>
              </a:r>
              <a:endParaRPr kumimoji="0" lang="en-GB" altLang="en-US" sz="1600" b="0" dirty="0" smtClean="0">
                <a:ea typeface="宋体" panose="02010600030101010101" pitchFamily="2" charset="-122"/>
              </a:endParaRPr>
            </a:p>
          </p:txBody>
        </p:sp>
        <p:sp>
          <p:nvSpPr>
            <p:cNvPr id="41042" name="Rectangle 93"/>
            <p:cNvSpPr>
              <a:spLocks noChangeArrowheads="1"/>
            </p:cNvSpPr>
            <p:nvPr/>
          </p:nvSpPr>
          <p:spPr bwMode="auto">
            <a:xfrm>
              <a:off x="3288767" y="5052970"/>
              <a:ext cx="574024" cy="18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l"/>
                <a:defRPr kumimoji="1"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kumimoji="0" lang="en-GB" altLang="en-US" sz="1200" i="1" dirty="0" smtClean="0">
                  <a:solidFill>
                    <a:srgbClr val="000000"/>
                  </a:solidFill>
                  <a:latin typeface="+mj-lt"/>
                  <a:ea typeface="宋体" panose="02010600030101010101" pitchFamily="2" charset="-122"/>
                </a:rPr>
                <a:t>x</a:t>
              </a:r>
              <a:r>
                <a:rPr kumimoji="0" lang="en-GB" altLang="en-US" sz="1200" baseline="-25000" dirty="0" smtClean="0">
                  <a:solidFill>
                    <a:srgbClr val="000000"/>
                  </a:solidFill>
                  <a:ea typeface="宋体" panose="02010600030101010101" pitchFamily="2" charset="-122"/>
                </a:rPr>
                <a:t>1 </a:t>
              </a:r>
              <a:r>
                <a:rPr kumimoji="0" lang="en-GB" altLang="en-US" sz="1200" dirty="0" smtClean="0">
                  <a:solidFill>
                    <a:srgbClr val="000000"/>
                  </a:solidFill>
                  <a:latin typeface="Helvetica" panose="020B0604020202020204" pitchFamily="34" charset="0"/>
                  <a:ea typeface="宋体" panose="02010600030101010101" pitchFamily="2" charset="-122"/>
                </a:rPr>
                <a:t>(-1,1) </a:t>
              </a:r>
              <a:endParaRPr kumimoji="0" lang="en-GB" altLang="en-US" sz="1800" b="0" dirty="0" smtClean="0"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5" name="Group 1"/>
          <p:cNvGrpSpPr>
            <a:grpSpLocks/>
          </p:cNvGrpSpPr>
          <p:nvPr/>
        </p:nvGrpSpPr>
        <p:grpSpPr bwMode="auto">
          <a:xfrm>
            <a:off x="1908175" y="1557338"/>
            <a:ext cx="6119813" cy="4418012"/>
            <a:chOff x="1908175" y="2349500"/>
            <a:chExt cx="5146675" cy="3625850"/>
          </a:xfrm>
        </p:grpSpPr>
        <p:sp>
          <p:nvSpPr>
            <p:cNvPr id="57347" name="Rectangle 13"/>
            <p:cNvSpPr>
              <a:spLocks noChangeArrowheads="1"/>
            </p:cNvSpPr>
            <p:nvPr/>
          </p:nvSpPr>
          <p:spPr bwMode="auto">
            <a:xfrm>
              <a:off x="2195513" y="2427288"/>
              <a:ext cx="4772025" cy="3341687"/>
            </a:xfrm>
            <a:prstGeom prst="rect">
              <a:avLst/>
            </a:prstGeom>
            <a:noFill/>
            <a:ln w="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57348" name="Rectangle 22"/>
            <p:cNvSpPr>
              <a:spLocks noChangeArrowheads="1"/>
            </p:cNvSpPr>
            <p:nvPr/>
          </p:nvSpPr>
          <p:spPr bwMode="auto">
            <a:xfrm>
              <a:off x="2117725" y="5808663"/>
              <a:ext cx="165100" cy="16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-2</a:t>
              </a:r>
              <a:endParaRPr lang="en-GB" altLang="x-none" sz="1800"/>
            </a:p>
          </p:txBody>
        </p:sp>
        <p:sp>
          <p:nvSpPr>
            <p:cNvPr id="57349" name="Line 23"/>
            <p:cNvSpPr>
              <a:spLocks noChangeShapeType="1"/>
            </p:cNvSpPr>
            <p:nvPr/>
          </p:nvSpPr>
          <p:spPr bwMode="auto">
            <a:xfrm flipV="1">
              <a:off x="2790825" y="5729288"/>
              <a:ext cx="1588" cy="396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50" name="Line 24"/>
            <p:cNvSpPr>
              <a:spLocks noChangeShapeType="1"/>
            </p:cNvSpPr>
            <p:nvPr/>
          </p:nvSpPr>
          <p:spPr bwMode="auto">
            <a:xfrm>
              <a:off x="2790825" y="2427288"/>
              <a:ext cx="1588" cy="396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51" name="Rectangle 25"/>
            <p:cNvSpPr>
              <a:spLocks noChangeArrowheads="1"/>
            </p:cNvSpPr>
            <p:nvPr/>
          </p:nvSpPr>
          <p:spPr bwMode="auto">
            <a:xfrm>
              <a:off x="2646363" y="5808663"/>
              <a:ext cx="276225" cy="16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-1.5</a:t>
              </a:r>
              <a:endParaRPr lang="en-GB" altLang="x-none" sz="1800"/>
            </a:p>
          </p:txBody>
        </p:sp>
        <p:sp>
          <p:nvSpPr>
            <p:cNvPr id="57352" name="Line 26"/>
            <p:cNvSpPr>
              <a:spLocks noChangeShapeType="1"/>
            </p:cNvSpPr>
            <p:nvPr/>
          </p:nvSpPr>
          <p:spPr bwMode="auto">
            <a:xfrm flipV="1">
              <a:off x="3386138" y="5729288"/>
              <a:ext cx="1587" cy="396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53" name="Line 27"/>
            <p:cNvSpPr>
              <a:spLocks noChangeShapeType="1"/>
            </p:cNvSpPr>
            <p:nvPr/>
          </p:nvSpPr>
          <p:spPr bwMode="auto">
            <a:xfrm>
              <a:off x="3386138" y="2427288"/>
              <a:ext cx="1587" cy="396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54" name="Rectangle 28"/>
            <p:cNvSpPr>
              <a:spLocks noChangeArrowheads="1"/>
            </p:cNvSpPr>
            <p:nvPr/>
          </p:nvSpPr>
          <p:spPr bwMode="auto">
            <a:xfrm>
              <a:off x="3308350" y="5808663"/>
              <a:ext cx="165100" cy="16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-1</a:t>
              </a:r>
              <a:endParaRPr lang="en-GB" altLang="x-none" sz="1800"/>
            </a:p>
          </p:txBody>
        </p:sp>
        <p:sp>
          <p:nvSpPr>
            <p:cNvPr id="57355" name="Line 29"/>
            <p:cNvSpPr>
              <a:spLocks noChangeShapeType="1"/>
            </p:cNvSpPr>
            <p:nvPr/>
          </p:nvSpPr>
          <p:spPr bwMode="auto">
            <a:xfrm flipV="1">
              <a:off x="3981450" y="5729288"/>
              <a:ext cx="1588" cy="396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56" name="Line 30"/>
            <p:cNvSpPr>
              <a:spLocks noChangeShapeType="1"/>
            </p:cNvSpPr>
            <p:nvPr/>
          </p:nvSpPr>
          <p:spPr bwMode="auto">
            <a:xfrm>
              <a:off x="3981450" y="2427288"/>
              <a:ext cx="1588" cy="396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57" name="Rectangle 31"/>
            <p:cNvSpPr>
              <a:spLocks noChangeArrowheads="1"/>
            </p:cNvSpPr>
            <p:nvPr/>
          </p:nvSpPr>
          <p:spPr bwMode="auto">
            <a:xfrm>
              <a:off x="3836988" y="5808663"/>
              <a:ext cx="276225" cy="16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-0.5</a:t>
              </a:r>
              <a:endParaRPr lang="en-GB" altLang="x-none" sz="1800"/>
            </a:p>
          </p:txBody>
        </p:sp>
        <p:sp>
          <p:nvSpPr>
            <p:cNvPr id="57358" name="Line 32"/>
            <p:cNvSpPr>
              <a:spLocks noChangeShapeType="1"/>
            </p:cNvSpPr>
            <p:nvPr/>
          </p:nvSpPr>
          <p:spPr bwMode="auto">
            <a:xfrm flipV="1">
              <a:off x="4586288" y="5729288"/>
              <a:ext cx="1587" cy="396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59" name="Line 33"/>
            <p:cNvSpPr>
              <a:spLocks noChangeShapeType="1"/>
            </p:cNvSpPr>
            <p:nvPr/>
          </p:nvSpPr>
          <p:spPr bwMode="auto">
            <a:xfrm>
              <a:off x="4586288" y="2427288"/>
              <a:ext cx="1587" cy="396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0" name="Rectangle 34"/>
            <p:cNvSpPr>
              <a:spLocks noChangeArrowheads="1"/>
            </p:cNvSpPr>
            <p:nvPr/>
          </p:nvSpPr>
          <p:spPr bwMode="auto">
            <a:xfrm>
              <a:off x="4554538" y="5808663"/>
              <a:ext cx="120650" cy="16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GB" altLang="x-none" sz="1800"/>
            </a:p>
          </p:txBody>
        </p:sp>
        <p:sp>
          <p:nvSpPr>
            <p:cNvPr id="57361" name="Line 35"/>
            <p:cNvSpPr>
              <a:spLocks noChangeShapeType="1"/>
            </p:cNvSpPr>
            <p:nvPr/>
          </p:nvSpPr>
          <p:spPr bwMode="auto">
            <a:xfrm flipV="1">
              <a:off x="5181600" y="5729288"/>
              <a:ext cx="1588" cy="396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2" name="Line 36"/>
            <p:cNvSpPr>
              <a:spLocks noChangeShapeType="1"/>
            </p:cNvSpPr>
            <p:nvPr/>
          </p:nvSpPr>
          <p:spPr bwMode="auto">
            <a:xfrm>
              <a:off x="5181600" y="2427288"/>
              <a:ext cx="1588" cy="396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3" name="Rectangle 37"/>
            <p:cNvSpPr>
              <a:spLocks noChangeArrowheads="1"/>
            </p:cNvSpPr>
            <p:nvPr/>
          </p:nvSpPr>
          <p:spPr bwMode="auto">
            <a:xfrm>
              <a:off x="5083175" y="5808663"/>
              <a:ext cx="231775" cy="16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0.5</a:t>
              </a:r>
              <a:endParaRPr lang="en-GB" altLang="x-none" sz="1800"/>
            </a:p>
          </p:txBody>
        </p:sp>
        <p:sp>
          <p:nvSpPr>
            <p:cNvPr id="57364" name="Line 38"/>
            <p:cNvSpPr>
              <a:spLocks noChangeShapeType="1"/>
            </p:cNvSpPr>
            <p:nvPr/>
          </p:nvSpPr>
          <p:spPr bwMode="auto">
            <a:xfrm flipV="1">
              <a:off x="5776913" y="5729288"/>
              <a:ext cx="1587" cy="396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5" name="Line 39"/>
            <p:cNvSpPr>
              <a:spLocks noChangeShapeType="1"/>
            </p:cNvSpPr>
            <p:nvPr/>
          </p:nvSpPr>
          <p:spPr bwMode="auto">
            <a:xfrm>
              <a:off x="5776913" y="2427288"/>
              <a:ext cx="1587" cy="396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6" name="Rectangle 40"/>
            <p:cNvSpPr>
              <a:spLocks noChangeArrowheads="1"/>
            </p:cNvSpPr>
            <p:nvPr/>
          </p:nvSpPr>
          <p:spPr bwMode="auto">
            <a:xfrm>
              <a:off x="5743575" y="5808663"/>
              <a:ext cx="120650" cy="16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GB" altLang="x-none" sz="1800"/>
            </a:p>
          </p:txBody>
        </p:sp>
        <p:sp>
          <p:nvSpPr>
            <p:cNvPr id="57367" name="Line 41"/>
            <p:cNvSpPr>
              <a:spLocks noChangeShapeType="1"/>
            </p:cNvSpPr>
            <p:nvPr/>
          </p:nvSpPr>
          <p:spPr bwMode="auto">
            <a:xfrm flipV="1">
              <a:off x="6372225" y="5729288"/>
              <a:ext cx="1588" cy="396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8" name="Line 42"/>
            <p:cNvSpPr>
              <a:spLocks noChangeShapeType="1"/>
            </p:cNvSpPr>
            <p:nvPr/>
          </p:nvSpPr>
          <p:spPr bwMode="auto">
            <a:xfrm>
              <a:off x="6372225" y="2427288"/>
              <a:ext cx="1588" cy="396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9" name="Rectangle 43"/>
            <p:cNvSpPr>
              <a:spLocks noChangeArrowheads="1"/>
            </p:cNvSpPr>
            <p:nvPr/>
          </p:nvSpPr>
          <p:spPr bwMode="auto">
            <a:xfrm>
              <a:off x="6273800" y="5808663"/>
              <a:ext cx="231775" cy="16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1.5</a:t>
              </a:r>
              <a:endParaRPr lang="en-GB" altLang="x-none" sz="1800"/>
            </a:p>
          </p:txBody>
        </p:sp>
        <p:sp>
          <p:nvSpPr>
            <p:cNvPr id="57370" name="Rectangle 46"/>
            <p:cNvSpPr>
              <a:spLocks noChangeArrowheads="1"/>
            </p:cNvSpPr>
            <p:nvPr/>
          </p:nvSpPr>
          <p:spPr bwMode="auto">
            <a:xfrm>
              <a:off x="6934200" y="5808663"/>
              <a:ext cx="120650" cy="16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2</a:t>
              </a:r>
              <a:endParaRPr lang="en-GB" altLang="x-none" sz="1800"/>
            </a:p>
          </p:txBody>
        </p:sp>
        <p:sp>
          <p:nvSpPr>
            <p:cNvPr id="57371" name="Rectangle 49"/>
            <p:cNvSpPr>
              <a:spLocks noChangeArrowheads="1"/>
            </p:cNvSpPr>
            <p:nvPr/>
          </p:nvSpPr>
          <p:spPr bwMode="auto">
            <a:xfrm>
              <a:off x="2030413" y="5691188"/>
              <a:ext cx="165100" cy="16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-2</a:t>
              </a:r>
              <a:endParaRPr lang="en-GB" altLang="x-none" sz="1800"/>
            </a:p>
          </p:txBody>
        </p:sp>
        <p:sp>
          <p:nvSpPr>
            <p:cNvPr id="57372" name="Line 50"/>
            <p:cNvSpPr>
              <a:spLocks noChangeShapeType="1"/>
            </p:cNvSpPr>
            <p:nvPr/>
          </p:nvSpPr>
          <p:spPr bwMode="auto">
            <a:xfrm>
              <a:off x="2195513" y="5348288"/>
              <a:ext cx="44450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3" name="Line 51"/>
            <p:cNvSpPr>
              <a:spLocks noChangeShapeType="1"/>
            </p:cNvSpPr>
            <p:nvPr/>
          </p:nvSpPr>
          <p:spPr bwMode="auto">
            <a:xfrm flipH="1">
              <a:off x="6923088" y="5348288"/>
              <a:ext cx="44450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4" name="Rectangle 52"/>
            <p:cNvSpPr>
              <a:spLocks noChangeArrowheads="1"/>
            </p:cNvSpPr>
            <p:nvPr/>
          </p:nvSpPr>
          <p:spPr bwMode="auto">
            <a:xfrm>
              <a:off x="1908175" y="5268913"/>
              <a:ext cx="276225" cy="16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-1.5</a:t>
              </a:r>
              <a:endParaRPr lang="en-GB" altLang="x-none" sz="1800"/>
            </a:p>
          </p:txBody>
        </p:sp>
        <p:sp>
          <p:nvSpPr>
            <p:cNvPr id="57375" name="Line 53"/>
            <p:cNvSpPr>
              <a:spLocks noChangeShapeType="1"/>
            </p:cNvSpPr>
            <p:nvPr/>
          </p:nvSpPr>
          <p:spPr bwMode="auto">
            <a:xfrm>
              <a:off x="2195513" y="4935538"/>
              <a:ext cx="44450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6" name="Line 54"/>
            <p:cNvSpPr>
              <a:spLocks noChangeShapeType="1"/>
            </p:cNvSpPr>
            <p:nvPr/>
          </p:nvSpPr>
          <p:spPr bwMode="auto">
            <a:xfrm flipH="1">
              <a:off x="6923088" y="4935538"/>
              <a:ext cx="44450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7" name="Rectangle 55"/>
            <p:cNvSpPr>
              <a:spLocks noChangeArrowheads="1"/>
            </p:cNvSpPr>
            <p:nvPr/>
          </p:nvSpPr>
          <p:spPr bwMode="auto">
            <a:xfrm>
              <a:off x="2030413" y="4857750"/>
              <a:ext cx="1651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-1</a:t>
              </a:r>
              <a:endParaRPr lang="en-GB" altLang="x-none" sz="1800"/>
            </a:p>
          </p:txBody>
        </p:sp>
        <p:sp>
          <p:nvSpPr>
            <p:cNvPr id="57378" name="Line 56"/>
            <p:cNvSpPr>
              <a:spLocks noChangeShapeType="1"/>
            </p:cNvSpPr>
            <p:nvPr/>
          </p:nvSpPr>
          <p:spPr bwMode="auto">
            <a:xfrm>
              <a:off x="2195513" y="4514850"/>
              <a:ext cx="444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9" name="Line 57"/>
            <p:cNvSpPr>
              <a:spLocks noChangeShapeType="1"/>
            </p:cNvSpPr>
            <p:nvPr/>
          </p:nvSpPr>
          <p:spPr bwMode="auto">
            <a:xfrm flipH="1">
              <a:off x="6923088" y="4514850"/>
              <a:ext cx="444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0" name="Rectangle 58"/>
            <p:cNvSpPr>
              <a:spLocks noChangeArrowheads="1"/>
            </p:cNvSpPr>
            <p:nvPr/>
          </p:nvSpPr>
          <p:spPr bwMode="auto">
            <a:xfrm>
              <a:off x="1908175" y="4437063"/>
              <a:ext cx="276225" cy="16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-0.5</a:t>
              </a:r>
              <a:endParaRPr lang="en-GB" altLang="x-none" sz="1800"/>
            </a:p>
          </p:txBody>
        </p:sp>
        <p:sp>
          <p:nvSpPr>
            <p:cNvPr id="57381" name="Line 59"/>
            <p:cNvSpPr>
              <a:spLocks noChangeShapeType="1"/>
            </p:cNvSpPr>
            <p:nvPr/>
          </p:nvSpPr>
          <p:spPr bwMode="auto">
            <a:xfrm>
              <a:off x="2195513" y="4103688"/>
              <a:ext cx="44450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2" name="Line 60"/>
            <p:cNvSpPr>
              <a:spLocks noChangeShapeType="1"/>
            </p:cNvSpPr>
            <p:nvPr/>
          </p:nvSpPr>
          <p:spPr bwMode="auto">
            <a:xfrm flipH="1">
              <a:off x="6923088" y="4103688"/>
              <a:ext cx="44450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3" name="Rectangle 61"/>
            <p:cNvSpPr>
              <a:spLocks noChangeArrowheads="1"/>
            </p:cNvSpPr>
            <p:nvPr/>
          </p:nvSpPr>
          <p:spPr bwMode="auto">
            <a:xfrm>
              <a:off x="2073275" y="4024313"/>
              <a:ext cx="120650" cy="16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GB" altLang="x-none" sz="1800"/>
            </a:p>
          </p:txBody>
        </p:sp>
        <p:sp>
          <p:nvSpPr>
            <p:cNvPr id="57384" name="Line 62"/>
            <p:cNvSpPr>
              <a:spLocks noChangeShapeType="1"/>
            </p:cNvSpPr>
            <p:nvPr/>
          </p:nvSpPr>
          <p:spPr bwMode="auto">
            <a:xfrm>
              <a:off x="2195513" y="3681413"/>
              <a:ext cx="44450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5" name="Line 63"/>
            <p:cNvSpPr>
              <a:spLocks noChangeShapeType="1"/>
            </p:cNvSpPr>
            <p:nvPr/>
          </p:nvSpPr>
          <p:spPr bwMode="auto">
            <a:xfrm flipH="1">
              <a:off x="6923088" y="3681413"/>
              <a:ext cx="44450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6" name="Rectangle 64"/>
            <p:cNvSpPr>
              <a:spLocks noChangeArrowheads="1"/>
            </p:cNvSpPr>
            <p:nvPr/>
          </p:nvSpPr>
          <p:spPr bwMode="auto">
            <a:xfrm>
              <a:off x="1952625" y="3603625"/>
              <a:ext cx="2317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0.5</a:t>
              </a:r>
              <a:endParaRPr lang="en-GB" altLang="x-none" sz="1800"/>
            </a:p>
          </p:txBody>
        </p:sp>
        <p:sp>
          <p:nvSpPr>
            <p:cNvPr id="57387" name="Line 65"/>
            <p:cNvSpPr>
              <a:spLocks noChangeShapeType="1"/>
            </p:cNvSpPr>
            <p:nvPr/>
          </p:nvSpPr>
          <p:spPr bwMode="auto">
            <a:xfrm>
              <a:off x="2195513" y="3260725"/>
              <a:ext cx="444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8" name="Line 66"/>
            <p:cNvSpPr>
              <a:spLocks noChangeShapeType="1"/>
            </p:cNvSpPr>
            <p:nvPr/>
          </p:nvSpPr>
          <p:spPr bwMode="auto">
            <a:xfrm flipH="1">
              <a:off x="6923088" y="3260725"/>
              <a:ext cx="444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9" name="Rectangle 67"/>
            <p:cNvSpPr>
              <a:spLocks noChangeArrowheads="1"/>
            </p:cNvSpPr>
            <p:nvPr/>
          </p:nvSpPr>
          <p:spPr bwMode="auto">
            <a:xfrm>
              <a:off x="2073275" y="3182938"/>
              <a:ext cx="120650" cy="16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GB" altLang="x-none" sz="1800"/>
            </a:p>
          </p:txBody>
        </p:sp>
        <p:sp>
          <p:nvSpPr>
            <p:cNvPr id="57390" name="Line 68"/>
            <p:cNvSpPr>
              <a:spLocks noChangeShapeType="1"/>
            </p:cNvSpPr>
            <p:nvPr/>
          </p:nvSpPr>
          <p:spPr bwMode="auto">
            <a:xfrm>
              <a:off x="2195513" y="2849563"/>
              <a:ext cx="44450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91" name="Line 69"/>
            <p:cNvSpPr>
              <a:spLocks noChangeShapeType="1"/>
            </p:cNvSpPr>
            <p:nvPr/>
          </p:nvSpPr>
          <p:spPr bwMode="auto">
            <a:xfrm flipH="1">
              <a:off x="6923088" y="2849563"/>
              <a:ext cx="44450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92" name="Rectangle 70"/>
            <p:cNvSpPr>
              <a:spLocks noChangeArrowheads="1"/>
            </p:cNvSpPr>
            <p:nvPr/>
          </p:nvSpPr>
          <p:spPr bwMode="auto">
            <a:xfrm>
              <a:off x="1952625" y="2770188"/>
              <a:ext cx="231775" cy="16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1.5</a:t>
              </a:r>
              <a:endParaRPr lang="en-GB" altLang="x-none" sz="1800"/>
            </a:p>
          </p:txBody>
        </p:sp>
        <p:sp>
          <p:nvSpPr>
            <p:cNvPr id="57393" name="Rectangle 73"/>
            <p:cNvSpPr>
              <a:spLocks noChangeArrowheads="1"/>
            </p:cNvSpPr>
            <p:nvPr/>
          </p:nvSpPr>
          <p:spPr bwMode="auto">
            <a:xfrm>
              <a:off x="2073275" y="2349500"/>
              <a:ext cx="1206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2</a:t>
              </a:r>
              <a:endParaRPr lang="en-GB" altLang="x-none" sz="1800"/>
            </a:p>
          </p:txBody>
        </p:sp>
        <p:sp>
          <p:nvSpPr>
            <p:cNvPr id="57394" name="Line 78"/>
            <p:cNvSpPr>
              <a:spLocks noChangeShapeType="1"/>
            </p:cNvSpPr>
            <p:nvPr/>
          </p:nvSpPr>
          <p:spPr bwMode="auto">
            <a:xfrm>
              <a:off x="3341688" y="4897438"/>
              <a:ext cx="87312" cy="77787"/>
            </a:xfrm>
            <a:prstGeom prst="line">
              <a:avLst/>
            </a:prstGeom>
            <a:noFill/>
            <a:ln w="333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95" name="Line 79"/>
            <p:cNvSpPr>
              <a:spLocks noChangeShapeType="1"/>
            </p:cNvSpPr>
            <p:nvPr/>
          </p:nvSpPr>
          <p:spPr bwMode="auto">
            <a:xfrm flipH="1">
              <a:off x="3341688" y="4897438"/>
              <a:ext cx="87312" cy="77787"/>
            </a:xfrm>
            <a:prstGeom prst="line">
              <a:avLst/>
            </a:prstGeom>
            <a:noFill/>
            <a:ln w="333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96" name="Line 80"/>
            <p:cNvSpPr>
              <a:spLocks noChangeShapeType="1"/>
            </p:cNvSpPr>
            <p:nvPr/>
          </p:nvSpPr>
          <p:spPr bwMode="auto">
            <a:xfrm>
              <a:off x="3341688" y="3643313"/>
              <a:ext cx="87312" cy="77787"/>
            </a:xfrm>
            <a:prstGeom prst="line">
              <a:avLst/>
            </a:prstGeom>
            <a:noFill/>
            <a:ln w="333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97" name="Line 81"/>
            <p:cNvSpPr>
              <a:spLocks noChangeShapeType="1"/>
            </p:cNvSpPr>
            <p:nvPr/>
          </p:nvSpPr>
          <p:spPr bwMode="auto">
            <a:xfrm flipH="1">
              <a:off x="3341688" y="3643313"/>
              <a:ext cx="87312" cy="77787"/>
            </a:xfrm>
            <a:prstGeom prst="line">
              <a:avLst/>
            </a:prstGeom>
            <a:noFill/>
            <a:ln w="333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98" name="Line 82"/>
            <p:cNvSpPr>
              <a:spLocks noChangeShapeType="1"/>
            </p:cNvSpPr>
            <p:nvPr/>
          </p:nvSpPr>
          <p:spPr bwMode="auto">
            <a:xfrm>
              <a:off x="5138738" y="3221038"/>
              <a:ext cx="87312" cy="79375"/>
            </a:xfrm>
            <a:prstGeom prst="line">
              <a:avLst/>
            </a:prstGeom>
            <a:noFill/>
            <a:ln w="333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99" name="Line 83"/>
            <p:cNvSpPr>
              <a:spLocks noChangeShapeType="1"/>
            </p:cNvSpPr>
            <p:nvPr/>
          </p:nvSpPr>
          <p:spPr bwMode="auto">
            <a:xfrm flipH="1">
              <a:off x="5138738" y="3221038"/>
              <a:ext cx="87312" cy="79375"/>
            </a:xfrm>
            <a:prstGeom prst="line">
              <a:avLst/>
            </a:prstGeom>
            <a:noFill/>
            <a:ln w="333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00" name="Line 84"/>
            <p:cNvSpPr>
              <a:spLocks noChangeShapeType="1"/>
            </p:cNvSpPr>
            <p:nvPr/>
          </p:nvSpPr>
          <p:spPr bwMode="auto">
            <a:xfrm>
              <a:off x="5732463" y="3643313"/>
              <a:ext cx="88900" cy="77787"/>
            </a:xfrm>
            <a:prstGeom prst="line">
              <a:avLst/>
            </a:prstGeom>
            <a:noFill/>
            <a:ln w="333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01" name="Line 85"/>
            <p:cNvSpPr>
              <a:spLocks noChangeShapeType="1"/>
            </p:cNvSpPr>
            <p:nvPr/>
          </p:nvSpPr>
          <p:spPr bwMode="auto">
            <a:xfrm flipH="1">
              <a:off x="5732463" y="3643313"/>
              <a:ext cx="88900" cy="77787"/>
            </a:xfrm>
            <a:prstGeom prst="line">
              <a:avLst/>
            </a:prstGeom>
            <a:noFill/>
            <a:ln w="333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02" name="Rectangle 89"/>
            <p:cNvSpPr>
              <a:spLocks noChangeArrowheads="1"/>
            </p:cNvSpPr>
            <p:nvPr/>
          </p:nvSpPr>
          <p:spPr bwMode="auto">
            <a:xfrm>
              <a:off x="5127625" y="3025775"/>
              <a:ext cx="546620" cy="20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600" b="1">
                  <a:solidFill>
                    <a:srgbClr val="000000"/>
                  </a:solidFill>
                  <a:latin typeface="Helvetica" charset="0"/>
                </a:rPr>
                <a:t>(1/2, 1) </a:t>
              </a:r>
              <a:endParaRPr lang="en-GB" altLang="x-none"/>
            </a:p>
          </p:txBody>
        </p:sp>
        <p:sp>
          <p:nvSpPr>
            <p:cNvPr id="57403" name="Rectangle 90"/>
            <p:cNvSpPr>
              <a:spLocks noChangeArrowheads="1"/>
            </p:cNvSpPr>
            <p:nvPr/>
          </p:nvSpPr>
          <p:spPr bwMode="auto">
            <a:xfrm>
              <a:off x="5930900" y="3554413"/>
              <a:ext cx="498681" cy="20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600" b="1">
                  <a:solidFill>
                    <a:srgbClr val="000000"/>
                  </a:solidFill>
                  <a:latin typeface="Helvetica" charset="0"/>
                </a:rPr>
                <a:t>(1,1/2)</a:t>
              </a:r>
              <a:endParaRPr lang="en-GB" altLang="x-none"/>
            </a:p>
          </p:txBody>
        </p:sp>
        <p:sp>
          <p:nvSpPr>
            <p:cNvPr id="57404" name="Rectangle 91"/>
            <p:cNvSpPr>
              <a:spLocks noChangeArrowheads="1"/>
            </p:cNvSpPr>
            <p:nvPr/>
          </p:nvSpPr>
          <p:spPr bwMode="auto">
            <a:xfrm>
              <a:off x="5930900" y="3740150"/>
              <a:ext cx="120650" cy="225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200" b="1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GB" altLang="x-none" sz="1800"/>
            </a:p>
          </p:txBody>
        </p:sp>
        <p:sp>
          <p:nvSpPr>
            <p:cNvPr id="57405" name="Rectangle 92"/>
            <p:cNvSpPr>
              <a:spLocks noChangeArrowheads="1"/>
            </p:cNvSpPr>
            <p:nvPr/>
          </p:nvSpPr>
          <p:spPr bwMode="auto">
            <a:xfrm>
              <a:off x="3241675" y="3408363"/>
              <a:ext cx="556141" cy="20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600" b="1">
                  <a:solidFill>
                    <a:srgbClr val="000000"/>
                  </a:solidFill>
                  <a:latin typeface="Helvetica" charset="0"/>
                </a:rPr>
                <a:t>(-1,1/2) </a:t>
              </a:r>
              <a:endParaRPr lang="en-GB" altLang="x-none"/>
            </a:p>
          </p:txBody>
        </p:sp>
        <p:sp>
          <p:nvSpPr>
            <p:cNvPr id="57406" name="Rectangle 93"/>
            <p:cNvSpPr>
              <a:spLocks noChangeArrowheads="1"/>
            </p:cNvSpPr>
            <p:nvPr/>
          </p:nvSpPr>
          <p:spPr bwMode="auto">
            <a:xfrm>
              <a:off x="3308350" y="4641850"/>
              <a:ext cx="412240" cy="20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600" b="1">
                  <a:solidFill>
                    <a:srgbClr val="000000"/>
                  </a:solidFill>
                  <a:latin typeface="Helvetica" charset="0"/>
                </a:rPr>
                <a:t>(-1,1) </a:t>
              </a:r>
              <a:endParaRPr lang="en-GB" altLang="x-none"/>
            </a:p>
          </p:txBody>
        </p:sp>
        <p:cxnSp>
          <p:nvCxnSpPr>
            <p:cNvPr id="57407" name="Straight Connector 83"/>
            <p:cNvCxnSpPr>
              <a:cxnSpLocks noChangeShapeType="1"/>
            </p:cNvCxnSpPr>
            <p:nvPr/>
          </p:nvCxnSpPr>
          <p:spPr bwMode="auto">
            <a:xfrm>
              <a:off x="2555875" y="4076700"/>
              <a:ext cx="4103688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408" name="Straight Arrow Connector 85"/>
            <p:cNvCxnSpPr>
              <a:cxnSpLocks noChangeShapeType="1"/>
            </p:cNvCxnSpPr>
            <p:nvPr/>
          </p:nvCxnSpPr>
          <p:spPr bwMode="auto">
            <a:xfrm rot="5400000" flipH="1" flipV="1">
              <a:off x="4174332" y="3680619"/>
              <a:ext cx="793750" cy="1587"/>
            </a:xfrm>
            <a:prstGeom prst="straightConnector1">
              <a:avLst/>
            </a:prstGeom>
            <a:noFill/>
            <a:ln w="28575" cap="sq">
              <a:solidFill>
                <a:schemeClr val="accent1"/>
              </a:solidFill>
              <a:miter lim="800000"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989" name="Rectangle 89"/>
            <p:cNvSpPr>
              <a:spLocks noChangeArrowheads="1"/>
            </p:cNvSpPr>
            <p:nvPr/>
          </p:nvSpPr>
          <p:spPr bwMode="auto">
            <a:xfrm>
              <a:off x="4066975" y="3068677"/>
              <a:ext cx="793028" cy="201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l"/>
                <a:defRPr kumimoji="1"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kumimoji="0" lang="en-GB" altLang="en-US" sz="1600" i="1" dirty="0" smtClean="0">
                  <a:solidFill>
                    <a:srgbClr val="000000"/>
                  </a:solidFill>
                  <a:latin typeface="+mj-lt"/>
                  <a:ea typeface="宋体" panose="02010600030101010101" pitchFamily="2" charset="-122"/>
                </a:rPr>
                <a:t>w</a:t>
              </a:r>
              <a:r>
                <a:rPr kumimoji="0" lang="en-GB" altLang="en-US" sz="1600" baseline="-25000" dirty="0" smtClean="0">
                  <a:solidFill>
                    <a:srgbClr val="000000"/>
                  </a:solidFill>
                  <a:latin typeface="+mj-lt"/>
                  <a:ea typeface="宋体" panose="02010600030101010101" pitchFamily="2" charset="-122"/>
                </a:rPr>
                <a:t>0</a:t>
              </a:r>
              <a:r>
                <a:rPr kumimoji="0" lang="en-GB" altLang="en-US" sz="1600" dirty="0" smtClean="0">
                  <a:solidFill>
                    <a:srgbClr val="000000"/>
                  </a:solidFill>
                  <a:latin typeface="Helvetica" panose="020B0604020202020204" pitchFamily="34" charset="0"/>
                  <a:ea typeface="宋体" panose="02010600030101010101" pitchFamily="2" charset="-122"/>
                </a:rPr>
                <a:t> = (0, 1) </a:t>
              </a:r>
              <a:endParaRPr kumimoji="0" lang="en-GB" altLang="en-US" sz="2400" b="0" dirty="0" smtClean="0">
                <a:ea typeface="宋体" panose="02010600030101010101" pitchFamily="2" charset="-122"/>
              </a:endParaRPr>
            </a:p>
          </p:txBody>
        </p:sp>
      </p:grpSp>
      <p:sp>
        <p:nvSpPr>
          <p:cNvPr id="89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00B050"/>
                </a:solidFill>
                <a:ea typeface="+mj-ea"/>
                <a:cs typeface="+mj-cs"/>
              </a:rPr>
              <a:t>Initial Weights</a:t>
            </a:r>
            <a:endParaRPr lang="en-GB" dirty="0">
              <a:solidFill>
                <a:srgbClr val="00B05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/>
            <a:r>
              <a:rPr lang="en-US" altLang="x-none">
                <a:solidFill>
                  <a:schemeClr val="accent2"/>
                </a:solidFill>
                <a:latin typeface="Tw Cen MT Condensed" charset="0"/>
                <a:ea typeface="ＭＳ Ｐゴシック" charset="-128"/>
              </a:rPr>
              <a:t>Na</a:t>
            </a:r>
            <a:r>
              <a:rPr lang="en-US" altLang="x-none">
                <a:solidFill>
                  <a:schemeClr val="accent2"/>
                </a:solidFill>
                <a:latin typeface="Arial" charset="0"/>
                <a:ea typeface="ＭＳ Ｐゴシック" charset="-128"/>
              </a:rPr>
              <a:t>ï</a:t>
            </a:r>
            <a:r>
              <a:rPr lang="en-US" altLang="x-none">
                <a:solidFill>
                  <a:schemeClr val="accent2"/>
                </a:solidFill>
                <a:latin typeface="Tw Cen MT Condensed" charset="0"/>
                <a:ea typeface="ＭＳ Ｐゴシック" charset="-128"/>
              </a:rPr>
              <a:t>ve Bayes: Strengths</a:t>
            </a:r>
          </a:p>
        </p:txBody>
      </p:sp>
      <p:sp>
        <p:nvSpPr>
          <p:cNvPr id="1635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ea typeface="ＭＳ Ｐゴシック" charset="-128"/>
              </a:rPr>
              <a:t>Very simple model</a:t>
            </a:r>
          </a:p>
          <a:p>
            <a:pPr lvl="1" eaLnBrk="1" hangingPunct="1"/>
            <a:r>
              <a:rPr lang="en-US" altLang="x-none" sz="2800">
                <a:ea typeface="ＭＳ Ｐゴシック" charset="-128"/>
              </a:rPr>
              <a:t>Easy to understand</a:t>
            </a:r>
          </a:p>
          <a:p>
            <a:pPr lvl="1" eaLnBrk="1" hangingPunct="1"/>
            <a:r>
              <a:rPr lang="en-US" altLang="x-none" sz="2800">
                <a:ea typeface="ＭＳ Ｐゴシック" charset="-128"/>
              </a:rPr>
              <a:t>Very easy to implement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Can scale easily to millions of training examples (just need counts!) 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Very efficient, fast training and classification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Modest space storage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Widely used because it works really well for text categorization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Linear, but non parallel decision boundaries</a:t>
            </a:r>
          </a:p>
        </p:txBody>
      </p:sp>
      <p:sp>
        <p:nvSpPr>
          <p:cNvPr id="13315" name="Rectangle 15"/>
          <p:cNvSpPr txBox="1">
            <a:spLocks noChangeArrowheads="1"/>
          </p:cNvSpPr>
          <p:nvPr/>
        </p:nvSpPr>
        <p:spPr bwMode="auto">
          <a:xfrm>
            <a:off x="1966913" y="6626225"/>
            <a:ext cx="163512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1600">
                <a:latin typeface="Tw Cen MT" charset="0"/>
              </a:rPr>
              <a:t>Slide from Heng Ji</a:t>
            </a:r>
          </a:p>
          <a:p>
            <a:endParaRPr lang="en-US" altLang="zh-CN" sz="1600">
              <a:latin typeface="Tw Cen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r>
              <a:rPr lang="en-US" altLang="x-none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Updating Weights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>
                <a:ea typeface="ＭＳ Ｐゴシック" charset="-128"/>
              </a:rPr>
              <a:t>Learning rule is:</a:t>
            </a:r>
          </a:p>
          <a:p>
            <a:pPr marL="457200" lvl="1" indent="0">
              <a:buFont typeface="Wingdings" charset="2"/>
              <a:buNone/>
            </a:pPr>
            <a:r>
              <a:rPr lang="en-US" altLang="x-none" i="1">
                <a:latin typeface="Times New Roman" charset="0"/>
                <a:ea typeface="ＭＳ Ｐゴシック" charset="-128"/>
              </a:rPr>
              <a:t>w</a:t>
            </a:r>
            <a:r>
              <a:rPr lang="en-US" altLang="x-none" i="1" baseline="-25000">
                <a:latin typeface="Times New Roman" charset="0"/>
                <a:ea typeface="ＭＳ Ｐゴシック" charset="-128"/>
              </a:rPr>
              <a:t>i</a:t>
            </a:r>
            <a:r>
              <a:rPr lang="en-US" altLang="x-none" baseline="-25000">
                <a:latin typeface="Times New Roman" charset="0"/>
                <a:ea typeface="ＭＳ Ｐゴシック" charset="-128"/>
              </a:rPr>
              <a:t>+1</a:t>
            </a:r>
            <a:r>
              <a:rPr lang="en-US" altLang="x-none">
                <a:latin typeface="Times New Roman" charset="0"/>
                <a:ea typeface="ＭＳ Ｐゴシック" charset="-128"/>
              </a:rPr>
              <a:t> = </a:t>
            </a:r>
            <a:r>
              <a:rPr lang="en-US" altLang="x-none" i="1">
                <a:latin typeface="Times New Roman" charset="0"/>
                <a:ea typeface="ＭＳ Ｐゴシック" charset="-128"/>
              </a:rPr>
              <a:t>w</a:t>
            </a:r>
            <a:r>
              <a:rPr lang="en-US" altLang="x-none" i="1" baseline="-25000">
                <a:latin typeface="Times New Roman" charset="0"/>
                <a:ea typeface="ＭＳ Ｐゴシック" charset="-128"/>
              </a:rPr>
              <a:t>i</a:t>
            </a:r>
            <a:r>
              <a:rPr lang="en-US" altLang="x-none">
                <a:latin typeface="Times New Roman" charset="0"/>
                <a:ea typeface="ＭＳ Ｐゴシック" charset="-128"/>
              </a:rPr>
              <a:t> + </a:t>
            </a:r>
            <a:r>
              <a:rPr lang="en-US" altLang="x-none">
                <a:latin typeface="Symbol" charset="2"/>
                <a:ea typeface="ＭＳ Ｐゴシック" charset="-128"/>
              </a:rPr>
              <a:t>D</a:t>
            </a:r>
            <a:r>
              <a:rPr lang="en-US" altLang="x-none" sz="2000" i="1">
                <a:latin typeface="Times New Roman" charset="0"/>
                <a:ea typeface="ＭＳ Ｐゴシック" charset="-128"/>
              </a:rPr>
              <a:t>w</a:t>
            </a:r>
            <a:r>
              <a:rPr lang="en-US" altLang="x-none" sz="2000" i="1" baseline="-25000">
                <a:latin typeface="Times New Roman" charset="0"/>
                <a:ea typeface="ＭＳ Ｐゴシック" charset="-128"/>
              </a:rPr>
              <a:t>i</a:t>
            </a:r>
            <a:endParaRPr lang="en-US" altLang="x-none" i="1">
              <a:latin typeface="Times New Roman" charset="0"/>
              <a:ea typeface="ＭＳ Ｐゴシック" charset="-128"/>
            </a:endParaRPr>
          </a:p>
          <a:p>
            <a:pPr marL="457200" lvl="1" indent="0">
              <a:buFont typeface="Wingdings" charset="2"/>
              <a:buNone/>
            </a:pPr>
            <a:endParaRPr lang="en-US" altLang="x-none">
              <a:ea typeface="ＭＳ Ｐゴシック" charset="-128"/>
            </a:endParaRPr>
          </a:p>
          <a:p>
            <a:pPr marL="457200" lvl="1" indent="0">
              <a:buFont typeface="Wingdings" charset="2"/>
              <a:buNone/>
            </a:pPr>
            <a:endParaRPr lang="en-US" altLang="x-none">
              <a:ea typeface="ＭＳ Ｐゴシック" charset="-128"/>
            </a:endParaRPr>
          </a:p>
          <a:p>
            <a:r>
              <a:rPr lang="en-US" altLang="x-none">
                <a:ea typeface="ＭＳ Ｐゴシック" charset="-128"/>
              </a:rPr>
              <a:t>where:</a:t>
            </a:r>
          </a:p>
          <a:p>
            <a:pPr marL="457200" lvl="1" indent="0">
              <a:buFont typeface="Wingdings" charset="2"/>
              <a:buNone/>
            </a:pPr>
            <a:r>
              <a:rPr lang="en-US" altLang="x-none">
                <a:latin typeface="Symbol" charset="2"/>
                <a:ea typeface="ＭＳ Ｐゴシック" charset="-128"/>
                <a:sym typeface="Symbol" charset="2"/>
              </a:rPr>
              <a:t>e</a:t>
            </a:r>
            <a:r>
              <a:rPr lang="en-US" altLang="x-none">
                <a:ea typeface="ＭＳ Ｐゴシック" charset="-128"/>
                <a:sym typeface="Symbol" charset="2"/>
              </a:rPr>
              <a:t> is learning rate</a:t>
            </a:r>
            <a:endParaRPr lang="en-US" altLang="x-none"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r>
              <a:rPr lang="en-US" altLang="x-none">
                <a:latin typeface="Symbol" charset="2"/>
                <a:ea typeface="ＭＳ Ｐゴシック" charset="-128"/>
                <a:sym typeface="Symbol" charset="2"/>
              </a:rPr>
              <a:t>	e</a:t>
            </a:r>
            <a:r>
              <a:rPr lang="en-US" altLang="x-none">
                <a:ea typeface="ＭＳ Ｐゴシック" charset="-128"/>
              </a:rPr>
              <a:t> </a:t>
            </a:r>
            <a:r>
              <a:rPr lang="en-US" altLang="x-none">
                <a:latin typeface="Times New Roman" charset="0"/>
                <a:ea typeface="ＭＳ Ｐゴシック" charset="-128"/>
              </a:rPr>
              <a:t>= 1/3 , </a:t>
            </a:r>
            <a:r>
              <a:rPr lang="en-US" altLang="x-none" i="1">
                <a:latin typeface="Times New Roman" charset="0"/>
                <a:ea typeface="ＭＳ Ｐゴシック" charset="-128"/>
              </a:rPr>
              <a:t>w</a:t>
            </a:r>
            <a:r>
              <a:rPr lang="en-US" altLang="x-none" baseline="-25000">
                <a:latin typeface="Times New Roman" charset="0"/>
                <a:ea typeface="ＭＳ Ｐゴシック" charset="-128"/>
              </a:rPr>
              <a:t>0</a:t>
            </a:r>
            <a:r>
              <a:rPr lang="en-US" altLang="x-none">
                <a:latin typeface="Times New Roman" charset="0"/>
                <a:ea typeface="ＭＳ Ｐゴシック" charset="-128"/>
              </a:rPr>
              <a:t> = (0, 1), </a:t>
            </a:r>
            <a:r>
              <a:rPr lang="en-US" altLang="x-none" i="1">
                <a:latin typeface="Times New Roman" charset="0"/>
                <a:ea typeface="ＭＳ Ｐゴシック" charset="-128"/>
              </a:rPr>
              <a:t>x</a:t>
            </a:r>
            <a:r>
              <a:rPr lang="en-US" altLang="x-none" baseline="-25000">
                <a:latin typeface="Times New Roman" charset="0"/>
                <a:ea typeface="ＭＳ Ｐゴシック" charset="-128"/>
              </a:rPr>
              <a:t>0</a:t>
            </a:r>
            <a:r>
              <a:rPr lang="en-US" altLang="x-none">
                <a:latin typeface="Times New Roman" charset="0"/>
                <a:ea typeface="ＭＳ Ｐゴシック" charset="-128"/>
              </a:rPr>
              <a:t> = (-1, ½)</a:t>
            </a:r>
          </a:p>
          <a:p>
            <a:pPr eaLnBrk="1" hangingPunct="1">
              <a:buFont typeface="Wingdings" charset="2"/>
              <a:buNone/>
            </a:pPr>
            <a:r>
              <a:rPr lang="en-US" altLang="x-none">
                <a:latin typeface="Symbol" charset="2"/>
                <a:ea typeface="ＭＳ Ｐゴシック" charset="-128"/>
              </a:rPr>
              <a:t>	D</a:t>
            </a:r>
            <a:r>
              <a:rPr lang="en-US" altLang="x-none" i="1">
                <a:latin typeface="Times New Roman" charset="0"/>
                <a:ea typeface="ＭＳ Ｐゴシック" charset="-128"/>
              </a:rPr>
              <a:t>w</a:t>
            </a:r>
            <a:r>
              <a:rPr lang="en-US" altLang="x-none" baseline="-25000">
                <a:latin typeface="Times New Roman" charset="0"/>
                <a:ea typeface="ＭＳ Ｐゴシック" charset="-128"/>
              </a:rPr>
              <a:t>0</a:t>
            </a:r>
            <a:r>
              <a:rPr lang="en-US" altLang="x-none">
                <a:latin typeface="Times New Roman" charset="0"/>
                <a:ea typeface="ＭＳ Ｐゴシック" charset="-128"/>
              </a:rPr>
              <a:t> = 1/3 (-1, ½) (0 – </a:t>
            </a:r>
            <a:r>
              <a:rPr lang="en-US" altLang="x-none" i="1">
                <a:latin typeface="Times New Roman" charset="0"/>
                <a:ea typeface="ＭＳ Ｐゴシック" charset="-128"/>
              </a:rPr>
              <a:t>sign</a:t>
            </a:r>
            <a:r>
              <a:rPr lang="en-US" altLang="x-none">
                <a:latin typeface="Times New Roman" charset="0"/>
                <a:ea typeface="ＭＳ Ｐゴシック" charset="-128"/>
              </a:rPr>
              <a:t>(</a:t>
            </a:r>
            <a:r>
              <a:rPr lang="en-US" altLang="x-none" i="1">
                <a:latin typeface="Times New Roman" charset="0"/>
                <a:ea typeface="ＭＳ Ｐゴシック" charset="-128"/>
              </a:rPr>
              <a:t>w</a:t>
            </a:r>
            <a:r>
              <a:rPr lang="en-US" altLang="x-none" baseline="-25000">
                <a:latin typeface="Times New Roman" charset="0"/>
                <a:ea typeface="ＭＳ Ｐゴシック" charset="-128"/>
              </a:rPr>
              <a:t>0</a:t>
            </a:r>
            <a:r>
              <a:rPr lang="en-US" altLang="x-none">
                <a:latin typeface="Times New Roman" charset="0"/>
                <a:ea typeface="ＭＳ Ｐゴシック" charset="-128"/>
              </a:rPr>
              <a:t> </a:t>
            </a:r>
            <a:r>
              <a:rPr lang="en-US" altLang="x-none" i="1">
                <a:latin typeface="Times New Roman" charset="0"/>
                <a:ea typeface="ＭＳ Ｐゴシック" charset="-128"/>
              </a:rPr>
              <a:t>x</a:t>
            </a:r>
            <a:r>
              <a:rPr lang="en-US" altLang="x-none" baseline="-25000">
                <a:latin typeface="Times New Roman" charset="0"/>
                <a:ea typeface="ＭＳ Ｐゴシック" charset="-128"/>
              </a:rPr>
              <a:t>0</a:t>
            </a:r>
            <a:r>
              <a:rPr lang="en-US" altLang="x-none">
                <a:latin typeface="Times New Roman" charset="0"/>
                <a:ea typeface="ＭＳ Ｐゴシック" charset="-128"/>
              </a:rPr>
              <a:t>))</a:t>
            </a:r>
          </a:p>
          <a:p>
            <a:pPr eaLnBrk="1" hangingPunct="1">
              <a:buFont typeface="Wingdings" charset="2"/>
              <a:buNone/>
            </a:pPr>
            <a:r>
              <a:rPr lang="en-US" altLang="x-none">
                <a:latin typeface="Times New Roman" charset="0"/>
                <a:ea typeface="ＭＳ Ｐゴシック" charset="-128"/>
              </a:rPr>
              <a:t>		= 1/3 (-1,1/2) (-1)</a:t>
            </a:r>
          </a:p>
          <a:p>
            <a:pPr eaLnBrk="1" hangingPunct="1">
              <a:buFont typeface="Wingdings" charset="2"/>
              <a:buNone/>
            </a:pPr>
            <a:r>
              <a:rPr lang="en-US" altLang="x-none">
                <a:latin typeface="Times New Roman" charset="0"/>
                <a:ea typeface="ＭＳ Ｐゴシック" charset="-128"/>
              </a:rPr>
              <a:t>		= (1/3, -1/6)</a:t>
            </a:r>
          </a:p>
          <a:p>
            <a:pPr eaLnBrk="1" hangingPunct="1">
              <a:buFont typeface="Wingdings" charset="2"/>
              <a:buNone/>
            </a:pPr>
            <a:r>
              <a:rPr lang="en-US" altLang="x-none" i="1">
                <a:latin typeface="Times New Roman" charset="0"/>
                <a:ea typeface="ＭＳ Ｐゴシック" charset="-128"/>
                <a:sym typeface="Wingdings" charset="2"/>
              </a:rPr>
              <a:t>	w</a:t>
            </a:r>
            <a:r>
              <a:rPr lang="en-US" altLang="x-none" baseline="-25000">
                <a:latin typeface="Times New Roman" charset="0"/>
                <a:ea typeface="ＭＳ Ｐゴシック" charset="-128"/>
                <a:sym typeface="Wingdings" charset="2"/>
              </a:rPr>
              <a:t>1</a:t>
            </a:r>
            <a:r>
              <a:rPr lang="en-US" altLang="x-none">
                <a:latin typeface="Times New Roman" charset="0"/>
                <a:ea typeface="ＭＳ Ｐゴシック" charset="-128"/>
                <a:sym typeface="Wingdings" charset="2"/>
              </a:rPr>
              <a:t> = (0, 1) + (1/3, -1/6) = (1/3, 5/6)</a:t>
            </a:r>
            <a:endParaRPr lang="en-US" altLang="x-none">
              <a:latin typeface="Times New Roman" charset="0"/>
              <a:ea typeface="ＭＳ Ｐゴシック" charset="-128"/>
            </a:endParaRPr>
          </a:p>
        </p:txBody>
      </p:sp>
      <p:graphicFrame>
        <p:nvGraphicFramePr>
          <p:cNvPr id="58371" name="Object 4"/>
          <p:cNvGraphicFramePr>
            <a:graphicFrameLocks noChangeAspect="1"/>
          </p:cNvGraphicFramePr>
          <p:nvPr/>
        </p:nvGraphicFramePr>
        <p:xfrm>
          <a:off x="1089025" y="2349500"/>
          <a:ext cx="3065463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4" name="Equation" r:id="rId3" imgW="1181100" imgH="228600" progId="Equation.3">
                  <p:embed/>
                </p:oleObj>
              </mc:Choice>
              <mc:Fallback>
                <p:oleObj name="Equation" r:id="rId3" imgW="11811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025" y="2349500"/>
                        <a:ext cx="3065463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3" name="Group 1"/>
          <p:cNvGrpSpPr>
            <a:grpSpLocks/>
          </p:cNvGrpSpPr>
          <p:nvPr/>
        </p:nvGrpSpPr>
        <p:grpSpPr bwMode="auto">
          <a:xfrm>
            <a:off x="1763713" y="1484313"/>
            <a:ext cx="5545137" cy="4537075"/>
            <a:chOff x="2352675" y="2746375"/>
            <a:chExt cx="4373563" cy="3419475"/>
          </a:xfrm>
        </p:grpSpPr>
        <p:sp>
          <p:nvSpPr>
            <p:cNvPr id="59395" name="Rectangle 5"/>
            <p:cNvSpPr>
              <a:spLocks noChangeArrowheads="1"/>
            </p:cNvSpPr>
            <p:nvPr/>
          </p:nvSpPr>
          <p:spPr bwMode="auto">
            <a:xfrm>
              <a:off x="2600325" y="2822575"/>
              <a:ext cx="4124325" cy="324802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59396" name="Line 6"/>
            <p:cNvSpPr>
              <a:spLocks noChangeShapeType="1"/>
            </p:cNvSpPr>
            <p:nvPr/>
          </p:nvSpPr>
          <p:spPr bwMode="auto">
            <a:xfrm>
              <a:off x="2600325" y="2822575"/>
              <a:ext cx="41243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7" name="Line 7"/>
            <p:cNvSpPr>
              <a:spLocks noChangeShapeType="1"/>
            </p:cNvSpPr>
            <p:nvPr/>
          </p:nvSpPr>
          <p:spPr bwMode="auto">
            <a:xfrm>
              <a:off x="2600325" y="6070600"/>
              <a:ext cx="41243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8" name="Line 8"/>
            <p:cNvSpPr>
              <a:spLocks noChangeShapeType="1"/>
            </p:cNvSpPr>
            <p:nvPr/>
          </p:nvSpPr>
          <p:spPr bwMode="auto">
            <a:xfrm flipV="1">
              <a:off x="6724650" y="2822575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9" name="Line 9"/>
            <p:cNvSpPr>
              <a:spLocks noChangeShapeType="1"/>
            </p:cNvSpPr>
            <p:nvPr/>
          </p:nvSpPr>
          <p:spPr bwMode="auto">
            <a:xfrm flipV="1">
              <a:off x="2600325" y="2822575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0" name="Line 10"/>
            <p:cNvSpPr>
              <a:spLocks noChangeShapeType="1"/>
            </p:cNvSpPr>
            <p:nvPr/>
          </p:nvSpPr>
          <p:spPr bwMode="auto">
            <a:xfrm>
              <a:off x="2600325" y="6070600"/>
              <a:ext cx="41243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1" name="Line 11"/>
            <p:cNvSpPr>
              <a:spLocks noChangeShapeType="1"/>
            </p:cNvSpPr>
            <p:nvPr/>
          </p:nvSpPr>
          <p:spPr bwMode="auto">
            <a:xfrm flipV="1">
              <a:off x="2600325" y="2822575"/>
              <a:ext cx="1588" cy="3248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2" name="Line 12"/>
            <p:cNvSpPr>
              <a:spLocks noChangeShapeType="1"/>
            </p:cNvSpPr>
            <p:nvPr/>
          </p:nvSpPr>
          <p:spPr bwMode="auto">
            <a:xfrm flipV="1">
              <a:off x="2600325" y="60325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3" name="Line 13"/>
            <p:cNvSpPr>
              <a:spLocks noChangeShapeType="1"/>
            </p:cNvSpPr>
            <p:nvPr/>
          </p:nvSpPr>
          <p:spPr bwMode="auto">
            <a:xfrm>
              <a:off x="2600325" y="282257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4" name="Line 15"/>
            <p:cNvSpPr>
              <a:spLocks noChangeShapeType="1"/>
            </p:cNvSpPr>
            <p:nvPr/>
          </p:nvSpPr>
          <p:spPr bwMode="auto">
            <a:xfrm flipV="1">
              <a:off x="3114675" y="60325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5" name="Line 16"/>
            <p:cNvSpPr>
              <a:spLocks noChangeShapeType="1"/>
            </p:cNvSpPr>
            <p:nvPr/>
          </p:nvSpPr>
          <p:spPr bwMode="auto">
            <a:xfrm>
              <a:off x="3114675" y="282257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6" name="Line 18"/>
            <p:cNvSpPr>
              <a:spLocks noChangeShapeType="1"/>
            </p:cNvSpPr>
            <p:nvPr/>
          </p:nvSpPr>
          <p:spPr bwMode="auto">
            <a:xfrm flipV="1">
              <a:off x="3629025" y="60325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7" name="Line 19"/>
            <p:cNvSpPr>
              <a:spLocks noChangeShapeType="1"/>
            </p:cNvSpPr>
            <p:nvPr/>
          </p:nvSpPr>
          <p:spPr bwMode="auto">
            <a:xfrm>
              <a:off x="3629025" y="282257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8" name="Line 21"/>
            <p:cNvSpPr>
              <a:spLocks noChangeShapeType="1"/>
            </p:cNvSpPr>
            <p:nvPr/>
          </p:nvSpPr>
          <p:spPr bwMode="auto">
            <a:xfrm flipV="1">
              <a:off x="4143375" y="60325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9" name="Line 22"/>
            <p:cNvSpPr>
              <a:spLocks noChangeShapeType="1"/>
            </p:cNvSpPr>
            <p:nvPr/>
          </p:nvSpPr>
          <p:spPr bwMode="auto">
            <a:xfrm>
              <a:off x="4143375" y="282257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0" name="Line 24"/>
            <p:cNvSpPr>
              <a:spLocks noChangeShapeType="1"/>
            </p:cNvSpPr>
            <p:nvPr/>
          </p:nvSpPr>
          <p:spPr bwMode="auto">
            <a:xfrm flipV="1">
              <a:off x="4667250" y="60325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1" name="Line 25"/>
            <p:cNvSpPr>
              <a:spLocks noChangeShapeType="1"/>
            </p:cNvSpPr>
            <p:nvPr/>
          </p:nvSpPr>
          <p:spPr bwMode="auto">
            <a:xfrm>
              <a:off x="4667250" y="282257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2" name="Line 27"/>
            <p:cNvSpPr>
              <a:spLocks noChangeShapeType="1"/>
            </p:cNvSpPr>
            <p:nvPr/>
          </p:nvSpPr>
          <p:spPr bwMode="auto">
            <a:xfrm flipV="1">
              <a:off x="5181600" y="60325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3" name="Line 28"/>
            <p:cNvSpPr>
              <a:spLocks noChangeShapeType="1"/>
            </p:cNvSpPr>
            <p:nvPr/>
          </p:nvSpPr>
          <p:spPr bwMode="auto">
            <a:xfrm>
              <a:off x="5181600" y="282257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4" name="Line 30"/>
            <p:cNvSpPr>
              <a:spLocks noChangeShapeType="1"/>
            </p:cNvSpPr>
            <p:nvPr/>
          </p:nvSpPr>
          <p:spPr bwMode="auto">
            <a:xfrm flipV="1">
              <a:off x="5695950" y="60325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5" name="Line 31"/>
            <p:cNvSpPr>
              <a:spLocks noChangeShapeType="1"/>
            </p:cNvSpPr>
            <p:nvPr/>
          </p:nvSpPr>
          <p:spPr bwMode="auto">
            <a:xfrm>
              <a:off x="5695950" y="282257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6" name="Line 33"/>
            <p:cNvSpPr>
              <a:spLocks noChangeShapeType="1"/>
            </p:cNvSpPr>
            <p:nvPr/>
          </p:nvSpPr>
          <p:spPr bwMode="auto">
            <a:xfrm flipV="1">
              <a:off x="6210300" y="60325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7" name="Line 34"/>
            <p:cNvSpPr>
              <a:spLocks noChangeShapeType="1"/>
            </p:cNvSpPr>
            <p:nvPr/>
          </p:nvSpPr>
          <p:spPr bwMode="auto">
            <a:xfrm>
              <a:off x="6210300" y="282257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8" name="Line 36"/>
            <p:cNvSpPr>
              <a:spLocks noChangeShapeType="1"/>
            </p:cNvSpPr>
            <p:nvPr/>
          </p:nvSpPr>
          <p:spPr bwMode="auto">
            <a:xfrm flipV="1">
              <a:off x="6724650" y="60325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9" name="Line 37"/>
            <p:cNvSpPr>
              <a:spLocks noChangeShapeType="1"/>
            </p:cNvSpPr>
            <p:nvPr/>
          </p:nvSpPr>
          <p:spPr bwMode="auto">
            <a:xfrm>
              <a:off x="6724650" y="282257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0" name="Line 39"/>
            <p:cNvSpPr>
              <a:spLocks noChangeShapeType="1"/>
            </p:cNvSpPr>
            <p:nvPr/>
          </p:nvSpPr>
          <p:spPr bwMode="auto">
            <a:xfrm>
              <a:off x="2600325" y="60706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1" name="Line 40"/>
            <p:cNvSpPr>
              <a:spLocks noChangeShapeType="1"/>
            </p:cNvSpPr>
            <p:nvPr/>
          </p:nvSpPr>
          <p:spPr bwMode="auto">
            <a:xfrm flipH="1">
              <a:off x="6686550" y="60706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2" name="Rectangle 41"/>
            <p:cNvSpPr>
              <a:spLocks noChangeArrowheads="1"/>
            </p:cNvSpPr>
            <p:nvPr/>
          </p:nvSpPr>
          <p:spPr bwMode="auto">
            <a:xfrm>
              <a:off x="2457450" y="5994400"/>
              <a:ext cx="17145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-2</a:t>
              </a:r>
              <a:endParaRPr lang="en-GB" altLang="x-none" sz="1800"/>
            </a:p>
          </p:txBody>
        </p:sp>
        <p:sp>
          <p:nvSpPr>
            <p:cNvPr id="59423" name="Line 42"/>
            <p:cNvSpPr>
              <a:spLocks noChangeShapeType="1"/>
            </p:cNvSpPr>
            <p:nvPr/>
          </p:nvSpPr>
          <p:spPr bwMode="auto">
            <a:xfrm>
              <a:off x="2600325" y="566102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4" name="Line 43"/>
            <p:cNvSpPr>
              <a:spLocks noChangeShapeType="1"/>
            </p:cNvSpPr>
            <p:nvPr/>
          </p:nvSpPr>
          <p:spPr bwMode="auto">
            <a:xfrm flipH="1">
              <a:off x="6686550" y="566102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5" name="Rectangle 44"/>
            <p:cNvSpPr>
              <a:spLocks noChangeArrowheads="1"/>
            </p:cNvSpPr>
            <p:nvPr/>
          </p:nvSpPr>
          <p:spPr bwMode="auto">
            <a:xfrm>
              <a:off x="2352675" y="5584825"/>
              <a:ext cx="26670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-1.5</a:t>
              </a:r>
              <a:endParaRPr lang="en-GB" altLang="x-none" sz="1800"/>
            </a:p>
          </p:txBody>
        </p:sp>
        <p:sp>
          <p:nvSpPr>
            <p:cNvPr id="59426" name="Line 45"/>
            <p:cNvSpPr>
              <a:spLocks noChangeShapeType="1"/>
            </p:cNvSpPr>
            <p:nvPr/>
          </p:nvSpPr>
          <p:spPr bwMode="auto">
            <a:xfrm>
              <a:off x="2600325" y="526097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7" name="Line 46"/>
            <p:cNvSpPr>
              <a:spLocks noChangeShapeType="1"/>
            </p:cNvSpPr>
            <p:nvPr/>
          </p:nvSpPr>
          <p:spPr bwMode="auto">
            <a:xfrm flipH="1">
              <a:off x="6686550" y="526097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8" name="Rectangle 47"/>
            <p:cNvSpPr>
              <a:spLocks noChangeArrowheads="1"/>
            </p:cNvSpPr>
            <p:nvPr/>
          </p:nvSpPr>
          <p:spPr bwMode="auto">
            <a:xfrm>
              <a:off x="2457450" y="5184775"/>
              <a:ext cx="17145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-1</a:t>
              </a:r>
              <a:endParaRPr lang="en-GB" altLang="x-none" sz="1800"/>
            </a:p>
          </p:txBody>
        </p:sp>
        <p:sp>
          <p:nvSpPr>
            <p:cNvPr id="59429" name="Line 48"/>
            <p:cNvSpPr>
              <a:spLocks noChangeShapeType="1"/>
            </p:cNvSpPr>
            <p:nvPr/>
          </p:nvSpPr>
          <p:spPr bwMode="auto">
            <a:xfrm>
              <a:off x="2600325" y="48514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30" name="Line 49"/>
            <p:cNvSpPr>
              <a:spLocks noChangeShapeType="1"/>
            </p:cNvSpPr>
            <p:nvPr/>
          </p:nvSpPr>
          <p:spPr bwMode="auto">
            <a:xfrm flipH="1">
              <a:off x="6686550" y="48514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31" name="Rectangle 50"/>
            <p:cNvSpPr>
              <a:spLocks noChangeArrowheads="1"/>
            </p:cNvSpPr>
            <p:nvPr/>
          </p:nvSpPr>
          <p:spPr bwMode="auto">
            <a:xfrm>
              <a:off x="2352675" y="4775200"/>
              <a:ext cx="26670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-0.5</a:t>
              </a:r>
              <a:endParaRPr lang="en-GB" altLang="x-none" sz="1800"/>
            </a:p>
          </p:txBody>
        </p:sp>
        <p:sp>
          <p:nvSpPr>
            <p:cNvPr id="59432" name="Line 51"/>
            <p:cNvSpPr>
              <a:spLocks noChangeShapeType="1"/>
            </p:cNvSpPr>
            <p:nvPr/>
          </p:nvSpPr>
          <p:spPr bwMode="auto">
            <a:xfrm>
              <a:off x="2600325" y="44513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33" name="Line 52"/>
            <p:cNvSpPr>
              <a:spLocks noChangeShapeType="1"/>
            </p:cNvSpPr>
            <p:nvPr/>
          </p:nvSpPr>
          <p:spPr bwMode="auto">
            <a:xfrm flipH="1">
              <a:off x="6686550" y="44513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34" name="Rectangle 53"/>
            <p:cNvSpPr>
              <a:spLocks noChangeArrowheads="1"/>
            </p:cNvSpPr>
            <p:nvPr/>
          </p:nvSpPr>
          <p:spPr bwMode="auto">
            <a:xfrm>
              <a:off x="2495550" y="4375150"/>
              <a:ext cx="123825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GB" altLang="x-none" sz="1800"/>
            </a:p>
          </p:txBody>
        </p:sp>
        <p:sp>
          <p:nvSpPr>
            <p:cNvPr id="59435" name="Line 54"/>
            <p:cNvSpPr>
              <a:spLocks noChangeShapeType="1"/>
            </p:cNvSpPr>
            <p:nvPr/>
          </p:nvSpPr>
          <p:spPr bwMode="auto">
            <a:xfrm>
              <a:off x="2600325" y="404177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36" name="Line 55"/>
            <p:cNvSpPr>
              <a:spLocks noChangeShapeType="1"/>
            </p:cNvSpPr>
            <p:nvPr/>
          </p:nvSpPr>
          <p:spPr bwMode="auto">
            <a:xfrm flipH="1">
              <a:off x="6686550" y="404177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37" name="Rectangle 56"/>
            <p:cNvSpPr>
              <a:spLocks noChangeArrowheads="1"/>
            </p:cNvSpPr>
            <p:nvPr/>
          </p:nvSpPr>
          <p:spPr bwMode="auto">
            <a:xfrm>
              <a:off x="2390775" y="3965575"/>
              <a:ext cx="22860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0.5</a:t>
              </a:r>
              <a:endParaRPr lang="en-GB" altLang="x-none" sz="1800"/>
            </a:p>
          </p:txBody>
        </p:sp>
        <p:sp>
          <p:nvSpPr>
            <p:cNvPr id="59438" name="Line 57"/>
            <p:cNvSpPr>
              <a:spLocks noChangeShapeType="1"/>
            </p:cNvSpPr>
            <p:nvPr/>
          </p:nvSpPr>
          <p:spPr bwMode="auto">
            <a:xfrm>
              <a:off x="2600325" y="36322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39" name="Line 58"/>
            <p:cNvSpPr>
              <a:spLocks noChangeShapeType="1"/>
            </p:cNvSpPr>
            <p:nvPr/>
          </p:nvSpPr>
          <p:spPr bwMode="auto">
            <a:xfrm flipH="1">
              <a:off x="6686550" y="36322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40" name="Rectangle 59"/>
            <p:cNvSpPr>
              <a:spLocks noChangeArrowheads="1"/>
            </p:cNvSpPr>
            <p:nvPr/>
          </p:nvSpPr>
          <p:spPr bwMode="auto">
            <a:xfrm>
              <a:off x="2495550" y="3556000"/>
              <a:ext cx="123825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GB" altLang="x-none" sz="1800"/>
            </a:p>
          </p:txBody>
        </p:sp>
        <p:sp>
          <p:nvSpPr>
            <p:cNvPr id="59441" name="Line 60"/>
            <p:cNvSpPr>
              <a:spLocks noChangeShapeType="1"/>
            </p:cNvSpPr>
            <p:nvPr/>
          </p:nvSpPr>
          <p:spPr bwMode="auto">
            <a:xfrm>
              <a:off x="2600325" y="32321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42" name="Line 61"/>
            <p:cNvSpPr>
              <a:spLocks noChangeShapeType="1"/>
            </p:cNvSpPr>
            <p:nvPr/>
          </p:nvSpPr>
          <p:spPr bwMode="auto">
            <a:xfrm flipH="1">
              <a:off x="6686550" y="32321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43" name="Rectangle 62"/>
            <p:cNvSpPr>
              <a:spLocks noChangeArrowheads="1"/>
            </p:cNvSpPr>
            <p:nvPr/>
          </p:nvSpPr>
          <p:spPr bwMode="auto">
            <a:xfrm>
              <a:off x="2390775" y="3155950"/>
              <a:ext cx="22860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1.5</a:t>
              </a:r>
              <a:endParaRPr lang="en-GB" altLang="x-none" sz="1800"/>
            </a:p>
          </p:txBody>
        </p:sp>
        <p:sp>
          <p:nvSpPr>
            <p:cNvPr id="59444" name="Line 63"/>
            <p:cNvSpPr>
              <a:spLocks noChangeShapeType="1"/>
            </p:cNvSpPr>
            <p:nvPr/>
          </p:nvSpPr>
          <p:spPr bwMode="auto">
            <a:xfrm>
              <a:off x="2600325" y="282257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45" name="Line 64"/>
            <p:cNvSpPr>
              <a:spLocks noChangeShapeType="1"/>
            </p:cNvSpPr>
            <p:nvPr/>
          </p:nvSpPr>
          <p:spPr bwMode="auto">
            <a:xfrm flipH="1">
              <a:off x="6686550" y="282257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46" name="Rectangle 65"/>
            <p:cNvSpPr>
              <a:spLocks noChangeArrowheads="1"/>
            </p:cNvSpPr>
            <p:nvPr/>
          </p:nvSpPr>
          <p:spPr bwMode="auto">
            <a:xfrm>
              <a:off x="2495550" y="2746375"/>
              <a:ext cx="123825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2</a:t>
              </a:r>
              <a:endParaRPr lang="en-GB" altLang="x-none" sz="1800"/>
            </a:p>
          </p:txBody>
        </p:sp>
        <p:sp>
          <p:nvSpPr>
            <p:cNvPr id="59447" name="Line 70"/>
            <p:cNvSpPr>
              <a:spLocks noChangeShapeType="1"/>
            </p:cNvSpPr>
            <p:nvPr/>
          </p:nvSpPr>
          <p:spPr bwMode="auto">
            <a:xfrm>
              <a:off x="3581400" y="5213350"/>
              <a:ext cx="95250" cy="9525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48" name="Line 71"/>
            <p:cNvSpPr>
              <a:spLocks noChangeShapeType="1"/>
            </p:cNvSpPr>
            <p:nvPr/>
          </p:nvSpPr>
          <p:spPr bwMode="auto">
            <a:xfrm flipH="1">
              <a:off x="3581400" y="5213350"/>
              <a:ext cx="95250" cy="9525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49" name="Line 72"/>
            <p:cNvSpPr>
              <a:spLocks noChangeShapeType="1"/>
            </p:cNvSpPr>
            <p:nvPr/>
          </p:nvSpPr>
          <p:spPr bwMode="auto">
            <a:xfrm>
              <a:off x="3581400" y="3994150"/>
              <a:ext cx="95250" cy="9525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50" name="Line 73"/>
            <p:cNvSpPr>
              <a:spLocks noChangeShapeType="1"/>
            </p:cNvSpPr>
            <p:nvPr/>
          </p:nvSpPr>
          <p:spPr bwMode="auto">
            <a:xfrm flipH="1">
              <a:off x="3581400" y="3994150"/>
              <a:ext cx="95250" cy="9525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51" name="Line 74"/>
            <p:cNvSpPr>
              <a:spLocks noChangeShapeType="1"/>
            </p:cNvSpPr>
            <p:nvPr/>
          </p:nvSpPr>
          <p:spPr bwMode="auto">
            <a:xfrm>
              <a:off x="5133975" y="3584575"/>
              <a:ext cx="95250" cy="9525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52" name="Line 75"/>
            <p:cNvSpPr>
              <a:spLocks noChangeShapeType="1"/>
            </p:cNvSpPr>
            <p:nvPr/>
          </p:nvSpPr>
          <p:spPr bwMode="auto">
            <a:xfrm flipH="1">
              <a:off x="5133975" y="3584575"/>
              <a:ext cx="95250" cy="9525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53" name="Line 76"/>
            <p:cNvSpPr>
              <a:spLocks noChangeShapeType="1"/>
            </p:cNvSpPr>
            <p:nvPr/>
          </p:nvSpPr>
          <p:spPr bwMode="auto">
            <a:xfrm>
              <a:off x="5648325" y="3994150"/>
              <a:ext cx="95250" cy="9525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54" name="Line 77"/>
            <p:cNvSpPr>
              <a:spLocks noChangeShapeType="1"/>
            </p:cNvSpPr>
            <p:nvPr/>
          </p:nvSpPr>
          <p:spPr bwMode="auto">
            <a:xfrm flipH="1">
              <a:off x="5648325" y="3994150"/>
              <a:ext cx="95250" cy="9525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55" name="Freeform 80"/>
            <p:cNvSpPr>
              <a:spLocks/>
            </p:cNvSpPr>
            <p:nvPr/>
          </p:nvSpPr>
          <p:spPr bwMode="auto">
            <a:xfrm>
              <a:off x="3114675" y="3956050"/>
              <a:ext cx="3095625" cy="981075"/>
            </a:xfrm>
            <a:custGeom>
              <a:avLst/>
              <a:gdLst>
                <a:gd name="T0" fmla="*/ 0 w 1950"/>
                <a:gd name="T1" fmla="*/ 0 h 618"/>
                <a:gd name="T2" fmla="*/ 2147483647 w 1950"/>
                <a:gd name="T3" fmla="*/ 2147483647 h 618"/>
                <a:gd name="T4" fmla="*/ 2147483647 w 1950"/>
                <a:gd name="T5" fmla="*/ 2147483647 h 618"/>
                <a:gd name="T6" fmla="*/ 2147483647 w 1950"/>
                <a:gd name="T7" fmla="*/ 2147483647 h 618"/>
                <a:gd name="T8" fmla="*/ 2147483647 w 1950"/>
                <a:gd name="T9" fmla="*/ 2147483647 h 618"/>
                <a:gd name="T10" fmla="*/ 2147483647 w 1950"/>
                <a:gd name="T11" fmla="*/ 2147483647 h 618"/>
                <a:gd name="T12" fmla="*/ 2147483647 w 1950"/>
                <a:gd name="T13" fmla="*/ 2147483647 h 618"/>
                <a:gd name="T14" fmla="*/ 2147483647 w 1950"/>
                <a:gd name="T15" fmla="*/ 2147483647 h 618"/>
                <a:gd name="T16" fmla="*/ 2147483647 w 1950"/>
                <a:gd name="T17" fmla="*/ 2147483647 h 618"/>
                <a:gd name="T18" fmla="*/ 2147483647 w 1950"/>
                <a:gd name="T19" fmla="*/ 2147483647 h 618"/>
                <a:gd name="T20" fmla="*/ 2147483647 w 1950"/>
                <a:gd name="T21" fmla="*/ 2147483647 h 618"/>
                <a:gd name="T22" fmla="*/ 2147483647 w 1950"/>
                <a:gd name="T23" fmla="*/ 2147483647 h 618"/>
                <a:gd name="T24" fmla="*/ 2147483647 w 1950"/>
                <a:gd name="T25" fmla="*/ 2147483647 h 618"/>
                <a:gd name="T26" fmla="*/ 2147483647 w 1950"/>
                <a:gd name="T27" fmla="*/ 2147483647 h 618"/>
                <a:gd name="T28" fmla="*/ 2147483647 w 1950"/>
                <a:gd name="T29" fmla="*/ 2147483647 h 618"/>
                <a:gd name="T30" fmla="*/ 2147483647 w 1950"/>
                <a:gd name="T31" fmla="*/ 2147483647 h 618"/>
                <a:gd name="T32" fmla="*/ 2147483647 w 1950"/>
                <a:gd name="T33" fmla="*/ 2147483647 h 618"/>
                <a:gd name="T34" fmla="*/ 2147483647 w 1950"/>
                <a:gd name="T35" fmla="*/ 2147483647 h 618"/>
                <a:gd name="T36" fmla="*/ 2147483647 w 1950"/>
                <a:gd name="T37" fmla="*/ 2147483647 h 618"/>
                <a:gd name="T38" fmla="*/ 2147483647 w 1950"/>
                <a:gd name="T39" fmla="*/ 2147483647 h 618"/>
                <a:gd name="T40" fmla="*/ 2147483647 w 1950"/>
                <a:gd name="T41" fmla="*/ 2147483647 h 618"/>
                <a:gd name="T42" fmla="*/ 2147483647 w 1950"/>
                <a:gd name="T43" fmla="*/ 2147483647 h 618"/>
                <a:gd name="T44" fmla="*/ 2147483647 w 1950"/>
                <a:gd name="T45" fmla="*/ 2147483647 h 618"/>
                <a:gd name="T46" fmla="*/ 2147483647 w 1950"/>
                <a:gd name="T47" fmla="*/ 2147483647 h 618"/>
                <a:gd name="T48" fmla="*/ 2147483647 w 1950"/>
                <a:gd name="T49" fmla="*/ 2147483647 h 618"/>
                <a:gd name="T50" fmla="*/ 2147483647 w 1950"/>
                <a:gd name="T51" fmla="*/ 2147483647 h 618"/>
                <a:gd name="T52" fmla="*/ 2147483647 w 1950"/>
                <a:gd name="T53" fmla="*/ 2147483647 h 618"/>
                <a:gd name="T54" fmla="*/ 2147483647 w 1950"/>
                <a:gd name="T55" fmla="*/ 2147483647 h 618"/>
                <a:gd name="T56" fmla="*/ 2147483647 w 1950"/>
                <a:gd name="T57" fmla="*/ 2147483647 h 618"/>
                <a:gd name="T58" fmla="*/ 2147483647 w 1950"/>
                <a:gd name="T59" fmla="*/ 2147483647 h 618"/>
                <a:gd name="T60" fmla="*/ 2147483647 w 1950"/>
                <a:gd name="T61" fmla="*/ 2147483647 h 61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950"/>
                <a:gd name="T94" fmla="*/ 0 h 618"/>
                <a:gd name="T95" fmla="*/ 1950 w 1950"/>
                <a:gd name="T96" fmla="*/ 618 h 61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950" h="618">
                  <a:moveTo>
                    <a:pt x="0" y="0"/>
                  </a:moveTo>
                  <a:lnTo>
                    <a:pt x="66" y="24"/>
                  </a:lnTo>
                  <a:lnTo>
                    <a:pt x="132" y="42"/>
                  </a:lnTo>
                  <a:lnTo>
                    <a:pt x="198" y="66"/>
                  </a:lnTo>
                  <a:lnTo>
                    <a:pt x="258" y="84"/>
                  </a:lnTo>
                  <a:lnTo>
                    <a:pt x="324" y="102"/>
                  </a:lnTo>
                  <a:lnTo>
                    <a:pt x="390" y="126"/>
                  </a:lnTo>
                  <a:lnTo>
                    <a:pt x="456" y="144"/>
                  </a:lnTo>
                  <a:lnTo>
                    <a:pt x="522" y="168"/>
                  </a:lnTo>
                  <a:lnTo>
                    <a:pt x="588" y="186"/>
                  </a:lnTo>
                  <a:lnTo>
                    <a:pt x="648" y="204"/>
                  </a:lnTo>
                  <a:lnTo>
                    <a:pt x="714" y="228"/>
                  </a:lnTo>
                  <a:lnTo>
                    <a:pt x="780" y="246"/>
                  </a:lnTo>
                  <a:lnTo>
                    <a:pt x="846" y="270"/>
                  </a:lnTo>
                  <a:lnTo>
                    <a:pt x="912" y="288"/>
                  </a:lnTo>
                  <a:lnTo>
                    <a:pt x="978" y="312"/>
                  </a:lnTo>
                  <a:lnTo>
                    <a:pt x="1038" y="330"/>
                  </a:lnTo>
                  <a:lnTo>
                    <a:pt x="1104" y="348"/>
                  </a:lnTo>
                  <a:lnTo>
                    <a:pt x="1170" y="372"/>
                  </a:lnTo>
                  <a:lnTo>
                    <a:pt x="1236" y="390"/>
                  </a:lnTo>
                  <a:lnTo>
                    <a:pt x="1302" y="414"/>
                  </a:lnTo>
                  <a:lnTo>
                    <a:pt x="1362" y="432"/>
                  </a:lnTo>
                  <a:lnTo>
                    <a:pt x="1428" y="450"/>
                  </a:lnTo>
                  <a:lnTo>
                    <a:pt x="1494" y="474"/>
                  </a:lnTo>
                  <a:lnTo>
                    <a:pt x="1560" y="492"/>
                  </a:lnTo>
                  <a:lnTo>
                    <a:pt x="1626" y="516"/>
                  </a:lnTo>
                  <a:lnTo>
                    <a:pt x="1692" y="534"/>
                  </a:lnTo>
                  <a:lnTo>
                    <a:pt x="1752" y="552"/>
                  </a:lnTo>
                  <a:lnTo>
                    <a:pt x="1818" y="576"/>
                  </a:lnTo>
                  <a:lnTo>
                    <a:pt x="1884" y="594"/>
                  </a:lnTo>
                  <a:lnTo>
                    <a:pt x="1950" y="618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56" name="Line 81"/>
            <p:cNvSpPr>
              <a:spLocks noChangeShapeType="1"/>
            </p:cNvSpPr>
            <p:nvPr/>
          </p:nvSpPr>
          <p:spPr bwMode="auto">
            <a:xfrm flipV="1">
              <a:off x="4657725" y="3357563"/>
              <a:ext cx="419100" cy="1103312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2" name="Rectangle 84"/>
            <p:cNvSpPr>
              <a:spLocks noChangeArrowheads="1"/>
            </p:cNvSpPr>
            <p:nvPr/>
          </p:nvSpPr>
          <p:spPr bwMode="auto">
            <a:xfrm>
              <a:off x="4134404" y="3155563"/>
              <a:ext cx="985398" cy="185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GB" sz="1600" b="1" i="1" dirty="0">
                  <a:solidFill>
                    <a:srgbClr val="000000"/>
                  </a:solidFill>
                  <a:latin typeface="+mj-lt"/>
                  <a:ea typeface="宋体" charset="0"/>
                  <a:cs typeface="宋体" charset="0"/>
                </a:rPr>
                <a:t>w</a:t>
              </a:r>
              <a:r>
                <a:rPr lang="en-GB" sz="1600" b="1" baseline="-25000" dirty="0">
                  <a:solidFill>
                    <a:srgbClr val="000000"/>
                  </a:solidFill>
                  <a:latin typeface="Helvetica" charset="0"/>
                  <a:ea typeface="宋体" charset="0"/>
                  <a:cs typeface="宋体" charset="0"/>
                </a:rPr>
                <a:t>1</a:t>
              </a:r>
              <a:r>
                <a:rPr lang="en-GB" sz="1600" b="1" dirty="0">
                  <a:solidFill>
                    <a:srgbClr val="000000"/>
                  </a:solidFill>
                  <a:latin typeface="Helvetica" charset="0"/>
                  <a:ea typeface="宋体" charset="0"/>
                  <a:cs typeface="宋体" charset="0"/>
                </a:rPr>
                <a:t> = (1/3,5/6) </a:t>
              </a:r>
              <a:endParaRPr lang="en-GB" sz="2800" dirty="0">
                <a:ea typeface="宋体" charset="0"/>
                <a:cs typeface="宋体" charset="0"/>
              </a:endParaRPr>
            </a:p>
          </p:txBody>
        </p:sp>
      </p:grpSp>
      <p:sp>
        <p:nvSpPr>
          <p:cNvPr id="85" name="Rectangle 2"/>
          <p:cNvSpPr txBox="1">
            <a:spLocks noChangeArrowheads="1"/>
          </p:cNvSpPr>
          <p:nvPr/>
        </p:nvSpPr>
        <p:spPr>
          <a:xfrm>
            <a:off x="674688" y="-26988"/>
            <a:ext cx="7772400" cy="863601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kumimoji="1" lang="en-US" sz="4400" kern="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w Cen MT Condensed" pitchFamily="34" charset="0"/>
                <a:ea typeface="+mj-ea"/>
                <a:cs typeface="+mj-cs"/>
              </a:rPr>
              <a:t>First Correction</a:t>
            </a:r>
            <a:endParaRPr kumimoji="1" lang="en-GB" sz="4400" kern="0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w Cen MT Condensed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-100013"/>
            <a:ext cx="8218487" cy="8651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00B050"/>
                </a:solidFill>
                <a:ea typeface="+mj-ea"/>
                <a:cs typeface="+mj-cs"/>
              </a:rPr>
              <a:t>Updating </a:t>
            </a:r>
            <a:r>
              <a:rPr lang="en-US" dirty="0" smtClean="0">
                <a:solidFill>
                  <a:srgbClr val="00B050"/>
                </a:solidFill>
                <a:ea typeface="+mj-ea"/>
                <a:cs typeface="+mj-cs"/>
              </a:rPr>
              <a:t>Weights</a:t>
            </a:r>
            <a:endParaRPr lang="en-GB" dirty="0">
              <a:solidFill>
                <a:srgbClr val="00B050"/>
              </a:solidFill>
              <a:ea typeface="+mj-ea"/>
              <a:cs typeface="+mj-cs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ea typeface="ＭＳ Ｐゴシック" charset="-128"/>
              </a:rPr>
              <a:t>Upper left point is still wrongly classified</a:t>
            </a:r>
          </a:p>
          <a:p>
            <a:pPr eaLnBrk="1" hangingPunct="1">
              <a:buFont typeface="Wingdings" charset="2"/>
              <a:buNone/>
            </a:pPr>
            <a:r>
              <a:rPr lang="en-US" altLang="x-none" b="1" i="1">
                <a:latin typeface="Times New Roman" charset="0"/>
                <a:ea typeface="ＭＳ Ｐゴシック" charset="-128"/>
              </a:rPr>
              <a:t>	w</a:t>
            </a:r>
            <a:r>
              <a:rPr lang="en-US" altLang="x-none" b="1" baseline="-25000">
                <a:latin typeface="Times New Roman" charset="0"/>
                <a:ea typeface="ＭＳ Ｐゴシック" charset="-128"/>
              </a:rPr>
              <a:t>2</a:t>
            </a:r>
            <a:r>
              <a:rPr lang="en-US" altLang="x-none">
                <a:ea typeface="ＭＳ Ｐゴシック" charset="-128"/>
              </a:rPr>
              <a:t> </a:t>
            </a:r>
            <a:r>
              <a:rPr lang="en-US" altLang="x-none">
                <a:ea typeface="ＭＳ Ｐゴシック" charset="-128"/>
                <a:sym typeface="Symbol" charset="2"/>
              </a:rPr>
              <a:t>= </a:t>
            </a:r>
            <a:r>
              <a:rPr lang="en-US" altLang="x-none" b="1" i="1">
                <a:latin typeface="Times New Roman" charset="0"/>
                <a:ea typeface="ＭＳ Ｐゴシック" charset="-128"/>
                <a:sym typeface="Wingdings" charset="2"/>
              </a:rPr>
              <a:t>w</a:t>
            </a:r>
            <a:r>
              <a:rPr lang="en-US" altLang="x-none" b="1" baseline="-25000">
                <a:latin typeface="Times New Roman" charset="0"/>
                <a:ea typeface="ＭＳ Ｐゴシック" charset="-128"/>
                <a:sym typeface="Wingdings" charset="2"/>
              </a:rPr>
              <a:t>1</a:t>
            </a:r>
            <a:r>
              <a:rPr lang="en-US" altLang="x-none">
                <a:latin typeface="Times New Roman" charset="0"/>
                <a:ea typeface="ＭＳ Ｐゴシック" charset="-128"/>
                <a:sym typeface="Wingdings" charset="2"/>
              </a:rPr>
              <a:t> + </a:t>
            </a:r>
            <a:r>
              <a:rPr lang="en-US" altLang="x-none">
                <a:latin typeface="Symbol" charset="2"/>
                <a:ea typeface="ＭＳ Ｐゴシック" charset="-128"/>
              </a:rPr>
              <a:t>D</a:t>
            </a:r>
            <a:r>
              <a:rPr lang="en-US" altLang="x-none" i="1">
                <a:latin typeface="Times New Roman" charset="0"/>
                <a:ea typeface="ＭＳ Ｐゴシック" charset="-128"/>
              </a:rPr>
              <a:t>w</a:t>
            </a:r>
            <a:r>
              <a:rPr lang="en-US" altLang="x-none" baseline="-25000">
                <a:latin typeface="Times New Roman" charset="0"/>
                <a:ea typeface="ＭＳ Ｐゴシック" charset="-128"/>
              </a:rPr>
              <a:t>1</a:t>
            </a:r>
            <a:endParaRPr lang="en-US" altLang="x-none">
              <a:latin typeface="Times New Roman" charset="0"/>
              <a:ea typeface="ＭＳ Ｐゴシック" charset="-128"/>
              <a:sym typeface="Wingdings" charset="2"/>
            </a:endParaRPr>
          </a:p>
          <a:p>
            <a:pPr eaLnBrk="1" hangingPunct="1">
              <a:buFont typeface="Wingdings" charset="2"/>
              <a:buNone/>
            </a:pPr>
            <a:endParaRPr lang="en-US" altLang="x-none">
              <a:latin typeface="Times New Roman" charset="0"/>
              <a:ea typeface="ＭＳ Ｐゴシック" charset="-128"/>
              <a:sym typeface="Wingdings" charset="2"/>
            </a:endParaRPr>
          </a:p>
          <a:p>
            <a:pPr eaLnBrk="1" hangingPunct="1">
              <a:buFont typeface="Wingdings" charset="2"/>
              <a:buNone/>
            </a:pPr>
            <a:endParaRPr lang="en-US" altLang="x-none">
              <a:latin typeface="Symbol" charset="2"/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r>
              <a:rPr lang="en-US" altLang="x-none">
                <a:latin typeface="Symbol" charset="2"/>
                <a:ea typeface="ＭＳ Ｐゴシック" charset="-128"/>
              </a:rPr>
              <a:t>	D</a:t>
            </a:r>
            <a:r>
              <a:rPr lang="en-US" altLang="x-none" i="1">
                <a:latin typeface="Times New Roman" charset="0"/>
                <a:ea typeface="ＭＳ Ｐゴシック" charset="-128"/>
              </a:rPr>
              <a:t>w</a:t>
            </a:r>
            <a:r>
              <a:rPr lang="en-US" altLang="x-none" baseline="-25000">
                <a:latin typeface="Times New Roman" charset="0"/>
                <a:ea typeface="ＭＳ Ｐゴシック" charset="-128"/>
              </a:rPr>
              <a:t>1</a:t>
            </a:r>
            <a:r>
              <a:rPr lang="en-US" altLang="x-none">
                <a:latin typeface="Times New Roman" charset="0"/>
                <a:ea typeface="ＭＳ Ｐゴシック" charset="-128"/>
              </a:rPr>
              <a:t> = 1/3 (-1, ½) (0 – </a:t>
            </a:r>
            <a:r>
              <a:rPr lang="en-US" altLang="x-none" i="1">
                <a:latin typeface="Times New Roman" charset="0"/>
                <a:ea typeface="ＭＳ Ｐゴシック" charset="-128"/>
              </a:rPr>
              <a:t>sign</a:t>
            </a:r>
            <a:r>
              <a:rPr lang="en-US" altLang="x-none">
                <a:latin typeface="Times New Roman" charset="0"/>
                <a:ea typeface="ＭＳ Ｐゴシック" charset="-128"/>
              </a:rPr>
              <a:t>(</a:t>
            </a:r>
            <a:r>
              <a:rPr lang="en-US" altLang="x-none" i="1">
                <a:latin typeface="Times New Roman" charset="0"/>
                <a:ea typeface="ＭＳ Ｐゴシック" charset="-128"/>
              </a:rPr>
              <a:t>w</a:t>
            </a:r>
            <a:r>
              <a:rPr lang="en-US" altLang="x-none" baseline="-25000">
                <a:latin typeface="Times New Roman" charset="0"/>
                <a:ea typeface="ＭＳ Ｐゴシック" charset="-128"/>
              </a:rPr>
              <a:t>1</a:t>
            </a:r>
            <a:r>
              <a:rPr lang="en-US" altLang="x-none">
                <a:latin typeface="Times New Roman" charset="0"/>
                <a:ea typeface="ＭＳ Ｐゴシック" charset="-128"/>
              </a:rPr>
              <a:t> </a:t>
            </a:r>
            <a:r>
              <a:rPr lang="en-US" altLang="x-none" i="1">
                <a:latin typeface="Times New Roman" charset="0"/>
                <a:ea typeface="ＭＳ Ｐゴシック" charset="-128"/>
              </a:rPr>
              <a:t>x</a:t>
            </a:r>
            <a:r>
              <a:rPr lang="en-US" altLang="x-none" baseline="-25000">
                <a:latin typeface="Times New Roman" charset="0"/>
                <a:ea typeface="ＭＳ Ｐゴシック" charset="-128"/>
              </a:rPr>
              <a:t>1</a:t>
            </a:r>
            <a:r>
              <a:rPr lang="en-US" altLang="x-none">
                <a:latin typeface="Times New Roman" charset="0"/>
                <a:ea typeface="ＭＳ Ｐゴシック" charset="-128"/>
              </a:rPr>
              <a:t>))</a:t>
            </a:r>
            <a:endParaRPr lang="en-US" altLang="x-none"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endParaRPr lang="en-US" altLang="x-none">
              <a:latin typeface="Times New Roman" charset="0"/>
              <a:ea typeface="ＭＳ Ｐゴシック" charset="-128"/>
              <a:sym typeface="Wingdings" charset="2"/>
            </a:endParaRPr>
          </a:p>
          <a:p>
            <a:pPr eaLnBrk="1" hangingPunct="1">
              <a:buFont typeface="Wingdings" charset="2"/>
              <a:buNone/>
            </a:pPr>
            <a:r>
              <a:rPr lang="en-US" altLang="x-none" b="1" i="1">
                <a:latin typeface="Times New Roman" charset="0"/>
                <a:ea typeface="ＭＳ Ｐゴシック" charset="-128"/>
                <a:sym typeface="Wingdings" charset="2"/>
              </a:rPr>
              <a:t>	w</a:t>
            </a:r>
            <a:r>
              <a:rPr lang="en-US" altLang="x-none" b="1" baseline="-25000">
                <a:latin typeface="Times New Roman" charset="0"/>
                <a:ea typeface="ＭＳ Ｐゴシック" charset="-128"/>
                <a:sym typeface="Wingdings" charset="2"/>
              </a:rPr>
              <a:t>2</a:t>
            </a:r>
            <a:r>
              <a:rPr lang="en-US" altLang="x-none">
                <a:ea typeface="ＭＳ Ｐゴシック" charset="-128"/>
                <a:sym typeface="Wingdings" charset="2"/>
              </a:rPr>
              <a:t> = (1/3, 5/6) + 1/3 </a:t>
            </a:r>
            <a:r>
              <a:rPr lang="en-US" altLang="x-none">
                <a:ea typeface="ＭＳ Ｐゴシック" charset="-128"/>
                <a:sym typeface="Symbol" charset="2"/>
              </a:rPr>
              <a:t> </a:t>
            </a:r>
            <a:r>
              <a:rPr lang="en-US" altLang="x-none">
                <a:ea typeface="ＭＳ Ｐゴシック" charset="-128"/>
                <a:sym typeface="Wingdings" charset="2"/>
              </a:rPr>
              <a:t>-1 </a:t>
            </a:r>
            <a:r>
              <a:rPr lang="en-US" altLang="x-none">
                <a:ea typeface="ＭＳ Ｐゴシック" charset="-128"/>
                <a:sym typeface="Symbol" charset="2"/>
              </a:rPr>
              <a:t></a:t>
            </a:r>
            <a:r>
              <a:rPr lang="en-US" altLang="x-none">
                <a:ea typeface="ＭＳ Ｐゴシック" charset="-128"/>
                <a:sym typeface="Wingdings" charset="2"/>
              </a:rPr>
              <a:t> (-1, 1/2) = (2/3, 2/3)</a:t>
            </a:r>
            <a:endParaRPr lang="en-US" altLang="x-none" b="1">
              <a:ea typeface="ＭＳ Ｐゴシック" charset="-128"/>
              <a:sym typeface="Wingdings" charset="2"/>
            </a:endParaRPr>
          </a:p>
          <a:p>
            <a:pPr eaLnBrk="1" hangingPunct="1"/>
            <a:endParaRPr lang="en-US" altLang="x-none" b="1">
              <a:ea typeface="ＭＳ Ｐゴシック" charset="-128"/>
              <a:sym typeface="Wingdings" charset="2"/>
            </a:endParaRPr>
          </a:p>
          <a:p>
            <a:pPr eaLnBrk="1" hangingPunct="1">
              <a:buFontTx/>
              <a:buNone/>
            </a:pPr>
            <a:endParaRPr lang="en-US" altLang="x-none" b="1">
              <a:ea typeface="ＭＳ Ｐゴシック" charset="-128"/>
              <a:sym typeface="Wingdings" charset="2"/>
            </a:endParaRPr>
          </a:p>
          <a:p>
            <a:pPr eaLnBrk="1" hangingPunct="1"/>
            <a:endParaRPr lang="en-GB" altLang="x-none">
              <a:ea typeface="ＭＳ Ｐゴシック" charset="-128"/>
            </a:endParaRPr>
          </a:p>
        </p:txBody>
      </p:sp>
      <p:graphicFrame>
        <p:nvGraphicFramePr>
          <p:cNvPr id="60419" name="Object 4"/>
          <p:cNvGraphicFramePr>
            <a:graphicFrameLocks noChangeAspect="1"/>
          </p:cNvGraphicFramePr>
          <p:nvPr/>
        </p:nvGraphicFramePr>
        <p:xfrm>
          <a:off x="1154113" y="2381250"/>
          <a:ext cx="2932112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2" name="Equation" r:id="rId4" imgW="1130300" imgH="203200" progId="Equation.3">
                  <p:embed/>
                </p:oleObj>
              </mc:Choice>
              <mc:Fallback>
                <p:oleObj name="Equation" r:id="rId4" imgW="11303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4113" y="2381250"/>
                        <a:ext cx="2932112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74688" y="-26988"/>
            <a:ext cx="7772400" cy="863601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kumimoji="1" lang="en-US" sz="4400" kern="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w Cen MT Condensed" pitchFamily="34" charset="0"/>
                <a:ea typeface="+mj-ea"/>
                <a:cs typeface="+mj-cs"/>
              </a:rPr>
              <a:t>Second Correction</a:t>
            </a:r>
            <a:endParaRPr kumimoji="1" lang="en-GB" sz="4400" kern="0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w Cen MT Condensed" pitchFamily="34" charset="0"/>
              <a:ea typeface="+mj-ea"/>
              <a:cs typeface="+mj-cs"/>
            </a:endParaRPr>
          </a:p>
        </p:txBody>
      </p:sp>
      <p:grpSp>
        <p:nvGrpSpPr>
          <p:cNvPr id="61442" name="Group 1"/>
          <p:cNvGrpSpPr>
            <a:grpSpLocks noChangeAspect="1"/>
          </p:cNvGrpSpPr>
          <p:nvPr/>
        </p:nvGrpSpPr>
        <p:grpSpPr bwMode="auto">
          <a:xfrm>
            <a:off x="1547813" y="1484313"/>
            <a:ext cx="6297612" cy="4924425"/>
            <a:chOff x="2505075" y="2349500"/>
            <a:chExt cx="4373563" cy="3419475"/>
          </a:xfrm>
        </p:grpSpPr>
        <p:sp>
          <p:nvSpPr>
            <p:cNvPr id="61443" name="Rectangle 5"/>
            <p:cNvSpPr>
              <a:spLocks noChangeArrowheads="1"/>
            </p:cNvSpPr>
            <p:nvPr/>
          </p:nvSpPr>
          <p:spPr bwMode="auto">
            <a:xfrm>
              <a:off x="2752725" y="2425700"/>
              <a:ext cx="4124325" cy="3248025"/>
            </a:xfrm>
            <a:prstGeom prst="rect">
              <a:avLst/>
            </a:prstGeom>
            <a:noFill/>
            <a:ln w="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61444" name="Line 12"/>
            <p:cNvSpPr>
              <a:spLocks noChangeShapeType="1"/>
            </p:cNvSpPr>
            <p:nvPr/>
          </p:nvSpPr>
          <p:spPr bwMode="auto">
            <a:xfrm flipV="1">
              <a:off x="2752725" y="56356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45" name="Line 13"/>
            <p:cNvSpPr>
              <a:spLocks noChangeShapeType="1"/>
            </p:cNvSpPr>
            <p:nvPr/>
          </p:nvSpPr>
          <p:spPr bwMode="auto">
            <a:xfrm>
              <a:off x="2752725" y="24257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46" name="Line 15"/>
            <p:cNvSpPr>
              <a:spLocks noChangeShapeType="1"/>
            </p:cNvSpPr>
            <p:nvPr/>
          </p:nvSpPr>
          <p:spPr bwMode="auto">
            <a:xfrm flipV="1">
              <a:off x="3267075" y="56356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47" name="Line 16"/>
            <p:cNvSpPr>
              <a:spLocks noChangeShapeType="1"/>
            </p:cNvSpPr>
            <p:nvPr/>
          </p:nvSpPr>
          <p:spPr bwMode="auto">
            <a:xfrm>
              <a:off x="3267075" y="24257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48" name="Line 18"/>
            <p:cNvSpPr>
              <a:spLocks noChangeShapeType="1"/>
            </p:cNvSpPr>
            <p:nvPr/>
          </p:nvSpPr>
          <p:spPr bwMode="auto">
            <a:xfrm flipV="1">
              <a:off x="3781425" y="56356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49" name="Line 19"/>
            <p:cNvSpPr>
              <a:spLocks noChangeShapeType="1"/>
            </p:cNvSpPr>
            <p:nvPr/>
          </p:nvSpPr>
          <p:spPr bwMode="auto">
            <a:xfrm>
              <a:off x="3781425" y="24257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0" name="Line 21"/>
            <p:cNvSpPr>
              <a:spLocks noChangeShapeType="1"/>
            </p:cNvSpPr>
            <p:nvPr/>
          </p:nvSpPr>
          <p:spPr bwMode="auto">
            <a:xfrm flipV="1">
              <a:off x="4295775" y="56356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1" name="Line 22"/>
            <p:cNvSpPr>
              <a:spLocks noChangeShapeType="1"/>
            </p:cNvSpPr>
            <p:nvPr/>
          </p:nvSpPr>
          <p:spPr bwMode="auto">
            <a:xfrm>
              <a:off x="4295775" y="24257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2" name="Line 24"/>
            <p:cNvSpPr>
              <a:spLocks noChangeShapeType="1"/>
            </p:cNvSpPr>
            <p:nvPr/>
          </p:nvSpPr>
          <p:spPr bwMode="auto">
            <a:xfrm flipV="1">
              <a:off x="4819650" y="56356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3" name="Line 25"/>
            <p:cNvSpPr>
              <a:spLocks noChangeShapeType="1"/>
            </p:cNvSpPr>
            <p:nvPr/>
          </p:nvSpPr>
          <p:spPr bwMode="auto">
            <a:xfrm>
              <a:off x="4819650" y="24257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4" name="Line 27"/>
            <p:cNvSpPr>
              <a:spLocks noChangeShapeType="1"/>
            </p:cNvSpPr>
            <p:nvPr/>
          </p:nvSpPr>
          <p:spPr bwMode="auto">
            <a:xfrm flipV="1">
              <a:off x="5334000" y="56356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5" name="Line 28"/>
            <p:cNvSpPr>
              <a:spLocks noChangeShapeType="1"/>
            </p:cNvSpPr>
            <p:nvPr/>
          </p:nvSpPr>
          <p:spPr bwMode="auto">
            <a:xfrm>
              <a:off x="5334000" y="24257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6" name="Line 30"/>
            <p:cNvSpPr>
              <a:spLocks noChangeShapeType="1"/>
            </p:cNvSpPr>
            <p:nvPr/>
          </p:nvSpPr>
          <p:spPr bwMode="auto">
            <a:xfrm flipV="1">
              <a:off x="5848350" y="56356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7" name="Line 31"/>
            <p:cNvSpPr>
              <a:spLocks noChangeShapeType="1"/>
            </p:cNvSpPr>
            <p:nvPr/>
          </p:nvSpPr>
          <p:spPr bwMode="auto">
            <a:xfrm>
              <a:off x="5848350" y="24257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8" name="Line 33"/>
            <p:cNvSpPr>
              <a:spLocks noChangeShapeType="1"/>
            </p:cNvSpPr>
            <p:nvPr/>
          </p:nvSpPr>
          <p:spPr bwMode="auto">
            <a:xfrm flipV="1">
              <a:off x="6362700" y="56356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9" name="Line 34"/>
            <p:cNvSpPr>
              <a:spLocks noChangeShapeType="1"/>
            </p:cNvSpPr>
            <p:nvPr/>
          </p:nvSpPr>
          <p:spPr bwMode="auto">
            <a:xfrm>
              <a:off x="6362700" y="24257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0" name="Line 36"/>
            <p:cNvSpPr>
              <a:spLocks noChangeShapeType="1"/>
            </p:cNvSpPr>
            <p:nvPr/>
          </p:nvSpPr>
          <p:spPr bwMode="auto">
            <a:xfrm flipV="1">
              <a:off x="6877050" y="563562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1" name="Line 37"/>
            <p:cNvSpPr>
              <a:spLocks noChangeShapeType="1"/>
            </p:cNvSpPr>
            <p:nvPr/>
          </p:nvSpPr>
          <p:spPr bwMode="auto">
            <a:xfrm>
              <a:off x="6877050" y="24257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2" name="Line 39"/>
            <p:cNvSpPr>
              <a:spLocks noChangeShapeType="1"/>
            </p:cNvSpPr>
            <p:nvPr/>
          </p:nvSpPr>
          <p:spPr bwMode="auto">
            <a:xfrm>
              <a:off x="2752725" y="567372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3" name="Line 40"/>
            <p:cNvSpPr>
              <a:spLocks noChangeShapeType="1"/>
            </p:cNvSpPr>
            <p:nvPr/>
          </p:nvSpPr>
          <p:spPr bwMode="auto">
            <a:xfrm flipH="1">
              <a:off x="6838950" y="567372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4" name="Rectangle 41"/>
            <p:cNvSpPr>
              <a:spLocks noChangeArrowheads="1"/>
            </p:cNvSpPr>
            <p:nvPr/>
          </p:nvSpPr>
          <p:spPr bwMode="auto">
            <a:xfrm>
              <a:off x="2609850" y="5597525"/>
              <a:ext cx="17145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-2</a:t>
              </a:r>
              <a:endParaRPr lang="en-GB" altLang="x-none" sz="1800"/>
            </a:p>
          </p:txBody>
        </p:sp>
        <p:sp>
          <p:nvSpPr>
            <p:cNvPr id="61465" name="Line 42"/>
            <p:cNvSpPr>
              <a:spLocks noChangeShapeType="1"/>
            </p:cNvSpPr>
            <p:nvPr/>
          </p:nvSpPr>
          <p:spPr bwMode="auto">
            <a:xfrm>
              <a:off x="2752725" y="52641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6" name="Line 43"/>
            <p:cNvSpPr>
              <a:spLocks noChangeShapeType="1"/>
            </p:cNvSpPr>
            <p:nvPr/>
          </p:nvSpPr>
          <p:spPr bwMode="auto">
            <a:xfrm flipH="1">
              <a:off x="6838950" y="52641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7" name="Rectangle 44"/>
            <p:cNvSpPr>
              <a:spLocks noChangeArrowheads="1"/>
            </p:cNvSpPr>
            <p:nvPr/>
          </p:nvSpPr>
          <p:spPr bwMode="auto">
            <a:xfrm>
              <a:off x="2505075" y="5187950"/>
              <a:ext cx="26670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-1.5</a:t>
              </a:r>
              <a:endParaRPr lang="en-GB" altLang="x-none" sz="1800"/>
            </a:p>
          </p:txBody>
        </p:sp>
        <p:sp>
          <p:nvSpPr>
            <p:cNvPr id="61468" name="Line 45"/>
            <p:cNvSpPr>
              <a:spLocks noChangeShapeType="1"/>
            </p:cNvSpPr>
            <p:nvPr/>
          </p:nvSpPr>
          <p:spPr bwMode="auto">
            <a:xfrm>
              <a:off x="2752725" y="48641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9" name="Line 46"/>
            <p:cNvSpPr>
              <a:spLocks noChangeShapeType="1"/>
            </p:cNvSpPr>
            <p:nvPr/>
          </p:nvSpPr>
          <p:spPr bwMode="auto">
            <a:xfrm flipH="1">
              <a:off x="6838950" y="48641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70" name="Rectangle 47"/>
            <p:cNvSpPr>
              <a:spLocks noChangeArrowheads="1"/>
            </p:cNvSpPr>
            <p:nvPr/>
          </p:nvSpPr>
          <p:spPr bwMode="auto">
            <a:xfrm>
              <a:off x="2609850" y="4787900"/>
              <a:ext cx="17145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-1</a:t>
              </a:r>
              <a:endParaRPr lang="en-GB" altLang="x-none" sz="1800"/>
            </a:p>
          </p:txBody>
        </p:sp>
        <p:sp>
          <p:nvSpPr>
            <p:cNvPr id="61471" name="Line 48"/>
            <p:cNvSpPr>
              <a:spLocks noChangeShapeType="1"/>
            </p:cNvSpPr>
            <p:nvPr/>
          </p:nvSpPr>
          <p:spPr bwMode="auto">
            <a:xfrm>
              <a:off x="2752725" y="445452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72" name="Line 49"/>
            <p:cNvSpPr>
              <a:spLocks noChangeShapeType="1"/>
            </p:cNvSpPr>
            <p:nvPr/>
          </p:nvSpPr>
          <p:spPr bwMode="auto">
            <a:xfrm flipH="1">
              <a:off x="6838950" y="445452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73" name="Rectangle 50"/>
            <p:cNvSpPr>
              <a:spLocks noChangeArrowheads="1"/>
            </p:cNvSpPr>
            <p:nvPr/>
          </p:nvSpPr>
          <p:spPr bwMode="auto">
            <a:xfrm>
              <a:off x="2505075" y="4378325"/>
              <a:ext cx="26670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-0.5</a:t>
              </a:r>
              <a:endParaRPr lang="en-GB" altLang="x-none" sz="1800"/>
            </a:p>
          </p:txBody>
        </p:sp>
        <p:sp>
          <p:nvSpPr>
            <p:cNvPr id="61474" name="Line 51"/>
            <p:cNvSpPr>
              <a:spLocks noChangeShapeType="1"/>
            </p:cNvSpPr>
            <p:nvPr/>
          </p:nvSpPr>
          <p:spPr bwMode="auto">
            <a:xfrm>
              <a:off x="2752725" y="405447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75" name="Line 52"/>
            <p:cNvSpPr>
              <a:spLocks noChangeShapeType="1"/>
            </p:cNvSpPr>
            <p:nvPr/>
          </p:nvSpPr>
          <p:spPr bwMode="auto">
            <a:xfrm flipH="1">
              <a:off x="6838950" y="405447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76" name="Rectangle 53"/>
            <p:cNvSpPr>
              <a:spLocks noChangeArrowheads="1"/>
            </p:cNvSpPr>
            <p:nvPr/>
          </p:nvSpPr>
          <p:spPr bwMode="auto">
            <a:xfrm>
              <a:off x="2647950" y="3978275"/>
              <a:ext cx="123825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GB" altLang="x-none" sz="1800"/>
            </a:p>
          </p:txBody>
        </p:sp>
        <p:sp>
          <p:nvSpPr>
            <p:cNvPr id="61477" name="Line 54"/>
            <p:cNvSpPr>
              <a:spLocks noChangeShapeType="1"/>
            </p:cNvSpPr>
            <p:nvPr/>
          </p:nvSpPr>
          <p:spPr bwMode="auto">
            <a:xfrm>
              <a:off x="2752725" y="36449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78" name="Line 55"/>
            <p:cNvSpPr>
              <a:spLocks noChangeShapeType="1"/>
            </p:cNvSpPr>
            <p:nvPr/>
          </p:nvSpPr>
          <p:spPr bwMode="auto">
            <a:xfrm flipH="1">
              <a:off x="6838950" y="36449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79" name="Rectangle 56"/>
            <p:cNvSpPr>
              <a:spLocks noChangeArrowheads="1"/>
            </p:cNvSpPr>
            <p:nvPr/>
          </p:nvSpPr>
          <p:spPr bwMode="auto">
            <a:xfrm>
              <a:off x="2543175" y="3568700"/>
              <a:ext cx="22860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0.5</a:t>
              </a:r>
              <a:endParaRPr lang="en-GB" altLang="x-none" sz="1800"/>
            </a:p>
          </p:txBody>
        </p:sp>
        <p:sp>
          <p:nvSpPr>
            <p:cNvPr id="61480" name="Line 57"/>
            <p:cNvSpPr>
              <a:spLocks noChangeShapeType="1"/>
            </p:cNvSpPr>
            <p:nvPr/>
          </p:nvSpPr>
          <p:spPr bwMode="auto">
            <a:xfrm>
              <a:off x="2752725" y="323532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81" name="Line 58"/>
            <p:cNvSpPr>
              <a:spLocks noChangeShapeType="1"/>
            </p:cNvSpPr>
            <p:nvPr/>
          </p:nvSpPr>
          <p:spPr bwMode="auto">
            <a:xfrm flipH="1">
              <a:off x="6838950" y="323532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82" name="Rectangle 59"/>
            <p:cNvSpPr>
              <a:spLocks noChangeArrowheads="1"/>
            </p:cNvSpPr>
            <p:nvPr/>
          </p:nvSpPr>
          <p:spPr bwMode="auto">
            <a:xfrm>
              <a:off x="2647950" y="3159125"/>
              <a:ext cx="123825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GB" altLang="x-none" sz="1800"/>
            </a:p>
          </p:txBody>
        </p:sp>
        <p:sp>
          <p:nvSpPr>
            <p:cNvPr id="61483" name="Line 60"/>
            <p:cNvSpPr>
              <a:spLocks noChangeShapeType="1"/>
            </p:cNvSpPr>
            <p:nvPr/>
          </p:nvSpPr>
          <p:spPr bwMode="auto">
            <a:xfrm>
              <a:off x="2752725" y="283527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84" name="Line 61"/>
            <p:cNvSpPr>
              <a:spLocks noChangeShapeType="1"/>
            </p:cNvSpPr>
            <p:nvPr/>
          </p:nvSpPr>
          <p:spPr bwMode="auto">
            <a:xfrm flipH="1">
              <a:off x="6838950" y="283527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85" name="Rectangle 62"/>
            <p:cNvSpPr>
              <a:spLocks noChangeArrowheads="1"/>
            </p:cNvSpPr>
            <p:nvPr/>
          </p:nvSpPr>
          <p:spPr bwMode="auto">
            <a:xfrm>
              <a:off x="2543175" y="2759075"/>
              <a:ext cx="22860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1.5</a:t>
              </a:r>
              <a:endParaRPr lang="en-GB" altLang="x-none" sz="1800"/>
            </a:p>
          </p:txBody>
        </p:sp>
        <p:sp>
          <p:nvSpPr>
            <p:cNvPr id="61486" name="Line 63"/>
            <p:cNvSpPr>
              <a:spLocks noChangeShapeType="1"/>
            </p:cNvSpPr>
            <p:nvPr/>
          </p:nvSpPr>
          <p:spPr bwMode="auto">
            <a:xfrm>
              <a:off x="2752725" y="24257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87" name="Line 64"/>
            <p:cNvSpPr>
              <a:spLocks noChangeShapeType="1"/>
            </p:cNvSpPr>
            <p:nvPr/>
          </p:nvSpPr>
          <p:spPr bwMode="auto">
            <a:xfrm flipH="1">
              <a:off x="6838950" y="24257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88" name="Rectangle 65"/>
            <p:cNvSpPr>
              <a:spLocks noChangeArrowheads="1"/>
            </p:cNvSpPr>
            <p:nvPr/>
          </p:nvSpPr>
          <p:spPr bwMode="auto">
            <a:xfrm>
              <a:off x="2647950" y="2349500"/>
              <a:ext cx="123825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GB" altLang="x-none" sz="1000">
                  <a:solidFill>
                    <a:srgbClr val="000000"/>
                  </a:solidFill>
                  <a:latin typeface="Helvetica" charset="0"/>
                </a:rPr>
                <a:t>2</a:t>
              </a:r>
              <a:endParaRPr lang="en-GB" altLang="x-none" sz="1800"/>
            </a:p>
          </p:txBody>
        </p:sp>
        <p:sp>
          <p:nvSpPr>
            <p:cNvPr id="61489" name="Line 70"/>
            <p:cNvSpPr>
              <a:spLocks noChangeShapeType="1"/>
            </p:cNvSpPr>
            <p:nvPr/>
          </p:nvSpPr>
          <p:spPr bwMode="auto">
            <a:xfrm>
              <a:off x="3733800" y="4816475"/>
              <a:ext cx="95250" cy="9525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0" name="Line 71"/>
            <p:cNvSpPr>
              <a:spLocks noChangeShapeType="1"/>
            </p:cNvSpPr>
            <p:nvPr/>
          </p:nvSpPr>
          <p:spPr bwMode="auto">
            <a:xfrm flipH="1">
              <a:off x="3733800" y="4816475"/>
              <a:ext cx="95250" cy="9525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1" name="Line 72"/>
            <p:cNvSpPr>
              <a:spLocks noChangeShapeType="1"/>
            </p:cNvSpPr>
            <p:nvPr/>
          </p:nvSpPr>
          <p:spPr bwMode="auto">
            <a:xfrm>
              <a:off x="3733800" y="3597275"/>
              <a:ext cx="95250" cy="9525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2" name="Line 73"/>
            <p:cNvSpPr>
              <a:spLocks noChangeShapeType="1"/>
            </p:cNvSpPr>
            <p:nvPr/>
          </p:nvSpPr>
          <p:spPr bwMode="auto">
            <a:xfrm flipH="1">
              <a:off x="3733800" y="3597275"/>
              <a:ext cx="95250" cy="9525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3" name="Line 74"/>
            <p:cNvSpPr>
              <a:spLocks noChangeShapeType="1"/>
            </p:cNvSpPr>
            <p:nvPr/>
          </p:nvSpPr>
          <p:spPr bwMode="auto">
            <a:xfrm>
              <a:off x="5286375" y="3187700"/>
              <a:ext cx="95250" cy="9525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4" name="Line 75"/>
            <p:cNvSpPr>
              <a:spLocks noChangeShapeType="1"/>
            </p:cNvSpPr>
            <p:nvPr/>
          </p:nvSpPr>
          <p:spPr bwMode="auto">
            <a:xfrm flipH="1">
              <a:off x="5286375" y="3187700"/>
              <a:ext cx="95250" cy="9525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5" name="Line 76"/>
            <p:cNvSpPr>
              <a:spLocks noChangeShapeType="1"/>
            </p:cNvSpPr>
            <p:nvPr/>
          </p:nvSpPr>
          <p:spPr bwMode="auto">
            <a:xfrm>
              <a:off x="5800725" y="3597275"/>
              <a:ext cx="95250" cy="9525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6" name="Line 77"/>
            <p:cNvSpPr>
              <a:spLocks noChangeShapeType="1"/>
            </p:cNvSpPr>
            <p:nvPr/>
          </p:nvSpPr>
          <p:spPr bwMode="auto">
            <a:xfrm flipH="1">
              <a:off x="5800725" y="3597275"/>
              <a:ext cx="95250" cy="9525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7" name="Line 81"/>
            <p:cNvSpPr>
              <a:spLocks noChangeShapeType="1"/>
            </p:cNvSpPr>
            <p:nvPr/>
          </p:nvSpPr>
          <p:spPr bwMode="auto">
            <a:xfrm flipV="1">
              <a:off x="4787900" y="3357563"/>
              <a:ext cx="720725" cy="719137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82" name="Rectangle 84"/>
            <p:cNvSpPr>
              <a:spLocks noChangeArrowheads="1"/>
            </p:cNvSpPr>
            <p:nvPr/>
          </p:nvSpPr>
          <p:spPr bwMode="auto">
            <a:xfrm>
              <a:off x="4286693" y="2759572"/>
              <a:ext cx="856632" cy="170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GB" sz="1600" b="1" i="1" dirty="0">
                  <a:solidFill>
                    <a:srgbClr val="000000"/>
                  </a:solidFill>
                  <a:latin typeface="+mj-lt"/>
                  <a:ea typeface="宋体" charset="0"/>
                  <a:cs typeface="宋体" charset="0"/>
                </a:rPr>
                <a:t>w</a:t>
              </a:r>
              <a:r>
                <a:rPr lang="en-GB" sz="1600" b="1" baseline="-25000" dirty="0">
                  <a:solidFill>
                    <a:srgbClr val="000000"/>
                  </a:solidFill>
                  <a:latin typeface="+mj-lt"/>
                  <a:ea typeface="宋体" charset="0"/>
                  <a:cs typeface="宋体" charset="0"/>
                </a:rPr>
                <a:t>2</a:t>
              </a:r>
              <a:r>
                <a:rPr lang="en-GB" sz="1600" b="1" dirty="0">
                  <a:solidFill>
                    <a:srgbClr val="000000"/>
                  </a:solidFill>
                  <a:latin typeface="Helvetica" charset="0"/>
                  <a:ea typeface="宋体" charset="0"/>
                  <a:cs typeface="宋体" charset="0"/>
                </a:rPr>
                <a:t> = (2/3,2/3) </a:t>
              </a:r>
              <a:endParaRPr lang="en-GB" sz="1600" dirty="0">
                <a:ea typeface="宋体" charset="0"/>
                <a:cs typeface="宋体" charset="0"/>
              </a:endParaRPr>
            </a:p>
          </p:txBody>
        </p:sp>
        <p:sp>
          <p:nvSpPr>
            <p:cNvPr id="61499" name="Freeform 80"/>
            <p:cNvSpPr>
              <a:spLocks/>
            </p:cNvSpPr>
            <p:nvPr/>
          </p:nvSpPr>
          <p:spPr bwMode="auto">
            <a:xfrm>
              <a:off x="3708400" y="3141663"/>
              <a:ext cx="2087563" cy="1800225"/>
            </a:xfrm>
            <a:custGeom>
              <a:avLst/>
              <a:gdLst>
                <a:gd name="T0" fmla="*/ 0 w 1950"/>
                <a:gd name="T1" fmla="*/ 0 h 618"/>
                <a:gd name="T2" fmla="*/ 2147483647 w 1950"/>
                <a:gd name="T3" fmla="*/ 2147483647 h 618"/>
                <a:gd name="T4" fmla="*/ 2147483647 w 1950"/>
                <a:gd name="T5" fmla="*/ 2147483647 h 618"/>
                <a:gd name="T6" fmla="*/ 2147483647 w 1950"/>
                <a:gd name="T7" fmla="*/ 2147483647 h 618"/>
                <a:gd name="T8" fmla="*/ 2147483647 w 1950"/>
                <a:gd name="T9" fmla="*/ 2147483647 h 618"/>
                <a:gd name="T10" fmla="*/ 2147483647 w 1950"/>
                <a:gd name="T11" fmla="*/ 2147483647 h 618"/>
                <a:gd name="T12" fmla="*/ 2147483647 w 1950"/>
                <a:gd name="T13" fmla="*/ 2147483647 h 618"/>
                <a:gd name="T14" fmla="*/ 2147483647 w 1950"/>
                <a:gd name="T15" fmla="*/ 2147483647 h 618"/>
                <a:gd name="T16" fmla="*/ 2147483647 w 1950"/>
                <a:gd name="T17" fmla="*/ 2147483647 h 618"/>
                <a:gd name="T18" fmla="*/ 2147483647 w 1950"/>
                <a:gd name="T19" fmla="*/ 2147483647 h 618"/>
                <a:gd name="T20" fmla="*/ 2147483647 w 1950"/>
                <a:gd name="T21" fmla="*/ 2147483647 h 618"/>
                <a:gd name="T22" fmla="*/ 2147483647 w 1950"/>
                <a:gd name="T23" fmla="*/ 2147483647 h 618"/>
                <a:gd name="T24" fmla="*/ 2147483647 w 1950"/>
                <a:gd name="T25" fmla="*/ 2147483647 h 618"/>
                <a:gd name="T26" fmla="*/ 2147483647 w 1950"/>
                <a:gd name="T27" fmla="*/ 2147483647 h 618"/>
                <a:gd name="T28" fmla="*/ 2147483647 w 1950"/>
                <a:gd name="T29" fmla="*/ 2147483647 h 618"/>
                <a:gd name="T30" fmla="*/ 2147483647 w 1950"/>
                <a:gd name="T31" fmla="*/ 2147483647 h 618"/>
                <a:gd name="T32" fmla="*/ 2147483647 w 1950"/>
                <a:gd name="T33" fmla="*/ 2147483647 h 618"/>
                <a:gd name="T34" fmla="*/ 2147483647 w 1950"/>
                <a:gd name="T35" fmla="*/ 2147483647 h 618"/>
                <a:gd name="T36" fmla="*/ 2147483647 w 1950"/>
                <a:gd name="T37" fmla="*/ 2147483647 h 618"/>
                <a:gd name="T38" fmla="*/ 2147483647 w 1950"/>
                <a:gd name="T39" fmla="*/ 2147483647 h 618"/>
                <a:gd name="T40" fmla="*/ 2147483647 w 1950"/>
                <a:gd name="T41" fmla="*/ 2147483647 h 618"/>
                <a:gd name="T42" fmla="*/ 2147483647 w 1950"/>
                <a:gd name="T43" fmla="*/ 2147483647 h 618"/>
                <a:gd name="T44" fmla="*/ 2147483647 w 1950"/>
                <a:gd name="T45" fmla="*/ 2147483647 h 618"/>
                <a:gd name="T46" fmla="*/ 2147483647 w 1950"/>
                <a:gd name="T47" fmla="*/ 2147483647 h 618"/>
                <a:gd name="T48" fmla="*/ 2147483647 w 1950"/>
                <a:gd name="T49" fmla="*/ 2147483647 h 618"/>
                <a:gd name="T50" fmla="*/ 2147483647 w 1950"/>
                <a:gd name="T51" fmla="*/ 2147483647 h 618"/>
                <a:gd name="T52" fmla="*/ 2147483647 w 1950"/>
                <a:gd name="T53" fmla="*/ 2147483647 h 618"/>
                <a:gd name="T54" fmla="*/ 2147483647 w 1950"/>
                <a:gd name="T55" fmla="*/ 2147483647 h 618"/>
                <a:gd name="T56" fmla="*/ 2147483647 w 1950"/>
                <a:gd name="T57" fmla="*/ 2147483647 h 618"/>
                <a:gd name="T58" fmla="*/ 2147483647 w 1950"/>
                <a:gd name="T59" fmla="*/ 2147483647 h 618"/>
                <a:gd name="T60" fmla="*/ 2147483647 w 1950"/>
                <a:gd name="T61" fmla="*/ 2147483647 h 61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950"/>
                <a:gd name="T94" fmla="*/ 0 h 618"/>
                <a:gd name="T95" fmla="*/ 1950 w 1950"/>
                <a:gd name="T96" fmla="*/ 618 h 61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950" h="618">
                  <a:moveTo>
                    <a:pt x="0" y="0"/>
                  </a:moveTo>
                  <a:lnTo>
                    <a:pt x="66" y="24"/>
                  </a:lnTo>
                  <a:lnTo>
                    <a:pt x="132" y="42"/>
                  </a:lnTo>
                  <a:lnTo>
                    <a:pt x="198" y="66"/>
                  </a:lnTo>
                  <a:lnTo>
                    <a:pt x="258" y="84"/>
                  </a:lnTo>
                  <a:lnTo>
                    <a:pt x="324" y="102"/>
                  </a:lnTo>
                  <a:lnTo>
                    <a:pt x="390" y="126"/>
                  </a:lnTo>
                  <a:lnTo>
                    <a:pt x="456" y="144"/>
                  </a:lnTo>
                  <a:lnTo>
                    <a:pt x="522" y="168"/>
                  </a:lnTo>
                  <a:lnTo>
                    <a:pt x="588" y="186"/>
                  </a:lnTo>
                  <a:lnTo>
                    <a:pt x="648" y="204"/>
                  </a:lnTo>
                  <a:lnTo>
                    <a:pt x="714" y="228"/>
                  </a:lnTo>
                  <a:lnTo>
                    <a:pt x="780" y="246"/>
                  </a:lnTo>
                  <a:lnTo>
                    <a:pt x="846" y="270"/>
                  </a:lnTo>
                  <a:lnTo>
                    <a:pt x="912" y="288"/>
                  </a:lnTo>
                  <a:lnTo>
                    <a:pt x="978" y="312"/>
                  </a:lnTo>
                  <a:lnTo>
                    <a:pt x="1038" y="330"/>
                  </a:lnTo>
                  <a:lnTo>
                    <a:pt x="1104" y="348"/>
                  </a:lnTo>
                  <a:lnTo>
                    <a:pt x="1170" y="372"/>
                  </a:lnTo>
                  <a:lnTo>
                    <a:pt x="1236" y="390"/>
                  </a:lnTo>
                  <a:lnTo>
                    <a:pt x="1302" y="414"/>
                  </a:lnTo>
                  <a:lnTo>
                    <a:pt x="1362" y="432"/>
                  </a:lnTo>
                  <a:lnTo>
                    <a:pt x="1428" y="450"/>
                  </a:lnTo>
                  <a:lnTo>
                    <a:pt x="1494" y="474"/>
                  </a:lnTo>
                  <a:lnTo>
                    <a:pt x="1560" y="492"/>
                  </a:lnTo>
                  <a:lnTo>
                    <a:pt x="1626" y="516"/>
                  </a:lnTo>
                  <a:lnTo>
                    <a:pt x="1692" y="534"/>
                  </a:lnTo>
                  <a:lnTo>
                    <a:pt x="1752" y="552"/>
                  </a:lnTo>
                  <a:lnTo>
                    <a:pt x="1818" y="576"/>
                  </a:lnTo>
                  <a:lnTo>
                    <a:pt x="1884" y="594"/>
                  </a:lnTo>
                  <a:lnTo>
                    <a:pt x="1950" y="618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00B050"/>
                </a:solidFill>
                <a:ea typeface="+mj-ea"/>
                <a:cs typeface="+mj-cs"/>
              </a:rPr>
              <a:t>Example</a:t>
            </a:r>
            <a:endParaRPr lang="en-GB" dirty="0">
              <a:solidFill>
                <a:srgbClr val="00B050"/>
              </a:solidFill>
              <a:ea typeface="+mj-ea"/>
              <a:cs typeface="+mj-cs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ea typeface="ＭＳ Ｐゴシック" charset="-128"/>
              </a:rPr>
              <a:t>All 4 points are classified correctly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Toy problem – only 2 updates required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Correction of weights was simply a </a:t>
            </a:r>
          </a:p>
          <a:p>
            <a:pPr eaLnBrk="1" hangingPunct="1">
              <a:buFontTx/>
              <a:buNone/>
            </a:pPr>
            <a:r>
              <a:rPr lang="en-US" altLang="x-none">
                <a:ea typeface="ＭＳ Ｐゴシック" charset="-128"/>
              </a:rPr>
              <a:t>	</a:t>
            </a:r>
            <a:r>
              <a:rPr lang="en-US" altLang="x-none" b="1">
                <a:solidFill>
                  <a:schemeClr val="accent1"/>
                </a:solidFill>
                <a:ea typeface="ＭＳ Ｐゴシック" charset="-128"/>
              </a:rPr>
              <a:t>rotation of the separating hyper plane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Rotation can be applied to the right direction, but may require many updates</a:t>
            </a:r>
          </a:p>
          <a:p>
            <a:pPr eaLnBrk="1" hangingPunct="1"/>
            <a:endParaRPr lang="en-GB" altLang="x-none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175"/>
            <a:ext cx="7772400" cy="757238"/>
          </a:xfrm>
        </p:spPr>
        <p:txBody>
          <a:bodyPr/>
          <a:lstStyle/>
          <a:p>
            <a:r>
              <a:rPr lang="en-US" altLang="x-none">
                <a:solidFill>
                  <a:srgbClr val="00B050"/>
                </a:solidFill>
                <a:effectLst/>
                <a:latin typeface="Tw Cen MT Condensed" charset="0"/>
                <a:ea typeface="ＭＳ Ｐゴシック" charset="-128"/>
              </a:rPr>
              <a:t>Deriving the delta rule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84313"/>
            <a:ext cx="3810000" cy="51133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sz="2000" dirty="0">
                <a:solidFill>
                  <a:srgbClr val="003366"/>
                </a:solidFill>
                <a:latin typeface="+mn-lt"/>
                <a:ea typeface="+mn-ea"/>
                <a:cs typeface="Times New Roman" panose="02020603050405020304" pitchFamily="18" charset="0"/>
              </a:rPr>
              <a:t>Define the error as the squared residuals summed over all training </a:t>
            </a:r>
            <a:r>
              <a:rPr lang="en-US" altLang="en-US" sz="2000" dirty="0" smtClean="0">
                <a:solidFill>
                  <a:srgbClr val="003366"/>
                </a:solidFill>
                <a:latin typeface="+mn-lt"/>
                <a:ea typeface="+mn-ea"/>
                <a:cs typeface="Times New Roman" panose="02020603050405020304" pitchFamily="18" charset="0"/>
              </a:rPr>
              <a:t>cases</a:t>
            </a:r>
            <a:endParaRPr lang="en-US" altLang="en-US" sz="2000" dirty="0">
              <a:solidFill>
                <a:srgbClr val="003366"/>
              </a:solidFill>
              <a:latin typeface="+mn-lt"/>
              <a:ea typeface="+mn-ea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en-US" sz="2000" dirty="0">
              <a:solidFill>
                <a:srgbClr val="003366"/>
              </a:solidFill>
              <a:latin typeface="+mn-lt"/>
              <a:ea typeface="+mn-ea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en-US" sz="2000" dirty="0">
              <a:latin typeface="+mn-lt"/>
              <a:ea typeface="+mn-ea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sz="2000" dirty="0">
                <a:solidFill>
                  <a:srgbClr val="003366"/>
                </a:solidFill>
                <a:latin typeface="+mn-lt"/>
                <a:ea typeface="+mn-ea"/>
                <a:cs typeface="Times New Roman" panose="02020603050405020304" pitchFamily="18" charset="0"/>
              </a:rPr>
              <a:t>Now differentiate to get error derivatives for weights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en-US" sz="2000" dirty="0">
              <a:solidFill>
                <a:srgbClr val="003366"/>
              </a:solidFill>
              <a:latin typeface="+mn-lt"/>
              <a:ea typeface="+mn-ea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en-US" sz="2000" dirty="0" smtClean="0">
              <a:latin typeface="+mn-lt"/>
              <a:ea typeface="+mn-ea"/>
              <a:cs typeface="Times New Roman" panose="02020603050405020304" pitchFamily="18" charset="0"/>
            </a:endParaRPr>
          </a:p>
          <a:p>
            <a:pPr marL="0" indent="0">
              <a:buFont typeface="Wingdings" charset="0"/>
              <a:buNone/>
              <a:defRPr/>
            </a:pPr>
            <a:endParaRPr lang="en-US" altLang="en-US" sz="2000" dirty="0">
              <a:latin typeface="+mn-lt"/>
              <a:ea typeface="+mn-ea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sz="2000" dirty="0">
                <a:solidFill>
                  <a:srgbClr val="003366"/>
                </a:solidFill>
                <a:latin typeface="+mn-lt"/>
                <a:ea typeface="+mn-ea"/>
                <a:cs typeface="Times New Roman" panose="02020603050405020304" pitchFamily="18" charset="0"/>
              </a:rPr>
              <a:t>The</a:t>
            </a:r>
            <a:r>
              <a:rPr lang="en-US" altLang="en-US" sz="2000" dirty="0">
                <a:latin typeface="+mn-lt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00CC66"/>
                </a:solidFill>
                <a:latin typeface="+mn-lt"/>
                <a:ea typeface="+mn-ea"/>
                <a:cs typeface="Times New Roman" panose="02020603050405020304" pitchFamily="18" charset="0"/>
              </a:rPr>
              <a:t>batch</a:t>
            </a:r>
            <a:r>
              <a:rPr lang="en-US" altLang="en-US" sz="2000" dirty="0">
                <a:latin typeface="+mn-lt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003366"/>
                </a:solidFill>
                <a:latin typeface="+mn-lt"/>
                <a:ea typeface="+mn-ea"/>
                <a:cs typeface="Times New Roman" panose="02020603050405020304" pitchFamily="18" charset="0"/>
              </a:rPr>
              <a:t>delta rule changes the weights in proportion to their</a:t>
            </a:r>
            <a:r>
              <a:rPr lang="en-US" altLang="en-US" sz="2000" dirty="0">
                <a:latin typeface="+mn-lt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003366"/>
                </a:solidFill>
                <a:latin typeface="+mn-lt"/>
                <a:ea typeface="+mn-ea"/>
                <a:cs typeface="Times New Roman" panose="02020603050405020304" pitchFamily="18" charset="0"/>
              </a:rPr>
              <a:t>error derivatives</a:t>
            </a:r>
            <a:r>
              <a:rPr lang="en-US" altLang="en-US" sz="2000" dirty="0">
                <a:latin typeface="+mn-lt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00CC66"/>
                </a:solidFill>
                <a:latin typeface="+mn-lt"/>
                <a:ea typeface="+mn-ea"/>
                <a:cs typeface="Times New Roman" panose="02020603050405020304" pitchFamily="18" charset="0"/>
              </a:rPr>
              <a:t>summed over all training cases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en-US" sz="2000" dirty="0">
              <a:solidFill>
                <a:srgbClr val="00CC66"/>
              </a:solidFill>
              <a:latin typeface="+mn-lt"/>
              <a:ea typeface="+mn-ea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en-US" sz="2000" dirty="0"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63491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556250" y="1557338"/>
          <a:ext cx="3070225" cy="460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7" name="Equation" r:id="rId4" imgW="1422400" imgH="2133600" progId="Equation.3">
                  <p:embed/>
                </p:oleObj>
              </mc:Choice>
              <mc:Fallback>
                <p:oleObj name="Equation" r:id="rId4" imgW="1422400" imgH="2133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0" y="1557338"/>
                        <a:ext cx="3070225" cy="4605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4572000" y="1916113"/>
            <a:ext cx="574675" cy="144462"/>
          </a:xfrm>
          <a:prstGeom prst="rightArrow">
            <a:avLst>
              <a:gd name="adj1" fmla="val 50000"/>
              <a:gd name="adj2" fmla="val 99451"/>
            </a:avLst>
          </a:prstGeom>
          <a:solidFill>
            <a:srgbClr val="33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4500563" y="3571875"/>
            <a:ext cx="574675" cy="144463"/>
          </a:xfrm>
          <a:prstGeom prst="rightArrow">
            <a:avLst>
              <a:gd name="adj1" fmla="val 50000"/>
              <a:gd name="adj2" fmla="val 99450"/>
            </a:avLst>
          </a:prstGeom>
          <a:solidFill>
            <a:srgbClr val="33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54279" name="AutoShape 7"/>
          <p:cNvSpPr>
            <a:spLocks noChangeArrowheads="1"/>
          </p:cNvSpPr>
          <p:nvPr/>
        </p:nvSpPr>
        <p:spPr bwMode="auto">
          <a:xfrm>
            <a:off x="4572000" y="5661025"/>
            <a:ext cx="574675" cy="144463"/>
          </a:xfrm>
          <a:prstGeom prst="rightArrow">
            <a:avLst>
              <a:gd name="adj1" fmla="val 50000"/>
              <a:gd name="adj2" fmla="val 99450"/>
            </a:avLst>
          </a:prstGeom>
          <a:solidFill>
            <a:srgbClr val="33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>
          <a:xfrm>
            <a:off x="735013" y="-22225"/>
            <a:ext cx="8229600" cy="858838"/>
          </a:xfrm>
        </p:spPr>
        <p:txBody>
          <a:bodyPr/>
          <a:lstStyle/>
          <a:p>
            <a:r>
              <a:rPr lang="en-US" altLang="x-none" sz="4800">
                <a:solidFill>
                  <a:srgbClr val="00B050"/>
                </a:solidFill>
                <a:effectLst/>
                <a:latin typeface="Tw Cen MT Condensed" charset="0"/>
                <a:ea typeface="ＭＳ Ｐゴシック" charset="-128"/>
              </a:rPr>
              <a:t>The error surface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29600" cy="26638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en-US" dirty="0">
                <a:solidFill>
                  <a:srgbClr val="003366"/>
                </a:solidFill>
                <a:ea typeface="+mn-ea"/>
                <a:cs typeface="Times New Roman" panose="02020603050405020304" pitchFamily="18" charset="0"/>
              </a:rPr>
              <a:t>The error surface lies in a space with a horizontal axis for each weight and one vertical axis for the error.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dirty="0">
                <a:solidFill>
                  <a:schemeClr val="hlink"/>
                </a:solidFill>
                <a:cs typeface="Times New Roman" panose="02020603050405020304" pitchFamily="18" charset="0"/>
              </a:rPr>
              <a:t>For a linear neuron, it is a quadratic bowl.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dirty="0">
                <a:solidFill>
                  <a:schemeClr val="hlink"/>
                </a:solidFill>
                <a:cs typeface="Times New Roman" panose="02020603050405020304" pitchFamily="18" charset="0"/>
              </a:rPr>
              <a:t>Vertical cross-sections are parabolas.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dirty="0">
                <a:solidFill>
                  <a:schemeClr val="hlink"/>
                </a:solidFill>
                <a:cs typeface="Times New Roman" panose="02020603050405020304" pitchFamily="18" charset="0"/>
              </a:rPr>
              <a:t>Horizontal cross-sections are ellipses.</a:t>
            </a:r>
          </a:p>
        </p:txBody>
      </p:sp>
      <p:sp>
        <p:nvSpPr>
          <p:cNvPr id="65539" name="Rectangle 4"/>
          <p:cNvSpPr>
            <a:spLocks noChangeArrowheads="1"/>
          </p:cNvSpPr>
          <p:nvPr/>
        </p:nvSpPr>
        <p:spPr bwMode="auto">
          <a:xfrm>
            <a:off x="1331913" y="4365625"/>
            <a:ext cx="2592387" cy="1800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65540" name="Freeform 5"/>
          <p:cNvSpPr>
            <a:spLocks/>
          </p:cNvSpPr>
          <p:nvPr/>
        </p:nvSpPr>
        <p:spPr bwMode="auto">
          <a:xfrm>
            <a:off x="1547813" y="4341813"/>
            <a:ext cx="1081087" cy="1751012"/>
          </a:xfrm>
          <a:custGeom>
            <a:avLst/>
            <a:gdLst>
              <a:gd name="T0" fmla="*/ 0 w 681"/>
              <a:gd name="T1" fmla="*/ 0 h 1103"/>
              <a:gd name="T2" fmla="*/ 2147483647 w 681"/>
              <a:gd name="T3" fmla="*/ 2147483647 h 1103"/>
              <a:gd name="T4" fmla="*/ 2147483647 w 681"/>
              <a:gd name="T5" fmla="*/ 2147483647 h 1103"/>
              <a:gd name="T6" fmla="*/ 2147483647 w 681"/>
              <a:gd name="T7" fmla="*/ 2147483647 h 1103"/>
              <a:gd name="T8" fmla="*/ 2147483647 w 681"/>
              <a:gd name="T9" fmla="*/ 2147483647 h 1103"/>
              <a:gd name="T10" fmla="*/ 2147483647 w 681"/>
              <a:gd name="T11" fmla="*/ 2147483647 h 110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81" h="1103">
                <a:moveTo>
                  <a:pt x="0" y="0"/>
                </a:moveTo>
                <a:cubicBezTo>
                  <a:pt x="8" y="79"/>
                  <a:pt x="16" y="159"/>
                  <a:pt x="46" y="272"/>
                </a:cubicBezTo>
                <a:cubicBezTo>
                  <a:pt x="76" y="385"/>
                  <a:pt x="122" y="559"/>
                  <a:pt x="182" y="680"/>
                </a:cubicBezTo>
                <a:cubicBezTo>
                  <a:pt x="242" y="801"/>
                  <a:pt x="340" y="929"/>
                  <a:pt x="408" y="997"/>
                </a:cubicBezTo>
                <a:cubicBezTo>
                  <a:pt x="476" y="1065"/>
                  <a:pt x="545" y="1073"/>
                  <a:pt x="590" y="1088"/>
                </a:cubicBezTo>
                <a:cubicBezTo>
                  <a:pt x="635" y="1103"/>
                  <a:pt x="666" y="1088"/>
                  <a:pt x="681" y="10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1" name="Freeform 6"/>
          <p:cNvSpPr>
            <a:spLocks/>
          </p:cNvSpPr>
          <p:nvPr/>
        </p:nvSpPr>
        <p:spPr bwMode="auto">
          <a:xfrm flipH="1">
            <a:off x="2627313" y="4341813"/>
            <a:ext cx="1223962" cy="1751012"/>
          </a:xfrm>
          <a:custGeom>
            <a:avLst/>
            <a:gdLst>
              <a:gd name="T0" fmla="*/ 0 w 681"/>
              <a:gd name="T1" fmla="*/ 0 h 1103"/>
              <a:gd name="T2" fmla="*/ 2147483647 w 681"/>
              <a:gd name="T3" fmla="*/ 2147483647 h 1103"/>
              <a:gd name="T4" fmla="*/ 2147483647 w 681"/>
              <a:gd name="T5" fmla="*/ 2147483647 h 1103"/>
              <a:gd name="T6" fmla="*/ 2147483647 w 681"/>
              <a:gd name="T7" fmla="*/ 2147483647 h 1103"/>
              <a:gd name="T8" fmla="*/ 2147483647 w 681"/>
              <a:gd name="T9" fmla="*/ 2147483647 h 1103"/>
              <a:gd name="T10" fmla="*/ 2147483647 w 681"/>
              <a:gd name="T11" fmla="*/ 2147483647 h 110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81" h="1103">
                <a:moveTo>
                  <a:pt x="0" y="0"/>
                </a:moveTo>
                <a:cubicBezTo>
                  <a:pt x="8" y="79"/>
                  <a:pt x="16" y="159"/>
                  <a:pt x="46" y="272"/>
                </a:cubicBezTo>
                <a:cubicBezTo>
                  <a:pt x="76" y="385"/>
                  <a:pt x="122" y="559"/>
                  <a:pt x="182" y="680"/>
                </a:cubicBezTo>
                <a:cubicBezTo>
                  <a:pt x="242" y="801"/>
                  <a:pt x="340" y="929"/>
                  <a:pt x="408" y="997"/>
                </a:cubicBezTo>
                <a:cubicBezTo>
                  <a:pt x="476" y="1065"/>
                  <a:pt x="545" y="1073"/>
                  <a:pt x="590" y="1088"/>
                </a:cubicBezTo>
                <a:cubicBezTo>
                  <a:pt x="635" y="1103"/>
                  <a:pt x="666" y="1088"/>
                  <a:pt x="681" y="10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808038" y="4962525"/>
            <a:ext cx="369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kumimoji="1"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kumimoji="0" lang="en-US" sz="2400" b="0" smtClean="0">
                <a:latin typeface="Times New Roman" charset="0"/>
                <a:ea typeface="宋体" charset="0"/>
                <a:cs typeface="Times New Roman" charset="0"/>
              </a:rPr>
              <a:t>E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 flipV="1">
            <a:off x="971550" y="4654550"/>
            <a:ext cx="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65544" name="Rectangle 9"/>
          <p:cNvSpPr>
            <a:spLocks noChangeArrowheads="1"/>
          </p:cNvSpPr>
          <p:nvPr/>
        </p:nvSpPr>
        <p:spPr bwMode="auto">
          <a:xfrm>
            <a:off x="5364163" y="4005263"/>
            <a:ext cx="2449512" cy="2376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4854575" y="4908550"/>
            <a:ext cx="441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kumimoji="1"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kumimoji="0" lang="en-US" sz="2000" b="0" i="1" smtClean="0">
                <a:latin typeface="Times New Roman" charset="0"/>
                <a:ea typeface="宋体" charset="0"/>
                <a:cs typeface="Times New Roman" charset="0"/>
              </a:rPr>
              <a:t>w</a:t>
            </a:r>
            <a:r>
              <a:rPr kumimoji="0" lang="en-US" sz="2000" b="0" baseline="-25000" smtClean="0">
                <a:latin typeface="Times New Roman" charset="0"/>
                <a:ea typeface="宋体" charset="0"/>
                <a:cs typeface="Times New Roman" charset="0"/>
              </a:rPr>
              <a:t>1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6367463" y="6348413"/>
            <a:ext cx="441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kumimoji="1"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kumimoji="0" lang="en-US" sz="2000" b="0" i="1" smtClean="0">
                <a:latin typeface="Times New Roman" charset="0"/>
                <a:ea typeface="宋体" charset="0"/>
                <a:cs typeface="Times New Roman" charset="0"/>
              </a:rPr>
              <a:t>w</a:t>
            </a:r>
            <a:r>
              <a:rPr kumimoji="0" lang="en-US" sz="2000" b="0" baseline="-25000" smtClean="0">
                <a:latin typeface="Times New Roman" charset="0"/>
                <a:ea typeface="宋体" charset="0"/>
                <a:cs typeface="Times New Roman" charset="0"/>
              </a:rPr>
              <a:t>2</a:t>
            </a:r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 flipV="1">
            <a:off x="5076825" y="4508500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>
            <a:off x="6948488" y="6524625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65549" name="Oval 14"/>
          <p:cNvSpPr>
            <a:spLocks noChangeArrowheads="1"/>
          </p:cNvSpPr>
          <p:nvPr/>
        </p:nvSpPr>
        <p:spPr bwMode="auto">
          <a:xfrm rot="2463579">
            <a:off x="6227763" y="4221163"/>
            <a:ext cx="792162" cy="19446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65550" name="Oval 15"/>
          <p:cNvSpPr>
            <a:spLocks noChangeArrowheads="1"/>
          </p:cNvSpPr>
          <p:nvPr/>
        </p:nvSpPr>
        <p:spPr bwMode="auto">
          <a:xfrm rot="2463579">
            <a:off x="6323013" y="4437063"/>
            <a:ext cx="615950" cy="15128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65551" name="Oval 16"/>
          <p:cNvSpPr>
            <a:spLocks noChangeArrowheads="1"/>
          </p:cNvSpPr>
          <p:nvPr/>
        </p:nvSpPr>
        <p:spPr bwMode="auto">
          <a:xfrm rot="2463579">
            <a:off x="6372225" y="4694238"/>
            <a:ext cx="452438" cy="11112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65552" name="Oval 17"/>
          <p:cNvSpPr>
            <a:spLocks noChangeArrowheads="1"/>
          </p:cNvSpPr>
          <p:nvPr/>
        </p:nvSpPr>
        <p:spPr bwMode="auto">
          <a:xfrm rot="2463579">
            <a:off x="6438900" y="4794250"/>
            <a:ext cx="352425" cy="8651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77888" y="1376363"/>
            <a:ext cx="7510462" cy="1068387"/>
          </a:xfrm>
        </p:spPr>
        <p:txBody>
          <a:bodyPr/>
          <a:lstStyle/>
          <a:p>
            <a:r>
              <a:rPr lang="en-US" altLang="x-none" sz="2400">
                <a:solidFill>
                  <a:srgbClr val="003366"/>
                </a:solidFill>
                <a:latin typeface="Arial" charset="0"/>
                <a:ea typeface="ＭＳ Ｐゴシック" charset="-128"/>
              </a:rPr>
              <a:t>Online learning zig-zags around the direction of steepest descent</a:t>
            </a:r>
          </a:p>
        </p:txBody>
      </p:sp>
      <p:sp>
        <p:nvSpPr>
          <p:cNvPr id="67586" name="Rectangle 4"/>
          <p:cNvSpPr>
            <a:spLocks noChangeArrowheads="1"/>
          </p:cNvSpPr>
          <p:nvPr/>
        </p:nvSpPr>
        <p:spPr bwMode="auto">
          <a:xfrm>
            <a:off x="5580063" y="3644900"/>
            <a:ext cx="2449512" cy="2376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58372" name="Text Box 5"/>
          <p:cNvSpPr txBox="1">
            <a:spLocks noChangeArrowheads="1"/>
          </p:cNvSpPr>
          <p:nvPr/>
        </p:nvSpPr>
        <p:spPr bwMode="auto">
          <a:xfrm>
            <a:off x="5068888" y="4548188"/>
            <a:ext cx="441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kumimoji="1"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kumimoji="0" lang="en-US" sz="2000" b="0" i="1" smtClean="0">
                <a:latin typeface="Times New Roman" charset="0"/>
                <a:ea typeface="宋体" charset="0"/>
                <a:cs typeface="Times New Roman" charset="0"/>
              </a:rPr>
              <a:t>w</a:t>
            </a:r>
            <a:r>
              <a:rPr kumimoji="0" lang="en-US" sz="2000" b="0" baseline="-25000" smtClean="0">
                <a:latin typeface="Times New Roman" charset="0"/>
                <a:ea typeface="宋体" charset="0"/>
                <a:cs typeface="Times New Roman" charset="0"/>
              </a:rPr>
              <a:t>1</a:t>
            </a:r>
          </a:p>
        </p:txBody>
      </p:sp>
      <p:sp>
        <p:nvSpPr>
          <p:cNvPr id="58373" name="Text Box 6"/>
          <p:cNvSpPr txBox="1">
            <a:spLocks noChangeArrowheads="1"/>
          </p:cNvSpPr>
          <p:nvPr/>
        </p:nvSpPr>
        <p:spPr bwMode="auto">
          <a:xfrm>
            <a:off x="6367463" y="6348413"/>
            <a:ext cx="441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kumimoji="1"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kumimoji="0" lang="en-US" sz="2000" b="0" i="1" smtClean="0">
                <a:latin typeface="Times New Roman" charset="0"/>
                <a:ea typeface="宋体" charset="0"/>
                <a:cs typeface="Times New Roman" charset="0"/>
              </a:rPr>
              <a:t>w</a:t>
            </a:r>
            <a:r>
              <a:rPr kumimoji="0" lang="en-US" sz="2000" b="0" baseline="-25000" smtClean="0">
                <a:latin typeface="Times New Roman" charset="0"/>
                <a:ea typeface="宋体" charset="0"/>
                <a:cs typeface="Times New Roman" charset="0"/>
              </a:rPr>
              <a:t>2</a:t>
            </a:r>
          </a:p>
        </p:txBody>
      </p:sp>
      <p:sp>
        <p:nvSpPr>
          <p:cNvPr id="58374" name="Line 7"/>
          <p:cNvSpPr>
            <a:spLocks noChangeShapeType="1"/>
          </p:cNvSpPr>
          <p:nvPr/>
        </p:nvSpPr>
        <p:spPr bwMode="auto">
          <a:xfrm flipV="1">
            <a:off x="5291138" y="4148138"/>
            <a:ext cx="0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58375" name="Line 8"/>
          <p:cNvSpPr>
            <a:spLocks noChangeShapeType="1"/>
          </p:cNvSpPr>
          <p:nvPr/>
        </p:nvSpPr>
        <p:spPr bwMode="auto">
          <a:xfrm>
            <a:off x="7162800" y="6164263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67591" name="Oval 9"/>
          <p:cNvSpPr>
            <a:spLocks noChangeArrowheads="1"/>
          </p:cNvSpPr>
          <p:nvPr/>
        </p:nvSpPr>
        <p:spPr bwMode="auto">
          <a:xfrm rot="2463579">
            <a:off x="6442075" y="3860800"/>
            <a:ext cx="792163" cy="19446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67592" name="Oval 10"/>
          <p:cNvSpPr>
            <a:spLocks noChangeArrowheads="1"/>
          </p:cNvSpPr>
          <p:nvPr/>
        </p:nvSpPr>
        <p:spPr bwMode="auto">
          <a:xfrm rot="2463579">
            <a:off x="6537325" y="4076700"/>
            <a:ext cx="615950" cy="15128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67593" name="Oval 11"/>
          <p:cNvSpPr>
            <a:spLocks noChangeArrowheads="1"/>
          </p:cNvSpPr>
          <p:nvPr/>
        </p:nvSpPr>
        <p:spPr bwMode="auto">
          <a:xfrm rot="2463579">
            <a:off x="6586538" y="4333875"/>
            <a:ext cx="452437" cy="11112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67594" name="Oval 12"/>
          <p:cNvSpPr>
            <a:spLocks noChangeArrowheads="1"/>
          </p:cNvSpPr>
          <p:nvPr/>
        </p:nvSpPr>
        <p:spPr bwMode="auto">
          <a:xfrm rot="2463579">
            <a:off x="6653213" y="4433888"/>
            <a:ext cx="352425" cy="8651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67595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sz="4800">
                <a:solidFill>
                  <a:srgbClr val="00B050"/>
                </a:solidFill>
                <a:effectLst/>
                <a:latin typeface="Tw Cen MT Condensed" charset="0"/>
                <a:ea typeface="ＭＳ Ｐゴシック" charset="-128"/>
              </a:rPr>
              <a:t>Gradient Descent</a:t>
            </a:r>
          </a:p>
        </p:txBody>
      </p:sp>
      <p:sp>
        <p:nvSpPr>
          <p:cNvPr id="58381" name="Line 29"/>
          <p:cNvSpPr>
            <a:spLocks noChangeShapeType="1"/>
          </p:cNvSpPr>
          <p:nvPr/>
        </p:nvSpPr>
        <p:spPr bwMode="auto">
          <a:xfrm flipV="1">
            <a:off x="5580063" y="4221163"/>
            <a:ext cx="2447925" cy="129540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58382" name="Line 30"/>
          <p:cNvSpPr>
            <a:spLocks noChangeShapeType="1"/>
          </p:cNvSpPr>
          <p:nvPr/>
        </p:nvSpPr>
        <p:spPr bwMode="auto">
          <a:xfrm flipH="1">
            <a:off x="6300788" y="3644900"/>
            <a:ext cx="1079500" cy="2376488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58383" name="Text Box 31"/>
          <p:cNvSpPr txBox="1">
            <a:spLocks noChangeArrowheads="1"/>
          </p:cNvSpPr>
          <p:nvPr/>
        </p:nvSpPr>
        <p:spPr bwMode="auto">
          <a:xfrm>
            <a:off x="5219700" y="2874963"/>
            <a:ext cx="164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kumimoji="1"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kumimoji="0" lang="en-US" sz="1800" b="0" smtClean="0">
                <a:solidFill>
                  <a:srgbClr val="3333CC"/>
                </a:solidFill>
                <a:latin typeface="Times New Roman" charset="0"/>
                <a:ea typeface="宋体" charset="0"/>
                <a:cs typeface="Times New Roman" charset="0"/>
              </a:rPr>
              <a:t>constraint from </a:t>
            </a:r>
          </a:p>
          <a:p>
            <a:pPr>
              <a:defRPr/>
            </a:pPr>
            <a:r>
              <a:rPr kumimoji="0" lang="en-US" sz="1800" b="0" smtClean="0">
                <a:solidFill>
                  <a:srgbClr val="3333CC"/>
                </a:solidFill>
                <a:latin typeface="Times New Roman" charset="0"/>
                <a:ea typeface="宋体" charset="0"/>
                <a:cs typeface="Times New Roman" charset="0"/>
              </a:rPr>
              <a:t>training case 1</a:t>
            </a:r>
          </a:p>
        </p:txBody>
      </p:sp>
      <p:sp>
        <p:nvSpPr>
          <p:cNvPr id="58384" name="Text Box 32"/>
          <p:cNvSpPr txBox="1">
            <a:spLocks noChangeArrowheads="1"/>
          </p:cNvSpPr>
          <p:nvPr/>
        </p:nvSpPr>
        <p:spPr bwMode="auto">
          <a:xfrm>
            <a:off x="3851275" y="5741988"/>
            <a:ext cx="164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kumimoji="1"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kumimoji="0" lang="en-US" sz="1800" b="0" smtClean="0">
                <a:solidFill>
                  <a:srgbClr val="3333CC"/>
                </a:solidFill>
                <a:latin typeface="Times New Roman" charset="0"/>
                <a:ea typeface="宋体" charset="0"/>
                <a:cs typeface="Times New Roman" charset="0"/>
              </a:rPr>
              <a:t>constraint from </a:t>
            </a:r>
          </a:p>
          <a:p>
            <a:pPr>
              <a:defRPr/>
            </a:pPr>
            <a:r>
              <a:rPr kumimoji="0" lang="en-US" sz="1800" b="0" smtClean="0">
                <a:solidFill>
                  <a:srgbClr val="3333CC"/>
                </a:solidFill>
                <a:latin typeface="Times New Roman" charset="0"/>
                <a:ea typeface="宋体" charset="0"/>
                <a:cs typeface="Times New Roman" charset="0"/>
              </a:rPr>
              <a:t>training case 2</a:t>
            </a:r>
          </a:p>
        </p:txBody>
      </p:sp>
      <p:sp>
        <p:nvSpPr>
          <p:cNvPr id="58385" name="AutoShape 33"/>
          <p:cNvSpPr>
            <a:spLocks noChangeArrowheads="1"/>
          </p:cNvSpPr>
          <p:nvPr/>
        </p:nvSpPr>
        <p:spPr bwMode="auto">
          <a:xfrm rot="-1317264">
            <a:off x="4932363" y="5661025"/>
            <a:ext cx="503237" cy="73025"/>
          </a:xfrm>
          <a:prstGeom prst="rightArrow">
            <a:avLst>
              <a:gd name="adj1" fmla="val 50000"/>
              <a:gd name="adj2" fmla="val 172282"/>
            </a:avLst>
          </a:prstGeom>
          <a:solidFill>
            <a:srgbClr val="33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58386" name="AutoShape 34"/>
          <p:cNvSpPr>
            <a:spLocks noChangeArrowheads="1"/>
          </p:cNvSpPr>
          <p:nvPr/>
        </p:nvSpPr>
        <p:spPr bwMode="auto">
          <a:xfrm rot="2936951">
            <a:off x="6877844" y="3283744"/>
            <a:ext cx="503237" cy="73025"/>
          </a:xfrm>
          <a:prstGeom prst="rightArrow">
            <a:avLst>
              <a:gd name="adj1" fmla="val 50000"/>
              <a:gd name="adj2" fmla="val 172282"/>
            </a:avLst>
          </a:prstGeom>
          <a:solidFill>
            <a:srgbClr val="33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58387" name="Oval 36"/>
          <p:cNvSpPr>
            <a:spLocks noChangeArrowheads="1"/>
          </p:cNvSpPr>
          <p:nvPr/>
        </p:nvSpPr>
        <p:spPr bwMode="auto">
          <a:xfrm>
            <a:off x="6084888" y="5300663"/>
            <a:ext cx="71437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58388" name="Oval 37"/>
          <p:cNvSpPr>
            <a:spLocks noChangeArrowheads="1"/>
          </p:cNvSpPr>
          <p:nvPr/>
        </p:nvSpPr>
        <p:spPr bwMode="auto">
          <a:xfrm>
            <a:off x="6372225" y="5445125"/>
            <a:ext cx="71438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58389" name="Oval 38"/>
          <p:cNvSpPr>
            <a:spLocks noChangeArrowheads="1"/>
          </p:cNvSpPr>
          <p:nvPr/>
        </p:nvSpPr>
        <p:spPr bwMode="auto">
          <a:xfrm>
            <a:off x="6300788" y="5229225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58390" name="Oval 39"/>
          <p:cNvSpPr>
            <a:spLocks noChangeArrowheads="1"/>
          </p:cNvSpPr>
          <p:nvPr/>
        </p:nvSpPr>
        <p:spPr bwMode="auto">
          <a:xfrm>
            <a:off x="6443663" y="5300663"/>
            <a:ext cx="71437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58391" name="Line 40"/>
          <p:cNvSpPr>
            <a:spLocks noChangeShapeType="1"/>
          </p:cNvSpPr>
          <p:nvPr/>
        </p:nvSpPr>
        <p:spPr bwMode="auto">
          <a:xfrm>
            <a:off x="6335713" y="5265738"/>
            <a:ext cx="73025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58392" name="Line 41"/>
          <p:cNvSpPr>
            <a:spLocks noChangeShapeType="1"/>
          </p:cNvSpPr>
          <p:nvPr/>
        </p:nvSpPr>
        <p:spPr bwMode="auto">
          <a:xfrm>
            <a:off x="6335713" y="5265738"/>
            <a:ext cx="144462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  <p:sp>
        <p:nvSpPr>
          <p:cNvPr id="58393" name="Line 42"/>
          <p:cNvSpPr>
            <a:spLocks noChangeShapeType="1"/>
          </p:cNvSpPr>
          <p:nvPr/>
        </p:nvSpPr>
        <p:spPr bwMode="auto">
          <a:xfrm>
            <a:off x="6154738" y="5337175"/>
            <a:ext cx="217487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1378158" y="1700808"/>
            <a:ext cx="7772400" cy="1371600"/>
          </a:xfrm>
        </p:spPr>
        <p:txBody>
          <a:bodyPr/>
          <a:lstStyle/>
          <a:p>
            <a:pPr eaLnBrk="1" hangingPunct="1"/>
            <a:r>
              <a:rPr lang="en-US" altLang="x-none">
                <a:latin typeface="Tw Cen MT Condensed" charset="0"/>
                <a:ea typeface="ＭＳ Ｐゴシック" charset="-128"/>
              </a:rPr>
              <a:t>Support Vector Machines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3171" name="Rectangle 3"/>
          <p:cNvSpPr>
            <a:spLocks noGrp="1" noChangeArrowheads="1"/>
          </p:cNvSpPr>
          <p:nvPr>
            <p:ph type="title"/>
          </p:nvPr>
        </p:nvSpPr>
        <p:spPr>
          <a:xfrm>
            <a:off x="674688" y="-26988"/>
            <a:ext cx="7772400" cy="792163"/>
          </a:xfrm>
        </p:spPr>
        <p:txBody>
          <a:bodyPr anchor="b"/>
          <a:lstStyle/>
          <a:p>
            <a:pPr eaLnBrk="1" hangingPunct="1"/>
            <a:r>
              <a:rPr lang="en-US" altLang="x-none" sz="5400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Large margin classifier</a:t>
            </a:r>
          </a:p>
        </p:txBody>
      </p:sp>
      <p:sp>
        <p:nvSpPr>
          <p:cNvPr id="1543170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1700213"/>
            <a:ext cx="4398963" cy="4824412"/>
          </a:xfrm>
        </p:spPr>
        <p:txBody>
          <a:bodyPr/>
          <a:lstStyle/>
          <a:p>
            <a:pPr marL="469900" indent="-469900" eaLnBrk="1" hangingPunct="1"/>
            <a:r>
              <a:rPr lang="en-US" altLang="x-none" sz="2400" b="1">
                <a:ea typeface="ＭＳ Ｐゴシック" charset="-128"/>
              </a:rPr>
              <a:t>Another family of linear algorithms</a:t>
            </a:r>
          </a:p>
          <a:p>
            <a:pPr marL="469900" indent="-469900" eaLnBrk="1" hangingPunct="1"/>
            <a:r>
              <a:rPr lang="en-US" altLang="x-none" sz="2400" b="1">
                <a:ea typeface="ＭＳ Ｐゴシック" charset="-128"/>
              </a:rPr>
              <a:t>Intuition</a:t>
            </a:r>
            <a:r>
              <a:rPr lang="en-US" altLang="x-none" sz="2400">
                <a:ea typeface="ＭＳ Ｐゴシック" charset="-128"/>
              </a:rPr>
              <a:t> (Vapnik, 1965) </a:t>
            </a:r>
          </a:p>
          <a:p>
            <a:pPr marL="469900" indent="-469900" eaLnBrk="1" hangingPunct="1"/>
            <a:r>
              <a:rPr lang="en-US" altLang="x-none" sz="2400">
                <a:ea typeface="ＭＳ Ｐゴシック" charset="-128"/>
              </a:rPr>
              <a:t>If the classes are linearly separable:</a:t>
            </a:r>
          </a:p>
          <a:p>
            <a:pPr marL="908050" lvl="1" indent="-436563" eaLnBrk="1" hangingPunct="1"/>
            <a:r>
              <a:rPr lang="en-US" altLang="x-none" sz="2100">
                <a:latin typeface="Tahoma" charset="0"/>
                <a:ea typeface="ＭＳ Ｐゴシック" charset="-128"/>
              </a:rPr>
              <a:t>Separate the data</a:t>
            </a:r>
          </a:p>
          <a:p>
            <a:pPr marL="908050" lvl="1" indent="-436563" eaLnBrk="1" hangingPunct="1"/>
            <a:r>
              <a:rPr lang="en-US" altLang="x-none" sz="2100">
                <a:latin typeface="Tahoma" charset="0"/>
                <a:ea typeface="ＭＳ Ｐゴシック" charset="-128"/>
              </a:rPr>
              <a:t>Place hyper-plane </a:t>
            </a:r>
            <a:r>
              <a:rPr lang="en-US" altLang="en-US" sz="2100">
                <a:ea typeface="ＭＳ Ｐゴシック" charset="-128"/>
              </a:rPr>
              <a:t>“</a:t>
            </a:r>
            <a:r>
              <a:rPr lang="en-US" altLang="ja-JP" sz="2100">
                <a:latin typeface="Tahoma" charset="0"/>
                <a:ea typeface="ＭＳ Ｐゴシック" charset="-128"/>
              </a:rPr>
              <a:t>far</a:t>
            </a:r>
            <a:r>
              <a:rPr lang="en-US" altLang="en-US" sz="2100">
                <a:ea typeface="ＭＳ Ｐゴシック" charset="-128"/>
              </a:rPr>
              <a:t>”</a:t>
            </a:r>
            <a:r>
              <a:rPr lang="en-US" altLang="ja-JP" sz="2100">
                <a:latin typeface="Tahoma" charset="0"/>
                <a:ea typeface="ＭＳ Ｐゴシック" charset="-128"/>
              </a:rPr>
              <a:t> from the data: </a:t>
            </a:r>
            <a:r>
              <a:rPr lang="en-US" altLang="ja-JP" sz="2100" b="1">
                <a:latin typeface="Tahoma" charset="0"/>
                <a:ea typeface="ＭＳ Ｐゴシック" charset="-128"/>
              </a:rPr>
              <a:t>large margin</a:t>
            </a:r>
          </a:p>
          <a:p>
            <a:pPr marL="908050" lvl="1" indent="-436563" eaLnBrk="1" hangingPunct="1"/>
            <a:r>
              <a:rPr lang="en-US" altLang="x-none" sz="2100">
                <a:latin typeface="Tahoma" charset="0"/>
                <a:ea typeface="ＭＳ Ｐゴシック" charset="-128"/>
              </a:rPr>
              <a:t>Statistical results guarantee </a:t>
            </a:r>
            <a:r>
              <a:rPr lang="en-US" altLang="x-none" sz="2100" b="1">
                <a:latin typeface="Tahoma" charset="0"/>
                <a:ea typeface="ＭＳ Ｐゴシック" charset="-128"/>
              </a:rPr>
              <a:t>good generalization</a:t>
            </a:r>
          </a:p>
        </p:txBody>
      </p:sp>
      <p:sp>
        <p:nvSpPr>
          <p:cNvPr id="70659" name="Oval 4"/>
          <p:cNvSpPr>
            <a:spLocks noChangeArrowheads="1"/>
          </p:cNvSpPr>
          <p:nvPr/>
        </p:nvSpPr>
        <p:spPr bwMode="auto">
          <a:xfrm>
            <a:off x="54102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60" name="Oval 5"/>
          <p:cNvSpPr>
            <a:spLocks noChangeArrowheads="1"/>
          </p:cNvSpPr>
          <p:nvPr/>
        </p:nvSpPr>
        <p:spPr bwMode="auto">
          <a:xfrm>
            <a:off x="52578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61" name="Oval 6"/>
          <p:cNvSpPr>
            <a:spLocks noChangeArrowheads="1"/>
          </p:cNvSpPr>
          <p:nvPr/>
        </p:nvSpPr>
        <p:spPr bwMode="auto">
          <a:xfrm>
            <a:off x="5638800" y="3200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62" name="Oval 7"/>
          <p:cNvSpPr>
            <a:spLocks noChangeArrowheads="1"/>
          </p:cNvSpPr>
          <p:nvPr/>
        </p:nvSpPr>
        <p:spPr bwMode="auto">
          <a:xfrm>
            <a:off x="52578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63" name="Oval 8"/>
          <p:cNvSpPr>
            <a:spLocks noChangeArrowheads="1"/>
          </p:cNvSpPr>
          <p:nvPr/>
        </p:nvSpPr>
        <p:spPr bwMode="auto">
          <a:xfrm>
            <a:off x="55626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64" name="Oval 9"/>
          <p:cNvSpPr>
            <a:spLocks noChangeArrowheads="1"/>
          </p:cNvSpPr>
          <p:nvPr/>
        </p:nvSpPr>
        <p:spPr bwMode="auto">
          <a:xfrm>
            <a:off x="58674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65" name="Oval 10"/>
          <p:cNvSpPr>
            <a:spLocks noChangeArrowheads="1"/>
          </p:cNvSpPr>
          <p:nvPr/>
        </p:nvSpPr>
        <p:spPr bwMode="auto">
          <a:xfrm>
            <a:off x="61722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66" name="Oval 11"/>
          <p:cNvSpPr>
            <a:spLocks noChangeArrowheads="1"/>
          </p:cNvSpPr>
          <p:nvPr/>
        </p:nvSpPr>
        <p:spPr bwMode="auto">
          <a:xfrm>
            <a:off x="6934200" y="2362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67" name="Oval 12"/>
          <p:cNvSpPr>
            <a:spLocks noChangeArrowheads="1"/>
          </p:cNvSpPr>
          <p:nvPr/>
        </p:nvSpPr>
        <p:spPr bwMode="auto">
          <a:xfrm>
            <a:off x="7543800" y="2514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68" name="Oval 13"/>
          <p:cNvSpPr>
            <a:spLocks noChangeArrowheads="1"/>
          </p:cNvSpPr>
          <p:nvPr/>
        </p:nvSpPr>
        <p:spPr bwMode="auto">
          <a:xfrm>
            <a:off x="7848600" y="2971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69" name="Oval 14"/>
          <p:cNvSpPr>
            <a:spLocks noChangeArrowheads="1"/>
          </p:cNvSpPr>
          <p:nvPr/>
        </p:nvSpPr>
        <p:spPr bwMode="auto">
          <a:xfrm>
            <a:off x="6934200" y="2895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70" name="Oval 15"/>
          <p:cNvSpPr>
            <a:spLocks noChangeArrowheads="1"/>
          </p:cNvSpPr>
          <p:nvPr/>
        </p:nvSpPr>
        <p:spPr bwMode="auto">
          <a:xfrm>
            <a:off x="8153400" y="3276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71" name="Oval 16"/>
          <p:cNvSpPr>
            <a:spLocks noChangeArrowheads="1"/>
          </p:cNvSpPr>
          <p:nvPr/>
        </p:nvSpPr>
        <p:spPr bwMode="auto">
          <a:xfrm>
            <a:off x="8382000" y="3429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72" name="Oval 17"/>
          <p:cNvSpPr>
            <a:spLocks noChangeArrowheads="1"/>
          </p:cNvSpPr>
          <p:nvPr/>
        </p:nvSpPr>
        <p:spPr bwMode="auto">
          <a:xfrm>
            <a:off x="7924800" y="3657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73" name="Oval 18"/>
          <p:cNvSpPr>
            <a:spLocks noChangeArrowheads="1"/>
          </p:cNvSpPr>
          <p:nvPr/>
        </p:nvSpPr>
        <p:spPr bwMode="auto">
          <a:xfrm>
            <a:off x="8534400" y="3429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74" name="Oval 19"/>
          <p:cNvSpPr>
            <a:spLocks noChangeArrowheads="1"/>
          </p:cNvSpPr>
          <p:nvPr/>
        </p:nvSpPr>
        <p:spPr bwMode="auto">
          <a:xfrm>
            <a:off x="8610600" y="4038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75" name="Oval 20"/>
          <p:cNvSpPr>
            <a:spLocks noChangeArrowheads="1"/>
          </p:cNvSpPr>
          <p:nvPr/>
        </p:nvSpPr>
        <p:spPr bwMode="auto">
          <a:xfrm>
            <a:off x="8001000" y="4191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76" name="Oval 21"/>
          <p:cNvSpPr>
            <a:spLocks noChangeArrowheads="1"/>
          </p:cNvSpPr>
          <p:nvPr/>
        </p:nvSpPr>
        <p:spPr bwMode="auto">
          <a:xfrm>
            <a:off x="55626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77" name="Oval 22"/>
          <p:cNvSpPr>
            <a:spLocks noChangeArrowheads="1"/>
          </p:cNvSpPr>
          <p:nvPr/>
        </p:nvSpPr>
        <p:spPr bwMode="auto">
          <a:xfrm>
            <a:off x="5257800" y="2971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78" name="Oval 23"/>
          <p:cNvSpPr>
            <a:spLocks noChangeArrowheads="1"/>
          </p:cNvSpPr>
          <p:nvPr/>
        </p:nvSpPr>
        <p:spPr bwMode="auto">
          <a:xfrm>
            <a:off x="60198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79" name="Oval 24"/>
          <p:cNvSpPr>
            <a:spLocks noChangeArrowheads="1"/>
          </p:cNvSpPr>
          <p:nvPr/>
        </p:nvSpPr>
        <p:spPr bwMode="auto">
          <a:xfrm>
            <a:off x="67818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80" name="Oval 25"/>
          <p:cNvSpPr>
            <a:spLocks noChangeArrowheads="1"/>
          </p:cNvSpPr>
          <p:nvPr/>
        </p:nvSpPr>
        <p:spPr bwMode="auto">
          <a:xfrm>
            <a:off x="59436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81" name="Oval 26"/>
          <p:cNvSpPr>
            <a:spLocks noChangeArrowheads="1"/>
          </p:cNvSpPr>
          <p:nvPr/>
        </p:nvSpPr>
        <p:spPr bwMode="auto">
          <a:xfrm>
            <a:off x="58674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82" name="Oval 27"/>
          <p:cNvSpPr>
            <a:spLocks noChangeArrowheads="1"/>
          </p:cNvSpPr>
          <p:nvPr/>
        </p:nvSpPr>
        <p:spPr bwMode="auto">
          <a:xfrm>
            <a:off x="7543800" y="3200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83" name="Oval 28"/>
          <p:cNvSpPr>
            <a:spLocks noChangeArrowheads="1"/>
          </p:cNvSpPr>
          <p:nvPr/>
        </p:nvSpPr>
        <p:spPr bwMode="auto">
          <a:xfrm>
            <a:off x="8001000" y="3048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84" name="Oval 29"/>
          <p:cNvSpPr>
            <a:spLocks noChangeArrowheads="1"/>
          </p:cNvSpPr>
          <p:nvPr/>
        </p:nvSpPr>
        <p:spPr bwMode="auto">
          <a:xfrm>
            <a:off x="7772400" y="3429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85" name="Oval 30"/>
          <p:cNvSpPr>
            <a:spLocks noChangeArrowheads="1"/>
          </p:cNvSpPr>
          <p:nvPr/>
        </p:nvSpPr>
        <p:spPr bwMode="auto">
          <a:xfrm>
            <a:off x="8305800" y="3352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86" name="Oval 31"/>
          <p:cNvSpPr>
            <a:spLocks noChangeArrowheads="1"/>
          </p:cNvSpPr>
          <p:nvPr/>
        </p:nvSpPr>
        <p:spPr bwMode="auto">
          <a:xfrm>
            <a:off x="8458200" y="3505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87" name="Line 32"/>
          <p:cNvSpPr>
            <a:spLocks noChangeShapeType="1"/>
          </p:cNvSpPr>
          <p:nvPr/>
        </p:nvSpPr>
        <p:spPr bwMode="auto">
          <a:xfrm rot="921216">
            <a:off x="6324600" y="2101850"/>
            <a:ext cx="1143000" cy="2554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8" name="Line 33"/>
          <p:cNvSpPr>
            <a:spLocks noChangeShapeType="1"/>
          </p:cNvSpPr>
          <p:nvPr/>
        </p:nvSpPr>
        <p:spPr bwMode="auto">
          <a:xfrm rot="921216">
            <a:off x="6400800" y="2133600"/>
            <a:ext cx="1143000" cy="255428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9" name="Line 34"/>
          <p:cNvSpPr>
            <a:spLocks noChangeShapeType="1"/>
          </p:cNvSpPr>
          <p:nvPr/>
        </p:nvSpPr>
        <p:spPr bwMode="auto">
          <a:xfrm rot="921216">
            <a:off x="6270625" y="2209800"/>
            <a:ext cx="1143000" cy="255428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90" name="Text Box 35"/>
          <p:cNvSpPr txBox="1">
            <a:spLocks noChangeArrowheads="1"/>
          </p:cNvSpPr>
          <p:nvPr/>
        </p:nvSpPr>
        <p:spPr bwMode="auto">
          <a:xfrm>
            <a:off x="6858000" y="5181600"/>
            <a:ext cx="7270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en-US" altLang="x-none" sz="1800" b="1">
                <a:solidFill>
                  <a:schemeClr val="accent2"/>
                </a:solidFill>
                <a:latin typeface="Verdana" charset="0"/>
              </a:rPr>
              <a:t>BAD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6019800" y="2133600"/>
            <a:ext cx="1262063" cy="2595563"/>
            <a:chOff x="3792" y="1344"/>
            <a:chExt cx="795" cy="1635"/>
          </a:xfrm>
        </p:grpSpPr>
        <p:sp>
          <p:nvSpPr>
            <p:cNvPr id="70694" name="Rectangle 37"/>
            <p:cNvSpPr>
              <a:spLocks noChangeArrowheads="1"/>
            </p:cNvSpPr>
            <p:nvPr/>
          </p:nvSpPr>
          <p:spPr bwMode="auto">
            <a:xfrm>
              <a:off x="4080" y="1536"/>
              <a:ext cx="96" cy="96"/>
            </a:xfrm>
            <a:prstGeom prst="rect">
              <a:avLst/>
            </a:prstGeom>
            <a:solidFill>
              <a:srgbClr val="FF0000"/>
            </a:solidFill>
            <a:ln w="41275">
              <a:solidFill>
                <a:srgbClr val="99CC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70695" name="Rectangle 38"/>
            <p:cNvSpPr>
              <a:spLocks noChangeArrowheads="1"/>
            </p:cNvSpPr>
            <p:nvPr/>
          </p:nvSpPr>
          <p:spPr bwMode="auto">
            <a:xfrm>
              <a:off x="3792" y="1344"/>
              <a:ext cx="96" cy="96"/>
            </a:xfrm>
            <a:prstGeom prst="rect">
              <a:avLst/>
            </a:prstGeom>
            <a:solidFill>
              <a:srgbClr val="FF0000"/>
            </a:solidFill>
            <a:ln w="41275">
              <a:solidFill>
                <a:srgbClr val="99CC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70696" name="Rectangle 39"/>
            <p:cNvSpPr>
              <a:spLocks noChangeArrowheads="1"/>
            </p:cNvSpPr>
            <p:nvPr/>
          </p:nvSpPr>
          <p:spPr bwMode="auto">
            <a:xfrm>
              <a:off x="4491" y="2883"/>
              <a:ext cx="96" cy="96"/>
            </a:xfrm>
            <a:prstGeom prst="rect">
              <a:avLst/>
            </a:prstGeom>
            <a:solidFill>
              <a:schemeClr val="accent1"/>
            </a:solidFill>
            <a:ln w="41275">
              <a:solidFill>
                <a:srgbClr val="99CC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70697" name="Rectangle 40"/>
            <p:cNvSpPr>
              <a:spLocks noChangeArrowheads="1"/>
            </p:cNvSpPr>
            <p:nvPr/>
          </p:nvSpPr>
          <p:spPr bwMode="auto">
            <a:xfrm>
              <a:off x="4477" y="2362"/>
              <a:ext cx="96" cy="96"/>
            </a:xfrm>
            <a:prstGeom prst="rect">
              <a:avLst/>
            </a:prstGeom>
            <a:solidFill>
              <a:schemeClr val="accent1"/>
            </a:solidFill>
            <a:ln w="41275">
              <a:solidFill>
                <a:srgbClr val="99CC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</p:grpSp>
      <p:sp>
        <p:nvSpPr>
          <p:cNvPr id="70692" name="Oval 41"/>
          <p:cNvSpPr>
            <a:spLocks noChangeArrowheads="1"/>
          </p:cNvSpPr>
          <p:nvPr/>
        </p:nvSpPr>
        <p:spPr bwMode="auto">
          <a:xfrm>
            <a:off x="6423025" y="357663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0693" name="TextBox 2"/>
          <p:cNvSpPr txBox="1">
            <a:spLocks noChangeArrowheads="1"/>
          </p:cNvSpPr>
          <p:nvPr/>
        </p:nvSpPr>
        <p:spPr bwMode="auto">
          <a:xfrm>
            <a:off x="684213" y="6597650"/>
            <a:ext cx="3671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lvl="2"/>
            <a:r>
              <a:rPr lang="en-US" altLang="x-none" sz="1200"/>
              <a:t>Gert Lanckriet, Statistical Learning Theory Tutorial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/>
            <a:r>
              <a:rPr lang="en-US" altLang="x-none">
                <a:solidFill>
                  <a:schemeClr val="accent2"/>
                </a:solidFill>
                <a:latin typeface="Tw Cen MT Condensed" charset="0"/>
                <a:ea typeface="ＭＳ Ｐゴシック" charset="-128"/>
              </a:rPr>
              <a:t>Na</a:t>
            </a:r>
            <a:r>
              <a:rPr lang="en-US" altLang="x-none">
                <a:solidFill>
                  <a:schemeClr val="accent2"/>
                </a:solidFill>
                <a:latin typeface="Arial" charset="0"/>
                <a:ea typeface="ＭＳ Ｐゴシック" charset="-128"/>
              </a:rPr>
              <a:t>ï</a:t>
            </a:r>
            <a:r>
              <a:rPr lang="en-US" altLang="x-none">
                <a:solidFill>
                  <a:schemeClr val="accent2"/>
                </a:solidFill>
                <a:latin typeface="Tw Cen MT Condensed" charset="0"/>
                <a:ea typeface="ＭＳ Ｐゴシック" charset="-128"/>
              </a:rPr>
              <a:t>ve Bayes: weaknesses</a:t>
            </a:r>
          </a:p>
        </p:txBody>
      </p:sp>
      <p:sp>
        <p:nvSpPr>
          <p:cNvPr id="16363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96975"/>
            <a:ext cx="8350250" cy="533717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x-none" sz="2200">
                <a:ea typeface="ＭＳ Ｐゴシック" charset="-128"/>
              </a:rPr>
              <a:t>Naïve Bayes independence assumption has two consequences:</a:t>
            </a:r>
          </a:p>
          <a:p>
            <a:pPr lvl="1" eaLnBrk="1" hangingPunct="1"/>
            <a:r>
              <a:rPr lang="en-US" altLang="x-none" sz="2200">
                <a:latin typeface="Tahoma" charset="0"/>
                <a:ea typeface="ＭＳ Ｐゴシック" charset="-128"/>
              </a:rPr>
              <a:t>The linear ordering of words is ignored (</a:t>
            </a:r>
            <a:r>
              <a:rPr lang="en-US" altLang="x-none" sz="2200" i="1">
                <a:latin typeface="Tahoma" charset="0"/>
                <a:ea typeface="ＭＳ Ｐゴシック" charset="-128"/>
              </a:rPr>
              <a:t>bag of words</a:t>
            </a:r>
            <a:r>
              <a:rPr lang="en-US" altLang="x-none" sz="2200">
                <a:latin typeface="Tahoma" charset="0"/>
                <a:ea typeface="ＭＳ Ｐゴシック" charset="-128"/>
              </a:rPr>
              <a:t> model)</a:t>
            </a:r>
          </a:p>
          <a:p>
            <a:pPr lvl="1" eaLnBrk="1" hangingPunct="1"/>
            <a:r>
              <a:rPr lang="en-US" altLang="x-none" sz="2200">
                <a:latin typeface="Tahoma" charset="0"/>
                <a:ea typeface="ＭＳ Ｐゴシック" charset="-128"/>
              </a:rPr>
              <a:t>The words are independent of each other given the class:</a:t>
            </a:r>
          </a:p>
          <a:p>
            <a:pPr lvl="2" eaLnBrk="1" hangingPunct="1"/>
            <a:r>
              <a:rPr lang="en-US" altLang="x-none" sz="2200" i="1">
                <a:latin typeface="Tahoma" charset="0"/>
                <a:ea typeface="ＭＳ Ｐゴシック" charset="-128"/>
              </a:rPr>
              <a:t>President</a:t>
            </a:r>
            <a:r>
              <a:rPr lang="en-US" altLang="x-none" sz="2200">
                <a:latin typeface="Tahoma" charset="0"/>
                <a:ea typeface="ＭＳ Ｐゴシック" charset="-128"/>
              </a:rPr>
              <a:t> is more likely to occur in a context that contains </a:t>
            </a:r>
            <a:r>
              <a:rPr lang="en-US" altLang="x-none" sz="2200" i="1">
                <a:latin typeface="Tahoma" charset="0"/>
                <a:ea typeface="ＭＳ Ｐゴシック" charset="-128"/>
              </a:rPr>
              <a:t>election</a:t>
            </a:r>
            <a:r>
              <a:rPr lang="en-US" altLang="x-none" sz="2200">
                <a:latin typeface="Tahoma" charset="0"/>
                <a:ea typeface="ＭＳ Ｐゴシック" charset="-128"/>
              </a:rPr>
              <a:t> than in a context that contains </a:t>
            </a:r>
            <a:r>
              <a:rPr lang="en-US" altLang="x-none" sz="2200" i="1">
                <a:latin typeface="Tahoma" charset="0"/>
                <a:ea typeface="ＭＳ Ｐゴシック" charset="-128"/>
              </a:rPr>
              <a:t>poet</a:t>
            </a:r>
          </a:p>
          <a:p>
            <a:pPr eaLnBrk="1" hangingPunct="1"/>
            <a:r>
              <a:rPr lang="en-US" altLang="x-none" sz="2200">
                <a:ea typeface="ＭＳ Ｐゴシック" charset="-128"/>
              </a:rPr>
              <a:t>Naïve Bayes assumption is inappropriate if there are strong conditional dependencies between the variables</a:t>
            </a:r>
          </a:p>
          <a:p>
            <a:pPr eaLnBrk="1" hangingPunct="1"/>
            <a:r>
              <a:rPr lang="en-US" altLang="x-none" sz="2200">
                <a:ea typeface="ＭＳ Ｐゴシック" charset="-128"/>
              </a:rPr>
              <a:t>Nonetheless, Naïve Bayes models do well in a surprisingly large number of cases because often we are interested in </a:t>
            </a:r>
            <a:r>
              <a:rPr lang="en-US" altLang="x-none" sz="2200" i="1">
                <a:ea typeface="ＭＳ Ｐゴシック" charset="-128"/>
              </a:rPr>
              <a:t>classification accuracy</a:t>
            </a:r>
            <a:r>
              <a:rPr lang="en-US" altLang="x-none" sz="2200">
                <a:ea typeface="ＭＳ Ｐゴシック" charset="-128"/>
              </a:rPr>
              <a:t> and not in accurate </a:t>
            </a:r>
            <a:r>
              <a:rPr lang="en-US" altLang="x-none" sz="2200" i="1">
                <a:ea typeface="ＭＳ Ｐゴシック" charset="-128"/>
              </a:rPr>
              <a:t>probability estimations</a:t>
            </a:r>
            <a:r>
              <a:rPr lang="en-US" altLang="x-none" sz="2200">
                <a:ea typeface="ＭＳ Ｐゴシック" charset="-128"/>
              </a:rPr>
              <a:t>) </a:t>
            </a:r>
          </a:p>
          <a:p>
            <a:pPr eaLnBrk="1" hangingPunct="1"/>
            <a:r>
              <a:rPr lang="en-US" altLang="x-none" sz="2200">
                <a:ea typeface="ＭＳ Ｐゴシック" charset="-128"/>
              </a:rPr>
              <a:t>Does not optimize prediction accuracy </a:t>
            </a:r>
          </a:p>
        </p:txBody>
      </p:sp>
      <p:sp>
        <p:nvSpPr>
          <p:cNvPr id="14339" name="Rectangle 15"/>
          <p:cNvSpPr txBox="1">
            <a:spLocks noChangeArrowheads="1"/>
          </p:cNvSpPr>
          <p:nvPr/>
        </p:nvSpPr>
        <p:spPr bwMode="auto">
          <a:xfrm>
            <a:off x="1966913" y="6626225"/>
            <a:ext cx="163512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1600">
                <a:latin typeface="Tw Cen MT" charset="0"/>
              </a:rPr>
              <a:t>Slide from Heng Ji</a:t>
            </a:r>
          </a:p>
          <a:p>
            <a:endParaRPr lang="en-US" altLang="zh-CN" sz="1600">
              <a:latin typeface="Tw Cen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Oval 2"/>
          <p:cNvSpPr>
            <a:spLocks noChangeArrowheads="1"/>
          </p:cNvSpPr>
          <p:nvPr/>
        </p:nvSpPr>
        <p:spPr bwMode="auto">
          <a:xfrm>
            <a:off x="5410200" y="244276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682" name="Oval 3"/>
          <p:cNvSpPr>
            <a:spLocks noChangeArrowheads="1"/>
          </p:cNvSpPr>
          <p:nvPr/>
        </p:nvSpPr>
        <p:spPr bwMode="auto">
          <a:xfrm>
            <a:off x="5257800" y="343336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683" name="Oval 4"/>
          <p:cNvSpPr>
            <a:spLocks noChangeArrowheads="1"/>
          </p:cNvSpPr>
          <p:nvPr/>
        </p:nvSpPr>
        <p:spPr bwMode="auto">
          <a:xfrm>
            <a:off x="5638800" y="312856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684" name="Oval 5"/>
          <p:cNvSpPr>
            <a:spLocks noChangeArrowheads="1"/>
          </p:cNvSpPr>
          <p:nvPr/>
        </p:nvSpPr>
        <p:spPr bwMode="auto">
          <a:xfrm>
            <a:off x="5257800" y="366196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685" name="Oval 6"/>
          <p:cNvSpPr>
            <a:spLocks noChangeArrowheads="1"/>
          </p:cNvSpPr>
          <p:nvPr/>
        </p:nvSpPr>
        <p:spPr bwMode="auto">
          <a:xfrm>
            <a:off x="5562600" y="381436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686" name="Oval 7"/>
          <p:cNvSpPr>
            <a:spLocks noChangeArrowheads="1"/>
          </p:cNvSpPr>
          <p:nvPr/>
        </p:nvSpPr>
        <p:spPr bwMode="auto">
          <a:xfrm>
            <a:off x="5867400" y="366196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687" name="Oval 8"/>
          <p:cNvSpPr>
            <a:spLocks noChangeArrowheads="1"/>
          </p:cNvSpPr>
          <p:nvPr/>
        </p:nvSpPr>
        <p:spPr bwMode="auto">
          <a:xfrm>
            <a:off x="6172200" y="389056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688" name="Oval 9"/>
          <p:cNvSpPr>
            <a:spLocks noChangeArrowheads="1"/>
          </p:cNvSpPr>
          <p:nvPr/>
        </p:nvSpPr>
        <p:spPr bwMode="auto">
          <a:xfrm>
            <a:off x="6934200" y="229036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689" name="Oval 10"/>
          <p:cNvSpPr>
            <a:spLocks noChangeArrowheads="1"/>
          </p:cNvSpPr>
          <p:nvPr/>
        </p:nvSpPr>
        <p:spPr bwMode="auto">
          <a:xfrm>
            <a:off x="7543800" y="244276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690" name="Oval 11"/>
          <p:cNvSpPr>
            <a:spLocks noChangeArrowheads="1"/>
          </p:cNvSpPr>
          <p:nvPr/>
        </p:nvSpPr>
        <p:spPr bwMode="auto">
          <a:xfrm>
            <a:off x="7848600" y="289996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691" name="Oval 12"/>
          <p:cNvSpPr>
            <a:spLocks noChangeArrowheads="1"/>
          </p:cNvSpPr>
          <p:nvPr/>
        </p:nvSpPr>
        <p:spPr bwMode="auto">
          <a:xfrm>
            <a:off x="6934200" y="282376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692" name="Oval 13"/>
          <p:cNvSpPr>
            <a:spLocks noChangeArrowheads="1"/>
          </p:cNvSpPr>
          <p:nvPr/>
        </p:nvSpPr>
        <p:spPr bwMode="auto">
          <a:xfrm>
            <a:off x="8153400" y="320476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693" name="Oval 14"/>
          <p:cNvSpPr>
            <a:spLocks noChangeArrowheads="1"/>
          </p:cNvSpPr>
          <p:nvPr/>
        </p:nvSpPr>
        <p:spPr bwMode="auto">
          <a:xfrm>
            <a:off x="8382000" y="335716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694" name="Oval 15"/>
          <p:cNvSpPr>
            <a:spLocks noChangeArrowheads="1"/>
          </p:cNvSpPr>
          <p:nvPr/>
        </p:nvSpPr>
        <p:spPr bwMode="auto">
          <a:xfrm>
            <a:off x="7924800" y="358576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695" name="Oval 16"/>
          <p:cNvSpPr>
            <a:spLocks noChangeArrowheads="1"/>
          </p:cNvSpPr>
          <p:nvPr/>
        </p:nvSpPr>
        <p:spPr bwMode="auto">
          <a:xfrm>
            <a:off x="8534400" y="335716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696" name="Oval 17"/>
          <p:cNvSpPr>
            <a:spLocks noChangeArrowheads="1"/>
          </p:cNvSpPr>
          <p:nvPr/>
        </p:nvSpPr>
        <p:spPr bwMode="auto">
          <a:xfrm>
            <a:off x="8610600" y="396676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697" name="Oval 18"/>
          <p:cNvSpPr>
            <a:spLocks noChangeArrowheads="1"/>
          </p:cNvSpPr>
          <p:nvPr/>
        </p:nvSpPr>
        <p:spPr bwMode="auto">
          <a:xfrm>
            <a:off x="8001000" y="411916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698" name="Oval 19"/>
          <p:cNvSpPr>
            <a:spLocks noChangeArrowheads="1"/>
          </p:cNvSpPr>
          <p:nvPr/>
        </p:nvSpPr>
        <p:spPr bwMode="auto">
          <a:xfrm>
            <a:off x="5562600" y="358576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699" name="Oval 20"/>
          <p:cNvSpPr>
            <a:spLocks noChangeArrowheads="1"/>
          </p:cNvSpPr>
          <p:nvPr/>
        </p:nvSpPr>
        <p:spPr bwMode="auto">
          <a:xfrm>
            <a:off x="5257800" y="289996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700" name="Oval 21"/>
          <p:cNvSpPr>
            <a:spLocks noChangeArrowheads="1"/>
          </p:cNvSpPr>
          <p:nvPr/>
        </p:nvSpPr>
        <p:spPr bwMode="auto">
          <a:xfrm>
            <a:off x="6019800" y="305236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701" name="Oval 22"/>
          <p:cNvSpPr>
            <a:spLocks noChangeArrowheads="1"/>
          </p:cNvSpPr>
          <p:nvPr/>
        </p:nvSpPr>
        <p:spPr bwMode="auto">
          <a:xfrm>
            <a:off x="6781800" y="404296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702" name="Oval 23"/>
          <p:cNvSpPr>
            <a:spLocks noChangeArrowheads="1"/>
          </p:cNvSpPr>
          <p:nvPr/>
        </p:nvSpPr>
        <p:spPr bwMode="auto">
          <a:xfrm>
            <a:off x="5943600" y="343336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703" name="Oval 24"/>
          <p:cNvSpPr>
            <a:spLocks noChangeArrowheads="1"/>
          </p:cNvSpPr>
          <p:nvPr/>
        </p:nvSpPr>
        <p:spPr bwMode="auto">
          <a:xfrm>
            <a:off x="5867400" y="404296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704" name="Oval 25"/>
          <p:cNvSpPr>
            <a:spLocks noChangeArrowheads="1"/>
          </p:cNvSpPr>
          <p:nvPr/>
        </p:nvSpPr>
        <p:spPr bwMode="auto">
          <a:xfrm>
            <a:off x="7543800" y="312856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705" name="Oval 26"/>
          <p:cNvSpPr>
            <a:spLocks noChangeArrowheads="1"/>
          </p:cNvSpPr>
          <p:nvPr/>
        </p:nvSpPr>
        <p:spPr bwMode="auto">
          <a:xfrm>
            <a:off x="8001000" y="297616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706" name="Oval 27"/>
          <p:cNvSpPr>
            <a:spLocks noChangeArrowheads="1"/>
          </p:cNvSpPr>
          <p:nvPr/>
        </p:nvSpPr>
        <p:spPr bwMode="auto">
          <a:xfrm>
            <a:off x="7772400" y="335716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707" name="Oval 28"/>
          <p:cNvSpPr>
            <a:spLocks noChangeArrowheads="1"/>
          </p:cNvSpPr>
          <p:nvPr/>
        </p:nvSpPr>
        <p:spPr bwMode="auto">
          <a:xfrm>
            <a:off x="8305800" y="328096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708" name="Oval 29"/>
          <p:cNvSpPr>
            <a:spLocks noChangeArrowheads="1"/>
          </p:cNvSpPr>
          <p:nvPr/>
        </p:nvSpPr>
        <p:spPr bwMode="auto">
          <a:xfrm>
            <a:off x="8458200" y="343336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1709" name="Line 30"/>
          <p:cNvSpPr>
            <a:spLocks noChangeShapeType="1"/>
          </p:cNvSpPr>
          <p:nvPr/>
        </p:nvSpPr>
        <p:spPr bwMode="auto">
          <a:xfrm rot="921216">
            <a:off x="5429250" y="2341166"/>
            <a:ext cx="2820988" cy="20208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0" name="Line 31"/>
          <p:cNvSpPr>
            <a:spLocks noChangeShapeType="1"/>
          </p:cNvSpPr>
          <p:nvPr/>
        </p:nvSpPr>
        <p:spPr bwMode="auto">
          <a:xfrm rot="921216">
            <a:off x="5181600" y="2518966"/>
            <a:ext cx="2725738" cy="199231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1" name="Line 32"/>
          <p:cNvSpPr>
            <a:spLocks noChangeShapeType="1"/>
          </p:cNvSpPr>
          <p:nvPr/>
        </p:nvSpPr>
        <p:spPr bwMode="auto">
          <a:xfrm rot="921216">
            <a:off x="5791200" y="2214166"/>
            <a:ext cx="2725738" cy="199231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2" name="Text Box 33"/>
          <p:cNvSpPr txBox="1">
            <a:spLocks noChangeArrowheads="1"/>
          </p:cNvSpPr>
          <p:nvPr/>
        </p:nvSpPr>
        <p:spPr bwMode="auto">
          <a:xfrm>
            <a:off x="7620000" y="4743054"/>
            <a:ext cx="9477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en-US" altLang="x-none" sz="1800" b="1">
                <a:solidFill>
                  <a:schemeClr val="accent2"/>
                </a:solidFill>
                <a:latin typeface="Verdana" charset="0"/>
              </a:rPr>
              <a:t>GOOD</a:t>
            </a:r>
          </a:p>
        </p:txBody>
      </p:sp>
      <p:sp>
        <p:nvSpPr>
          <p:cNvPr id="71713" name="Text Box 34"/>
          <p:cNvSpPr txBox="1">
            <a:spLocks noChangeArrowheads="1"/>
          </p:cNvSpPr>
          <p:nvPr/>
        </p:nvSpPr>
        <p:spPr bwMode="auto">
          <a:xfrm>
            <a:off x="4648200" y="5468541"/>
            <a:ext cx="4194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en-US" altLang="x-none" sz="2000" b="1">
                <a:solidFill>
                  <a:schemeClr val="accent2"/>
                </a:solidFill>
                <a:latin typeface="Verdana" charset="0"/>
                <a:sym typeface="Wingdings" charset="2"/>
              </a:rPr>
              <a:t> </a:t>
            </a:r>
            <a:r>
              <a:rPr lang="en-US" altLang="x-none" sz="2000" b="1">
                <a:solidFill>
                  <a:schemeClr val="accent2"/>
                </a:solidFill>
                <a:latin typeface="Verdana" charset="0"/>
              </a:rPr>
              <a:t>Maximal Margin Classifier</a:t>
            </a:r>
          </a:p>
        </p:txBody>
      </p:sp>
      <p:sp>
        <p:nvSpPr>
          <p:cNvPr id="1544228" name="Rectangle 36"/>
          <p:cNvSpPr>
            <a:spLocks noGrp="1" noChangeArrowheads="1"/>
          </p:cNvSpPr>
          <p:nvPr>
            <p:ph type="title"/>
          </p:nvPr>
        </p:nvSpPr>
        <p:spPr>
          <a:xfrm>
            <a:off x="674688" y="-27384"/>
            <a:ext cx="7772400" cy="793750"/>
          </a:xfrm>
        </p:spPr>
        <p:txBody>
          <a:bodyPr anchor="b"/>
          <a:lstStyle/>
          <a:p>
            <a:pPr eaLnBrk="1" hangingPunct="1"/>
            <a:r>
              <a:rPr lang="en-US" altLang="x-none" sz="5400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Large margin classifier</a:t>
            </a:r>
          </a:p>
        </p:txBody>
      </p:sp>
      <p:sp>
        <p:nvSpPr>
          <p:cNvPr id="1544227" name="Rectangle 35"/>
          <p:cNvSpPr>
            <a:spLocks noGrp="1" noChangeArrowheads="1"/>
          </p:cNvSpPr>
          <p:nvPr>
            <p:ph idx="1"/>
          </p:nvPr>
        </p:nvSpPr>
        <p:spPr>
          <a:xfrm>
            <a:off x="684213" y="1833166"/>
            <a:ext cx="4286250" cy="4619625"/>
          </a:xfrm>
        </p:spPr>
        <p:txBody>
          <a:bodyPr/>
          <a:lstStyle/>
          <a:p>
            <a:pPr marL="469900" indent="-469900" eaLnBrk="1" hangingPunct="1"/>
            <a:r>
              <a:rPr lang="en-US" altLang="x-none" sz="2400" b="1">
                <a:ea typeface="ＭＳ Ｐゴシック" charset="-128"/>
              </a:rPr>
              <a:t>Intuition</a:t>
            </a:r>
            <a:r>
              <a:rPr lang="en-US" altLang="x-none" sz="2400">
                <a:ea typeface="ＭＳ Ｐゴシック" charset="-128"/>
              </a:rPr>
              <a:t> (Vapnik, 1965) if linearly separable:</a:t>
            </a:r>
          </a:p>
          <a:p>
            <a:pPr marL="908050" lvl="1" indent="-436563" eaLnBrk="1" hangingPunct="1"/>
            <a:r>
              <a:rPr lang="en-US" altLang="x-none">
                <a:latin typeface="Tahoma" charset="0"/>
                <a:ea typeface="ＭＳ Ｐゴシック" charset="-128"/>
              </a:rPr>
              <a:t>Separate the data</a:t>
            </a:r>
          </a:p>
          <a:p>
            <a:pPr marL="908050" lvl="1" indent="-436563" eaLnBrk="1" hangingPunct="1"/>
            <a:r>
              <a:rPr lang="en-US" altLang="x-none">
                <a:latin typeface="Tahoma" charset="0"/>
                <a:ea typeface="ＭＳ Ｐゴシック" charset="-128"/>
              </a:rPr>
              <a:t>Place hyperplane </a:t>
            </a:r>
            <a:r>
              <a:rPr lang="en-US" altLang="en-US">
                <a:ea typeface="ＭＳ Ｐゴシック" charset="-128"/>
              </a:rPr>
              <a:t>“</a:t>
            </a:r>
            <a:r>
              <a:rPr lang="en-US" altLang="ja-JP">
                <a:latin typeface="Tahoma" charset="0"/>
                <a:ea typeface="ＭＳ Ｐゴシック" charset="-128"/>
              </a:rPr>
              <a:t>far</a:t>
            </a:r>
            <a:r>
              <a:rPr lang="en-US" altLang="en-US">
                <a:ea typeface="ＭＳ Ｐゴシック" charset="-128"/>
              </a:rPr>
              <a:t>”</a:t>
            </a:r>
            <a:r>
              <a:rPr lang="en-US" altLang="ja-JP">
                <a:latin typeface="Tahoma" charset="0"/>
                <a:ea typeface="ＭＳ Ｐゴシック" charset="-128"/>
              </a:rPr>
              <a:t> from the data: </a:t>
            </a:r>
            <a:r>
              <a:rPr lang="en-US" altLang="ja-JP" b="1">
                <a:latin typeface="Tahoma" charset="0"/>
                <a:ea typeface="ＭＳ Ｐゴシック" charset="-128"/>
              </a:rPr>
              <a:t>large margin</a:t>
            </a:r>
          </a:p>
          <a:p>
            <a:pPr marL="908050" lvl="1" indent="-436563" eaLnBrk="1" hangingPunct="1"/>
            <a:r>
              <a:rPr lang="en-US" altLang="x-none">
                <a:latin typeface="Tahoma" charset="0"/>
                <a:ea typeface="ＭＳ Ｐゴシック" charset="-128"/>
              </a:rPr>
              <a:t>Statistical results guarantee </a:t>
            </a:r>
            <a:r>
              <a:rPr lang="en-US" altLang="x-none" b="1">
                <a:latin typeface="Tahoma" charset="0"/>
                <a:ea typeface="ＭＳ Ｐゴシック" charset="-128"/>
              </a:rPr>
              <a:t>good generalization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6019800" y="2061766"/>
            <a:ext cx="1262063" cy="2595563"/>
            <a:chOff x="3792" y="1344"/>
            <a:chExt cx="795" cy="1635"/>
          </a:xfrm>
        </p:grpSpPr>
        <p:sp>
          <p:nvSpPr>
            <p:cNvPr id="71718" name="Rectangle 38"/>
            <p:cNvSpPr>
              <a:spLocks noChangeArrowheads="1"/>
            </p:cNvSpPr>
            <p:nvPr/>
          </p:nvSpPr>
          <p:spPr bwMode="auto">
            <a:xfrm>
              <a:off x="4080" y="1536"/>
              <a:ext cx="96" cy="96"/>
            </a:xfrm>
            <a:prstGeom prst="rect">
              <a:avLst/>
            </a:prstGeom>
            <a:solidFill>
              <a:srgbClr val="FF0000"/>
            </a:solidFill>
            <a:ln w="41275">
              <a:solidFill>
                <a:srgbClr val="99CC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71719" name="Rectangle 39"/>
            <p:cNvSpPr>
              <a:spLocks noChangeArrowheads="1"/>
            </p:cNvSpPr>
            <p:nvPr/>
          </p:nvSpPr>
          <p:spPr bwMode="auto">
            <a:xfrm>
              <a:off x="3792" y="1344"/>
              <a:ext cx="96" cy="96"/>
            </a:xfrm>
            <a:prstGeom prst="rect">
              <a:avLst/>
            </a:prstGeom>
            <a:solidFill>
              <a:srgbClr val="FF0000"/>
            </a:solidFill>
            <a:ln w="41275">
              <a:solidFill>
                <a:srgbClr val="99CC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71720" name="Rectangle 40"/>
            <p:cNvSpPr>
              <a:spLocks noChangeArrowheads="1"/>
            </p:cNvSpPr>
            <p:nvPr/>
          </p:nvSpPr>
          <p:spPr bwMode="auto">
            <a:xfrm>
              <a:off x="4491" y="2883"/>
              <a:ext cx="96" cy="96"/>
            </a:xfrm>
            <a:prstGeom prst="rect">
              <a:avLst/>
            </a:prstGeom>
            <a:solidFill>
              <a:schemeClr val="accent1"/>
            </a:solidFill>
            <a:ln w="41275">
              <a:solidFill>
                <a:srgbClr val="99CC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71721" name="Rectangle 41"/>
            <p:cNvSpPr>
              <a:spLocks noChangeArrowheads="1"/>
            </p:cNvSpPr>
            <p:nvPr/>
          </p:nvSpPr>
          <p:spPr bwMode="auto">
            <a:xfrm>
              <a:off x="4384" y="2362"/>
              <a:ext cx="96" cy="96"/>
            </a:xfrm>
            <a:prstGeom prst="rect">
              <a:avLst/>
            </a:prstGeom>
            <a:solidFill>
              <a:schemeClr val="accent1"/>
            </a:solidFill>
            <a:ln w="41275">
              <a:solidFill>
                <a:srgbClr val="99CC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</p:grpSp>
      <p:sp>
        <p:nvSpPr>
          <p:cNvPr id="71717" name="TextBox 42"/>
          <p:cNvSpPr txBox="1">
            <a:spLocks noChangeArrowheads="1"/>
          </p:cNvSpPr>
          <p:nvPr/>
        </p:nvSpPr>
        <p:spPr bwMode="auto">
          <a:xfrm>
            <a:off x="684213" y="6525816"/>
            <a:ext cx="3671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lvl="2"/>
            <a:r>
              <a:rPr lang="en-US" altLang="x-none" sz="1200"/>
              <a:t>Gert Lanckriet, Statistical Learning Theory Tutorial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5256" name="Rectangle 40"/>
          <p:cNvSpPr>
            <a:spLocks noGrp="1" noChangeArrowheads="1"/>
          </p:cNvSpPr>
          <p:nvPr>
            <p:ph type="title"/>
          </p:nvPr>
        </p:nvSpPr>
        <p:spPr>
          <a:xfrm>
            <a:off x="674688" y="-27384"/>
            <a:ext cx="7772400" cy="847725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en-US" altLang="x-none" sz="5400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Large margin classifier</a:t>
            </a:r>
          </a:p>
        </p:txBody>
      </p:sp>
      <p:sp>
        <p:nvSpPr>
          <p:cNvPr id="1545218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2106216"/>
            <a:ext cx="4273550" cy="42672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x-none" sz="2400">
                <a:latin typeface="Comic Sans MS" charset="0"/>
                <a:ea typeface="ＭＳ Ｐゴシック" charset="-128"/>
              </a:rPr>
              <a:t>   </a:t>
            </a:r>
            <a:r>
              <a:rPr lang="en-US" altLang="x-none" sz="2400">
                <a:ea typeface="ＭＳ Ｐゴシック" charset="-128"/>
              </a:rPr>
              <a:t>If </a:t>
            </a:r>
            <a:r>
              <a:rPr lang="en-US" altLang="x-none" sz="2400" b="1">
                <a:ea typeface="ＭＳ Ｐゴシック" charset="-128"/>
              </a:rPr>
              <a:t>not linearly separable</a:t>
            </a:r>
            <a:endParaRPr lang="en-US" altLang="x-none" sz="2400">
              <a:ea typeface="ＭＳ Ｐゴシック" charset="-128"/>
            </a:endParaRPr>
          </a:p>
          <a:p>
            <a:pPr lvl="1" eaLnBrk="1" hangingPunct="1"/>
            <a:r>
              <a:rPr lang="en-US" altLang="x-none" b="1">
                <a:latin typeface="Tahoma" charset="0"/>
                <a:ea typeface="ＭＳ Ｐゴシック" charset="-128"/>
              </a:rPr>
              <a:t>Allow</a:t>
            </a:r>
            <a:r>
              <a:rPr lang="en-US" altLang="x-none">
                <a:latin typeface="Tahoma" charset="0"/>
                <a:ea typeface="ＭＳ Ｐゴシック" charset="-128"/>
              </a:rPr>
              <a:t> some </a:t>
            </a:r>
            <a:r>
              <a:rPr lang="en-US" altLang="x-none" b="1">
                <a:latin typeface="Tahoma" charset="0"/>
                <a:ea typeface="ＭＳ Ｐゴシック" charset="-128"/>
              </a:rPr>
              <a:t>errors</a:t>
            </a:r>
          </a:p>
          <a:p>
            <a:pPr lvl="1" eaLnBrk="1" hangingPunct="1"/>
            <a:r>
              <a:rPr lang="en-US" altLang="x-none">
                <a:latin typeface="Tahoma" charset="0"/>
                <a:ea typeface="ＭＳ Ｐゴシック" charset="-128"/>
              </a:rPr>
              <a:t>Still, try to place hyperplane </a:t>
            </a:r>
            <a:r>
              <a:rPr lang="en-US" altLang="en-US">
                <a:ea typeface="ＭＳ Ｐゴシック" charset="-128"/>
              </a:rPr>
              <a:t>“</a:t>
            </a:r>
            <a:r>
              <a:rPr lang="en-US" altLang="ja-JP">
                <a:latin typeface="Tahoma" charset="0"/>
                <a:ea typeface="ＭＳ Ｐゴシック" charset="-128"/>
              </a:rPr>
              <a:t>far</a:t>
            </a:r>
            <a:r>
              <a:rPr lang="en-US" altLang="en-US">
                <a:ea typeface="ＭＳ Ｐゴシック" charset="-128"/>
              </a:rPr>
              <a:t>”</a:t>
            </a:r>
            <a:r>
              <a:rPr lang="en-US" altLang="ja-JP">
                <a:latin typeface="Tahoma" charset="0"/>
                <a:ea typeface="ＭＳ Ｐゴシック" charset="-128"/>
              </a:rPr>
              <a:t> from each class</a:t>
            </a:r>
            <a:endParaRPr lang="en-US" altLang="x-none">
              <a:latin typeface="Tahoma" charset="0"/>
              <a:ea typeface="ＭＳ Ｐゴシック" charset="-128"/>
            </a:endParaRPr>
          </a:p>
        </p:txBody>
      </p:sp>
      <p:sp>
        <p:nvSpPr>
          <p:cNvPr id="72707" name="Oval 3"/>
          <p:cNvSpPr>
            <a:spLocks noChangeArrowheads="1"/>
          </p:cNvSpPr>
          <p:nvPr/>
        </p:nvSpPr>
        <p:spPr bwMode="auto">
          <a:xfrm>
            <a:off x="5410200" y="248721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08" name="Oval 4"/>
          <p:cNvSpPr>
            <a:spLocks noChangeArrowheads="1"/>
          </p:cNvSpPr>
          <p:nvPr/>
        </p:nvSpPr>
        <p:spPr bwMode="auto">
          <a:xfrm>
            <a:off x="5257800" y="347781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09" name="Oval 5"/>
          <p:cNvSpPr>
            <a:spLocks noChangeArrowheads="1"/>
          </p:cNvSpPr>
          <p:nvPr/>
        </p:nvSpPr>
        <p:spPr bwMode="auto">
          <a:xfrm>
            <a:off x="5638800" y="317301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10" name="Oval 6"/>
          <p:cNvSpPr>
            <a:spLocks noChangeArrowheads="1"/>
          </p:cNvSpPr>
          <p:nvPr/>
        </p:nvSpPr>
        <p:spPr bwMode="auto">
          <a:xfrm>
            <a:off x="5257800" y="370641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11" name="Oval 7"/>
          <p:cNvSpPr>
            <a:spLocks noChangeArrowheads="1"/>
          </p:cNvSpPr>
          <p:nvPr/>
        </p:nvSpPr>
        <p:spPr bwMode="auto">
          <a:xfrm>
            <a:off x="5562600" y="385881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12" name="Oval 8"/>
          <p:cNvSpPr>
            <a:spLocks noChangeArrowheads="1"/>
          </p:cNvSpPr>
          <p:nvPr/>
        </p:nvSpPr>
        <p:spPr bwMode="auto">
          <a:xfrm>
            <a:off x="5867400" y="370641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13" name="Oval 9"/>
          <p:cNvSpPr>
            <a:spLocks noChangeArrowheads="1"/>
          </p:cNvSpPr>
          <p:nvPr/>
        </p:nvSpPr>
        <p:spPr bwMode="auto">
          <a:xfrm>
            <a:off x="6172200" y="393501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14" name="Oval 10"/>
          <p:cNvSpPr>
            <a:spLocks noChangeArrowheads="1"/>
          </p:cNvSpPr>
          <p:nvPr/>
        </p:nvSpPr>
        <p:spPr bwMode="auto">
          <a:xfrm>
            <a:off x="6934200" y="233481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15" name="Oval 11"/>
          <p:cNvSpPr>
            <a:spLocks noChangeArrowheads="1"/>
          </p:cNvSpPr>
          <p:nvPr/>
        </p:nvSpPr>
        <p:spPr bwMode="auto">
          <a:xfrm>
            <a:off x="7543800" y="248721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16" name="Oval 12"/>
          <p:cNvSpPr>
            <a:spLocks noChangeArrowheads="1"/>
          </p:cNvSpPr>
          <p:nvPr/>
        </p:nvSpPr>
        <p:spPr bwMode="auto">
          <a:xfrm>
            <a:off x="7848600" y="294441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17" name="Oval 13"/>
          <p:cNvSpPr>
            <a:spLocks noChangeArrowheads="1"/>
          </p:cNvSpPr>
          <p:nvPr/>
        </p:nvSpPr>
        <p:spPr bwMode="auto">
          <a:xfrm>
            <a:off x="6934200" y="286821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18" name="Oval 14"/>
          <p:cNvSpPr>
            <a:spLocks noChangeArrowheads="1"/>
          </p:cNvSpPr>
          <p:nvPr/>
        </p:nvSpPr>
        <p:spPr bwMode="auto">
          <a:xfrm>
            <a:off x="8153400" y="324921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19" name="Oval 15"/>
          <p:cNvSpPr>
            <a:spLocks noChangeArrowheads="1"/>
          </p:cNvSpPr>
          <p:nvPr/>
        </p:nvSpPr>
        <p:spPr bwMode="auto">
          <a:xfrm>
            <a:off x="8382000" y="340161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20" name="Oval 16"/>
          <p:cNvSpPr>
            <a:spLocks noChangeArrowheads="1"/>
          </p:cNvSpPr>
          <p:nvPr/>
        </p:nvSpPr>
        <p:spPr bwMode="auto">
          <a:xfrm>
            <a:off x="7924800" y="363021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21" name="Oval 17"/>
          <p:cNvSpPr>
            <a:spLocks noChangeArrowheads="1"/>
          </p:cNvSpPr>
          <p:nvPr/>
        </p:nvSpPr>
        <p:spPr bwMode="auto">
          <a:xfrm>
            <a:off x="8534400" y="340161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22" name="Oval 18"/>
          <p:cNvSpPr>
            <a:spLocks noChangeArrowheads="1"/>
          </p:cNvSpPr>
          <p:nvPr/>
        </p:nvSpPr>
        <p:spPr bwMode="auto">
          <a:xfrm>
            <a:off x="8610600" y="401121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23" name="Oval 19"/>
          <p:cNvSpPr>
            <a:spLocks noChangeArrowheads="1"/>
          </p:cNvSpPr>
          <p:nvPr/>
        </p:nvSpPr>
        <p:spPr bwMode="auto">
          <a:xfrm>
            <a:off x="8001000" y="416361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24" name="Oval 20"/>
          <p:cNvSpPr>
            <a:spLocks noChangeArrowheads="1"/>
          </p:cNvSpPr>
          <p:nvPr/>
        </p:nvSpPr>
        <p:spPr bwMode="auto">
          <a:xfrm>
            <a:off x="5562600" y="363021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25" name="Oval 21"/>
          <p:cNvSpPr>
            <a:spLocks noChangeArrowheads="1"/>
          </p:cNvSpPr>
          <p:nvPr/>
        </p:nvSpPr>
        <p:spPr bwMode="auto">
          <a:xfrm>
            <a:off x="5257800" y="294441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26" name="Oval 22"/>
          <p:cNvSpPr>
            <a:spLocks noChangeArrowheads="1"/>
          </p:cNvSpPr>
          <p:nvPr/>
        </p:nvSpPr>
        <p:spPr bwMode="auto">
          <a:xfrm>
            <a:off x="6019800" y="309681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27" name="Oval 23"/>
          <p:cNvSpPr>
            <a:spLocks noChangeArrowheads="1"/>
          </p:cNvSpPr>
          <p:nvPr/>
        </p:nvSpPr>
        <p:spPr bwMode="auto">
          <a:xfrm>
            <a:off x="6781800" y="408741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28" name="Oval 24"/>
          <p:cNvSpPr>
            <a:spLocks noChangeArrowheads="1"/>
          </p:cNvSpPr>
          <p:nvPr/>
        </p:nvSpPr>
        <p:spPr bwMode="auto">
          <a:xfrm>
            <a:off x="5943600" y="347781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29" name="Oval 25"/>
          <p:cNvSpPr>
            <a:spLocks noChangeArrowheads="1"/>
          </p:cNvSpPr>
          <p:nvPr/>
        </p:nvSpPr>
        <p:spPr bwMode="auto">
          <a:xfrm>
            <a:off x="5867400" y="408741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30" name="Oval 26"/>
          <p:cNvSpPr>
            <a:spLocks noChangeArrowheads="1"/>
          </p:cNvSpPr>
          <p:nvPr/>
        </p:nvSpPr>
        <p:spPr bwMode="auto">
          <a:xfrm>
            <a:off x="7543800" y="317301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31" name="Oval 27"/>
          <p:cNvSpPr>
            <a:spLocks noChangeArrowheads="1"/>
          </p:cNvSpPr>
          <p:nvPr/>
        </p:nvSpPr>
        <p:spPr bwMode="auto">
          <a:xfrm>
            <a:off x="8001000" y="302061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32" name="Oval 28"/>
          <p:cNvSpPr>
            <a:spLocks noChangeArrowheads="1"/>
          </p:cNvSpPr>
          <p:nvPr/>
        </p:nvSpPr>
        <p:spPr bwMode="auto">
          <a:xfrm>
            <a:off x="7772400" y="340161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33" name="Oval 29"/>
          <p:cNvSpPr>
            <a:spLocks noChangeArrowheads="1"/>
          </p:cNvSpPr>
          <p:nvPr/>
        </p:nvSpPr>
        <p:spPr bwMode="auto">
          <a:xfrm>
            <a:off x="8305800" y="332541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34" name="Oval 30"/>
          <p:cNvSpPr>
            <a:spLocks noChangeArrowheads="1"/>
          </p:cNvSpPr>
          <p:nvPr/>
        </p:nvSpPr>
        <p:spPr bwMode="auto">
          <a:xfrm>
            <a:off x="8458200" y="347781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35" name="Line 31"/>
          <p:cNvSpPr>
            <a:spLocks noChangeShapeType="1"/>
          </p:cNvSpPr>
          <p:nvPr/>
        </p:nvSpPr>
        <p:spPr bwMode="auto">
          <a:xfrm rot="921216">
            <a:off x="5429250" y="2385616"/>
            <a:ext cx="2820988" cy="20208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6" name="Line 32"/>
          <p:cNvSpPr>
            <a:spLocks noChangeShapeType="1"/>
          </p:cNvSpPr>
          <p:nvPr/>
        </p:nvSpPr>
        <p:spPr bwMode="auto">
          <a:xfrm rot="921216">
            <a:off x="5181600" y="2563416"/>
            <a:ext cx="2725738" cy="199231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7" name="Line 33"/>
          <p:cNvSpPr>
            <a:spLocks noChangeShapeType="1"/>
          </p:cNvSpPr>
          <p:nvPr/>
        </p:nvSpPr>
        <p:spPr bwMode="auto">
          <a:xfrm rot="921216">
            <a:off x="5791200" y="2258616"/>
            <a:ext cx="2725738" cy="199231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8" name="Oval 34"/>
          <p:cNvSpPr>
            <a:spLocks noChangeArrowheads="1"/>
          </p:cNvSpPr>
          <p:nvPr/>
        </p:nvSpPr>
        <p:spPr bwMode="auto">
          <a:xfrm>
            <a:off x="6477000" y="195381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39" name="Oval 35"/>
          <p:cNvSpPr>
            <a:spLocks noChangeArrowheads="1"/>
          </p:cNvSpPr>
          <p:nvPr/>
        </p:nvSpPr>
        <p:spPr bwMode="auto">
          <a:xfrm>
            <a:off x="7467600" y="286821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40" name="Oval 36"/>
          <p:cNvSpPr>
            <a:spLocks noChangeArrowheads="1"/>
          </p:cNvSpPr>
          <p:nvPr/>
        </p:nvSpPr>
        <p:spPr bwMode="auto">
          <a:xfrm>
            <a:off x="6477000" y="393501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72741" name="Line 37"/>
          <p:cNvSpPr>
            <a:spLocks noChangeShapeType="1"/>
          </p:cNvSpPr>
          <p:nvPr/>
        </p:nvSpPr>
        <p:spPr bwMode="auto">
          <a:xfrm flipV="1">
            <a:off x="6934200" y="2996804"/>
            <a:ext cx="549275" cy="481012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42" name="Line 38"/>
          <p:cNvSpPr>
            <a:spLocks noChangeShapeType="1"/>
          </p:cNvSpPr>
          <p:nvPr/>
        </p:nvSpPr>
        <p:spPr bwMode="auto">
          <a:xfrm flipV="1">
            <a:off x="6096000" y="2106216"/>
            <a:ext cx="381000" cy="304800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43" name="Line 39"/>
          <p:cNvSpPr>
            <a:spLocks noChangeShapeType="1"/>
          </p:cNvSpPr>
          <p:nvPr/>
        </p:nvSpPr>
        <p:spPr bwMode="auto">
          <a:xfrm flipV="1">
            <a:off x="6629400" y="3665141"/>
            <a:ext cx="381000" cy="304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44" name="TextBox 41"/>
          <p:cNvSpPr txBox="1">
            <a:spLocks noChangeArrowheads="1"/>
          </p:cNvSpPr>
          <p:nvPr/>
        </p:nvSpPr>
        <p:spPr bwMode="auto">
          <a:xfrm>
            <a:off x="684213" y="6570266"/>
            <a:ext cx="3671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lvl="2"/>
            <a:r>
              <a:rPr lang="en-US" altLang="x-none" sz="1200"/>
              <a:t>Gert Lanckriet, Statistical Learning Theory Tutorial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/>
            <a:r>
              <a:rPr lang="en-US" altLang="x-none" sz="5400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Large Margin Classifiers</a:t>
            </a:r>
          </a:p>
        </p:txBody>
      </p:sp>
      <p:sp>
        <p:nvSpPr>
          <p:cNvPr id="1546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3200" dirty="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rPr>
              <a:t>Advantages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Theoretically better (better error bounds)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3200" dirty="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rPr>
              <a:t>Limitations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Computationally more expensive,  large quadratic programming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4"/>
          <p:cNvSpPr>
            <a:spLocks noChangeArrowheads="1"/>
          </p:cNvSpPr>
          <p:nvPr/>
        </p:nvSpPr>
        <p:spPr bwMode="auto">
          <a:xfrm>
            <a:off x="557213" y="44450"/>
            <a:ext cx="8407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5400">
                <a:solidFill>
                  <a:srgbClr val="00B050"/>
                </a:solidFill>
                <a:latin typeface="Tw Cen MT Condensed" charset="0"/>
              </a:rPr>
              <a:t> Linear Classifiers</a:t>
            </a:r>
          </a:p>
        </p:txBody>
      </p:sp>
      <p:sp>
        <p:nvSpPr>
          <p:cNvPr id="74754" name="Text Box 12"/>
          <p:cNvSpPr txBox="1">
            <a:spLocks noChangeArrowheads="1"/>
          </p:cNvSpPr>
          <p:nvPr/>
        </p:nvSpPr>
        <p:spPr bwMode="auto">
          <a:xfrm>
            <a:off x="328613" y="2566988"/>
            <a:ext cx="1905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denotes +1</a:t>
            </a:r>
          </a:p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denotes -1</a:t>
            </a:r>
          </a:p>
        </p:txBody>
      </p:sp>
      <p:sp>
        <p:nvSpPr>
          <p:cNvPr id="74755" name="Oval 13"/>
          <p:cNvSpPr>
            <a:spLocks noChangeAspect="1" noChangeArrowheads="1"/>
          </p:cNvSpPr>
          <p:nvPr/>
        </p:nvSpPr>
        <p:spPr bwMode="auto">
          <a:xfrm rot="4777107">
            <a:off x="329407" y="2718594"/>
            <a:ext cx="58737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56" name="Oval 14"/>
          <p:cNvSpPr>
            <a:spLocks noChangeAspect="1" noChangeArrowheads="1"/>
          </p:cNvSpPr>
          <p:nvPr/>
        </p:nvSpPr>
        <p:spPr bwMode="auto">
          <a:xfrm rot="5895381">
            <a:off x="330201" y="3175000"/>
            <a:ext cx="50800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57" name="Line 15"/>
          <p:cNvSpPr>
            <a:spLocks noChangeShapeType="1"/>
          </p:cNvSpPr>
          <p:nvPr/>
        </p:nvSpPr>
        <p:spPr bwMode="auto">
          <a:xfrm>
            <a:off x="2538413" y="2947988"/>
            <a:ext cx="0" cy="3505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758" name="Line 16"/>
          <p:cNvSpPr>
            <a:spLocks noChangeShapeType="1"/>
          </p:cNvSpPr>
          <p:nvPr/>
        </p:nvSpPr>
        <p:spPr bwMode="auto">
          <a:xfrm flipV="1">
            <a:off x="2386013" y="6300788"/>
            <a:ext cx="3657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4759" name="Oval 17"/>
          <p:cNvSpPr>
            <a:spLocks noChangeAspect="1" noChangeArrowheads="1"/>
          </p:cNvSpPr>
          <p:nvPr/>
        </p:nvSpPr>
        <p:spPr bwMode="auto">
          <a:xfrm>
            <a:off x="3665538" y="5770563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60" name="Oval 18"/>
          <p:cNvSpPr>
            <a:spLocks noChangeAspect="1" noChangeArrowheads="1"/>
          </p:cNvSpPr>
          <p:nvPr/>
        </p:nvSpPr>
        <p:spPr bwMode="auto">
          <a:xfrm>
            <a:off x="2433638" y="4641850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61" name="Oval 19"/>
          <p:cNvSpPr>
            <a:spLocks noChangeAspect="1" noChangeArrowheads="1"/>
          </p:cNvSpPr>
          <p:nvPr/>
        </p:nvSpPr>
        <p:spPr bwMode="auto">
          <a:xfrm>
            <a:off x="4287838" y="3552825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62" name="Oval 20"/>
          <p:cNvSpPr>
            <a:spLocks noChangeAspect="1" noChangeArrowheads="1"/>
          </p:cNvSpPr>
          <p:nvPr/>
        </p:nvSpPr>
        <p:spPr bwMode="auto">
          <a:xfrm>
            <a:off x="4351338" y="4373563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63" name="Oval 21"/>
          <p:cNvSpPr>
            <a:spLocks noChangeAspect="1" noChangeArrowheads="1"/>
          </p:cNvSpPr>
          <p:nvPr/>
        </p:nvSpPr>
        <p:spPr bwMode="auto">
          <a:xfrm>
            <a:off x="3357563" y="3402013"/>
            <a:ext cx="60325" cy="50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64" name="Oval 22"/>
          <p:cNvSpPr>
            <a:spLocks noChangeAspect="1" noChangeArrowheads="1"/>
          </p:cNvSpPr>
          <p:nvPr/>
        </p:nvSpPr>
        <p:spPr bwMode="auto">
          <a:xfrm>
            <a:off x="3833813" y="4471988"/>
            <a:ext cx="5397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65" name="Oval 23"/>
          <p:cNvSpPr>
            <a:spLocks noChangeAspect="1" noChangeArrowheads="1"/>
          </p:cNvSpPr>
          <p:nvPr/>
        </p:nvSpPr>
        <p:spPr bwMode="auto">
          <a:xfrm>
            <a:off x="2995613" y="3862388"/>
            <a:ext cx="60325" cy="587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66" name="Oval 24"/>
          <p:cNvSpPr>
            <a:spLocks noChangeAspect="1" noChangeArrowheads="1"/>
          </p:cNvSpPr>
          <p:nvPr/>
        </p:nvSpPr>
        <p:spPr bwMode="auto">
          <a:xfrm>
            <a:off x="5053013" y="4852988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67" name="Oval 25"/>
          <p:cNvSpPr>
            <a:spLocks noChangeAspect="1" noChangeArrowheads="1"/>
          </p:cNvSpPr>
          <p:nvPr/>
        </p:nvSpPr>
        <p:spPr bwMode="auto">
          <a:xfrm rot="-1118274">
            <a:off x="3835400" y="5181600"/>
            <a:ext cx="5397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68" name="Oval 26"/>
          <p:cNvSpPr>
            <a:spLocks noChangeAspect="1" noChangeArrowheads="1"/>
          </p:cNvSpPr>
          <p:nvPr/>
        </p:nvSpPr>
        <p:spPr bwMode="auto">
          <a:xfrm rot="-1118274">
            <a:off x="5951538" y="3967163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69" name="Oval 27"/>
          <p:cNvSpPr>
            <a:spLocks noChangeAspect="1" noChangeArrowheads="1"/>
          </p:cNvSpPr>
          <p:nvPr/>
        </p:nvSpPr>
        <p:spPr bwMode="auto">
          <a:xfrm rot="-1118274">
            <a:off x="5243513" y="5283200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70" name="Oval 28"/>
          <p:cNvSpPr>
            <a:spLocks noChangeAspect="1" noChangeArrowheads="1"/>
          </p:cNvSpPr>
          <p:nvPr/>
        </p:nvSpPr>
        <p:spPr bwMode="auto">
          <a:xfrm rot="-1118274">
            <a:off x="3071813" y="3405188"/>
            <a:ext cx="60325" cy="50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71" name="Oval 29"/>
          <p:cNvSpPr>
            <a:spLocks noChangeAspect="1" noChangeArrowheads="1"/>
          </p:cNvSpPr>
          <p:nvPr/>
        </p:nvSpPr>
        <p:spPr bwMode="auto">
          <a:xfrm rot="-1118274">
            <a:off x="4659313" y="4322763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72" name="Oval 30"/>
          <p:cNvSpPr>
            <a:spLocks noChangeAspect="1" noChangeArrowheads="1"/>
          </p:cNvSpPr>
          <p:nvPr/>
        </p:nvSpPr>
        <p:spPr bwMode="auto">
          <a:xfrm rot="-1118274">
            <a:off x="5815013" y="5233988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73" name="Oval 31"/>
          <p:cNvSpPr>
            <a:spLocks noChangeAspect="1" noChangeArrowheads="1"/>
          </p:cNvSpPr>
          <p:nvPr/>
        </p:nvSpPr>
        <p:spPr bwMode="auto">
          <a:xfrm rot="-1118274">
            <a:off x="3062288" y="4378325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74" name="Oval 32"/>
          <p:cNvSpPr>
            <a:spLocks noChangeAspect="1" noChangeArrowheads="1"/>
          </p:cNvSpPr>
          <p:nvPr/>
        </p:nvSpPr>
        <p:spPr bwMode="auto">
          <a:xfrm rot="5895381">
            <a:off x="3814763" y="3795713"/>
            <a:ext cx="47625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75" name="Oval 33"/>
          <p:cNvSpPr>
            <a:spLocks noChangeAspect="1" noChangeArrowheads="1"/>
          </p:cNvSpPr>
          <p:nvPr/>
        </p:nvSpPr>
        <p:spPr bwMode="auto">
          <a:xfrm rot="5895381">
            <a:off x="4083845" y="5980906"/>
            <a:ext cx="55562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76" name="Oval 34"/>
          <p:cNvSpPr>
            <a:spLocks noChangeAspect="1" noChangeArrowheads="1"/>
          </p:cNvSpPr>
          <p:nvPr/>
        </p:nvSpPr>
        <p:spPr bwMode="auto">
          <a:xfrm rot="5895381">
            <a:off x="3062288" y="4837113"/>
            <a:ext cx="47625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77" name="Oval 35"/>
          <p:cNvSpPr>
            <a:spLocks noChangeAspect="1" noChangeArrowheads="1"/>
          </p:cNvSpPr>
          <p:nvPr/>
        </p:nvSpPr>
        <p:spPr bwMode="auto">
          <a:xfrm rot="5895381">
            <a:off x="4291013" y="3132138"/>
            <a:ext cx="47625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78" name="Oval 36"/>
          <p:cNvSpPr>
            <a:spLocks noChangeAspect="1" noChangeArrowheads="1"/>
          </p:cNvSpPr>
          <p:nvPr/>
        </p:nvSpPr>
        <p:spPr bwMode="auto">
          <a:xfrm rot="5895381">
            <a:off x="5252244" y="4882356"/>
            <a:ext cx="58738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79" name="Oval 37"/>
          <p:cNvSpPr>
            <a:spLocks noChangeAspect="1" noChangeArrowheads="1"/>
          </p:cNvSpPr>
          <p:nvPr/>
        </p:nvSpPr>
        <p:spPr bwMode="auto">
          <a:xfrm rot="5895381">
            <a:off x="4318000" y="4818063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80" name="Oval 38"/>
          <p:cNvSpPr>
            <a:spLocks noChangeAspect="1" noChangeArrowheads="1"/>
          </p:cNvSpPr>
          <p:nvPr/>
        </p:nvSpPr>
        <p:spPr bwMode="auto">
          <a:xfrm rot="5895381">
            <a:off x="5567363" y="4103688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81" name="Oval 39"/>
          <p:cNvSpPr>
            <a:spLocks noChangeAspect="1" noChangeArrowheads="1"/>
          </p:cNvSpPr>
          <p:nvPr/>
        </p:nvSpPr>
        <p:spPr bwMode="auto">
          <a:xfrm rot="5895381">
            <a:off x="3035300" y="3084513"/>
            <a:ext cx="47625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82" name="Oval 40"/>
          <p:cNvSpPr>
            <a:spLocks noChangeAspect="1" noChangeArrowheads="1"/>
          </p:cNvSpPr>
          <p:nvPr/>
        </p:nvSpPr>
        <p:spPr bwMode="auto">
          <a:xfrm rot="5895381">
            <a:off x="5208588" y="4011613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83" name="Oval 41"/>
          <p:cNvSpPr>
            <a:spLocks noChangeAspect="1" noChangeArrowheads="1"/>
          </p:cNvSpPr>
          <p:nvPr/>
        </p:nvSpPr>
        <p:spPr bwMode="auto">
          <a:xfrm rot="5895381">
            <a:off x="5064919" y="5457031"/>
            <a:ext cx="58738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84" name="Oval 42"/>
          <p:cNvSpPr>
            <a:spLocks noChangeAspect="1" noChangeArrowheads="1"/>
          </p:cNvSpPr>
          <p:nvPr/>
        </p:nvSpPr>
        <p:spPr bwMode="auto">
          <a:xfrm rot="4777107">
            <a:off x="3445669" y="4272756"/>
            <a:ext cx="58738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85" name="Oval 43"/>
          <p:cNvSpPr>
            <a:spLocks noChangeAspect="1" noChangeArrowheads="1"/>
          </p:cNvSpPr>
          <p:nvPr/>
        </p:nvSpPr>
        <p:spPr bwMode="auto">
          <a:xfrm rot="4777107">
            <a:off x="4598988" y="5992813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86" name="Oval 44"/>
          <p:cNvSpPr>
            <a:spLocks noChangeAspect="1" noChangeArrowheads="1"/>
          </p:cNvSpPr>
          <p:nvPr/>
        </p:nvSpPr>
        <p:spPr bwMode="auto">
          <a:xfrm rot="4777107">
            <a:off x="4294188" y="5611813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87" name="Oval 45"/>
          <p:cNvSpPr>
            <a:spLocks noChangeAspect="1" noChangeArrowheads="1"/>
          </p:cNvSpPr>
          <p:nvPr/>
        </p:nvSpPr>
        <p:spPr bwMode="auto">
          <a:xfrm rot="4777107">
            <a:off x="2764632" y="4474369"/>
            <a:ext cx="58737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88" name="Oval 46"/>
          <p:cNvSpPr>
            <a:spLocks noChangeAspect="1" noChangeArrowheads="1"/>
          </p:cNvSpPr>
          <p:nvPr/>
        </p:nvSpPr>
        <p:spPr bwMode="auto">
          <a:xfrm rot="4777107">
            <a:off x="3660776" y="3514725"/>
            <a:ext cx="50800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89" name="Oval 47"/>
          <p:cNvSpPr>
            <a:spLocks noChangeAspect="1" noChangeArrowheads="1"/>
          </p:cNvSpPr>
          <p:nvPr/>
        </p:nvSpPr>
        <p:spPr bwMode="auto">
          <a:xfrm rot="4777107">
            <a:off x="4303713" y="5102225"/>
            <a:ext cx="50800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90" name="Oval 48"/>
          <p:cNvSpPr>
            <a:spLocks noChangeAspect="1" noChangeArrowheads="1"/>
          </p:cNvSpPr>
          <p:nvPr/>
        </p:nvSpPr>
        <p:spPr bwMode="auto">
          <a:xfrm rot="4777107">
            <a:off x="2451894" y="3820319"/>
            <a:ext cx="58737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91" name="Oval 49"/>
          <p:cNvSpPr>
            <a:spLocks noChangeAspect="1" noChangeArrowheads="1"/>
          </p:cNvSpPr>
          <p:nvPr/>
        </p:nvSpPr>
        <p:spPr bwMode="auto">
          <a:xfrm rot="4777107">
            <a:off x="3885407" y="5787231"/>
            <a:ext cx="55562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4792" name="Oval 50"/>
          <p:cNvSpPr>
            <a:spLocks noChangeAspect="1" noChangeArrowheads="1"/>
          </p:cNvSpPr>
          <p:nvPr/>
        </p:nvSpPr>
        <p:spPr bwMode="auto">
          <a:xfrm rot="4777107">
            <a:off x="5251451" y="5494337"/>
            <a:ext cx="50800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237620" name="Line 52"/>
          <p:cNvSpPr>
            <a:spLocks noChangeShapeType="1"/>
          </p:cNvSpPr>
          <p:nvPr/>
        </p:nvSpPr>
        <p:spPr bwMode="auto">
          <a:xfrm flipV="1">
            <a:off x="2538413" y="2947988"/>
            <a:ext cx="3124200" cy="3048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4794" name="Text Box 53"/>
          <p:cNvSpPr txBox="1">
            <a:spLocks noChangeArrowheads="1"/>
          </p:cNvSpPr>
          <p:nvPr/>
        </p:nvSpPr>
        <p:spPr bwMode="auto">
          <a:xfrm>
            <a:off x="6196013" y="3938588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</a:pPr>
            <a:endParaRPr lang="en-US" altLang="x-none" sz="2000">
              <a:latin typeface="Tahoma" charset="0"/>
            </a:endParaRPr>
          </a:p>
        </p:txBody>
      </p:sp>
      <p:sp>
        <p:nvSpPr>
          <p:cNvPr id="74795" name="Text Box 54"/>
          <p:cNvSpPr txBox="1">
            <a:spLocks noChangeArrowheads="1"/>
          </p:cNvSpPr>
          <p:nvPr/>
        </p:nvSpPr>
        <p:spPr bwMode="auto">
          <a:xfrm>
            <a:off x="6348413" y="4090988"/>
            <a:ext cx="2209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How would you classify this data?</a:t>
            </a:r>
          </a:p>
        </p:txBody>
      </p:sp>
      <p:sp>
        <p:nvSpPr>
          <p:cNvPr id="237623" name="Rectangle 55"/>
          <p:cNvSpPr>
            <a:spLocks noChangeArrowheads="1"/>
          </p:cNvSpPr>
          <p:nvPr/>
        </p:nvSpPr>
        <p:spPr bwMode="auto">
          <a:xfrm rot="-2733336">
            <a:off x="3910013" y="3481388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zh-CN" b="1" i="1" dirty="0">
                <a:solidFill>
                  <a:srgbClr val="00CC00"/>
                </a:solidFill>
                <a:latin typeface="+mj-lt"/>
                <a:ea typeface="宋体" charset="0"/>
                <a:cs typeface="宋体" charset="0"/>
              </a:rPr>
              <a:t>w</a:t>
            </a:r>
            <a:r>
              <a:rPr lang="en-US" altLang="zh-CN" b="1" i="1" dirty="0">
                <a:latin typeface="+mj-lt"/>
                <a:ea typeface="宋体" charset="0"/>
                <a:cs typeface="宋体" charset="0"/>
              </a:rPr>
              <a:t> x</a:t>
            </a:r>
            <a:r>
              <a:rPr lang="en-US" altLang="zh-CN" b="1" i="1" dirty="0">
                <a:solidFill>
                  <a:srgbClr val="00CC00"/>
                </a:solidFill>
                <a:latin typeface="+mj-lt"/>
                <a:ea typeface="宋体" charset="0"/>
                <a:cs typeface="宋体" charset="0"/>
              </a:rPr>
              <a:t> </a:t>
            </a:r>
            <a:r>
              <a:rPr lang="en-US" altLang="zh-CN" b="1" i="1" dirty="0">
                <a:latin typeface="+mj-lt"/>
                <a:ea typeface="宋体" charset="0"/>
                <a:cs typeface="宋体" charset="0"/>
              </a:rPr>
              <a:t>+ </a:t>
            </a:r>
            <a:r>
              <a:rPr lang="en-US" altLang="zh-CN" b="1" i="1" dirty="0">
                <a:solidFill>
                  <a:srgbClr val="00CC00"/>
                </a:solidFill>
                <a:latin typeface="+mj-lt"/>
                <a:ea typeface="宋体" charset="0"/>
                <a:cs typeface="宋体" charset="0"/>
              </a:rPr>
              <a:t>b=0</a:t>
            </a:r>
          </a:p>
        </p:txBody>
      </p:sp>
      <p:sp>
        <p:nvSpPr>
          <p:cNvPr id="237624" name="Rectangle 56"/>
          <p:cNvSpPr>
            <a:spLocks noChangeArrowheads="1"/>
          </p:cNvSpPr>
          <p:nvPr/>
        </p:nvSpPr>
        <p:spPr bwMode="auto">
          <a:xfrm>
            <a:off x="4595813" y="5614988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zh-CN" b="1" i="1" dirty="0">
                <a:solidFill>
                  <a:srgbClr val="00CC00"/>
                </a:solidFill>
                <a:latin typeface="+mj-lt"/>
                <a:ea typeface="宋体" charset="0"/>
                <a:cs typeface="宋体" charset="0"/>
              </a:rPr>
              <a:t>w</a:t>
            </a:r>
            <a:r>
              <a:rPr lang="en-US" altLang="zh-CN" b="1" i="1" dirty="0">
                <a:latin typeface="+mj-lt"/>
                <a:ea typeface="宋体" charset="0"/>
                <a:cs typeface="宋体" charset="0"/>
              </a:rPr>
              <a:t> x</a:t>
            </a:r>
            <a:r>
              <a:rPr lang="en-US" altLang="zh-CN" b="1" i="1" dirty="0">
                <a:solidFill>
                  <a:srgbClr val="00CC00"/>
                </a:solidFill>
                <a:latin typeface="+mj-lt"/>
                <a:ea typeface="宋体" charset="0"/>
                <a:cs typeface="宋体" charset="0"/>
              </a:rPr>
              <a:t> </a:t>
            </a:r>
            <a:r>
              <a:rPr lang="en-US" altLang="zh-CN" b="1" i="1" dirty="0">
                <a:latin typeface="+mj-lt"/>
                <a:ea typeface="宋体" charset="0"/>
                <a:cs typeface="宋体" charset="0"/>
              </a:rPr>
              <a:t>+ </a:t>
            </a:r>
            <a:r>
              <a:rPr lang="en-US" altLang="zh-CN" b="1" i="1" dirty="0">
                <a:solidFill>
                  <a:srgbClr val="00CC00"/>
                </a:solidFill>
                <a:latin typeface="+mj-lt"/>
                <a:ea typeface="宋体" charset="0"/>
                <a:cs typeface="宋体" charset="0"/>
              </a:rPr>
              <a:t>b&lt;0</a:t>
            </a:r>
          </a:p>
        </p:txBody>
      </p:sp>
      <p:sp>
        <p:nvSpPr>
          <p:cNvPr id="237625" name="Rectangle 57"/>
          <p:cNvSpPr>
            <a:spLocks noChangeArrowheads="1"/>
          </p:cNvSpPr>
          <p:nvPr/>
        </p:nvSpPr>
        <p:spPr bwMode="auto">
          <a:xfrm>
            <a:off x="2538413" y="2643188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zh-CN" b="1" i="1" dirty="0">
                <a:solidFill>
                  <a:srgbClr val="00CC00"/>
                </a:solidFill>
                <a:latin typeface="+mj-lt"/>
                <a:ea typeface="宋体" charset="0"/>
                <a:cs typeface="宋体" charset="0"/>
              </a:rPr>
              <a:t>w</a:t>
            </a:r>
            <a:r>
              <a:rPr lang="en-US" altLang="zh-CN" b="1" i="1" dirty="0">
                <a:latin typeface="+mj-lt"/>
                <a:ea typeface="宋体" charset="0"/>
                <a:cs typeface="宋体" charset="0"/>
              </a:rPr>
              <a:t> x</a:t>
            </a:r>
            <a:r>
              <a:rPr lang="en-US" altLang="zh-CN" b="1" i="1" dirty="0">
                <a:solidFill>
                  <a:srgbClr val="00CC00"/>
                </a:solidFill>
                <a:latin typeface="+mj-lt"/>
                <a:ea typeface="宋体" charset="0"/>
                <a:cs typeface="宋体" charset="0"/>
              </a:rPr>
              <a:t> </a:t>
            </a:r>
            <a:r>
              <a:rPr lang="en-US" altLang="zh-CN" b="1" i="1" dirty="0">
                <a:latin typeface="+mj-lt"/>
                <a:ea typeface="宋体" charset="0"/>
                <a:cs typeface="宋体" charset="0"/>
              </a:rPr>
              <a:t>+ </a:t>
            </a:r>
            <a:r>
              <a:rPr lang="en-US" altLang="zh-CN" b="1" i="1" dirty="0">
                <a:solidFill>
                  <a:srgbClr val="00CC00"/>
                </a:solidFill>
                <a:latin typeface="+mj-lt"/>
                <a:ea typeface="宋体" charset="0"/>
                <a:cs typeface="宋体" charset="0"/>
              </a:rPr>
              <a:t>b&gt;0</a:t>
            </a:r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5334000" y="1484313"/>
            <a:ext cx="1600200" cy="6540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kumimoji="1" sz="2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  <a:buSzTx/>
              <a:buFontTx/>
              <a:buNone/>
              <a:defRPr/>
            </a:pPr>
            <a:r>
              <a:rPr kumimoji="0" lang="en-US" altLang="zh-CN" sz="3600" b="0" i="1" dirty="0" smtClean="0">
                <a:latin typeface="+mj-lt"/>
                <a:ea typeface="宋体" panose="02010600030101010101" pitchFamily="2" charset="-122"/>
              </a:rPr>
              <a:t>f</a:t>
            </a:r>
            <a:r>
              <a:rPr kumimoji="0" lang="en-US" altLang="zh-CN" sz="3600" b="0" i="1" dirty="0" smtClean="0">
                <a:latin typeface="Tahoma" pitchFamily="34" charset="0"/>
                <a:ea typeface="宋体" panose="02010600030101010101" pitchFamily="2" charset="-122"/>
              </a:rPr>
              <a:t> </a:t>
            </a:r>
            <a:r>
              <a:rPr kumimoji="0" lang="en-US" altLang="zh-CN" sz="2000" b="0" dirty="0" smtClean="0">
                <a:latin typeface="Tahoma" pitchFamily="34" charset="0"/>
                <a:ea typeface="宋体" panose="02010600030101010101" pitchFamily="2" charset="-122"/>
              </a:rPr>
              <a:t>        </a:t>
            </a:r>
          </a:p>
        </p:txBody>
      </p:sp>
      <p:sp>
        <p:nvSpPr>
          <p:cNvPr id="74800" name="Line 4"/>
          <p:cNvSpPr>
            <a:spLocks noChangeShapeType="1"/>
          </p:cNvSpPr>
          <p:nvPr/>
        </p:nvSpPr>
        <p:spPr bwMode="auto">
          <a:xfrm>
            <a:off x="3962400" y="1774825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3505200" y="1470025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kumimoji="1" sz="2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  <a:buSzTx/>
              <a:buFontTx/>
              <a:buNone/>
              <a:defRPr/>
            </a:pPr>
            <a:r>
              <a:rPr kumimoji="0" lang="en-US" altLang="zh-CN" i="1" dirty="0" smtClean="0">
                <a:latin typeface="+mj-lt"/>
                <a:ea typeface="宋体" panose="02010600030101010101" pitchFamily="2" charset="-122"/>
              </a:rPr>
              <a:t>x</a:t>
            </a:r>
          </a:p>
        </p:txBody>
      </p:sp>
      <p:sp>
        <p:nvSpPr>
          <p:cNvPr id="74802" name="Line 6"/>
          <p:cNvSpPr>
            <a:spLocks noChangeShapeType="1"/>
          </p:cNvSpPr>
          <p:nvPr/>
        </p:nvSpPr>
        <p:spPr bwMode="auto">
          <a:xfrm>
            <a:off x="6019800" y="10890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803" name="Text Box 7"/>
          <p:cNvSpPr txBox="1">
            <a:spLocks noChangeArrowheads="1"/>
          </p:cNvSpPr>
          <p:nvPr/>
        </p:nvSpPr>
        <p:spPr bwMode="auto">
          <a:xfrm>
            <a:off x="5791200" y="708025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3200">
                <a:latin typeface="Symbol" charset="2"/>
              </a:rPr>
              <a:t>a</a:t>
            </a:r>
          </a:p>
        </p:txBody>
      </p:sp>
      <p:sp>
        <p:nvSpPr>
          <p:cNvPr id="74804" name="Line 8"/>
          <p:cNvSpPr>
            <a:spLocks noChangeShapeType="1"/>
          </p:cNvSpPr>
          <p:nvPr/>
        </p:nvSpPr>
        <p:spPr bwMode="auto">
          <a:xfrm>
            <a:off x="6934200" y="1774825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" name="Text Box 49"/>
          <p:cNvSpPr txBox="1">
            <a:spLocks noChangeArrowheads="1"/>
          </p:cNvSpPr>
          <p:nvPr/>
        </p:nvSpPr>
        <p:spPr bwMode="auto">
          <a:xfrm>
            <a:off x="5486400" y="2384425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kumimoji="1" sz="2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  <a:buSzTx/>
              <a:buFontTx/>
              <a:buNone/>
              <a:defRPr/>
            </a:pPr>
            <a:r>
              <a:rPr kumimoji="0" lang="en-US" altLang="zh-CN" sz="2000" i="1" dirty="0" smtClean="0">
                <a:latin typeface="+mj-lt"/>
                <a:ea typeface="宋体" panose="02010600030101010101" pitchFamily="2" charset="-122"/>
              </a:rPr>
              <a:t>f</a:t>
            </a:r>
            <a:r>
              <a:rPr kumimoji="0" lang="en-US" altLang="zh-CN" sz="2000" b="0" dirty="0" smtClean="0">
                <a:latin typeface="+mj-lt"/>
                <a:ea typeface="宋体" panose="02010600030101010101" pitchFamily="2" charset="-122"/>
              </a:rPr>
              <a:t>(</a:t>
            </a:r>
            <a:r>
              <a:rPr kumimoji="0" lang="en-US" altLang="zh-CN" sz="2000" i="1" dirty="0" err="1" smtClean="0">
                <a:latin typeface="+mj-lt"/>
                <a:ea typeface="宋体" panose="02010600030101010101" pitchFamily="2" charset="-122"/>
              </a:rPr>
              <a:t>x</a:t>
            </a:r>
            <a:r>
              <a:rPr kumimoji="0" lang="en-US" altLang="zh-CN" sz="2000" b="0" i="1" dirty="0" err="1" smtClean="0">
                <a:latin typeface="+mj-lt"/>
                <a:ea typeface="宋体" panose="02010600030101010101" pitchFamily="2" charset="-122"/>
              </a:rPr>
              <a:t>,</a:t>
            </a:r>
            <a:r>
              <a:rPr kumimoji="0" lang="en-US" altLang="zh-CN" sz="2000" i="1" dirty="0" err="1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w</a:t>
            </a:r>
            <a:r>
              <a:rPr kumimoji="0" lang="en-US" altLang="zh-CN" sz="2000" b="0" i="1" dirty="0" err="1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,b</a:t>
            </a:r>
            <a:r>
              <a:rPr kumimoji="0" lang="en-US" altLang="zh-CN" sz="2000" b="0" dirty="0" smtClean="0">
                <a:latin typeface="+mj-lt"/>
                <a:ea typeface="宋体" panose="02010600030101010101" pitchFamily="2" charset="-122"/>
              </a:rPr>
              <a:t>)</a:t>
            </a:r>
            <a:r>
              <a:rPr kumimoji="0" lang="en-US" altLang="zh-CN" sz="2000" b="0" i="1" dirty="0" smtClean="0">
                <a:latin typeface="+mj-lt"/>
                <a:ea typeface="宋体" panose="02010600030101010101" pitchFamily="2" charset="-122"/>
              </a:rPr>
              <a:t> = sign</a:t>
            </a:r>
            <a:r>
              <a:rPr kumimoji="0" lang="en-US" altLang="zh-CN" sz="2000" b="0" dirty="0" smtClean="0">
                <a:latin typeface="+mj-lt"/>
                <a:ea typeface="宋体" panose="02010600030101010101" pitchFamily="2" charset="-122"/>
              </a:rPr>
              <a:t>(</a:t>
            </a:r>
            <a:r>
              <a:rPr kumimoji="0" lang="en-US" altLang="zh-CN" sz="2000" i="1" dirty="0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w</a:t>
            </a:r>
            <a:r>
              <a:rPr kumimoji="0" lang="en-US" altLang="zh-CN" sz="2000" i="1" dirty="0" smtClean="0">
                <a:latin typeface="+mj-lt"/>
                <a:ea typeface="宋体" panose="02010600030101010101" pitchFamily="2" charset="-122"/>
              </a:rPr>
              <a:t> x</a:t>
            </a:r>
            <a:r>
              <a:rPr kumimoji="0" lang="en-US" altLang="zh-CN" sz="2000" b="0" i="1" dirty="0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 +</a:t>
            </a:r>
            <a:r>
              <a:rPr kumimoji="0" lang="en-US" altLang="zh-CN" sz="2000" b="0" i="1" dirty="0" smtClean="0">
                <a:latin typeface="+mj-lt"/>
                <a:ea typeface="宋体" panose="02010600030101010101" pitchFamily="2" charset="-122"/>
              </a:rPr>
              <a:t> </a:t>
            </a:r>
            <a:r>
              <a:rPr kumimoji="0" lang="en-US" altLang="zh-CN" sz="2000" b="0" i="1" dirty="0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b</a:t>
            </a:r>
            <a:r>
              <a:rPr kumimoji="0" lang="en-US" altLang="zh-CN" sz="2000" b="0" dirty="0" smtClean="0">
                <a:latin typeface="+mj-lt"/>
                <a:ea typeface="宋体" panose="02010600030101010101" pitchFamily="2" charset="-122"/>
              </a:rPr>
              <a:t>)</a:t>
            </a:r>
          </a:p>
        </p:txBody>
      </p:sp>
      <p:sp>
        <p:nvSpPr>
          <p:cNvPr id="74806" name="Rectangle 62"/>
          <p:cNvSpPr>
            <a:spLocks noChangeArrowheads="1"/>
          </p:cNvSpPr>
          <p:nvPr/>
        </p:nvSpPr>
        <p:spPr bwMode="auto">
          <a:xfrm>
            <a:off x="8466138" y="1589088"/>
            <a:ext cx="2873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1800" i="1">
                <a:latin typeface="Times New Roman" charset="0"/>
              </a:rPr>
              <a:t>̑y</a:t>
            </a:r>
            <a:endParaRPr lang="en-US" altLang="zh-CN" sz="18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620" grpId="0" animBg="1"/>
      <p:bldP spid="237623" grpId="0"/>
      <p:bldP spid="237624" grpId="0"/>
      <p:bldP spid="23762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2"/>
          <p:cNvSpPr txBox="1">
            <a:spLocks noChangeArrowheads="1"/>
          </p:cNvSpPr>
          <p:nvPr/>
        </p:nvSpPr>
        <p:spPr bwMode="auto">
          <a:xfrm>
            <a:off x="755650" y="2643188"/>
            <a:ext cx="1905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denotes +1</a:t>
            </a:r>
          </a:p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denotes -1</a:t>
            </a:r>
          </a:p>
        </p:txBody>
      </p:sp>
      <p:sp>
        <p:nvSpPr>
          <p:cNvPr id="75778" name="Oval 13"/>
          <p:cNvSpPr>
            <a:spLocks noChangeAspect="1" noChangeArrowheads="1"/>
          </p:cNvSpPr>
          <p:nvPr/>
        </p:nvSpPr>
        <p:spPr bwMode="auto">
          <a:xfrm rot="4777107">
            <a:off x="832644" y="2794794"/>
            <a:ext cx="58737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779" name="Oval 14"/>
          <p:cNvSpPr>
            <a:spLocks noChangeAspect="1" noChangeArrowheads="1"/>
          </p:cNvSpPr>
          <p:nvPr/>
        </p:nvSpPr>
        <p:spPr bwMode="auto">
          <a:xfrm rot="5895381">
            <a:off x="833438" y="3251200"/>
            <a:ext cx="50800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780" name="Line 15"/>
          <p:cNvSpPr>
            <a:spLocks noChangeShapeType="1"/>
          </p:cNvSpPr>
          <p:nvPr/>
        </p:nvSpPr>
        <p:spPr bwMode="auto">
          <a:xfrm>
            <a:off x="2508250" y="2947988"/>
            <a:ext cx="0" cy="3505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5781" name="Line 16"/>
          <p:cNvSpPr>
            <a:spLocks noChangeShapeType="1"/>
          </p:cNvSpPr>
          <p:nvPr/>
        </p:nvSpPr>
        <p:spPr bwMode="auto">
          <a:xfrm flipV="1">
            <a:off x="2355850" y="6300788"/>
            <a:ext cx="3657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5782" name="Oval 17"/>
          <p:cNvSpPr>
            <a:spLocks noChangeAspect="1" noChangeArrowheads="1"/>
          </p:cNvSpPr>
          <p:nvPr/>
        </p:nvSpPr>
        <p:spPr bwMode="auto">
          <a:xfrm>
            <a:off x="3635375" y="5770563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783" name="Oval 18"/>
          <p:cNvSpPr>
            <a:spLocks noChangeAspect="1" noChangeArrowheads="1"/>
          </p:cNvSpPr>
          <p:nvPr/>
        </p:nvSpPr>
        <p:spPr bwMode="auto">
          <a:xfrm>
            <a:off x="2403475" y="4641850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784" name="Oval 19"/>
          <p:cNvSpPr>
            <a:spLocks noChangeAspect="1" noChangeArrowheads="1"/>
          </p:cNvSpPr>
          <p:nvPr/>
        </p:nvSpPr>
        <p:spPr bwMode="auto">
          <a:xfrm>
            <a:off x="4257675" y="3552825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785" name="Oval 20"/>
          <p:cNvSpPr>
            <a:spLocks noChangeAspect="1" noChangeArrowheads="1"/>
          </p:cNvSpPr>
          <p:nvPr/>
        </p:nvSpPr>
        <p:spPr bwMode="auto">
          <a:xfrm>
            <a:off x="4321175" y="4373563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786" name="Oval 21"/>
          <p:cNvSpPr>
            <a:spLocks noChangeAspect="1" noChangeArrowheads="1"/>
          </p:cNvSpPr>
          <p:nvPr/>
        </p:nvSpPr>
        <p:spPr bwMode="auto">
          <a:xfrm>
            <a:off x="3327400" y="3402013"/>
            <a:ext cx="60325" cy="50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787" name="Oval 22"/>
          <p:cNvSpPr>
            <a:spLocks noChangeAspect="1" noChangeArrowheads="1"/>
          </p:cNvSpPr>
          <p:nvPr/>
        </p:nvSpPr>
        <p:spPr bwMode="auto">
          <a:xfrm>
            <a:off x="3803650" y="4471988"/>
            <a:ext cx="5397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788" name="Oval 23"/>
          <p:cNvSpPr>
            <a:spLocks noChangeAspect="1" noChangeArrowheads="1"/>
          </p:cNvSpPr>
          <p:nvPr/>
        </p:nvSpPr>
        <p:spPr bwMode="auto">
          <a:xfrm>
            <a:off x="2965450" y="3862388"/>
            <a:ext cx="60325" cy="587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789" name="Oval 24"/>
          <p:cNvSpPr>
            <a:spLocks noChangeAspect="1" noChangeArrowheads="1"/>
          </p:cNvSpPr>
          <p:nvPr/>
        </p:nvSpPr>
        <p:spPr bwMode="auto">
          <a:xfrm>
            <a:off x="5022850" y="4852988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790" name="Oval 25"/>
          <p:cNvSpPr>
            <a:spLocks noChangeAspect="1" noChangeArrowheads="1"/>
          </p:cNvSpPr>
          <p:nvPr/>
        </p:nvSpPr>
        <p:spPr bwMode="auto">
          <a:xfrm rot="-1118274">
            <a:off x="3805238" y="5181600"/>
            <a:ext cx="5397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791" name="Oval 26"/>
          <p:cNvSpPr>
            <a:spLocks noChangeAspect="1" noChangeArrowheads="1"/>
          </p:cNvSpPr>
          <p:nvPr/>
        </p:nvSpPr>
        <p:spPr bwMode="auto">
          <a:xfrm rot="-1118274">
            <a:off x="5921375" y="3967163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792" name="Oval 27"/>
          <p:cNvSpPr>
            <a:spLocks noChangeAspect="1" noChangeArrowheads="1"/>
          </p:cNvSpPr>
          <p:nvPr/>
        </p:nvSpPr>
        <p:spPr bwMode="auto">
          <a:xfrm rot="-1118274">
            <a:off x="5213350" y="5283200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793" name="Oval 28"/>
          <p:cNvSpPr>
            <a:spLocks noChangeAspect="1" noChangeArrowheads="1"/>
          </p:cNvSpPr>
          <p:nvPr/>
        </p:nvSpPr>
        <p:spPr bwMode="auto">
          <a:xfrm rot="-1118274">
            <a:off x="3041650" y="3405188"/>
            <a:ext cx="60325" cy="50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794" name="Oval 29"/>
          <p:cNvSpPr>
            <a:spLocks noChangeAspect="1" noChangeArrowheads="1"/>
          </p:cNvSpPr>
          <p:nvPr/>
        </p:nvSpPr>
        <p:spPr bwMode="auto">
          <a:xfrm rot="-1118274">
            <a:off x="4629150" y="4322763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795" name="Oval 30"/>
          <p:cNvSpPr>
            <a:spLocks noChangeAspect="1" noChangeArrowheads="1"/>
          </p:cNvSpPr>
          <p:nvPr/>
        </p:nvSpPr>
        <p:spPr bwMode="auto">
          <a:xfrm rot="-1118274">
            <a:off x="5784850" y="5233988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796" name="Oval 31"/>
          <p:cNvSpPr>
            <a:spLocks noChangeAspect="1" noChangeArrowheads="1"/>
          </p:cNvSpPr>
          <p:nvPr/>
        </p:nvSpPr>
        <p:spPr bwMode="auto">
          <a:xfrm rot="-1118274">
            <a:off x="3032125" y="4378325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797" name="Oval 32"/>
          <p:cNvSpPr>
            <a:spLocks noChangeAspect="1" noChangeArrowheads="1"/>
          </p:cNvSpPr>
          <p:nvPr/>
        </p:nvSpPr>
        <p:spPr bwMode="auto">
          <a:xfrm rot="5895381">
            <a:off x="3784600" y="3795713"/>
            <a:ext cx="47625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798" name="Oval 33"/>
          <p:cNvSpPr>
            <a:spLocks noChangeAspect="1" noChangeArrowheads="1"/>
          </p:cNvSpPr>
          <p:nvPr/>
        </p:nvSpPr>
        <p:spPr bwMode="auto">
          <a:xfrm rot="5895381">
            <a:off x="4053682" y="5980906"/>
            <a:ext cx="55562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799" name="Oval 34"/>
          <p:cNvSpPr>
            <a:spLocks noChangeAspect="1" noChangeArrowheads="1"/>
          </p:cNvSpPr>
          <p:nvPr/>
        </p:nvSpPr>
        <p:spPr bwMode="auto">
          <a:xfrm rot="5895381">
            <a:off x="3032125" y="4837113"/>
            <a:ext cx="47625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800" name="Oval 35"/>
          <p:cNvSpPr>
            <a:spLocks noChangeAspect="1" noChangeArrowheads="1"/>
          </p:cNvSpPr>
          <p:nvPr/>
        </p:nvSpPr>
        <p:spPr bwMode="auto">
          <a:xfrm rot="5895381">
            <a:off x="4260850" y="3132138"/>
            <a:ext cx="47625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801" name="Oval 36"/>
          <p:cNvSpPr>
            <a:spLocks noChangeAspect="1" noChangeArrowheads="1"/>
          </p:cNvSpPr>
          <p:nvPr/>
        </p:nvSpPr>
        <p:spPr bwMode="auto">
          <a:xfrm rot="5895381">
            <a:off x="5222082" y="4882356"/>
            <a:ext cx="58738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802" name="Oval 37"/>
          <p:cNvSpPr>
            <a:spLocks noChangeAspect="1" noChangeArrowheads="1"/>
          </p:cNvSpPr>
          <p:nvPr/>
        </p:nvSpPr>
        <p:spPr bwMode="auto">
          <a:xfrm rot="5895381">
            <a:off x="4287838" y="4818063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803" name="Oval 38"/>
          <p:cNvSpPr>
            <a:spLocks noChangeAspect="1" noChangeArrowheads="1"/>
          </p:cNvSpPr>
          <p:nvPr/>
        </p:nvSpPr>
        <p:spPr bwMode="auto">
          <a:xfrm rot="5895381">
            <a:off x="5537200" y="4103688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804" name="Oval 39"/>
          <p:cNvSpPr>
            <a:spLocks noChangeAspect="1" noChangeArrowheads="1"/>
          </p:cNvSpPr>
          <p:nvPr/>
        </p:nvSpPr>
        <p:spPr bwMode="auto">
          <a:xfrm rot="5895381">
            <a:off x="3005138" y="3084513"/>
            <a:ext cx="47625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805" name="Oval 40"/>
          <p:cNvSpPr>
            <a:spLocks noChangeAspect="1" noChangeArrowheads="1"/>
          </p:cNvSpPr>
          <p:nvPr/>
        </p:nvSpPr>
        <p:spPr bwMode="auto">
          <a:xfrm rot="5895381">
            <a:off x="5178425" y="4011613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806" name="Oval 41"/>
          <p:cNvSpPr>
            <a:spLocks noChangeAspect="1" noChangeArrowheads="1"/>
          </p:cNvSpPr>
          <p:nvPr/>
        </p:nvSpPr>
        <p:spPr bwMode="auto">
          <a:xfrm rot="5895381">
            <a:off x="5034757" y="5457031"/>
            <a:ext cx="58738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807" name="Oval 42"/>
          <p:cNvSpPr>
            <a:spLocks noChangeAspect="1" noChangeArrowheads="1"/>
          </p:cNvSpPr>
          <p:nvPr/>
        </p:nvSpPr>
        <p:spPr bwMode="auto">
          <a:xfrm rot="4777107">
            <a:off x="3415507" y="4272756"/>
            <a:ext cx="58738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808" name="Oval 43"/>
          <p:cNvSpPr>
            <a:spLocks noChangeAspect="1" noChangeArrowheads="1"/>
          </p:cNvSpPr>
          <p:nvPr/>
        </p:nvSpPr>
        <p:spPr bwMode="auto">
          <a:xfrm rot="4777107">
            <a:off x="4568825" y="5992813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809" name="Oval 44"/>
          <p:cNvSpPr>
            <a:spLocks noChangeAspect="1" noChangeArrowheads="1"/>
          </p:cNvSpPr>
          <p:nvPr/>
        </p:nvSpPr>
        <p:spPr bwMode="auto">
          <a:xfrm rot="4777107">
            <a:off x="4264025" y="5611813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810" name="Oval 45"/>
          <p:cNvSpPr>
            <a:spLocks noChangeAspect="1" noChangeArrowheads="1"/>
          </p:cNvSpPr>
          <p:nvPr/>
        </p:nvSpPr>
        <p:spPr bwMode="auto">
          <a:xfrm rot="4777107">
            <a:off x="2734469" y="4474369"/>
            <a:ext cx="58737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811" name="Oval 46"/>
          <p:cNvSpPr>
            <a:spLocks noChangeAspect="1" noChangeArrowheads="1"/>
          </p:cNvSpPr>
          <p:nvPr/>
        </p:nvSpPr>
        <p:spPr bwMode="auto">
          <a:xfrm rot="4777107">
            <a:off x="3630613" y="3514725"/>
            <a:ext cx="50800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812" name="Oval 47"/>
          <p:cNvSpPr>
            <a:spLocks noChangeAspect="1" noChangeArrowheads="1"/>
          </p:cNvSpPr>
          <p:nvPr/>
        </p:nvSpPr>
        <p:spPr bwMode="auto">
          <a:xfrm rot="4777107">
            <a:off x="4273551" y="5102225"/>
            <a:ext cx="50800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813" name="Oval 48"/>
          <p:cNvSpPr>
            <a:spLocks noChangeAspect="1" noChangeArrowheads="1"/>
          </p:cNvSpPr>
          <p:nvPr/>
        </p:nvSpPr>
        <p:spPr bwMode="auto">
          <a:xfrm rot="4777107">
            <a:off x="2421732" y="3820319"/>
            <a:ext cx="58737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814" name="Oval 49"/>
          <p:cNvSpPr>
            <a:spLocks noChangeAspect="1" noChangeArrowheads="1"/>
          </p:cNvSpPr>
          <p:nvPr/>
        </p:nvSpPr>
        <p:spPr bwMode="auto">
          <a:xfrm rot="4777107">
            <a:off x="3855245" y="5787231"/>
            <a:ext cx="55562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815" name="Oval 50"/>
          <p:cNvSpPr>
            <a:spLocks noChangeAspect="1" noChangeArrowheads="1"/>
          </p:cNvSpPr>
          <p:nvPr/>
        </p:nvSpPr>
        <p:spPr bwMode="auto">
          <a:xfrm rot="4777107">
            <a:off x="5221288" y="5494337"/>
            <a:ext cx="50800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5816" name="Line 52"/>
          <p:cNvSpPr>
            <a:spLocks noChangeShapeType="1"/>
          </p:cNvSpPr>
          <p:nvPr/>
        </p:nvSpPr>
        <p:spPr bwMode="auto">
          <a:xfrm flipV="1">
            <a:off x="2203450" y="3100388"/>
            <a:ext cx="4038600" cy="259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5817" name="Text Box 53"/>
          <p:cNvSpPr txBox="1">
            <a:spLocks noChangeArrowheads="1"/>
          </p:cNvSpPr>
          <p:nvPr/>
        </p:nvSpPr>
        <p:spPr bwMode="auto">
          <a:xfrm>
            <a:off x="6165850" y="3938588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</a:pPr>
            <a:endParaRPr lang="en-US" altLang="x-none" sz="2000">
              <a:latin typeface="Tahoma" charset="0"/>
            </a:endParaRPr>
          </a:p>
        </p:txBody>
      </p:sp>
      <p:sp>
        <p:nvSpPr>
          <p:cNvPr id="75818" name="Text Box 54"/>
          <p:cNvSpPr txBox="1">
            <a:spLocks noChangeArrowheads="1"/>
          </p:cNvSpPr>
          <p:nvPr/>
        </p:nvSpPr>
        <p:spPr bwMode="auto">
          <a:xfrm>
            <a:off x="6318250" y="4090988"/>
            <a:ext cx="2209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How would you classify this data?</a:t>
            </a: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5334000" y="1627188"/>
            <a:ext cx="1600200" cy="6540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kumimoji="1" sz="2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  <a:buSzTx/>
              <a:buFontTx/>
              <a:buNone/>
              <a:defRPr/>
            </a:pPr>
            <a:r>
              <a:rPr kumimoji="0" lang="en-US" altLang="zh-CN" sz="3600" b="0" i="1" dirty="0" smtClean="0">
                <a:latin typeface="+mj-lt"/>
                <a:ea typeface="宋体" panose="02010600030101010101" pitchFamily="2" charset="-122"/>
              </a:rPr>
              <a:t>f</a:t>
            </a:r>
            <a:r>
              <a:rPr kumimoji="0" lang="en-US" altLang="zh-CN" sz="3600" b="0" i="1" dirty="0" smtClean="0">
                <a:latin typeface="Tahoma" pitchFamily="34" charset="0"/>
                <a:ea typeface="宋体" panose="02010600030101010101" pitchFamily="2" charset="-122"/>
              </a:rPr>
              <a:t> </a:t>
            </a:r>
            <a:r>
              <a:rPr kumimoji="0" lang="en-US" altLang="zh-CN" sz="2000" b="0" dirty="0" smtClean="0">
                <a:latin typeface="Tahoma" pitchFamily="34" charset="0"/>
                <a:ea typeface="宋体" panose="02010600030101010101" pitchFamily="2" charset="-122"/>
              </a:rPr>
              <a:t>        </a:t>
            </a:r>
          </a:p>
        </p:txBody>
      </p:sp>
      <p:sp>
        <p:nvSpPr>
          <p:cNvPr id="75820" name="Line 4"/>
          <p:cNvSpPr>
            <a:spLocks noChangeShapeType="1"/>
          </p:cNvSpPr>
          <p:nvPr/>
        </p:nvSpPr>
        <p:spPr bwMode="auto">
          <a:xfrm>
            <a:off x="3962400" y="19177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3505200" y="161290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kumimoji="1" sz="2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  <a:buSzTx/>
              <a:buFontTx/>
              <a:buNone/>
              <a:defRPr/>
            </a:pPr>
            <a:r>
              <a:rPr kumimoji="0" lang="en-US" altLang="zh-CN" i="1" dirty="0" smtClean="0">
                <a:latin typeface="+mj-lt"/>
                <a:ea typeface="宋体" panose="02010600030101010101" pitchFamily="2" charset="-122"/>
              </a:rPr>
              <a:t>x</a:t>
            </a:r>
          </a:p>
        </p:txBody>
      </p:sp>
      <p:sp>
        <p:nvSpPr>
          <p:cNvPr id="75822" name="Line 6"/>
          <p:cNvSpPr>
            <a:spLocks noChangeShapeType="1"/>
          </p:cNvSpPr>
          <p:nvPr/>
        </p:nvSpPr>
        <p:spPr bwMode="auto">
          <a:xfrm>
            <a:off x="6019800" y="12319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5823" name="Text Box 7"/>
          <p:cNvSpPr txBox="1">
            <a:spLocks noChangeArrowheads="1"/>
          </p:cNvSpPr>
          <p:nvPr/>
        </p:nvSpPr>
        <p:spPr bwMode="auto">
          <a:xfrm>
            <a:off x="5791200" y="85090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3200">
                <a:latin typeface="Symbol" charset="2"/>
              </a:rPr>
              <a:t>a</a:t>
            </a:r>
          </a:p>
        </p:txBody>
      </p:sp>
      <p:sp>
        <p:nvSpPr>
          <p:cNvPr id="75824" name="Line 8"/>
          <p:cNvSpPr>
            <a:spLocks noChangeShapeType="1"/>
          </p:cNvSpPr>
          <p:nvPr/>
        </p:nvSpPr>
        <p:spPr bwMode="auto">
          <a:xfrm>
            <a:off x="6934200" y="19177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9" name="Text Box 49"/>
          <p:cNvSpPr txBox="1">
            <a:spLocks noChangeArrowheads="1"/>
          </p:cNvSpPr>
          <p:nvPr/>
        </p:nvSpPr>
        <p:spPr bwMode="auto">
          <a:xfrm>
            <a:off x="5486400" y="2527300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kumimoji="1" sz="2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  <a:buSzTx/>
              <a:buFontTx/>
              <a:buNone/>
              <a:defRPr/>
            </a:pPr>
            <a:r>
              <a:rPr kumimoji="0" lang="en-US" altLang="zh-CN" sz="2000" i="1" dirty="0" smtClean="0">
                <a:latin typeface="+mj-lt"/>
                <a:ea typeface="宋体" panose="02010600030101010101" pitchFamily="2" charset="-122"/>
              </a:rPr>
              <a:t>f</a:t>
            </a:r>
            <a:r>
              <a:rPr kumimoji="0" lang="en-US" altLang="zh-CN" sz="2000" b="0" dirty="0" smtClean="0">
                <a:latin typeface="+mj-lt"/>
                <a:ea typeface="宋体" panose="02010600030101010101" pitchFamily="2" charset="-122"/>
              </a:rPr>
              <a:t>(</a:t>
            </a:r>
            <a:r>
              <a:rPr kumimoji="0" lang="en-US" altLang="zh-CN" sz="2000" i="1" dirty="0" err="1" smtClean="0">
                <a:latin typeface="+mj-lt"/>
                <a:ea typeface="宋体" panose="02010600030101010101" pitchFamily="2" charset="-122"/>
              </a:rPr>
              <a:t>x</a:t>
            </a:r>
            <a:r>
              <a:rPr kumimoji="0" lang="en-US" altLang="zh-CN" sz="2000" b="0" i="1" dirty="0" err="1" smtClean="0">
                <a:latin typeface="+mj-lt"/>
                <a:ea typeface="宋体" panose="02010600030101010101" pitchFamily="2" charset="-122"/>
              </a:rPr>
              <a:t>,</a:t>
            </a:r>
            <a:r>
              <a:rPr kumimoji="0" lang="en-US" altLang="zh-CN" sz="2000" i="1" dirty="0" err="1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w</a:t>
            </a:r>
            <a:r>
              <a:rPr kumimoji="0" lang="en-US" altLang="zh-CN" sz="2000" b="0" i="1" dirty="0" err="1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,b</a:t>
            </a:r>
            <a:r>
              <a:rPr kumimoji="0" lang="en-US" altLang="zh-CN" sz="2000" b="0" dirty="0" smtClean="0">
                <a:latin typeface="+mj-lt"/>
                <a:ea typeface="宋体" panose="02010600030101010101" pitchFamily="2" charset="-122"/>
              </a:rPr>
              <a:t>)</a:t>
            </a:r>
            <a:r>
              <a:rPr kumimoji="0" lang="en-US" altLang="zh-CN" sz="2000" b="0" i="1" dirty="0" smtClean="0">
                <a:latin typeface="+mj-lt"/>
                <a:ea typeface="宋体" panose="02010600030101010101" pitchFamily="2" charset="-122"/>
              </a:rPr>
              <a:t> = sign</a:t>
            </a:r>
            <a:r>
              <a:rPr kumimoji="0" lang="en-US" altLang="zh-CN" sz="2000" b="0" dirty="0" smtClean="0">
                <a:latin typeface="+mj-lt"/>
                <a:ea typeface="宋体" panose="02010600030101010101" pitchFamily="2" charset="-122"/>
              </a:rPr>
              <a:t>(</a:t>
            </a:r>
            <a:r>
              <a:rPr kumimoji="0" lang="en-US" altLang="zh-CN" sz="2000" i="1" dirty="0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w</a:t>
            </a:r>
            <a:r>
              <a:rPr kumimoji="0" lang="en-US" altLang="zh-CN" sz="2000" i="1" dirty="0" smtClean="0">
                <a:latin typeface="+mj-lt"/>
                <a:ea typeface="宋体" panose="02010600030101010101" pitchFamily="2" charset="-122"/>
              </a:rPr>
              <a:t> x</a:t>
            </a:r>
            <a:r>
              <a:rPr kumimoji="0" lang="en-US" altLang="zh-CN" sz="2000" b="0" i="1" dirty="0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 +</a:t>
            </a:r>
            <a:r>
              <a:rPr kumimoji="0" lang="en-US" altLang="zh-CN" sz="2000" b="0" i="1" dirty="0" smtClean="0">
                <a:latin typeface="+mj-lt"/>
                <a:ea typeface="宋体" panose="02010600030101010101" pitchFamily="2" charset="-122"/>
              </a:rPr>
              <a:t> </a:t>
            </a:r>
            <a:r>
              <a:rPr kumimoji="0" lang="en-US" altLang="zh-CN" sz="2000" b="0" i="1" dirty="0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b</a:t>
            </a:r>
            <a:r>
              <a:rPr kumimoji="0" lang="en-US" altLang="zh-CN" sz="2000" b="0" dirty="0" smtClean="0">
                <a:latin typeface="+mj-lt"/>
                <a:ea typeface="宋体" panose="02010600030101010101" pitchFamily="2" charset="-122"/>
              </a:rPr>
              <a:t>)</a:t>
            </a:r>
          </a:p>
        </p:txBody>
      </p:sp>
      <p:sp>
        <p:nvSpPr>
          <p:cNvPr id="75826" name="Rectangle 59"/>
          <p:cNvSpPr>
            <a:spLocks noChangeArrowheads="1"/>
          </p:cNvSpPr>
          <p:nvPr/>
        </p:nvSpPr>
        <p:spPr bwMode="auto">
          <a:xfrm>
            <a:off x="8466138" y="1733550"/>
            <a:ext cx="2873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1800" i="1">
                <a:latin typeface="Times New Roman" charset="0"/>
              </a:rPr>
              <a:t>̑y</a:t>
            </a:r>
            <a:endParaRPr lang="en-US" altLang="zh-CN" sz="1800">
              <a:latin typeface="Times New Roman" charset="0"/>
            </a:endParaRPr>
          </a:p>
        </p:txBody>
      </p:sp>
      <p:sp>
        <p:nvSpPr>
          <p:cNvPr id="75827" name="Rectangle 4"/>
          <p:cNvSpPr>
            <a:spLocks noChangeArrowheads="1"/>
          </p:cNvSpPr>
          <p:nvPr/>
        </p:nvSpPr>
        <p:spPr bwMode="auto">
          <a:xfrm>
            <a:off x="701675" y="44450"/>
            <a:ext cx="8407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5400">
                <a:solidFill>
                  <a:srgbClr val="00B050"/>
                </a:solidFill>
                <a:latin typeface="Tw Cen MT Condensed" charset="0"/>
              </a:rPr>
              <a:t> Linear Classifiers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4"/>
          <p:cNvSpPr>
            <a:spLocks noChangeArrowheads="1"/>
          </p:cNvSpPr>
          <p:nvPr/>
        </p:nvSpPr>
        <p:spPr bwMode="auto">
          <a:xfrm>
            <a:off x="793750" y="60325"/>
            <a:ext cx="81708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4800">
                <a:solidFill>
                  <a:srgbClr val="00B050"/>
                </a:solidFill>
                <a:latin typeface="Tw Cen MT Condensed" charset="0"/>
              </a:rPr>
              <a:t> Linear Classifiers</a:t>
            </a:r>
          </a:p>
        </p:txBody>
      </p:sp>
      <p:sp>
        <p:nvSpPr>
          <p:cNvPr id="76802" name="Text Box 12"/>
          <p:cNvSpPr txBox="1">
            <a:spLocks noChangeArrowheads="1"/>
          </p:cNvSpPr>
          <p:nvPr/>
        </p:nvSpPr>
        <p:spPr bwMode="auto">
          <a:xfrm>
            <a:off x="838200" y="2714625"/>
            <a:ext cx="1905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denotes +1</a:t>
            </a:r>
          </a:p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denotes -1</a:t>
            </a:r>
          </a:p>
        </p:txBody>
      </p:sp>
      <p:sp>
        <p:nvSpPr>
          <p:cNvPr id="76803" name="Oval 13"/>
          <p:cNvSpPr>
            <a:spLocks noChangeAspect="1" noChangeArrowheads="1"/>
          </p:cNvSpPr>
          <p:nvPr/>
        </p:nvSpPr>
        <p:spPr bwMode="auto">
          <a:xfrm rot="4777107">
            <a:off x="915194" y="2866231"/>
            <a:ext cx="58738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04" name="Oval 14"/>
          <p:cNvSpPr>
            <a:spLocks noChangeAspect="1" noChangeArrowheads="1"/>
          </p:cNvSpPr>
          <p:nvPr/>
        </p:nvSpPr>
        <p:spPr bwMode="auto">
          <a:xfrm rot="5895381">
            <a:off x="915988" y="3322637"/>
            <a:ext cx="50800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05" name="Line 15"/>
          <p:cNvSpPr>
            <a:spLocks noChangeShapeType="1"/>
          </p:cNvSpPr>
          <p:nvPr/>
        </p:nvSpPr>
        <p:spPr bwMode="auto">
          <a:xfrm>
            <a:off x="2590800" y="3019425"/>
            <a:ext cx="0" cy="3505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6806" name="Line 16"/>
          <p:cNvSpPr>
            <a:spLocks noChangeShapeType="1"/>
          </p:cNvSpPr>
          <p:nvPr/>
        </p:nvSpPr>
        <p:spPr bwMode="auto">
          <a:xfrm flipV="1">
            <a:off x="2438400" y="6372225"/>
            <a:ext cx="3657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807" name="Oval 17"/>
          <p:cNvSpPr>
            <a:spLocks noChangeAspect="1" noChangeArrowheads="1"/>
          </p:cNvSpPr>
          <p:nvPr/>
        </p:nvSpPr>
        <p:spPr bwMode="auto">
          <a:xfrm>
            <a:off x="3717925" y="5842000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08" name="Oval 18"/>
          <p:cNvSpPr>
            <a:spLocks noChangeAspect="1" noChangeArrowheads="1"/>
          </p:cNvSpPr>
          <p:nvPr/>
        </p:nvSpPr>
        <p:spPr bwMode="auto">
          <a:xfrm>
            <a:off x="2486025" y="4713288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09" name="Oval 19"/>
          <p:cNvSpPr>
            <a:spLocks noChangeAspect="1" noChangeArrowheads="1"/>
          </p:cNvSpPr>
          <p:nvPr/>
        </p:nvSpPr>
        <p:spPr bwMode="auto">
          <a:xfrm>
            <a:off x="4340225" y="3624263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10" name="Oval 20"/>
          <p:cNvSpPr>
            <a:spLocks noChangeAspect="1" noChangeArrowheads="1"/>
          </p:cNvSpPr>
          <p:nvPr/>
        </p:nvSpPr>
        <p:spPr bwMode="auto">
          <a:xfrm>
            <a:off x="4403725" y="4445000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11" name="Oval 21"/>
          <p:cNvSpPr>
            <a:spLocks noChangeAspect="1" noChangeArrowheads="1"/>
          </p:cNvSpPr>
          <p:nvPr/>
        </p:nvSpPr>
        <p:spPr bwMode="auto">
          <a:xfrm>
            <a:off x="3409950" y="3473450"/>
            <a:ext cx="60325" cy="50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12" name="Oval 22"/>
          <p:cNvSpPr>
            <a:spLocks noChangeAspect="1" noChangeArrowheads="1"/>
          </p:cNvSpPr>
          <p:nvPr/>
        </p:nvSpPr>
        <p:spPr bwMode="auto">
          <a:xfrm>
            <a:off x="3886200" y="4543425"/>
            <a:ext cx="5397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13" name="Oval 23"/>
          <p:cNvSpPr>
            <a:spLocks noChangeAspect="1" noChangeArrowheads="1"/>
          </p:cNvSpPr>
          <p:nvPr/>
        </p:nvSpPr>
        <p:spPr bwMode="auto">
          <a:xfrm>
            <a:off x="3048000" y="3933825"/>
            <a:ext cx="60325" cy="587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14" name="Oval 24"/>
          <p:cNvSpPr>
            <a:spLocks noChangeAspect="1" noChangeArrowheads="1"/>
          </p:cNvSpPr>
          <p:nvPr/>
        </p:nvSpPr>
        <p:spPr bwMode="auto">
          <a:xfrm>
            <a:off x="5105400" y="4924425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15" name="Oval 25"/>
          <p:cNvSpPr>
            <a:spLocks noChangeAspect="1" noChangeArrowheads="1"/>
          </p:cNvSpPr>
          <p:nvPr/>
        </p:nvSpPr>
        <p:spPr bwMode="auto">
          <a:xfrm rot="-1118274">
            <a:off x="3887788" y="5253038"/>
            <a:ext cx="5397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16" name="Oval 26"/>
          <p:cNvSpPr>
            <a:spLocks noChangeAspect="1" noChangeArrowheads="1"/>
          </p:cNvSpPr>
          <p:nvPr/>
        </p:nvSpPr>
        <p:spPr bwMode="auto">
          <a:xfrm rot="-1118274">
            <a:off x="6003925" y="4038600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17" name="Oval 27"/>
          <p:cNvSpPr>
            <a:spLocks noChangeAspect="1" noChangeArrowheads="1"/>
          </p:cNvSpPr>
          <p:nvPr/>
        </p:nvSpPr>
        <p:spPr bwMode="auto">
          <a:xfrm rot="-1118274">
            <a:off x="5295900" y="5354638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18" name="Oval 28"/>
          <p:cNvSpPr>
            <a:spLocks noChangeAspect="1" noChangeArrowheads="1"/>
          </p:cNvSpPr>
          <p:nvPr/>
        </p:nvSpPr>
        <p:spPr bwMode="auto">
          <a:xfrm rot="-1118274">
            <a:off x="3124200" y="3476625"/>
            <a:ext cx="60325" cy="50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19" name="Oval 29"/>
          <p:cNvSpPr>
            <a:spLocks noChangeAspect="1" noChangeArrowheads="1"/>
          </p:cNvSpPr>
          <p:nvPr/>
        </p:nvSpPr>
        <p:spPr bwMode="auto">
          <a:xfrm rot="-1118274">
            <a:off x="4711700" y="4394200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20" name="Oval 30"/>
          <p:cNvSpPr>
            <a:spLocks noChangeAspect="1" noChangeArrowheads="1"/>
          </p:cNvSpPr>
          <p:nvPr/>
        </p:nvSpPr>
        <p:spPr bwMode="auto">
          <a:xfrm rot="-1118274">
            <a:off x="5867400" y="5305425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21" name="Oval 31"/>
          <p:cNvSpPr>
            <a:spLocks noChangeAspect="1" noChangeArrowheads="1"/>
          </p:cNvSpPr>
          <p:nvPr/>
        </p:nvSpPr>
        <p:spPr bwMode="auto">
          <a:xfrm rot="-1118274">
            <a:off x="3114675" y="4449763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22" name="Oval 32"/>
          <p:cNvSpPr>
            <a:spLocks noChangeAspect="1" noChangeArrowheads="1"/>
          </p:cNvSpPr>
          <p:nvPr/>
        </p:nvSpPr>
        <p:spPr bwMode="auto">
          <a:xfrm rot="5895381">
            <a:off x="3867150" y="3867150"/>
            <a:ext cx="47625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23" name="Oval 33"/>
          <p:cNvSpPr>
            <a:spLocks noChangeAspect="1" noChangeArrowheads="1"/>
          </p:cNvSpPr>
          <p:nvPr/>
        </p:nvSpPr>
        <p:spPr bwMode="auto">
          <a:xfrm rot="5895381">
            <a:off x="4136231" y="6052344"/>
            <a:ext cx="55563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24" name="Oval 34"/>
          <p:cNvSpPr>
            <a:spLocks noChangeAspect="1" noChangeArrowheads="1"/>
          </p:cNvSpPr>
          <p:nvPr/>
        </p:nvSpPr>
        <p:spPr bwMode="auto">
          <a:xfrm rot="5895381">
            <a:off x="3114675" y="4908550"/>
            <a:ext cx="47625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25" name="Oval 35"/>
          <p:cNvSpPr>
            <a:spLocks noChangeAspect="1" noChangeArrowheads="1"/>
          </p:cNvSpPr>
          <p:nvPr/>
        </p:nvSpPr>
        <p:spPr bwMode="auto">
          <a:xfrm rot="5895381">
            <a:off x="4343400" y="3203575"/>
            <a:ext cx="47625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26" name="Oval 36"/>
          <p:cNvSpPr>
            <a:spLocks noChangeAspect="1" noChangeArrowheads="1"/>
          </p:cNvSpPr>
          <p:nvPr/>
        </p:nvSpPr>
        <p:spPr bwMode="auto">
          <a:xfrm rot="5895381">
            <a:off x="5304632" y="4953794"/>
            <a:ext cx="58737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27" name="Oval 37"/>
          <p:cNvSpPr>
            <a:spLocks noChangeAspect="1" noChangeArrowheads="1"/>
          </p:cNvSpPr>
          <p:nvPr/>
        </p:nvSpPr>
        <p:spPr bwMode="auto">
          <a:xfrm rot="5895381">
            <a:off x="4370388" y="4889500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28" name="Oval 38"/>
          <p:cNvSpPr>
            <a:spLocks noChangeAspect="1" noChangeArrowheads="1"/>
          </p:cNvSpPr>
          <p:nvPr/>
        </p:nvSpPr>
        <p:spPr bwMode="auto">
          <a:xfrm rot="5895381">
            <a:off x="5619750" y="4175125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29" name="Oval 39"/>
          <p:cNvSpPr>
            <a:spLocks noChangeAspect="1" noChangeArrowheads="1"/>
          </p:cNvSpPr>
          <p:nvPr/>
        </p:nvSpPr>
        <p:spPr bwMode="auto">
          <a:xfrm rot="5895381">
            <a:off x="3087688" y="3155950"/>
            <a:ext cx="47625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30" name="Oval 40"/>
          <p:cNvSpPr>
            <a:spLocks noChangeAspect="1" noChangeArrowheads="1"/>
          </p:cNvSpPr>
          <p:nvPr/>
        </p:nvSpPr>
        <p:spPr bwMode="auto">
          <a:xfrm rot="5895381">
            <a:off x="5260975" y="4083050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31" name="Oval 41"/>
          <p:cNvSpPr>
            <a:spLocks noChangeAspect="1" noChangeArrowheads="1"/>
          </p:cNvSpPr>
          <p:nvPr/>
        </p:nvSpPr>
        <p:spPr bwMode="auto">
          <a:xfrm rot="5895381">
            <a:off x="5117307" y="5528469"/>
            <a:ext cx="58737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32" name="Oval 42"/>
          <p:cNvSpPr>
            <a:spLocks noChangeAspect="1" noChangeArrowheads="1"/>
          </p:cNvSpPr>
          <p:nvPr/>
        </p:nvSpPr>
        <p:spPr bwMode="auto">
          <a:xfrm rot="4777107">
            <a:off x="3498057" y="4344194"/>
            <a:ext cx="58737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33" name="Oval 43"/>
          <p:cNvSpPr>
            <a:spLocks noChangeAspect="1" noChangeArrowheads="1"/>
          </p:cNvSpPr>
          <p:nvPr/>
        </p:nvSpPr>
        <p:spPr bwMode="auto">
          <a:xfrm rot="4777107">
            <a:off x="4651375" y="6064250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34" name="Oval 44"/>
          <p:cNvSpPr>
            <a:spLocks noChangeAspect="1" noChangeArrowheads="1"/>
          </p:cNvSpPr>
          <p:nvPr/>
        </p:nvSpPr>
        <p:spPr bwMode="auto">
          <a:xfrm rot="4777107">
            <a:off x="4346575" y="5683250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35" name="Oval 45"/>
          <p:cNvSpPr>
            <a:spLocks noChangeAspect="1" noChangeArrowheads="1"/>
          </p:cNvSpPr>
          <p:nvPr/>
        </p:nvSpPr>
        <p:spPr bwMode="auto">
          <a:xfrm rot="4777107">
            <a:off x="2817019" y="4545806"/>
            <a:ext cx="58738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36" name="Oval 46"/>
          <p:cNvSpPr>
            <a:spLocks noChangeAspect="1" noChangeArrowheads="1"/>
          </p:cNvSpPr>
          <p:nvPr/>
        </p:nvSpPr>
        <p:spPr bwMode="auto">
          <a:xfrm rot="4777107">
            <a:off x="3713163" y="3586162"/>
            <a:ext cx="50800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37" name="Oval 47"/>
          <p:cNvSpPr>
            <a:spLocks noChangeAspect="1" noChangeArrowheads="1"/>
          </p:cNvSpPr>
          <p:nvPr/>
        </p:nvSpPr>
        <p:spPr bwMode="auto">
          <a:xfrm rot="4777107">
            <a:off x="4356101" y="5173662"/>
            <a:ext cx="50800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38" name="Oval 48"/>
          <p:cNvSpPr>
            <a:spLocks noChangeAspect="1" noChangeArrowheads="1"/>
          </p:cNvSpPr>
          <p:nvPr/>
        </p:nvSpPr>
        <p:spPr bwMode="auto">
          <a:xfrm rot="4777107">
            <a:off x="2504282" y="3891756"/>
            <a:ext cx="58738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39" name="Oval 49"/>
          <p:cNvSpPr>
            <a:spLocks noChangeAspect="1" noChangeArrowheads="1"/>
          </p:cNvSpPr>
          <p:nvPr/>
        </p:nvSpPr>
        <p:spPr bwMode="auto">
          <a:xfrm rot="4777107">
            <a:off x="3937794" y="5858669"/>
            <a:ext cx="55563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40" name="Oval 50"/>
          <p:cNvSpPr>
            <a:spLocks noChangeAspect="1" noChangeArrowheads="1"/>
          </p:cNvSpPr>
          <p:nvPr/>
        </p:nvSpPr>
        <p:spPr bwMode="auto">
          <a:xfrm rot="4777107">
            <a:off x="5303838" y="5565775"/>
            <a:ext cx="50800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6841" name="Line 52"/>
          <p:cNvSpPr>
            <a:spLocks noChangeShapeType="1"/>
          </p:cNvSpPr>
          <p:nvPr/>
        </p:nvSpPr>
        <p:spPr bwMode="auto">
          <a:xfrm flipV="1">
            <a:off x="3429000" y="2486025"/>
            <a:ext cx="1447800" cy="403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842" name="Text Box 53"/>
          <p:cNvSpPr txBox="1">
            <a:spLocks noChangeArrowheads="1"/>
          </p:cNvSpPr>
          <p:nvPr/>
        </p:nvSpPr>
        <p:spPr bwMode="auto">
          <a:xfrm>
            <a:off x="6248400" y="4010025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</a:pPr>
            <a:endParaRPr lang="en-US" altLang="x-none" sz="2000">
              <a:latin typeface="Tahoma" charset="0"/>
            </a:endParaRPr>
          </a:p>
        </p:txBody>
      </p:sp>
      <p:sp>
        <p:nvSpPr>
          <p:cNvPr id="76843" name="Text Box 54"/>
          <p:cNvSpPr txBox="1">
            <a:spLocks noChangeArrowheads="1"/>
          </p:cNvSpPr>
          <p:nvPr/>
        </p:nvSpPr>
        <p:spPr bwMode="auto">
          <a:xfrm>
            <a:off x="6400800" y="4162425"/>
            <a:ext cx="2209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How would you classify this data?</a:t>
            </a: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5334000" y="1555750"/>
            <a:ext cx="1600200" cy="6540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kumimoji="1" sz="2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  <a:buSzTx/>
              <a:buFontTx/>
              <a:buNone/>
              <a:defRPr/>
            </a:pPr>
            <a:r>
              <a:rPr kumimoji="0" lang="en-US" altLang="zh-CN" sz="3600" b="0" i="1" dirty="0" smtClean="0">
                <a:latin typeface="+mj-lt"/>
                <a:ea typeface="宋体" panose="02010600030101010101" pitchFamily="2" charset="-122"/>
              </a:rPr>
              <a:t>f</a:t>
            </a:r>
            <a:r>
              <a:rPr kumimoji="0" lang="en-US" altLang="zh-CN" sz="3600" b="0" i="1" dirty="0" smtClean="0">
                <a:latin typeface="Tahoma" pitchFamily="34" charset="0"/>
                <a:ea typeface="宋体" panose="02010600030101010101" pitchFamily="2" charset="-122"/>
              </a:rPr>
              <a:t> </a:t>
            </a:r>
            <a:r>
              <a:rPr kumimoji="0" lang="en-US" altLang="zh-CN" sz="2000" b="0" dirty="0" smtClean="0">
                <a:latin typeface="Tahoma" pitchFamily="34" charset="0"/>
                <a:ea typeface="宋体" panose="02010600030101010101" pitchFamily="2" charset="-122"/>
              </a:rPr>
              <a:t>        </a:t>
            </a:r>
          </a:p>
        </p:txBody>
      </p:sp>
      <p:sp>
        <p:nvSpPr>
          <p:cNvPr id="76845" name="Line 4"/>
          <p:cNvSpPr>
            <a:spLocks noChangeShapeType="1"/>
          </p:cNvSpPr>
          <p:nvPr/>
        </p:nvSpPr>
        <p:spPr bwMode="auto">
          <a:xfrm>
            <a:off x="3962400" y="1846263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3505200" y="1541463"/>
            <a:ext cx="609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kumimoji="1" sz="2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  <a:buSzTx/>
              <a:buFontTx/>
              <a:buNone/>
              <a:defRPr/>
            </a:pPr>
            <a:r>
              <a:rPr kumimoji="0" lang="en-US" altLang="zh-CN" i="1" dirty="0" smtClean="0">
                <a:latin typeface="+mj-lt"/>
                <a:ea typeface="宋体" panose="02010600030101010101" pitchFamily="2" charset="-122"/>
              </a:rPr>
              <a:t>x</a:t>
            </a:r>
          </a:p>
        </p:txBody>
      </p:sp>
      <p:sp>
        <p:nvSpPr>
          <p:cNvPr id="76847" name="Line 6"/>
          <p:cNvSpPr>
            <a:spLocks noChangeShapeType="1"/>
          </p:cNvSpPr>
          <p:nvPr/>
        </p:nvSpPr>
        <p:spPr bwMode="auto">
          <a:xfrm>
            <a:off x="6019800" y="1160463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6848" name="Text Box 7"/>
          <p:cNvSpPr txBox="1">
            <a:spLocks noChangeArrowheads="1"/>
          </p:cNvSpPr>
          <p:nvPr/>
        </p:nvSpPr>
        <p:spPr bwMode="auto">
          <a:xfrm>
            <a:off x="5791200" y="779463"/>
            <a:ext cx="381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3200">
                <a:latin typeface="Symbol" charset="2"/>
              </a:rPr>
              <a:t>a</a:t>
            </a:r>
          </a:p>
        </p:txBody>
      </p:sp>
      <p:sp>
        <p:nvSpPr>
          <p:cNvPr id="76849" name="Line 8"/>
          <p:cNvSpPr>
            <a:spLocks noChangeShapeType="1"/>
          </p:cNvSpPr>
          <p:nvPr/>
        </p:nvSpPr>
        <p:spPr bwMode="auto">
          <a:xfrm>
            <a:off x="6934200" y="1846263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9" name="Text Box 49"/>
          <p:cNvSpPr txBox="1">
            <a:spLocks noChangeArrowheads="1"/>
          </p:cNvSpPr>
          <p:nvPr/>
        </p:nvSpPr>
        <p:spPr bwMode="auto">
          <a:xfrm>
            <a:off x="5486400" y="2455863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kumimoji="1" sz="2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  <a:buSzTx/>
              <a:buFontTx/>
              <a:buNone/>
              <a:defRPr/>
            </a:pPr>
            <a:r>
              <a:rPr kumimoji="0" lang="en-US" altLang="zh-CN" sz="2000" i="1" dirty="0" smtClean="0">
                <a:latin typeface="+mj-lt"/>
                <a:ea typeface="宋体" panose="02010600030101010101" pitchFamily="2" charset="-122"/>
              </a:rPr>
              <a:t>f</a:t>
            </a:r>
            <a:r>
              <a:rPr kumimoji="0" lang="en-US" altLang="zh-CN" sz="2000" b="0" dirty="0" smtClean="0">
                <a:latin typeface="+mj-lt"/>
                <a:ea typeface="宋体" panose="02010600030101010101" pitchFamily="2" charset="-122"/>
              </a:rPr>
              <a:t>(</a:t>
            </a:r>
            <a:r>
              <a:rPr kumimoji="0" lang="en-US" altLang="zh-CN" sz="2000" i="1" dirty="0" err="1" smtClean="0">
                <a:latin typeface="+mj-lt"/>
                <a:ea typeface="宋体" panose="02010600030101010101" pitchFamily="2" charset="-122"/>
              </a:rPr>
              <a:t>x</a:t>
            </a:r>
            <a:r>
              <a:rPr kumimoji="0" lang="en-US" altLang="zh-CN" sz="2000" b="0" i="1" dirty="0" err="1" smtClean="0">
                <a:latin typeface="+mj-lt"/>
                <a:ea typeface="宋体" panose="02010600030101010101" pitchFamily="2" charset="-122"/>
              </a:rPr>
              <a:t>,</a:t>
            </a:r>
            <a:r>
              <a:rPr kumimoji="0" lang="en-US" altLang="zh-CN" sz="2000" i="1" dirty="0" err="1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w</a:t>
            </a:r>
            <a:r>
              <a:rPr kumimoji="0" lang="en-US" altLang="zh-CN" sz="2000" b="0" i="1" dirty="0" err="1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,b</a:t>
            </a:r>
            <a:r>
              <a:rPr kumimoji="0" lang="en-US" altLang="zh-CN" sz="2000" b="0" dirty="0" smtClean="0">
                <a:latin typeface="+mj-lt"/>
                <a:ea typeface="宋体" panose="02010600030101010101" pitchFamily="2" charset="-122"/>
              </a:rPr>
              <a:t>)</a:t>
            </a:r>
            <a:r>
              <a:rPr kumimoji="0" lang="en-US" altLang="zh-CN" sz="2000" b="0" i="1" dirty="0" smtClean="0">
                <a:latin typeface="+mj-lt"/>
                <a:ea typeface="宋体" panose="02010600030101010101" pitchFamily="2" charset="-122"/>
              </a:rPr>
              <a:t> = sign</a:t>
            </a:r>
            <a:r>
              <a:rPr kumimoji="0" lang="en-US" altLang="zh-CN" sz="2000" b="0" dirty="0" smtClean="0">
                <a:latin typeface="+mj-lt"/>
                <a:ea typeface="宋体" panose="02010600030101010101" pitchFamily="2" charset="-122"/>
              </a:rPr>
              <a:t>(</a:t>
            </a:r>
            <a:r>
              <a:rPr kumimoji="0" lang="en-US" altLang="zh-CN" sz="2000" i="1" dirty="0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w</a:t>
            </a:r>
            <a:r>
              <a:rPr kumimoji="0" lang="en-US" altLang="zh-CN" sz="2000" i="1" dirty="0" smtClean="0">
                <a:latin typeface="+mj-lt"/>
                <a:ea typeface="宋体" panose="02010600030101010101" pitchFamily="2" charset="-122"/>
              </a:rPr>
              <a:t> x</a:t>
            </a:r>
            <a:r>
              <a:rPr kumimoji="0" lang="en-US" altLang="zh-CN" sz="2000" b="0" i="1" dirty="0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 +</a:t>
            </a:r>
            <a:r>
              <a:rPr kumimoji="0" lang="en-US" altLang="zh-CN" sz="2000" b="0" i="1" dirty="0" smtClean="0">
                <a:latin typeface="+mj-lt"/>
                <a:ea typeface="宋体" panose="02010600030101010101" pitchFamily="2" charset="-122"/>
              </a:rPr>
              <a:t> </a:t>
            </a:r>
            <a:r>
              <a:rPr kumimoji="0" lang="en-US" altLang="zh-CN" sz="2000" b="0" i="1" dirty="0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b</a:t>
            </a:r>
            <a:r>
              <a:rPr kumimoji="0" lang="en-US" altLang="zh-CN" sz="2000" b="0" dirty="0" smtClean="0">
                <a:latin typeface="+mj-lt"/>
                <a:ea typeface="宋体" panose="02010600030101010101" pitchFamily="2" charset="-122"/>
              </a:rPr>
              <a:t>)</a:t>
            </a:r>
          </a:p>
        </p:txBody>
      </p:sp>
      <p:sp>
        <p:nvSpPr>
          <p:cNvPr id="76851" name="Rectangle 59"/>
          <p:cNvSpPr>
            <a:spLocks noChangeArrowheads="1"/>
          </p:cNvSpPr>
          <p:nvPr/>
        </p:nvSpPr>
        <p:spPr bwMode="auto">
          <a:xfrm>
            <a:off x="8466138" y="1662113"/>
            <a:ext cx="287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1800" i="1">
                <a:latin typeface="Times New Roman" charset="0"/>
              </a:rPr>
              <a:t>̑y</a:t>
            </a:r>
            <a:endParaRPr lang="en-US" altLang="zh-CN" sz="18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2"/>
          <p:cNvSpPr txBox="1">
            <a:spLocks noChangeArrowheads="1"/>
          </p:cNvSpPr>
          <p:nvPr/>
        </p:nvSpPr>
        <p:spPr bwMode="auto">
          <a:xfrm>
            <a:off x="838200" y="2741613"/>
            <a:ext cx="1905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denotes +1</a:t>
            </a:r>
          </a:p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denotes -1</a:t>
            </a:r>
          </a:p>
        </p:txBody>
      </p:sp>
      <p:sp>
        <p:nvSpPr>
          <p:cNvPr id="77826" name="Oval 13"/>
          <p:cNvSpPr>
            <a:spLocks noChangeAspect="1" noChangeArrowheads="1"/>
          </p:cNvSpPr>
          <p:nvPr/>
        </p:nvSpPr>
        <p:spPr bwMode="auto">
          <a:xfrm rot="4777107">
            <a:off x="915194" y="2893219"/>
            <a:ext cx="58737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27" name="Oval 14"/>
          <p:cNvSpPr>
            <a:spLocks noChangeAspect="1" noChangeArrowheads="1"/>
          </p:cNvSpPr>
          <p:nvPr/>
        </p:nvSpPr>
        <p:spPr bwMode="auto">
          <a:xfrm rot="5895381">
            <a:off x="915988" y="3349625"/>
            <a:ext cx="50800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28" name="Line 15"/>
          <p:cNvSpPr>
            <a:spLocks noChangeShapeType="1"/>
          </p:cNvSpPr>
          <p:nvPr/>
        </p:nvSpPr>
        <p:spPr bwMode="auto">
          <a:xfrm>
            <a:off x="2590800" y="3046413"/>
            <a:ext cx="0" cy="3505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7829" name="Line 16"/>
          <p:cNvSpPr>
            <a:spLocks noChangeShapeType="1"/>
          </p:cNvSpPr>
          <p:nvPr/>
        </p:nvSpPr>
        <p:spPr bwMode="auto">
          <a:xfrm flipV="1">
            <a:off x="2438400" y="6399213"/>
            <a:ext cx="3657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30" name="Oval 17"/>
          <p:cNvSpPr>
            <a:spLocks noChangeAspect="1" noChangeArrowheads="1"/>
          </p:cNvSpPr>
          <p:nvPr/>
        </p:nvSpPr>
        <p:spPr bwMode="auto">
          <a:xfrm>
            <a:off x="3717925" y="5868988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31" name="Oval 18"/>
          <p:cNvSpPr>
            <a:spLocks noChangeAspect="1" noChangeArrowheads="1"/>
          </p:cNvSpPr>
          <p:nvPr/>
        </p:nvSpPr>
        <p:spPr bwMode="auto">
          <a:xfrm>
            <a:off x="2486025" y="4740275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32" name="Oval 19"/>
          <p:cNvSpPr>
            <a:spLocks noChangeAspect="1" noChangeArrowheads="1"/>
          </p:cNvSpPr>
          <p:nvPr/>
        </p:nvSpPr>
        <p:spPr bwMode="auto">
          <a:xfrm>
            <a:off x="4340225" y="3651250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33" name="Oval 20"/>
          <p:cNvSpPr>
            <a:spLocks noChangeAspect="1" noChangeArrowheads="1"/>
          </p:cNvSpPr>
          <p:nvPr/>
        </p:nvSpPr>
        <p:spPr bwMode="auto">
          <a:xfrm>
            <a:off x="4403725" y="4471988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34" name="Oval 21"/>
          <p:cNvSpPr>
            <a:spLocks noChangeAspect="1" noChangeArrowheads="1"/>
          </p:cNvSpPr>
          <p:nvPr/>
        </p:nvSpPr>
        <p:spPr bwMode="auto">
          <a:xfrm>
            <a:off x="3409950" y="3500438"/>
            <a:ext cx="60325" cy="50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35" name="Oval 22"/>
          <p:cNvSpPr>
            <a:spLocks noChangeAspect="1" noChangeArrowheads="1"/>
          </p:cNvSpPr>
          <p:nvPr/>
        </p:nvSpPr>
        <p:spPr bwMode="auto">
          <a:xfrm>
            <a:off x="3886200" y="4570413"/>
            <a:ext cx="5397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36" name="Oval 23"/>
          <p:cNvSpPr>
            <a:spLocks noChangeAspect="1" noChangeArrowheads="1"/>
          </p:cNvSpPr>
          <p:nvPr/>
        </p:nvSpPr>
        <p:spPr bwMode="auto">
          <a:xfrm>
            <a:off x="3048000" y="3960813"/>
            <a:ext cx="60325" cy="587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37" name="Oval 24"/>
          <p:cNvSpPr>
            <a:spLocks noChangeAspect="1" noChangeArrowheads="1"/>
          </p:cNvSpPr>
          <p:nvPr/>
        </p:nvSpPr>
        <p:spPr bwMode="auto">
          <a:xfrm>
            <a:off x="5105400" y="4951413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38" name="Oval 25"/>
          <p:cNvSpPr>
            <a:spLocks noChangeAspect="1" noChangeArrowheads="1"/>
          </p:cNvSpPr>
          <p:nvPr/>
        </p:nvSpPr>
        <p:spPr bwMode="auto">
          <a:xfrm rot="-1118274">
            <a:off x="3887788" y="5280025"/>
            <a:ext cx="5397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39" name="Oval 26"/>
          <p:cNvSpPr>
            <a:spLocks noChangeAspect="1" noChangeArrowheads="1"/>
          </p:cNvSpPr>
          <p:nvPr/>
        </p:nvSpPr>
        <p:spPr bwMode="auto">
          <a:xfrm rot="-1118274">
            <a:off x="6003925" y="4065588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40" name="Oval 27"/>
          <p:cNvSpPr>
            <a:spLocks noChangeAspect="1" noChangeArrowheads="1"/>
          </p:cNvSpPr>
          <p:nvPr/>
        </p:nvSpPr>
        <p:spPr bwMode="auto">
          <a:xfrm rot="-1118274">
            <a:off x="5295900" y="5381625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41" name="Oval 28"/>
          <p:cNvSpPr>
            <a:spLocks noChangeAspect="1" noChangeArrowheads="1"/>
          </p:cNvSpPr>
          <p:nvPr/>
        </p:nvSpPr>
        <p:spPr bwMode="auto">
          <a:xfrm rot="-1118274">
            <a:off x="3124200" y="3503613"/>
            <a:ext cx="60325" cy="50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42" name="Oval 29"/>
          <p:cNvSpPr>
            <a:spLocks noChangeAspect="1" noChangeArrowheads="1"/>
          </p:cNvSpPr>
          <p:nvPr/>
        </p:nvSpPr>
        <p:spPr bwMode="auto">
          <a:xfrm rot="-1118274">
            <a:off x="4711700" y="4421188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43" name="Oval 30"/>
          <p:cNvSpPr>
            <a:spLocks noChangeAspect="1" noChangeArrowheads="1"/>
          </p:cNvSpPr>
          <p:nvPr/>
        </p:nvSpPr>
        <p:spPr bwMode="auto">
          <a:xfrm rot="-1118274">
            <a:off x="5867400" y="5332413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44" name="Oval 31"/>
          <p:cNvSpPr>
            <a:spLocks noChangeAspect="1" noChangeArrowheads="1"/>
          </p:cNvSpPr>
          <p:nvPr/>
        </p:nvSpPr>
        <p:spPr bwMode="auto">
          <a:xfrm rot="-1118274">
            <a:off x="3114675" y="4476750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45" name="Oval 32"/>
          <p:cNvSpPr>
            <a:spLocks noChangeAspect="1" noChangeArrowheads="1"/>
          </p:cNvSpPr>
          <p:nvPr/>
        </p:nvSpPr>
        <p:spPr bwMode="auto">
          <a:xfrm rot="5895381">
            <a:off x="3867150" y="3894138"/>
            <a:ext cx="47625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46" name="Oval 33"/>
          <p:cNvSpPr>
            <a:spLocks noChangeAspect="1" noChangeArrowheads="1"/>
          </p:cNvSpPr>
          <p:nvPr/>
        </p:nvSpPr>
        <p:spPr bwMode="auto">
          <a:xfrm rot="5895381">
            <a:off x="4136232" y="6079331"/>
            <a:ext cx="55562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47" name="Oval 34"/>
          <p:cNvSpPr>
            <a:spLocks noChangeAspect="1" noChangeArrowheads="1"/>
          </p:cNvSpPr>
          <p:nvPr/>
        </p:nvSpPr>
        <p:spPr bwMode="auto">
          <a:xfrm rot="5895381">
            <a:off x="3114675" y="4935538"/>
            <a:ext cx="47625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48" name="Oval 35"/>
          <p:cNvSpPr>
            <a:spLocks noChangeAspect="1" noChangeArrowheads="1"/>
          </p:cNvSpPr>
          <p:nvPr/>
        </p:nvSpPr>
        <p:spPr bwMode="auto">
          <a:xfrm rot="5895381">
            <a:off x="4343400" y="3230563"/>
            <a:ext cx="47625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49" name="Oval 36"/>
          <p:cNvSpPr>
            <a:spLocks noChangeAspect="1" noChangeArrowheads="1"/>
          </p:cNvSpPr>
          <p:nvPr/>
        </p:nvSpPr>
        <p:spPr bwMode="auto">
          <a:xfrm rot="5895381">
            <a:off x="5304632" y="4980781"/>
            <a:ext cx="58738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50" name="Oval 37"/>
          <p:cNvSpPr>
            <a:spLocks noChangeAspect="1" noChangeArrowheads="1"/>
          </p:cNvSpPr>
          <p:nvPr/>
        </p:nvSpPr>
        <p:spPr bwMode="auto">
          <a:xfrm rot="5895381">
            <a:off x="4370388" y="4916488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51" name="Oval 38"/>
          <p:cNvSpPr>
            <a:spLocks noChangeAspect="1" noChangeArrowheads="1"/>
          </p:cNvSpPr>
          <p:nvPr/>
        </p:nvSpPr>
        <p:spPr bwMode="auto">
          <a:xfrm rot="5895381">
            <a:off x="5619750" y="4202113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52" name="Oval 39"/>
          <p:cNvSpPr>
            <a:spLocks noChangeAspect="1" noChangeArrowheads="1"/>
          </p:cNvSpPr>
          <p:nvPr/>
        </p:nvSpPr>
        <p:spPr bwMode="auto">
          <a:xfrm rot="5895381">
            <a:off x="3087688" y="3182938"/>
            <a:ext cx="47625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53" name="Oval 40"/>
          <p:cNvSpPr>
            <a:spLocks noChangeAspect="1" noChangeArrowheads="1"/>
          </p:cNvSpPr>
          <p:nvPr/>
        </p:nvSpPr>
        <p:spPr bwMode="auto">
          <a:xfrm rot="5895381">
            <a:off x="5260975" y="4110038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54" name="Oval 41"/>
          <p:cNvSpPr>
            <a:spLocks noChangeAspect="1" noChangeArrowheads="1"/>
          </p:cNvSpPr>
          <p:nvPr/>
        </p:nvSpPr>
        <p:spPr bwMode="auto">
          <a:xfrm rot="5895381">
            <a:off x="5117307" y="5555456"/>
            <a:ext cx="58738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55" name="Oval 42"/>
          <p:cNvSpPr>
            <a:spLocks noChangeAspect="1" noChangeArrowheads="1"/>
          </p:cNvSpPr>
          <p:nvPr/>
        </p:nvSpPr>
        <p:spPr bwMode="auto">
          <a:xfrm rot="4777107">
            <a:off x="3498057" y="4371181"/>
            <a:ext cx="58738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56" name="Oval 43"/>
          <p:cNvSpPr>
            <a:spLocks noChangeAspect="1" noChangeArrowheads="1"/>
          </p:cNvSpPr>
          <p:nvPr/>
        </p:nvSpPr>
        <p:spPr bwMode="auto">
          <a:xfrm rot="4777107">
            <a:off x="4651375" y="6091238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57" name="Oval 44"/>
          <p:cNvSpPr>
            <a:spLocks noChangeAspect="1" noChangeArrowheads="1"/>
          </p:cNvSpPr>
          <p:nvPr/>
        </p:nvSpPr>
        <p:spPr bwMode="auto">
          <a:xfrm rot="4777107">
            <a:off x="4346575" y="5710238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58" name="Oval 45"/>
          <p:cNvSpPr>
            <a:spLocks noChangeAspect="1" noChangeArrowheads="1"/>
          </p:cNvSpPr>
          <p:nvPr/>
        </p:nvSpPr>
        <p:spPr bwMode="auto">
          <a:xfrm rot="4777107">
            <a:off x="2817019" y="4572794"/>
            <a:ext cx="58737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59" name="Oval 46"/>
          <p:cNvSpPr>
            <a:spLocks noChangeAspect="1" noChangeArrowheads="1"/>
          </p:cNvSpPr>
          <p:nvPr/>
        </p:nvSpPr>
        <p:spPr bwMode="auto">
          <a:xfrm rot="4777107">
            <a:off x="3713163" y="3613150"/>
            <a:ext cx="50800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60" name="Oval 47"/>
          <p:cNvSpPr>
            <a:spLocks noChangeAspect="1" noChangeArrowheads="1"/>
          </p:cNvSpPr>
          <p:nvPr/>
        </p:nvSpPr>
        <p:spPr bwMode="auto">
          <a:xfrm rot="4777107">
            <a:off x="4356101" y="5200650"/>
            <a:ext cx="50800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61" name="Oval 48"/>
          <p:cNvSpPr>
            <a:spLocks noChangeAspect="1" noChangeArrowheads="1"/>
          </p:cNvSpPr>
          <p:nvPr/>
        </p:nvSpPr>
        <p:spPr bwMode="auto">
          <a:xfrm rot="4777107">
            <a:off x="2504282" y="3918744"/>
            <a:ext cx="58737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62" name="Oval 49"/>
          <p:cNvSpPr>
            <a:spLocks noChangeAspect="1" noChangeArrowheads="1"/>
          </p:cNvSpPr>
          <p:nvPr/>
        </p:nvSpPr>
        <p:spPr bwMode="auto">
          <a:xfrm rot="4777107">
            <a:off x="3937795" y="5885656"/>
            <a:ext cx="55562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63" name="Oval 50"/>
          <p:cNvSpPr>
            <a:spLocks noChangeAspect="1" noChangeArrowheads="1"/>
          </p:cNvSpPr>
          <p:nvPr/>
        </p:nvSpPr>
        <p:spPr bwMode="auto">
          <a:xfrm rot="4777107">
            <a:off x="5303838" y="5592762"/>
            <a:ext cx="50800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7864" name="Line 52"/>
          <p:cNvSpPr>
            <a:spLocks noChangeShapeType="1"/>
          </p:cNvSpPr>
          <p:nvPr/>
        </p:nvSpPr>
        <p:spPr bwMode="auto">
          <a:xfrm flipV="1">
            <a:off x="3429000" y="2513013"/>
            <a:ext cx="1447800" cy="403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65" name="Text Box 53"/>
          <p:cNvSpPr txBox="1">
            <a:spLocks noChangeArrowheads="1"/>
          </p:cNvSpPr>
          <p:nvPr/>
        </p:nvSpPr>
        <p:spPr bwMode="auto">
          <a:xfrm>
            <a:off x="6248400" y="4037013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</a:pPr>
            <a:endParaRPr lang="en-US" altLang="x-none" sz="2000">
              <a:latin typeface="Tahoma" charset="0"/>
            </a:endParaRPr>
          </a:p>
        </p:txBody>
      </p:sp>
      <p:sp>
        <p:nvSpPr>
          <p:cNvPr id="77866" name="Text Box 54"/>
          <p:cNvSpPr txBox="1">
            <a:spLocks noChangeArrowheads="1"/>
          </p:cNvSpPr>
          <p:nvPr/>
        </p:nvSpPr>
        <p:spPr bwMode="auto">
          <a:xfrm>
            <a:off x="6400800" y="4189413"/>
            <a:ext cx="2209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Any of these would be fine..</a:t>
            </a:r>
          </a:p>
          <a:p>
            <a:pPr>
              <a:spcBef>
                <a:spcPct val="50000"/>
              </a:spcBef>
              <a:buClr>
                <a:schemeClr val="tx1"/>
              </a:buClr>
            </a:pPr>
            <a:endParaRPr lang="en-US" altLang="zh-CN" sz="2000">
              <a:latin typeface="Tahoma" charset="0"/>
            </a:endParaRPr>
          </a:p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..but which is best?</a:t>
            </a:r>
          </a:p>
        </p:txBody>
      </p:sp>
      <p:sp>
        <p:nvSpPr>
          <p:cNvPr id="77867" name="Line 55"/>
          <p:cNvSpPr>
            <a:spLocks noChangeShapeType="1"/>
          </p:cNvSpPr>
          <p:nvPr/>
        </p:nvSpPr>
        <p:spPr bwMode="auto">
          <a:xfrm flipV="1">
            <a:off x="2286000" y="3198813"/>
            <a:ext cx="4038600" cy="2590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68" name="Line 56"/>
          <p:cNvSpPr>
            <a:spLocks noChangeShapeType="1"/>
          </p:cNvSpPr>
          <p:nvPr/>
        </p:nvSpPr>
        <p:spPr bwMode="auto">
          <a:xfrm flipV="1">
            <a:off x="2590800" y="3046413"/>
            <a:ext cx="312420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69" name="Line 57"/>
          <p:cNvSpPr>
            <a:spLocks noChangeShapeType="1"/>
          </p:cNvSpPr>
          <p:nvPr/>
        </p:nvSpPr>
        <p:spPr bwMode="auto">
          <a:xfrm flipV="1">
            <a:off x="2057400" y="3275013"/>
            <a:ext cx="480060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70" name="Line 58"/>
          <p:cNvSpPr>
            <a:spLocks noChangeShapeType="1"/>
          </p:cNvSpPr>
          <p:nvPr/>
        </p:nvSpPr>
        <p:spPr bwMode="auto">
          <a:xfrm flipV="1">
            <a:off x="2438400" y="3046413"/>
            <a:ext cx="3810000" cy="281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71" name="Line 59"/>
          <p:cNvSpPr>
            <a:spLocks noChangeShapeType="1"/>
          </p:cNvSpPr>
          <p:nvPr/>
        </p:nvSpPr>
        <p:spPr bwMode="auto">
          <a:xfrm flipV="1">
            <a:off x="2362200" y="2741613"/>
            <a:ext cx="388620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72" name="Line 60"/>
          <p:cNvSpPr>
            <a:spLocks noChangeShapeType="1"/>
          </p:cNvSpPr>
          <p:nvPr/>
        </p:nvSpPr>
        <p:spPr bwMode="auto">
          <a:xfrm flipV="1">
            <a:off x="2590800" y="2589213"/>
            <a:ext cx="342900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73" name="Line 61"/>
          <p:cNvSpPr>
            <a:spLocks noChangeShapeType="1"/>
          </p:cNvSpPr>
          <p:nvPr/>
        </p:nvSpPr>
        <p:spPr bwMode="auto">
          <a:xfrm flipV="1">
            <a:off x="2819400" y="2970213"/>
            <a:ext cx="2743200" cy="3505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74" name="Line 62"/>
          <p:cNvSpPr>
            <a:spLocks noChangeShapeType="1"/>
          </p:cNvSpPr>
          <p:nvPr/>
        </p:nvSpPr>
        <p:spPr bwMode="auto">
          <a:xfrm flipV="1">
            <a:off x="2362200" y="3046413"/>
            <a:ext cx="4114800" cy="281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" name="Rectangle 3"/>
          <p:cNvSpPr>
            <a:spLocks noChangeArrowheads="1"/>
          </p:cNvSpPr>
          <p:nvPr/>
        </p:nvSpPr>
        <p:spPr bwMode="auto">
          <a:xfrm>
            <a:off x="5334000" y="1339850"/>
            <a:ext cx="1600200" cy="6540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kumimoji="1" sz="2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  <a:buSzTx/>
              <a:buFontTx/>
              <a:buNone/>
              <a:defRPr/>
            </a:pPr>
            <a:r>
              <a:rPr kumimoji="0" lang="en-US" altLang="zh-CN" sz="3600" b="0" i="1" dirty="0" smtClean="0">
                <a:latin typeface="+mj-lt"/>
                <a:ea typeface="宋体" panose="02010600030101010101" pitchFamily="2" charset="-122"/>
              </a:rPr>
              <a:t>f</a:t>
            </a:r>
            <a:r>
              <a:rPr kumimoji="0" lang="en-US" altLang="zh-CN" sz="3600" b="0" i="1" dirty="0" smtClean="0">
                <a:latin typeface="Tahoma" pitchFamily="34" charset="0"/>
                <a:ea typeface="宋体" panose="02010600030101010101" pitchFamily="2" charset="-122"/>
              </a:rPr>
              <a:t> </a:t>
            </a:r>
            <a:r>
              <a:rPr kumimoji="0" lang="en-US" altLang="zh-CN" sz="2000" b="0" dirty="0" smtClean="0">
                <a:latin typeface="Tahoma" pitchFamily="34" charset="0"/>
                <a:ea typeface="宋体" panose="02010600030101010101" pitchFamily="2" charset="-122"/>
              </a:rPr>
              <a:t>        </a:t>
            </a:r>
          </a:p>
        </p:txBody>
      </p:sp>
      <p:sp>
        <p:nvSpPr>
          <p:cNvPr id="77876" name="Line 4"/>
          <p:cNvSpPr>
            <a:spLocks noChangeShapeType="1"/>
          </p:cNvSpPr>
          <p:nvPr/>
        </p:nvSpPr>
        <p:spPr bwMode="auto">
          <a:xfrm>
            <a:off x="3962400" y="1630363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" name="Text Box 5"/>
          <p:cNvSpPr txBox="1">
            <a:spLocks noChangeArrowheads="1"/>
          </p:cNvSpPr>
          <p:nvPr/>
        </p:nvSpPr>
        <p:spPr bwMode="auto">
          <a:xfrm>
            <a:off x="3505200" y="1325563"/>
            <a:ext cx="609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kumimoji="1" sz="2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  <a:buSzTx/>
              <a:buFontTx/>
              <a:buNone/>
              <a:defRPr/>
            </a:pPr>
            <a:r>
              <a:rPr kumimoji="0" lang="en-US" altLang="zh-CN" i="1" dirty="0" smtClean="0">
                <a:latin typeface="+mj-lt"/>
                <a:ea typeface="宋体" panose="02010600030101010101" pitchFamily="2" charset="-122"/>
              </a:rPr>
              <a:t>x</a:t>
            </a:r>
          </a:p>
        </p:txBody>
      </p:sp>
      <p:sp>
        <p:nvSpPr>
          <p:cNvPr id="77878" name="Line 6"/>
          <p:cNvSpPr>
            <a:spLocks noChangeShapeType="1"/>
          </p:cNvSpPr>
          <p:nvPr/>
        </p:nvSpPr>
        <p:spPr bwMode="auto">
          <a:xfrm>
            <a:off x="6019800" y="944563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7879" name="Text Box 7"/>
          <p:cNvSpPr txBox="1">
            <a:spLocks noChangeArrowheads="1"/>
          </p:cNvSpPr>
          <p:nvPr/>
        </p:nvSpPr>
        <p:spPr bwMode="auto">
          <a:xfrm>
            <a:off x="5791200" y="563563"/>
            <a:ext cx="381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3200">
                <a:latin typeface="Symbol" charset="2"/>
              </a:rPr>
              <a:t>a</a:t>
            </a:r>
          </a:p>
        </p:txBody>
      </p:sp>
      <p:sp>
        <p:nvSpPr>
          <p:cNvPr id="77880" name="Line 8"/>
          <p:cNvSpPr>
            <a:spLocks noChangeShapeType="1"/>
          </p:cNvSpPr>
          <p:nvPr/>
        </p:nvSpPr>
        <p:spPr bwMode="auto">
          <a:xfrm>
            <a:off x="6934200" y="1630363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7" name="Text Box 49"/>
          <p:cNvSpPr txBox="1">
            <a:spLocks noChangeArrowheads="1"/>
          </p:cNvSpPr>
          <p:nvPr/>
        </p:nvSpPr>
        <p:spPr bwMode="auto">
          <a:xfrm>
            <a:off x="5486400" y="2239963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kumimoji="1" sz="2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  <a:buSzTx/>
              <a:buFontTx/>
              <a:buNone/>
              <a:defRPr/>
            </a:pPr>
            <a:r>
              <a:rPr kumimoji="0" lang="en-US" altLang="zh-CN" sz="2000" i="1" dirty="0" smtClean="0">
                <a:latin typeface="+mj-lt"/>
                <a:ea typeface="宋体" panose="02010600030101010101" pitchFamily="2" charset="-122"/>
              </a:rPr>
              <a:t>f</a:t>
            </a:r>
            <a:r>
              <a:rPr kumimoji="0" lang="en-US" altLang="zh-CN" sz="2000" b="0" dirty="0" smtClean="0">
                <a:latin typeface="+mj-lt"/>
                <a:ea typeface="宋体" panose="02010600030101010101" pitchFamily="2" charset="-122"/>
              </a:rPr>
              <a:t>(</a:t>
            </a:r>
            <a:r>
              <a:rPr kumimoji="0" lang="en-US" altLang="zh-CN" sz="2000" i="1" dirty="0" err="1" smtClean="0">
                <a:latin typeface="+mj-lt"/>
                <a:ea typeface="宋体" panose="02010600030101010101" pitchFamily="2" charset="-122"/>
              </a:rPr>
              <a:t>x</a:t>
            </a:r>
            <a:r>
              <a:rPr kumimoji="0" lang="en-US" altLang="zh-CN" sz="2000" b="0" i="1" dirty="0" err="1" smtClean="0">
                <a:latin typeface="+mj-lt"/>
                <a:ea typeface="宋体" panose="02010600030101010101" pitchFamily="2" charset="-122"/>
              </a:rPr>
              <a:t>,</a:t>
            </a:r>
            <a:r>
              <a:rPr kumimoji="0" lang="en-US" altLang="zh-CN" sz="2000" i="1" dirty="0" err="1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w</a:t>
            </a:r>
            <a:r>
              <a:rPr kumimoji="0" lang="en-US" altLang="zh-CN" sz="2000" b="0" i="1" dirty="0" err="1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,b</a:t>
            </a:r>
            <a:r>
              <a:rPr kumimoji="0" lang="en-US" altLang="zh-CN" sz="2000" b="0" dirty="0" smtClean="0">
                <a:latin typeface="+mj-lt"/>
                <a:ea typeface="宋体" panose="02010600030101010101" pitchFamily="2" charset="-122"/>
              </a:rPr>
              <a:t>)</a:t>
            </a:r>
            <a:r>
              <a:rPr kumimoji="0" lang="en-US" altLang="zh-CN" sz="2000" b="0" i="1" dirty="0" smtClean="0">
                <a:latin typeface="+mj-lt"/>
                <a:ea typeface="宋体" panose="02010600030101010101" pitchFamily="2" charset="-122"/>
              </a:rPr>
              <a:t> = sign</a:t>
            </a:r>
            <a:r>
              <a:rPr kumimoji="0" lang="en-US" altLang="zh-CN" sz="2000" b="0" dirty="0" smtClean="0">
                <a:latin typeface="+mj-lt"/>
                <a:ea typeface="宋体" panose="02010600030101010101" pitchFamily="2" charset="-122"/>
              </a:rPr>
              <a:t>(</a:t>
            </a:r>
            <a:r>
              <a:rPr kumimoji="0" lang="en-US" altLang="zh-CN" sz="2000" i="1" dirty="0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w</a:t>
            </a:r>
            <a:r>
              <a:rPr kumimoji="0" lang="en-US" altLang="zh-CN" sz="2000" i="1" dirty="0" smtClean="0">
                <a:latin typeface="+mj-lt"/>
                <a:ea typeface="宋体" panose="02010600030101010101" pitchFamily="2" charset="-122"/>
              </a:rPr>
              <a:t> x</a:t>
            </a:r>
            <a:r>
              <a:rPr kumimoji="0" lang="en-US" altLang="zh-CN" sz="2000" b="0" i="1" dirty="0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 +</a:t>
            </a:r>
            <a:r>
              <a:rPr kumimoji="0" lang="en-US" altLang="zh-CN" sz="2000" b="0" i="1" dirty="0" smtClean="0">
                <a:latin typeface="+mj-lt"/>
                <a:ea typeface="宋体" panose="02010600030101010101" pitchFamily="2" charset="-122"/>
              </a:rPr>
              <a:t> </a:t>
            </a:r>
            <a:r>
              <a:rPr kumimoji="0" lang="en-US" altLang="zh-CN" sz="2000" b="0" i="1" dirty="0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b</a:t>
            </a:r>
            <a:r>
              <a:rPr kumimoji="0" lang="en-US" altLang="zh-CN" sz="2000" b="0" dirty="0" smtClean="0">
                <a:latin typeface="+mj-lt"/>
                <a:ea typeface="宋体" panose="02010600030101010101" pitchFamily="2" charset="-122"/>
              </a:rPr>
              <a:t>)</a:t>
            </a:r>
          </a:p>
        </p:txBody>
      </p:sp>
      <p:sp>
        <p:nvSpPr>
          <p:cNvPr id="77882" name="Rectangle 67"/>
          <p:cNvSpPr>
            <a:spLocks noChangeArrowheads="1"/>
          </p:cNvSpPr>
          <p:nvPr/>
        </p:nvSpPr>
        <p:spPr bwMode="auto">
          <a:xfrm>
            <a:off x="8466138" y="1446213"/>
            <a:ext cx="287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1800" i="1">
                <a:latin typeface="Times New Roman" charset="0"/>
              </a:rPr>
              <a:t>̑y</a:t>
            </a:r>
            <a:endParaRPr lang="en-US" altLang="zh-CN" sz="1800">
              <a:latin typeface="Times New Roman" charset="0"/>
            </a:endParaRPr>
          </a:p>
        </p:txBody>
      </p:sp>
      <p:sp>
        <p:nvSpPr>
          <p:cNvPr id="77883" name="Rectangle 4"/>
          <p:cNvSpPr>
            <a:spLocks noChangeArrowheads="1"/>
          </p:cNvSpPr>
          <p:nvPr/>
        </p:nvSpPr>
        <p:spPr bwMode="auto">
          <a:xfrm>
            <a:off x="701675" y="44450"/>
            <a:ext cx="8407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5400">
                <a:solidFill>
                  <a:srgbClr val="00B050"/>
                </a:solidFill>
                <a:latin typeface="Tw Cen MT Condensed" charset="0"/>
              </a:rPr>
              <a:t> Linear Classifiers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ChangeArrowheads="1"/>
          </p:cNvSpPr>
          <p:nvPr/>
        </p:nvSpPr>
        <p:spPr bwMode="auto">
          <a:xfrm>
            <a:off x="690563" y="26988"/>
            <a:ext cx="834548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5400">
                <a:solidFill>
                  <a:srgbClr val="00B050"/>
                </a:solidFill>
                <a:latin typeface="Tw Cen MT Condensed" charset="0"/>
              </a:rPr>
              <a:t> Linear Classifiers</a:t>
            </a: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5334000" y="1195388"/>
            <a:ext cx="1600200" cy="6540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kumimoji="1" sz="2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  <a:buSzTx/>
              <a:buFontTx/>
              <a:buNone/>
              <a:defRPr/>
            </a:pPr>
            <a:r>
              <a:rPr kumimoji="0" lang="en-US" altLang="zh-CN" sz="3600" b="0" i="1" dirty="0" smtClean="0">
                <a:latin typeface="+mj-lt"/>
                <a:ea typeface="宋体" panose="02010600030101010101" pitchFamily="2" charset="-122"/>
              </a:rPr>
              <a:t>f</a:t>
            </a:r>
            <a:r>
              <a:rPr kumimoji="0" lang="en-US" altLang="zh-CN" sz="3600" b="0" i="1" dirty="0" smtClean="0">
                <a:latin typeface="Tahoma" pitchFamily="34" charset="0"/>
                <a:ea typeface="宋体" panose="02010600030101010101" pitchFamily="2" charset="-122"/>
              </a:rPr>
              <a:t> </a:t>
            </a:r>
            <a:r>
              <a:rPr kumimoji="0" lang="en-US" altLang="zh-CN" sz="2000" b="0" dirty="0" smtClean="0">
                <a:latin typeface="Tahoma" pitchFamily="34" charset="0"/>
                <a:ea typeface="宋体" panose="02010600030101010101" pitchFamily="2" charset="-122"/>
              </a:rPr>
              <a:t>        </a:t>
            </a:r>
          </a:p>
        </p:txBody>
      </p:sp>
      <p:sp>
        <p:nvSpPr>
          <p:cNvPr id="2" name="Line 4"/>
          <p:cNvSpPr>
            <a:spLocks noChangeShapeType="1"/>
          </p:cNvSpPr>
          <p:nvPr/>
        </p:nvSpPr>
        <p:spPr bwMode="auto">
          <a:xfrm>
            <a:off x="3962400" y="14859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3505200" y="118110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kumimoji="1" sz="2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  <a:buSzTx/>
              <a:buFontTx/>
              <a:buNone/>
              <a:defRPr/>
            </a:pPr>
            <a:r>
              <a:rPr kumimoji="0" lang="en-US" altLang="zh-CN" i="1" dirty="0" smtClean="0">
                <a:latin typeface="+mj-lt"/>
                <a:ea typeface="宋体" panose="02010600030101010101" pitchFamily="2" charset="-122"/>
              </a:rPr>
              <a:t>x</a:t>
            </a:r>
          </a:p>
        </p:txBody>
      </p:sp>
      <p:sp>
        <p:nvSpPr>
          <p:cNvPr id="3" name="Line 6"/>
          <p:cNvSpPr>
            <a:spLocks noChangeShapeType="1"/>
          </p:cNvSpPr>
          <p:nvPr/>
        </p:nvSpPr>
        <p:spPr bwMode="auto">
          <a:xfrm>
            <a:off x="6019800" y="8001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8854" name="Text Box 7"/>
          <p:cNvSpPr txBox="1">
            <a:spLocks noChangeArrowheads="1"/>
          </p:cNvSpPr>
          <p:nvPr/>
        </p:nvSpPr>
        <p:spPr bwMode="auto">
          <a:xfrm>
            <a:off x="5791200" y="41910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3200">
                <a:latin typeface="Symbol" charset="2"/>
              </a:rPr>
              <a:t>a</a:t>
            </a:r>
          </a:p>
        </p:txBody>
      </p:sp>
      <p:sp>
        <p:nvSpPr>
          <p:cNvPr id="78855" name="Line 8"/>
          <p:cNvSpPr>
            <a:spLocks noChangeShapeType="1"/>
          </p:cNvSpPr>
          <p:nvPr/>
        </p:nvSpPr>
        <p:spPr bwMode="auto">
          <a:xfrm>
            <a:off x="6934200" y="14859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8856" name="Text Box 10"/>
          <p:cNvSpPr txBox="1">
            <a:spLocks noChangeArrowheads="1"/>
          </p:cNvSpPr>
          <p:nvPr/>
        </p:nvSpPr>
        <p:spPr bwMode="auto">
          <a:xfrm>
            <a:off x="838200" y="2093913"/>
            <a:ext cx="1905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denotes +1</a:t>
            </a:r>
          </a:p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denotes -1</a:t>
            </a:r>
          </a:p>
        </p:txBody>
      </p:sp>
      <p:sp>
        <p:nvSpPr>
          <p:cNvPr id="78857" name="Oval 11"/>
          <p:cNvSpPr>
            <a:spLocks noChangeAspect="1" noChangeArrowheads="1"/>
          </p:cNvSpPr>
          <p:nvPr/>
        </p:nvSpPr>
        <p:spPr bwMode="auto">
          <a:xfrm rot="4777107">
            <a:off x="915194" y="2245519"/>
            <a:ext cx="58737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58" name="Oval 12"/>
          <p:cNvSpPr>
            <a:spLocks noChangeAspect="1" noChangeArrowheads="1"/>
          </p:cNvSpPr>
          <p:nvPr/>
        </p:nvSpPr>
        <p:spPr bwMode="auto">
          <a:xfrm rot="5895381">
            <a:off x="915988" y="2701925"/>
            <a:ext cx="50800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59" name="Line 13"/>
          <p:cNvSpPr>
            <a:spLocks noChangeShapeType="1"/>
          </p:cNvSpPr>
          <p:nvPr/>
        </p:nvSpPr>
        <p:spPr bwMode="auto">
          <a:xfrm>
            <a:off x="2590800" y="2398713"/>
            <a:ext cx="0" cy="3505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8860" name="Line 14"/>
          <p:cNvSpPr>
            <a:spLocks noChangeShapeType="1"/>
          </p:cNvSpPr>
          <p:nvPr/>
        </p:nvSpPr>
        <p:spPr bwMode="auto">
          <a:xfrm flipV="1">
            <a:off x="2438400" y="5751513"/>
            <a:ext cx="3657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8861" name="Oval 15"/>
          <p:cNvSpPr>
            <a:spLocks noChangeAspect="1" noChangeArrowheads="1"/>
          </p:cNvSpPr>
          <p:nvPr/>
        </p:nvSpPr>
        <p:spPr bwMode="auto">
          <a:xfrm>
            <a:off x="3717925" y="5221288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62" name="Oval 16"/>
          <p:cNvSpPr>
            <a:spLocks noChangeAspect="1" noChangeArrowheads="1"/>
          </p:cNvSpPr>
          <p:nvPr/>
        </p:nvSpPr>
        <p:spPr bwMode="auto">
          <a:xfrm>
            <a:off x="2486025" y="4092575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63" name="Oval 17"/>
          <p:cNvSpPr>
            <a:spLocks noChangeAspect="1" noChangeArrowheads="1"/>
          </p:cNvSpPr>
          <p:nvPr/>
        </p:nvSpPr>
        <p:spPr bwMode="auto">
          <a:xfrm>
            <a:off x="4340225" y="3003550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64" name="Oval 18"/>
          <p:cNvSpPr>
            <a:spLocks noChangeAspect="1" noChangeArrowheads="1"/>
          </p:cNvSpPr>
          <p:nvPr/>
        </p:nvSpPr>
        <p:spPr bwMode="auto">
          <a:xfrm>
            <a:off x="4403725" y="3824288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65" name="Oval 19"/>
          <p:cNvSpPr>
            <a:spLocks noChangeAspect="1" noChangeArrowheads="1"/>
          </p:cNvSpPr>
          <p:nvPr/>
        </p:nvSpPr>
        <p:spPr bwMode="auto">
          <a:xfrm>
            <a:off x="3409950" y="2852738"/>
            <a:ext cx="60325" cy="50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66" name="Oval 20"/>
          <p:cNvSpPr>
            <a:spLocks noChangeAspect="1" noChangeArrowheads="1"/>
          </p:cNvSpPr>
          <p:nvPr/>
        </p:nvSpPr>
        <p:spPr bwMode="auto">
          <a:xfrm>
            <a:off x="3886200" y="3922713"/>
            <a:ext cx="5397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67" name="Oval 21"/>
          <p:cNvSpPr>
            <a:spLocks noChangeAspect="1" noChangeArrowheads="1"/>
          </p:cNvSpPr>
          <p:nvPr/>
        </p:nvSpPr>
        <p:spPr bwMode="auto">
          <a:xfrm>
            <a:off x="3048000" y="3313113"/>
            <a:ext cx="60325" cy="587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68" name="Oval 22"/>
          <p:cNvSpPr>
            <a:spLocks noChangeAspect="1" noChangeArrowheads="1"/>
          </p:cNvSpPr>
          <p:nvPr/>
        </p:nvSpPr>
        <p:spPr bwMode="auto">
          <a:xfrm>
            <a:off x="5105400" y="4303713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69" name="Oval 23"/>
          <p:cNvSpPr>
            <a:spLocks noChangeAspect="1" noChangeArrowheads="1"/>
          </p:cNvSpPr>
          <p:nvPr/>
        </p:nvSpPr>
        <p:spPr bwMode="auto">
          <a:xfrm rot="-1118274">
            <a:off x="3887788" y="4632325"/>
            <a:ext cx="5397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70" name="Oval 24"/>
          <p:cNvSpPr>
            <a:spLocks noChangeAspect="1" noChangeArrowheads="1"/>
          </p:cNvSpPr>
          <p:nvPr/>
        </p:nvSpPr>
        <p:spPr bwMode="auto">
          <a:xfrm rot="-1118274">
            <a:off x="6003925" y="3417888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71" name="Oval 25"/>
          <p:cNvSpPr>
            <a:spLocks noChangeAspect="1" noChangeArrowheads="1"/>
          </p:cNvSpPr>
          <p:nvPr/>
        </p:nvSpPr>
        <p:spPr bwMode="auto">
          <a:xfrm rot="-1118274">
            <a:off x="5295900" y="4733925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72" name="Oval 26"/>
          <p:cNvSpPr>
            <a:spLocks noChangeAspect="1" noChangeArrowheads="1"/>
          </p:cNvSpPr>
          <p:nvPr/>
        </p:nvSpPr>
        <p:spPr bwMode="auto">
          <a:xfrm rot="-1118274">
            <a:off x="3124200" y="2855913"/>
            <a:ext cx="60325" cy="50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73" name="Oval 27"/>
          <p:cNvSpPr>
            <a:spLocks noChangeAspect="1" noChangeArrowheads="1"/>
          </p:cNvSpPr>
          <p:nvPr/>
        </p:nvSpPr>
        <p:spPr bwMode="auto">
          <a:xfrm rot="-1118274">
            <a:off x="4711700" y="3773488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74" name="Oval 28"/>
          <p:cNvSpPr>
            <a:spLocks noChangeAspect="1" noChangeArrowheads="1"/>
          </p:cNvSpPr>
          <p:nvPr/>
        </p:nvSpPr>
        <p:spPr bwMode="auto">
          <a:xfrm rot="-1118274">
            <a:off x="5867400" y="4684713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75" name="Oval 29"/>
          <p:cNvSpPr>
            <a:spLocks noChangeAspect="1" noChangeArrowheads="1"/>
          </p:cNvSpPr>
          <p:nvPr/>
        </p:nvSpPr>
        <p:spPr bwMode="auto">
          <a:xfrm rot="-1118274">
            <a:off x="3114675" y="3829050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76" name="Oval 30"/>
          <p:cNvSpPr>
            <a:spLocks noChangeAspect="1" noChangeArrowheads="1"/>
          </p:cNvSpPr>
          <p:nvPr/>
        </p:nvSpPr>
        <p:spPr bwMode="auto">
          <a:xfrm rot="5895381">
            <a:off x="3867150" y="3246438"/>
            <a:ext cx="47625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77" name="Oval 31"/>
          <p:cNvSpPr>
            <a:spLocks noChangeAspect="1" noChangeArrowheads="1"/>
          </p:cNvSpPr>
          <p:nvPr/>
        </p:nvSpPr>
        <p:spPr bwMode="auto">
          <a:xfrm rot="5895381">
            <a:off x="4136232" y="5431631"/>
            <a:ext cx="55562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78" name="Oval 32"/>
          <p:cNvSpPr>
            <a:spLocks noChangeAspect="1" noChangeArrowheads="1"/>
          </p:cNvSpPr>
          <p:nvPr/>
        </p:nvSpPr>
        <p:spPr bwMode="auto">
          <a:xfrm rot="5895381">
            <a:off x="3114675" y="4287838"/>
            <a:ext cx="47625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79" name="Oval 33"/>
          <p:cNvSpPr>
            <a:spLocks noChangeAspect="1" noChangeArrowheads="1"/>
          </p:cNvSpPr>
          <p:nvPr/>
        </p:nvSpPr>
        <p:spPr bwMode="auto">
          <a:xfrm rot="5895381">
            <a:off x="4343400" y="2582863"/>
            <a:ext cx="47625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80" name="Oval 34"/>
          <p:cNvSpPr>
            <a:spLocks noChangeAspect="1" noChangeArrowheads="1"/>
          </p:cNvSpPr>
          <p:nvPr/>
        </p:nvSpPr>
        <p:spPr bwMode="auto">
          <a:xfrm rot="5895381">
            <a:off x="5304632" y="4333081"/>
            <a:ext cx="58738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81" name="Oval 35"/>
          <p:cNvSpPr>
            <a:spLocks noChangeAspect="1" noChangeArrowheads="1"/>
          </p:cNvSpPr>
          <p:nvPr/>
        </p:nvSpPr>
        <p:spPr bwMode="auto">
          <a:xfrm rot="5895381">
            <a:off x="4370388" y="4268788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82" name="Oval 36"/>
          <p:cNvSpPr>
            <a:spLocks noChangeAspect="1" noChangeArrowheads="1"/>
          </p:cNvSpPr>
          <p:nvPr/>
        </p:nvSpPr>
        <p:spPr bwMode="auto">
          <a:xfrm rot="5895381">
            <a:off x="5619750" y="3554413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83" name="Oval 37"/>
          <p:cNvSpPr>
            <a:spLocks noChangeAspect="1" noChangeArrowheads="1"/>
          </p:cNvSpPr>
          <p:nvPr/>
        </p:nvSpPr>
        <p:spPr bwMode="auto">
          <a:xfrm rot="5895381">
            <a:off x="3087688" y="2535238"/>
            <a:ext cx="47625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84" name="Oval 38"/>
          <p:cNvSpPr>
            <a:spLocks noChangeAspect="1" noChangeArrowheads="1"/>
          </p:cNvSpPr>
          <p:nvPr/>
        </p:nvSpPr>
        <p:spPr bwMode="auto">
          <a:xfrm rot="5895381">
            <a:off x="5260975" y="3462338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85" name="Oval 39"/>
          <p:cNvSpPr>
            <a:spLocks noChangeAspect="1" noChangeArrowheads="1"/>
          </p:cNvSpPr>
          <p:nvPr/>
        </p:nvSpPr>
        <p:spPr bwMode="auto">
          <a:xfrm rot="5895381">
            <a:off x="5117307" y="4907756"/>
            <a:ext cx="58738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86" name="Oval 40"/>
          <p:cNvSpPr>
            <a:spLocks noChangeAspect="1" noChangeArrowheads="1"/>
          </p:cNvSpPr>
          <p:nvPr/>
        </p:nvSpPr>
        <p:spPr bwMode="auto">
          <a:xfrm rot="4777107">
            <a:off x="3498057" y="3723481"/>
            <a:ext cx="58738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87" name="Oval 41"/>
          <p:cNvSpPr>
            <a:spLocks noChangeAspect="1" noChangeArrowheads="1"/>
          </p:cNvSpPr>
          <p:nvPr/>
        </p:nvSpPr>
        <p:spPr bwMode="auto">
          <a:xfrm rot="4777107">
            <a:off x="4651375" y="5443538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88" name="Oval 42"/>
          <p:cNvSpPr>
            <a:spLocks noChangeAspect="1" noChangeArrowheads="1"/>
          </p:cNvSpPr>
          <p:nvPr/>
        </p:nvSpPr>
        <p:spPr bwMode="auto">
          <a:xfrm rot="4777107">
            <a:off x="4346575" y="5062538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89" name="Oval 43"/>
          <p:cNvSpPr>
            <a:spLocks noChangeAspect="1" noChangeArrowheads="1"/>
          </p:cNvSpPr>
          <p:nvPr/>
        </p:nvSpPr>
        <p:spPr bwMode="auto">
          <a:xfrm rot="4777107">
            <a:off x="2817019" y="3925094"/>
            <a:ext cx="58737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90" name="Oval 44"/>
          <p:cNvSpPr>
            <a:spLocks noChangeAspect="1" noChangeArrowheads="1"/>
          </p:cNvSpPr>
          <p:nvPr/>
        </p:nvSpPr>
        <p:spPr bwMode="auto">
          <a:xfrm rot="4777107">
            <a:off x="3713163" y="2965450"/>
            <a:ext cx="50800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91" name="Oval 45"/>
          <p:cNvSpPr>
            <a:spLocks noChangeAspect="1" noChangeArrowheads="1"/>
          </p:cNvSpPr>
          <p:nvPr/>
        </p:nvSpPr>
        <p:spPr bwMode="auto">
          <a:xfrm rot="4777107">
            <a:off x="4356101" y="4552950"/>
            <a:ext cx="50800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92" name="Oval 46"/>
          <p:cNvSpPr>
            <a:spLocks noChangeAspect="1" noChangeArrowheads="1"/>
          </p:cNvSpPr>
          <p:nvPr/>
        </p:nvSpPr>
        <p:spPr bwMode="auto">
          <a:xfrm rot="4777107">
            <a:off x="2504282" y="3271044"/>
            <a:ext cx="58737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93" name="Oval 47"/>
          <p:cNvSpPr>
            <a:spLocks noChangeAspect="1" noChangeArrowheads="1"/>
          </p:cNvSpPr>
          <p:nvPr/>
        </p:nvSpPr>
        <p:spPr bwMode="auto">
          <a:xfrm rot="4777107">
            <a:off x="3937795" y="5237956"/>
            <a:ext cx="55562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94" name="Oval 48"/>
          <p:cNvSpPr>
            <a:spLocks noChangeAspect="1" noChangeArrowheads="1"/>
          </p:cNvSpPr>
          <p:nvPr/>
        </p:nvSpPr>
        <p:spPr bwMode="auto">
          <a:xfrm rot="4777107">
            <a:off x="5303838" y="4945062"/>
            <a:ext cx="50800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8897" name="Text Box 49"/>
          <p:cNvSpPr txBox="1">
            <a:spLocks noChangeArrowheads="1"/>
          </p:cNvSpPr>
          <p:nvPr/>
        </p:nvSpPr>
        <p:spPr bwMode="auto">
          <a:xfrm>
            <a:off x="5486400" y="2095500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kumimoji="1" sz="2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  <a:buSzTx/>
              <a:buFontTx/>
              <a:buNone/>
              <a:defRPr/>
            </a:pPr>
            <a:r>
              <a:rPr kumimoji="0" lang="en-US" altLang="zh-CN" sz="2000" i="1" dirty="0" smtClean="0">
                <a:latin typeface="+mj-lt"/>
                <a:ea typeface="宋体" panose="02010600030101010101" pitchFamily="2" charset="-122"/>
              </a:rPr>
              <a:t>f</a:t>
            </a:r>
            <a:r>
              <a:rPr kumimoji="0" lang="en-US" altLang="zh-CN" sz="2000" b="0" dirty="0" smtClean="0">
                <a:latin typeface="+mj-lt"/>
                <a:ea typeface="宋体" panose="02010600030101010101" pitchFamily="2" charset="-122"/>
              </a:rPr>
              <a:t>(</a:t>
            </a:r>
            <a:r>
              <a:rPr kumimoji="0" lang="en-US" altLang="zh-CN" sz="2000" i="1" dirty="0" err="1" smtClean="0">
                <a:latin typeface="+mj-lt"/>
                <a:ea typeface="宋体" panose="02010600030101010101" pitchFamily="2" charset="-122"/>
              </a:rPr>
              <a:t>x</a:t>
            </a:r>
            <a:r>
              <a:rPr kumimoji="0" lang="en-US" altLang="zh-CN" sz="2000" b="0" i="1" dirty="0" err="1" smtClean="0">
                <a:latin typeface="+mj-lt"/>
                <a:ea typeface="宋体" panose="02010600030101010101" pitchFamily="2" charset="-122"/>
              </a:rPr>
              <a:t>,</a:t>
            </a:r>
            <a:r>
              <a:rPr kumimoji="0" lang="en-US" altLang="zh-CN" sz="2000" i="1" dirty="0" err="1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w</a:t>
            </a:r>
            <a:r>
              <a:rPr kumimoji="0" lang="en-US" altLang="zh-CN" sz="2000" b="0" i="1" dirty="0" err="1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,b</a:t>
            </a:r>
            <a:r>
              <a:rPr kumimoji="0" lang="en-US" altLang="zh-CN" sz="2000" b="0" dirty="0" smtClean="0">
                <a:latin typeface="+mj-lt"/>
                <a:ea typeface="宋体" panose="02010600030101010101" pitchFamily="2" charset="-122"/>
              </a:rPr>
              <a:t>)</a:t>
            </a:r>
            <a:r>
              <a:rPr kumimoji="0" lang="en-US" altLang="zh-CN" sz="2000" b="0" i="1" dirty="0" smtClean="0">
                <a:latin typeface="+mj-lt"/>
                <a:ea typeface="宋体" panose="02010600030101010101" pitchFamily="2" charset="-122"/>
              </a:rPr>
              <a:t> = sign</a:t>
            </a:r>
            <a:r>
              <a:rPr kumimoji="0" lang="en-US" altLang="zh-CN" sz="2000" b="0" dirty="0" smtClean="0">
                <a:latin typeface="+mj-lt"/>
                <a:ea typeface="宋体" panose="02010600030101010101" pitchFamily="2" charset="-122"/>
              </a:rPr>
              <a:t>(</a:t>
            </a:r>
            <a:r>
              <a:rPr kumimoji="0" lang="en-US" altLang="zh-CN" sz="2000" i="1" dirty="0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w</a:t>
            </a:r>
            <a:r>
              <a:rPr kumimoji="0" lang="en-US" altLang="zh-CN" sz="2000" i="1" dirty="0" smtClean="0">
                <a:latin typeface="+mj-lt"/>
                <a:ea typeface="宋体" panose="02010600030101010101" pitchFamily="2" charset="-122"/>
              </a:rPr>
              <a:t> x</a:t>
            </a:r>
            <a:r>
              <a:rPr kumimoji="0" lang="en-US" altLang="zh-CN" sz="2000" b="0" i="1" dirty="0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 +</a:t>
            </a:r>
            <a:r>
              <a:rPr kumimoji="0" lang="en-US" altLang="zh-CN" sz="2000" b="0" i="1" dirty="0" smtClean="0">
                <a:latin typeface="+mj-lt"/>
                <a:ea typeface="宋体" panose="02010600030101010101" pitchFamily="2" charset="-122"/>
              </a:rPr>
              <a:t> </a:t>
            </a:r>
            <a:r>
              <a:rPr kumimoji="0" lang="en-US" altLang="zh-CN" sz="2000" b="0" i="1" dirty="0" smtClean="0">
                <a:solidFill>
                  <a:srgbClr val="00CC00"/>
                </a:solidFill>
                <a:latin typeface="+mj-lt"/>
                <a:ea typeface="宋体" panose="02010600030101010101" pitchFamily="2" charset="-122"/>
              </a:rPr>
              <a:t>b</a:t>
            </a:r>
            <a:r>
              <a:rPr kumimoji="0" lang="en-US" altLang="zh-CN" sz="2000" b="0" dirty="0" smtClean="0">
                <a:latin typeface="+mj-lt"/>
                <a:ea typeface="宋体" panose="02010600030101010101" pitchFamily="2" charset="-122"/>
              </a:rPr>
              <a:t>)</a:t>
            </a:r>
          </a:p>
        </p:txBody>
      </p:sp>
      <p:sp>
        <p:nvSpPr>
          <p:cNvPr id="78896" name="Text Box 52"/>
          <p:cNvSpPr txBox="1">
            <a:spLocks noChangeArrowheads="1"/>
          </p:cNvSpPr>
          <p:nvPr/>
        </p:nvSpPr>
        <p:spPr bwMode="auto">
          <a:xfrm>
            <a:off x="6400800" y="3541713"/>
            <a:ext cx="2209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How would you classify this data?</a:t>
            </a:r>
          </a:p>
        </p:txBody>
      </p:sp>
      <p:sp>
        <p:nvSpPr>
          <p:cNvPr id="4" name="Line 53"/>
          <p:cNvSpPr>
            <a:spLocks noChangeShapeType="1"/>
          </p:cNvSpPr>
          <p:nvPr/>
        </p:nvSpPr>
        <p:spPr bwMode="auto">
          <a:xfrm flipV="1">
            <a:off x="3429000" y="1865313"/>
            <a:ext cx="1447800" cy="403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1720" name="Rectangle 56"/>
          <p:cNvSpPr>
            <a:spLocks noChangeArrowheads="1"/>
          </p:cNvSpPr>
          <p:nvPr/>
        </p:nvSpPr>
        <p:spPr bwMode="auto">
          <a:xfrm>
            <a:off x="3657600" y="4913313"/>
            <a:ext cx="76200" cy="762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241721" name="Line 57"/>
          <p:cNvSpPr>
            <a:spLocks noChangeShapeType="1"/>
          </p:cNvSpPr>
          <p:nvPr/>
        </p:nvSpPr>
        <p:spPr bwMode="auto">
          <a:xfrm flipV="1">
            <a:off x="2590800" y="2398713"/>
            <a:ext cx="3124200" cy="3048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1722" name="Oval 58"/>
          <p:cNvSpPr>
            <a:spLocks noChangeArrowheads="1"/>
          </p:cNvSpPr>
          <p:nvPr/>
        </p:nvSpPr>
        <p:spPr bwMode="auto">
          <a:xfrm>
            <a:off x="4343400" y="6056313"/>
            <a:ext cx="1676400" cy="6858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r>
              <a:rPr lang="en-US" altLang="zh-CN" sz="1400" b="1"/>
              <a:t>Misclassified</a:t>
            </a:r>
          </a:p>
          <a:p>
            <a:pPr algn="ctr"/>
            <a:r>
              <a:rPr lang="en-US" altLang="zh-CN" sz="1400" b="1"/>
              <a:t> to +1 class</a:t>
            </a:r>
          </a:p>
        </p:txBody>
      </p:sp>
      <p:cxnSp>
        <p:nvCxnSpPr>
          <p:cNvPr id="241725" name="AutoShape 61"/>
          <p:cNvCxnSpPr>
            <a:cxnSpLocks noChangeShapeType="1"/>
            <a:stCxn id="241722" idx="2"/>
          </p:cNvCxnSpPr>
          <p:nvPr/>
        </p:nvCxnSpPr>
        <p:spPr bwMode="auto">
          <a:xfrm rot="10800000">
            <a:off x="3657600" y="5065713"/>
            <a:ext cx="685800" cy="13335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902" name="Rectangle 1"/>
          <p:cNvSpPr>
            <a:spLocks noChangeArrowheads="1"/>
          </p:cNvSpPr>
          <p:nvPr/>
        </p:nvSpPr>
        <p:spPr bwMode="auto">
          <a:xfrm>
            <a:off x="8466138" y="1301750"/>
            <a:ext cx="2873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1800" i="1">
                <a:latin typeface="Times New Roman" charset="0"/>
              </a:rPr>
              <a:t>̑y</a:t>
            </a:r>
            <a:endParaRPr lang="en-US" altLang="zh-CN" sz="18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1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1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720" grpId="0" animBg="1"/>
      <p:bldP spid="241721" grpId="0" animBg="1"/>
      <p:bldP spid="241722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8"/>
          <p:cNvSpPr>
            <a:spLocks noChangeArrowheads="1"/>
          </p:cNvSpPr>
          <p:nvPr/>
        </p:nvSpPr>
        <p:spPr bwMode="auto">
          <a:xfrm>
            <a:off x="5486400" y="928688"/>
            <a:ext cx="1600200" cy="6540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3600" i="1">
                <a:latin typeface="Tahoma" charset="0"/>
              </a:rPr>
              <a:t>f </a:t>
            </a:r>
            <a:r>
              <a:rPr lang="en-US" altLang="zh-CN" sz="2000">
                <a:latin typeface="Tahoma" charset="0"/>
              </a:rPr>
              <a:t>        </a:t>
            </a:r>
          </a:p>
        </p:txBody>
      </p:sp>
      <p:sp>
        <p:nvSpPr>
          <p:cNvPr id="79874" name="Line 9"/>
          <p:cNvSpPr>
            <a:spLocks noChangeShapeType="1"/>
          </p:cNvSpPr>
          <p:nvPr/>
        </p:nvSpPr>
        <p:spPr bwMode="auto">
          <a:xfrm>
            <a:off x="4114800" y="12192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9875" name="Text Box 10"/>
          <p:cNvSpPr txBox="1">
            <a:spLocks noChangeArrowheads="1"/>
          </p:cNvSpPr>
          <p:nvPr/>
        </p:nvSpPr>
        <p:spPr bwMode="auto">
          <a:xfrm>
            <a:off x="3657600" y="91440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800" b="1" i="1">
                <a:latin typeface="Tahoma" charset="0"/>
              </a:rPr>
              <a:t>x</a:t>
            </a:r>
          </a:p>
        </p:txBody>
      </p:sp>
      <p:sp>
        <p:nvSpPr>
          <p:cNvPr id="79876" name="Line 11"/>
          <p:cNvSpPr>
            <a:spLocks noChangeShapeType="1"/>
          </p:cNvSpPr>
          <p:nvPr/>
        </p:nvSpPr>
        <p:spPr bwMode="auto">
          <a:xfrm>
            <a:off x="6172200" y="533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9877" name="Text Box 12"/>
          <p:cNvSpPr txBox="1">
            <a:spLocks noChangeArrowheads="1"/>
          </p:cNvSpPr>
          <p:nvPr/>
        </p:nvSpPr>
        <p:spPr bwMode="auto">
          <a:xfrm>
            <a:off x="5943600" y="15240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3200">
                <a:solidFill>
                  <a:srgbClr val="00CC00"/>
                </a:solidFill>
                <a:latin typeface="Symbol" charset="2"/>
              </a:rPr>
              <a:t>a</a:t>
            </a:r>
          </a:p>
        </p:txBody>
      </p:sp>
      <p:sp>
        <p:nvSpPr>
          <p:cNvPr id="79878" name="Line 13"/>
          <p:cNvSpPr>
            <a:spLocks noChangeShapeType="1"/>
          </p:cNvSpPr>
          <p:nvPr/>
        </p:nvSpPr>
        <p:spPr bwMode="auto">
          <a:xfrm>
            <a:off x="7086600" y="12192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9879" name="Text Box 14"/>
          <p:cNvSpPr txBox="1">
            <a:spLocks noChangeArrowheads="1"/>
          </p:cNvSpPr>
          <p:nvPr/>
        </p:nvSpPr>
        <p:spPr bwMode="auto">
          <a:xfrm>
            <a:off x="8458200" y="99060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en-US" altLang="zh-CN" sz="3200">
                <a:latin typeface="Tahoma" charset="0"/>
              </a:rPr>
              <a:t>y</a:t>
            </a:r>
            <a:r>
              <a:rPr lang="en-US" altLang="zh-CN" sz="3200" baseline="30000">
                <a:latin typeface="Tahoma" charset="0"/>
              </a:rPr>
              <a:t>est</a:t>
            </a:r>
          </a:p>
        </p:txBody>
      </p:sp>
      <p:sp>
        <p:nvSpPr>
          <p:cNvPr id="79880" name="Text Box 15"/>
          <p:cNvSpPr txBox="1">
            <a:spLocks noChangeArrowheads="1"/>
          </p:cNvSpPr>
          <p:nvPr/>
        </p:nvSpPr>
        <p:spPr bwMode="auto">
          <a:xfrm>
            <a:off x="990600" y="2057400"/>
            <a:ext cx="1905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denotes +1</a:t>
            </a:r>
          </a:p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denotes -1</a:t>
            </a:r>
          </a:p>
        </p:txBody>
      </p:sp>
      <p:sp>
        <p:nvSpPr>
          <p:cNvPr id="79881" name="Oval 16"/>
          <p:cNvSpPr>
            <a:spLocks noChangeAspect="1" noChangeArrowheads="1"/>
          </p:cNvSpPr>
          <p:nvPr/>
        </p:nvSpPr>
        <p:spPr bwMode="auto">
          <a:xfrm rot="4777107">
            <a:off x="1067594" y="2209006"/>
            <a:ext cx="58738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882" name="Oval 17"/>
          <p:cNvSpPr>
            <a:spLocks noChangeAspect="1" noChangeArrowheads="1"/>
          </p:cNvSpPr>
          <p:nvPr/>
        </p:nvSpPr>
        <p:spPr bwMode="auto">
          <a:xfrm rot="5895381">
            <a:off x="1068388" y="2665412"/>
            <a:ext cx="50800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883" name="Line 18"/>
          <p:cNvSpPr>
            <a:spLocks noChangeShapeType="1"/>
          </p:cNvSpPr>
          <p:nvPr/>
        </p:nvSpPr>
        <p:spPr bwMode="auto">
          <a:xfrm>
            <a:off x="2743200" y="2362200"/>
            <a:ext cx="0" cy="3505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9884" name="Line 19"/>
          <p:cNvSpPr>
            <a:spLocks noChangeShapeType="1"/>
          </p:cNvSpPr>
          <p:nvPr/>
        </p:nvSpPr>
        <p:spPr bwMode="auto">
          <a:xfrm flipV="1">
            <a:off x="2590800" y="5715000"/>
            <a:ext cx="36576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9885" name="Oval 20"/>
          <p:cNvSpPr>
            <a:spLocks noChangeAspect="1" noChangeArrowheads="1"/>
          </p:cNvSpPr>
          <p:nvPr/>
        </p:nvSpPr>
        <p:spPr bwMode="auto">
          <a:xfrm>
            <a:off x="3870325" y="5184775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886" name="Oval 21"/>
          <p:cNvSpPr>
            <a:spLocks noChangeAspect="1" noChangeArrowheads="1"/>
          </p:cNvSpPr>
          <p:nvPr/>
        </p:nvSpPr>
        <p:spPr bwMode="auto">
          <a:xfrm>
            <a:off x="2638425" y="4056063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887" name="Oval 22"/>
          <p:cNvSpPr>
            <a:spLocks noChangeAspect="1" noChangeArrowheads="1"/>
          </p:cNvSpPr>
          <p:nvPr/>
        </p:nvSpPr>
        <p:spPr bwMode="auto">
          <a:xfrm>
            <a:off x="4492625" y="2967038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888" name="Oval 23"/>
          <p:cNvSpPr>
            <a:spLocks noChangeAspect="1" noChangeArrowheads="1"/>
          </p:cNvSpPr>
          <p:nvPr/>
        </p:nvSpPr>
        <p:spPr bwMode="auto">
          <a:xfrm>
            <a:off x="4556125" y="3787775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889" name="Oval 24"/>
          <p:cNvSpPr>
            <a:spLocks noChangeAspect="1" noChangeArrowheads="1"/>
          </p:cNvSpPr>
          <p:nvPr/>
        </p:nvSpPr>
        <p:spPr bwMode="auto">
          <a:xfrm>
            <a:off x="3562350" y="2816225"/>
            <a:ext cx="60325" cy="50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890" name="Oval 25"/>
          <p:cNvSpPr>
            <a:spLocks noChangeAspect="1" noChangeArrowheads="1"/>
          </p:cNvSpPr>
          <p:nvPr/>
        </p:nvSpPr>
        <p:spPr bwMode="auto">
          <a:xfrm>
            <a:off x="4038600" y="3886200"/>
            <a:ext cx="5397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891" name="Oval 26"/>
          <p:cNvSpPr>
            <a:spLocks noChangeAspect="1" noChangeArrowheads="1"/>
          </p:cNvSpPr>
          <p:nvPr/>
        </p:nvSpPr>
        <p:spPr bwMode="auto">
          <a:xfrm>
            <a:off x="3200400" y="3276600"/>
            <a:ext cx="60325" cy="587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892" name="Oval 27"/>
          <p:cNvSpPr>
            <a:spLocks noChangeAspect="1" noChangeArrowheads="1"/>
          </p:cNvSpPr>
          <p:nvPr/>
        </p:nvSpPr>
        <p:spPr bwMode="auto">
          <a:xfrm>
            <a:off x="5257800" y="4267200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893" name="Oval 28"/>
          <p:cNvSpPr>
            <a:spLocks noChangeAspect="1" noChangeArrowheads="1"/>
          </p:cNvSpPr>
          <p:nvPr/>
        </p:nvSpPr>
        <p:spPr bwMode="auto">
          <a:xfrm rot="-1118274">
            <a:off x="4040188" y="4595813"/>
            <a:ext cx="5397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894" name="Oval 29"/>
          <p:cNvSpPr>
            <a:spLocks noChangeAspect="1" noChangeArrowheads="1"/>
          </p:cNvSpPr>
          <p:nvPr/>
        </p:nvSpPr>
        <p:spPr bwMode="auto">
          <a:xfrm rot="-1118274">
            <a:off x="6156325" y="3381375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895" name="Oval 30"/>
          <p:cNvSpPr>
            <a:spLocks noChangeAspect="1" noChangeArrowheads="1"/>
          </p:cNvSpPr>
          <p:nvPr/>
        </p:nvSpPr>
        <p:spPr bwMode="auto">
          <a:xfrm rot="-1118274">
            <a:off x="5448300" y="4697413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896" name="Oval 31"/>
          <p:cNvSpPr>
            <a:spLocks noChangeAspect="1" noChangeArrowheads="1"/>
          </p:cNvSpPr>
          <p:nvPr/>
        </p:nvSpPr>
        <p:spPr bwMode="auto">
          <a:xfrm rot="-1118274">
            <a:off x="3276600" y="2819400"/>
            <a:ext cx="60325" cy="50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897" name="Oval 32"/>
          <p:cNvSpPr>
            <a:spLocks noChangeAspect="1" noChangeArrowheads="1"/>
          </p:cNvSpPr>
          <p:nvPr/>
        </p:nvSpPr>
        <p:spPr bwMode="auto">
          <a:xfrm rot="-1118274">
            <a:off x="4864100" y="3736975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898" name="Oval 33"/>
          <p:cNvSpPr>
            <a:spLocks noChangeAspect="1" noChangeArrowheads="1"/>
          </p:cNvSpPr>
          <p:nvPr/>
        </p:nvSpPr>
        <p:spPr bwMode="auto">
          <a:xfrm rot="-1118274">
            <a:off x="6019800" y="4648200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899" name="Oval 34"/>
          <p:cNvSpPr>
            <a:spLocks noChangeAspect="1" noChangeArrowheads="1"/>
          </p:cNvSpPr>
          <p:nvPr/>
        </p:nvSpPr>
        <p:spPr bwMode="auto">
          <a:xfrm rot="-1118274">
            <a:off x="3267075" y="3792538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00" name="Oval 35"/>
          <p:cNvSpPr>
            <a:spLocks noChangeAspect="1" noChangeArrowheads="1"/>
          </p:cNvSpPr>
          <p:nvPr/>
        </p:nvSpPr>
        <p:spPr bwMode="auto">
          <a:xfrm rot="5895381">
            <a:off x="4019550" y="3209925"/>
            <a:ext cx="47625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01" name="Oval 36"/>
          <p:cNvSpPr>
            <a:spLocks noChangeAspect="1" noChangeArrowheads="1"/>
          </p:cNvSpPr>
          <p:nvPr/>
        </p:nvSpPr>
        <p:spPr bwMode="auto">
          <a:xfrm rot="5895381">
            <a:off x="4288631" y="5395119"/>
            <a:ext cx="55563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02" name="Oval 37"/>
          <p:cNvSpPr>
            <a:spLocks noChangeAspect="1" noChangeArrowheads="1"/>
          </p:cNvSpPr>
          <p:nvPr/>
        </p:nvSpPr>
        <p:spPr bwMode="auto">
          <a:xfrm rot="5895381">
            <a:off x="3267075" y="4251325"/>
            <a:ext cx="47625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03" name="Oval 38"/>
          <p:cNvSpPr>
            <a:spLocks noChangeAspect="1" noChangeArrowheads="1"/>
          </p:cNvSpPr>
          <p:nvPr/>
        </p:nvSpPr>
        <p:spPr bwMode="auto">
          <a:xfrm rot="5895381">
            <a:off x="4495800" y="2546350"/>
            <a:ext cx="47625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04" name="Oval 39"/>
          <p:cNvSpPr>
            <a:spLocks noChangeAspect="1" noChangeArrowheads="1"/>
          </p:cNvSpPr>
          <p:nvPr/>
        </p:nvSpPr>
        <p:spPr bwMode="auto">
          <a:xfrm rot="5895381">
            <a:off x="5457032" y="4296569"/>
            <a:ext cx="58737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05" name="Oval 40"/>
          <p:cNvSpPr>
            <a:spLocks noChangeAspect="1" noChangeArrowheads="1"/>
          </p:cNvSpPr>
          <p:nvPr/>
        </p:nvSpPr>
        <p:spPr bwMode="auto">
          <a:xfrm rot="5895381">
            <a:off x="4522788" y="4232275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06" name="Oval 41"/>
          <p:cNvSpPr>
            <a:spLocks noChangeAspect="1" noChangeArrowheads="1"/>
          </p:cNvSpPr>
          <p:nvPr/>
        </p:nvSpPr>
        <p:spPr bwMode="auto">
          <a:xfrm rot="5895381">
            <a:off x="5772150" y="3517900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07" name="Oval 42"/>
          <p:cNvSpPr>
            <a:spLocks noChangeAspect="1" noChangeArrowheads="1"/>
          </p:cNvSpPr>
          <p:nvPr/>
        </p:nvSpPr>
        <p:spPr bwMode="auto">
          <a:xfrm rot="5895381">
            <a:off x="3240088" y="2498725"/>
            <a:ext cx="47625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08" name="Oval 43"/>
          <p:cNvSpPr>
            <a:spLocks noChangeAspect="1" noChangeArrowheads="1"/>
          </p:cNvSpPr>
          <p:nvPr/>
        </p:nvSpPr>
        <p:spPr bwMode="auto">
          <a:xfrm rot="5895381">
            <a:off x="5413375" y="3425825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09" name="Oval 44"/>
          <p:cNvSpPr>
            <a:spLocks noChangeAspect="1" noChangeArrowheads="1"/>
          </p:cNvSpPr>
          <p:nvPr/>
        </p:nvSpPr>
        <p:spPr bwMode="auto">
          <a:xfrm rot="5895381">
            <a:off x="5269707" y="4871244"/>
            <a:ext cx="58737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10" name="Oval 45"/>
          <p:cNvSpPr>
            <a:spLocks noChangeAspect="1" noChangeArrowheads="1"/>
          </p:cNvSpPr>
          <p:nvPr/>
        </p:nvSpPr>
        <p:spPr bwMode="auto">
          <a:xfrm rot="4777107">
            <a:off x="3650457" y="3686969"/>
            <a:ext cx="58737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11" name="Oval 46"/>
          <p:cNvSpPr>
            <a:spLocks noChangeAspect="1" noChangeArrowheads="1"/>
          </p:cNvSpPr>
          <p:nvPr/>
        </p:nvSpPr>
        <p:spPr bwMode="auto">
          <a:xfrm rot="4777107">
            <a:off x="4803775" y="5407025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12" name="Oval 47"/>
          <p:cNvSpPr>
            <a:spLocks noChangeAspect="1" noChangeArrowheads="1"/>
          </p:cNvSpPr>
          <p:nvPr/>
        </p:nvSpPr>
        <p:spPr bwMode="auto">
          <a:xfrm rot="4777107">
            <a:off x="4498975" y="5026025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13" name="Oval 48"/>
          <p:cNvSpPr>
            <a:spLocks noChangeAspect="1" noChangeArrowheads="1"/>
          </p:cNvSpPr>
          <p:nvPr/>
        </p:nvSpPr>
        <p:spPr bwMode="auto">
          <a:xfrm rot="4777107">
            <a:off x="2969419" y="3888581"/>
            <a:ext cx="58738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14" name="Oval 49"/>
          <p:cNvSpPr>
            <a:spLocks noChangeAspect="1" noChangeArrowheads="1"/>
          </p:cNvSpPr>
          <p:nvPr/>
        </p:nvSpPr>
        <p:spPr bwMode="auto">
          <a:xfrm rot="4777107">
            <a:off x="3865563" y="2928937"/>
            <a:ext cx="50800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15" name="Oval 50"/>
          <p:cNvSpPr>
            <a:spLocks noChangeAspect="1" noChangeArrowheads="1"/>
          </p:cNvSpPr>
          <p:nvPr/>
        </p:nvSpPr>
        <p:spPr bwMode="auto">
          <a:xfrm rot="4777107">
            <a:off x="4508501" y="4516437"/>
            <a:ext cx="50800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16" name="Oval 51"/>
          <p:cNvSpPr>
            <a:spLocks noChangeAspect="1" noChangeArrowheads="1"/>
          </p:cNvSpPr>
          <p:nvPr/>
        </p:nvSpPr>
        <p:spPr bwMode="auto">
          <a:xfrm rot="4777107">
            <a:off x="2656682" y="3234531"/>
            <a:ext cx="58738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17" name="Oval 52"/>
          <p:cNvSpPr>
            <a:spLocks noChangeAspect="1" noChangeArrowheads="1"/>
          </p:cNvSpPr>
          <p:nvPr/>
        </p:nvSpPr>
        <p:spPr bwMode="auto">
          <a:xfrm rot="4777107">
            <a:off x="4090194" y="5201444"/>
            <a:ext cx="55563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18" name="Oval 53"/>
          <p:cNvSpPr>
            <a:spLocks noChangeAspect="1" noChangeArrowheads="1"/>
          </p:cNvSpPr>
          <p:nvPr/>
        </p:nvSpPr>
        <p:spPr bwMode="auto">
          <a:xfrm rot="4777107">
            <a:off x="5456238" y="4908550"/>
            <a:ext cx="50800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0704" name="Text Box 54"/>
          <p:cNvSpPr txBox="1">
            <a:spLocks noChangeArrowheads="1"/>
          </p:cNvSpPr>
          <p:nvPr/>
        </p:nvSpPr>
        <p:spPr bwMode="auto">
          <a:xfrm>
            <a:off x="5638800" y="1828800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kumimoji="1"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  <a:defRPr/>
            </a:pPr>
            <a:r>
              <a:rPr kumimoji="0" lang="en-US" altLang="zh-CN" sz="2000" i="1" dirty="0" smtClean="0">
                <a:latin typeface="+mj-lt"/>
                <a:ea typeface="宋体" charset="0"/>
                <a:cs typeface="宋体" charset="0"/>
              </a:rPr>
              <a:t>f</a:t>
            </a:r>
            <a:r>
              <a:rPr kumimoji="0" lang="en-US" altLang="zh-CN" sz="2000" b="0" i="1" dirty="0" smtClean="0">
                <a:latin typeface="+mj-lt"/>
                <a:ea typeface="宋体" charset="0"/>
                <a:cs typeface="宋体" charset="0"/>
              </a:rPr>
              <a:t>(</a:t>
            </a:r>
            <a:r>
              <a:rPr kumimoji="0" lang="en-US" altLang="zh-CN" sz="2000" i="1" dirty="0" err="1" smtClean="0">
                <a:latin typeface="+mj-lt"/>
                <a:ea typeface="宋体" charset="0"/>
                <a:cs typeface="宋体" charset="0"/>
              </a:rPr>
              <a:t>x</a:t>
            </a:r>
            <a:r>
              <a:rPr kumimoji="0" lang="en-US" altLang="zh-CN" sz="2000" b="0" i="1" dirty="0" err="1" smtClean="0">
                <a:latin typeface="+mj-lt"/>
                <a:ea typeface="宋体" charset="0"/>
                <a:cs typeface="宋体" charset="0"/>
              </a:rPr>
              <a:t>,</a:t>
            </a:r>
            <a:r>
              <a:rPr kumimoji="0" lang="en-US" altLang="zh-CN" sz="2000" i="1" dirty="0" err="1" smtClean="0">
                <a:solidFill>
                  <a:srgbClr val="00CC00"/>
                </a:solidFill>
                <a:latin typeface="+mj-lt"/>
                <a:ea typeface="宋体" charset="0"/>
                <a:cs typeface="宋体" charset="0"/>
              </a:rPr>
              <a:t>w</a:t>
            </a:r>
            <a:r>
              <a:rPr kumimoji="0" lang="en-US" altLang="zh-CN" sz="2000" b="0" i="1" dirty="0" err="1" smtClean="0">
                <a:solidFill>
                  <a:srgbClr val="00CC00"/>
                </a:solidFill>
                <a:latin typeface="+mj-lt"/>
                <a:ea typeface="宋体" charset="0"/>
                <a:cs typeface="宋体" charset="0"/>
              </a:rPr>
              <a:t>,b</a:t>
            </a:r>
            <a:r>
              <a:rPr kumimoji="0" lang="en-US" altLang="zh-CN" sz="2000" b="0" i="1" dirty="0" smtClean="0">
                <a:latin typeface="+mj-lt"/>
                <a:ea typeface="宋体" charset="0"/>
                <a:cs typeface="宋体" charset="0"/>
              </a:rPr>
              <a:t>) = sign(</a:t>
            </a:r>
            <a:r>
              <a:rPr kumimoji="0" lang="en-US" altLang="zh-CN" sz="2000" i="1" dirty="0" smtClean="0">
                <a:solidFill>
                  <a:srgbClr val="00CC00"/>
                </a:solidFill>
                <a:latin typeface="+mj-lt"/>
                <a:ea typeface="宋体" charset="0"/>
                <a:cs typeface="宋体" charset="0"/>
              </a:rPr>
              <a:t>w</a:t>
            </a:r>
            <a:r>
              <a:rPr kumimoji="0" lang="en-US" altLang="zh-CN" sz="2000" i="1" dirty="0" smtClean="0">
                <a:latin typeface="+mj-lt"/>
                <a:ea typeface="宋体" charset="0"/>
                <a:cs typeface="宋体" charset="0"/>
              </a:rPr>
              <a:t> x</a:t>
            </a:r>
            <a:r>
              <a:rPr kumimoji="0" lang="en-US" altLang="zh-CN" sz="2000" b="0" i="1" dirty="0" smtClean="0">
                <a:solidFill>
                  <a:srgbClr val="00CC00"/>
                </a:solidFill>
                <a:latin typeface="+mj-lt"/>
                <a:ea typeface="宋体" charset="0"/>
                <a:cs typeface="宋体" charset="0"/>
              </a:rPr>
              <a:t> +</a:t>
            </a:r>
            <a:r>
              <a:rPr kumimoji="0" lang="en-US" altLang="zh-CN" sz="2000" b="0" i="1" dirty="0" smtClean="0">
                <a:latin typeface="+mj-lt"/>
                <a:ea typeface="宋体" charset="0"/>
                <a:cs typeface="宋体" charset="0"/>
              </a:rPr>
              <a:t> </a:t>
            </a:r>
            <a:r>
              <a:rPr kumimoji="0" lang="en-US" altLang="zh-CN" sz="2000" b="0" i="1" dirty="0" smtClean="0">
                <a:solidFill>
                  <a:srgbClr val="00CC00"/>
                </a:solidFill>
                <a:latin typeface="+mj-lt"/>
                <a:ea typeface="宋体" charset="0"/>
                <a:cs typeface="宋体" charset="0"/>
              </a:rPr>
              <a:t>b</a:t>
            </a:r>
            <a:r>
              <a:rPr kumimoji="0" lang="en-US" altLang="zh-CN" sz="2000" b="0" i="1" dirty="0" smtClean="0">
                <a:latin typeface="+mj-lt"/>
                <a:ea typeface="宋体" charset="0"/>
                <a:cs typeface="宋体" charset="0"/>
              </a:rPr>
              <a:t>)</a:t>
            </a:r>
          </a:p>
        </p:txBody>
      </p:sp>
      <p:sp>
        <p:nvSpPr>
          <p:cNvPr id="79920" name="Text Box 55"/>
          <p:cNvSpPr txBox="1">
            <a:spLocks noChangeArrowheads="1"/>
          </p:cNvSpPr>
          <p:nvPr/>
        </p:nvSpPr>
        <p:spPr bwMode="auto">
          <a:xfrm>
            <a:off x="6400800" y="3352800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</a:pPr>
            <a:endParaRPr lang="en-US" altLang="x-none" sz="2000">
              <a:latin typeface="Tahoma" charset="0"/>
            </a:endParaRPr>
          </a:p>
        </p:txBody>
      </p:sp>
      <p:sp>
        <p:nvSpPr>
          <p:cNvPr id="79921" name="Text Box 56"/>
          <p:cNvSpPr txBox="1">
            <a:spLocks noChangeArrowheads="1"/>
          </p:cNvSpPr>
          <p:nvPr/>
        </p:nvSpPr>
        <p:spPr bwMode="auto">
          <a:xfrm>
            <a:off x="6553200" y="2438400"/>
            <a:ext cx="27432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en-US" altLang="zh-CN">
                <a:latin typeface="Tahoma" charset="0"/>
              </a:rPr>
              <a:t>Define the </a:t>
            </a:r>
            <a:r>
              <a:rPr lang="en-US" altLang="zh-CN">
                <a:solidFill>
                  <a:schemeClr val="hlink"/>
                </a:solidFill>
                <a:latin typeface="Tahoma" charset="0"/>
              </a:rPr>
              <a:t>margin</a:t>
            </a:r>
            <a:r>
              <a:rPr lang="en-US" altLang="zh-CN">
                <a:latin typeface="Tahoma" charset="0"/>
              </a:rPr>
              <a:t> of a linear classifier as the width that the boundary could be increased by before hitting a datapoint.</a:t>
            </a:r>
          </a:p>
        </p:txBody>
      </p:sp>
      <p:grpSp>
        <p:nvGrpSpPr>
          <p:cNvPr id="79922" name="Group 57"/>
          <p:cNvGrpSpPr>
            <a:grpSpLocks/>
          </p:cNvGrpSpPr>
          <p:nvPr/>
        </p:nvGrpSpPr>
        <p:grpSpPr bwMode="auto">
          <a:xfrm rot="-4217956">
            <a:off x="1358107" y="4228306"/>
            <a:ext cx="5562600" cy="1587"/>
            <a:chOff x="960" y="3888"/>
            <a:chExt cx="3504" cy="0"/>
          </a:xfrm>
        </p:grpSpPr>
        <p:sp>
          <p:nvSpPr>
            <p:cNvPr id="79972" name="Line 58"/>
            <p:cNvSpPr>
              <a:spLocks noChangeShapeType="1"/>
            </p:cNvSpPr>
            <p:nvPr/>
          </p:nvSpPr>
          <p:spPr bwMode="auto">
            <a:xfrm>
              <a:off x="1008" y="3888"/>
              <a:ext cx="3408" cy="0"/>
            </a:xfrm>
            <a:prstGeom prst="line">
              <a:avLst/>
            </a:prstGeom>
            <a:noFill/>
            <a:ln w="1047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9973" name="Line 59"/>
            <p:cNvSpPr>
              <a:spLocks noChangeShapeType="1"/>
            </p:cNvSpPr>
            <p:nvPr/>
          </p:nvSpPr>
          <p:spPr bwMode="auto">
            <a:xfrm>
              <a:off x="960" y="3888"/>
              <a:ext cx="35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79923" name="Rectangle 60"/>
          <p:cNvSpPr>
            <a:spLocks noChangeArrowheads="1"/>
          </p:cNvSpPr>
          <p:nvPr/>
        </p:nvSpPr>
        <p:spPr bwMode="auto">
          <a:xfrm>
            <a:off x="674688" y="12700"/>
            <a:ext cx="464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4800">
                <a:solidFill>
                  <a:srgbClr val="00B050"/>
                </a:solidFill>
                <a:latin typeface="Tw Cen MT Condensed" charset="0"/>
              </a:rPr>
              <a:t>Classifier Margin</a:t>
            </a:r>
          </a:p>
        </p:txBody>
      </p:sp>
      <p:sp>
        <p:nvSpPr>
          <p:cNvPr id="79924" name="Rectangle 61"/>
          <p:cNvSpPr>
            <a:spLocks noChangeArrowheads="1"/>
          </p:cNvSpPr>
          <p:nvPr/>
        </p:nvSpPr>
        <p:spPr bwMode="auto">
          <a:xfrm>
            <a:off x="5486400" y="928688"/>
            <a:ext cx="1600200" cy="6540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3600" i="1">
                <a:latin typeface="Tahoma" charset="0"/>
              </a:rPr>
              <a:t>f </a:t>
            </a:r>
            <a:r>
              <a:rPr lang="en-US" altLang="zh-CN" sz="2000">
                <a:latin typeface="Tahoma" charset="0"/>
              </a:rPr>
              <a:t>        </a:t>
            </a:r>
          </a:p>
        </p:txBody>
      </p:sp>
      <p:sp>
        <p:nvSpPr>
          <p:cNvPr id="79925" name="Line 62"/>
          <p:cNvSpPr>
            <a:spLocks noChangeShapeType="1"/>
          </p:cNvSpPr>
          <p:nvPr/>
        </p:nvSpPr>
        <p:spPr bwMode="auto">
          <a:xfrm>
            <a:off x="4114800" y="12192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9926" name="Text Box 63"/>
          <p:cNvSpPr txBox="1">
            <a:spLocks noChangeArrowheads="1"/>
          </p:cNvSpPr>
          <p:nvPr/>
        </p:nvSpPr>
        <p:spPr bwMode="auto">
          <a:xfrm>
            <a:off x="3657600" y="91440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800" b="1" i="1">
                <a:latin typeface="Tahoma" charset="0"/>
              </a:rPr>
              <a:t>x</a:t>
            </a:r>
          </a:p>
        </p:txBody>
      </p:sp>
      <p:sp>
        <p:nvSpPr>
          <p:cNvPr id="79927" name="Line 64"/>
          <p:cNvSpPr>
            <a:spLocks noChangeShapeType="1"/>
          </p:cNvSpPr>
          <p:nvPr/>
        </p:nvSpPr>
        <p:spPr bwMode="auto">
          <a:xfrm>
            <a:off x="6172200" y="533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9928" name="Text Box 65"/>
          <p:cNvSpPr txBox="1">
            <a:spLocks noChangeArrowheads="1"/>
          </p:cNvSpPr>
          <p:nvPr/>
        </p:nvSpPr>
        <p:spPr bwMode="auto">
          <a:xfrm>
            <a:off x="5943600" y="15240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3200">
                <a:solidFill>
                  <a:srgbClr val="00CC00"/>
                </a:solidFill>
                <a:latin typeface="Symbol" charset="2"/>
              </a:rPr>
              <a:t>a</a:t>
            </a:r>
          </a:p>
        </p:txBody>
      </p:sp>
      <p:sp>
        <p:nvSpPr>
          <p:cNvPr id="79929" name="Line 66"/>
          <p:cNvSpPr>
            <a:spLocks noChangeShapeType="1"/>
          </p:cNvSpPr>
          <p:nvPr/>
        </p:nvSpPr>
        <p:spPr bwMode="auto">
          <a:xfrm>
            <a:off x="7086600" y="12192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9930" name="Text Box 67"/>
          <p:cNvSpPr txBox="1">
            <a:spLocks noChangeArrowheads="1"/>
          </p:cNvSpPr>
          <p:nvPr/>
        </p:nvSpPr>
        <p:spPr bwMode="auto">
          <a:xfrm>
            <a:off x="8458200" y="99060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en-US" altLang="zh-CN" sz="3200">
                <a:latin typeface="Tahoma" charset="0"/>
              </a:rPr>
              <a:t>y</a:t>
            </a:r>
            <a:r>
              <a:rPr lang="en-US" altLang="zh-CN" sz="3200" baseline="30000">
                <a:latin typeface="Tahoma" charset="0"/>
              </a:rPr>
              <a:t>est</a:t>
            </a:r>
          </a:p>
        </p:txBody>
      </p:sp>
      <p:sp>
        <p:nvSpPr>
          <p:cNvPr id="79931" name="Text Box 68"/>
          <p:cNvSpPr txBox="1">
            <a:spLocks noChangeArrowheads="1"/>
          </p:cNvSpPr>
          <p:nvPr/>
        </p:nvSpPr>
        <p:spPr bwMode="auto">
          <a:xfrm>
            <a:off x="990600" y="2057400"/>
            <a:ext cx="1905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denotes +1</a:t>
            </a:r>
          </a:p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denotes -1</a:t>
            </a:r>
          </a:p>
        </p:txBody>
      </p:sp>
      <p:sp>
        <p:nvSpPr>
          <p:cNvPr id="79932" name="Oval 69"/>
          <p:cNvSpPr>
            <a:spLocks noChangeAspect="1" noChangeArrowheads="1"/>
          </p:cNvSpPr>
          <p:nvPr/>
        </p:nvSpPr>
        <p:spPr bwMode="auto">
          <a:xfrm rot="4777107">
            <a:off x="1067594" y="2209006"/>
            <a:ext cx="58738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33" name="Oval 70"/>
          <p:cNvSpPr>
            <a:spLocks noChangeAspect="1" noChangeArrowheads="1"/>
          </p:cNvSpPr>
          <p:nvPr/>
        </p:nvSpPr>
        <p:spPr bwMode="auto">
          <a:xfrm rot="5895381">
            <a:off x="1068388" y="2665412"/>
            <a:ext cx="50800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34" name="Line 71"/>
          <p:cNvSpPr>
            <a:spLocks noChangeShapeType="1"/>
          </p:cNvSpPr>
          <p:nvPr/>
        </p:nvSpPr>
        <p:spPr bwMode="auto">
          <a:xfrm>
            <a:off x="2743200" y="2362200"/>
            <a:ext cx="0" cy="3505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9935" name="Line 72"/>
          <p:cNvSpPr>
            <a:spLocks noChangeShapeType="1"/>
          </p:cNvSpPr>
          <p:nvPr/>
        </p:nvSpPr>
        <p:spPr bwMode="auto">
          <a:xfrm flipV="1">
            <a:off x="2590800" y="5715000"/>
            <a:ext cx="3657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9936" name="Oval 73"/>
          <p:cNvSpPr>
            <a:spLocks noChangeAspect="1" noChangeArrowheads="1"/>
          </p:cNvSpPr>
          <p:nvPr/>
        </p:nvSpPr>
        <p:spPr bwMode="auto">
          <a:xfrm>
            <a:off x="3870325" y="5184775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37" name="Oval 74"/>
          <p:cNvSpPr>
            <a:spLocks noChangeAspect="1" noChangeArrowheads="1"/>
          </p:cNvSpPr>
          <p:nvPr/>
        </p:nvSpPr>
        <p:spPr bwMode="auto">
          <a:xfrm>
            <a:off x="2638425" y="4056063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38" name="Oval 75"/>
          <p:cNvSpPr>
            <a:spLocks noChangeAspect="1" noChangeArrowheads="1"/>
          </p:cNvSpPr>
          <p:nvPr/>
        </p:nvSpPr>
        <p:spPr bwMode="auto">
          <a:xfrm>
            <a:off x="4492625" y="2967038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39" name="Oval 76"/>
          <p:cNvSpPr>
            <a:spLocks noChangeAspect="1" noChangeArrowheads="1"/>
          </p:cNvSpPr>
          <p:nvPr/>
        </p:nvSpPr>
        <p:spPr bwMode="auto">
          <a:xfrm>
            <a:off x="4556125" y="3787775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40" name="Oval 77"/>
          <p:cNvSpPr>
            <a:spLocks noChangeAspect="1" noChangeArrowheads="1"/>
          </p:cNvSpPr>
          <p:nvPr/>
        </p:nvSpPr>
        <p:spPr bwMode="auto">
          <a:xfrm>
            <a:off x="3562350" y="2816225"/>
            <a:ext cx="60325" cy="50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41" name="Oval 78"/>
          <p:cNvSpPr>
            <a:spLocks noChangeAspect="1" noChangeArrowheads="1"/>
          </p:cNvSpPr>
          <p:nvPr/>
        </p:nvSpPr>
        <p:spPr bwMode="auto">
          <a:xfrm>
            <a:off x="4038600" y="3886200"/>
            <a:ext cx="5397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42" name="Oval 79"/>
          <p:cNvSpPr>
            <a:spLocks noChangeAspect="1" noChangeArrowheads="1"/>
          </p:cNvSpPr>
          <p:nvPr/>
        </p:nvSpPr>
        <p:spPr bwMode="auto">
          <a:xfrm>
            <a:off x="3200400" y="3276600"/>
            <a:ext cx="60325" cy="587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43" name="Oval 80"/>
          <p:cNvSpPr>
            <a:spLocks noChangeAspect="1" noChangeArrowheads="1"/>
          </p:cNvSpPr>
          <p:nvPr/>
        </p:nvSpPr>
        <p:spPr bwMode="auto">
          <a:xfrm>
            <a:off x="5257800" y="4267200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44" name="Oval 81"/>
          <p:cNvSpPr>
            <a:spLocks noChangeAspect="1" noChangeArrowheads="1"/>
          </p:cNvSpPr>
          <p:nvPr/>
        </p:nvSpPr>
        <p:spPr bwMode="auto">
          <a:xfrm rot="-1118274">
            <a:off x="4040188" y="4595813"/>
            <a:ext cx="5397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45" name="Oval 82"/>
          <p:cNvSpPr>
            <a:spLocks noChangeAspect="1" noChangeArrowheads="1"/>
          </p:cNvSpPr>
          <p:nvPr/>
        </p:nvSpPr>
        <p:spPr bwMode="auto">
          <a:xfrm rot="-1118274">
            <a:off x="6156325" y="3381375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46" name="Oval 83"/>
          <p:cNvSpPr>
            <a:spLocks noChangeAspect="1" noChangeArrowheads="1"/>
          </p:cNvSpPr>
          <p:nvPr/>
        </p:nvSpPr>
        <p:spPr bwMode="auto">
          <a:xfrm rot="-1118274">
            <a:off x="5448300" y="4697413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47" name="Oval 84"/>
          <p:cNvSpPr>
            <a:spLocks noChangeAspect="1" noChangeArrowheads="1"/>
          </p:cNvSpPr>
          <p:nvPr/>
        </p:nvSpPr>
        <p:spPr bwMode="auto">
          <a:xfrm rot="-1118274">
            <a:off x="3276600" y="2819400"/>
            <a:ext cx="60325" cy="50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48" name="Oval 85"/>
          <p:cNvSpPr>
            <a:spLocks noChangeAspect="1" noChangeArrowheads="1"/>
          </p:cNvSpPr>
          <p:nvPr/>
        </p:nvSpPr>
        <p:spPr bwMode="auto">
          <a:xfrm rot="-1118274">
            <a:off x="4864100" y="3736975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49" name="Oval 86"/>
          <p:cNvSpPr>
            <a:spLocks noChangeAspect="1" noChangeArrowheads="1"/>
          </p:cNvSpPr>
          <p:nvPr/>
        </p:nvSpPr>
        <p:spPr bwMode="auto">
          <a:xfrm rot="-1118274">
            <a:off x="6019800" y="4648200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50" name="Oval 87"/>
          <p:cNvSpPr>
            <a:spLocks noChangeAspect="1" noChangeArrowheads="1"/>
          </p:cNvSpPr>
          <p:nvPr/>
        </p:nvSpPr>
        <p:spPr bwMode="auto">
          <a:xfrm rot="-1118274">
            <a:off x="3267075" y="3792538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51" name="Oval 88"/>
          <p:cNvSpPr>
            <a:spLocks noChangeAspect="1" noChangeArrowheads="1"/>
          </p:cNvSpPr>
          <p:nvPr/>
        </p:nvSpPr>
        <p:spPr bwMode="auto">
          <a:xfrm rot="5895381">
            <a:off x="4019550" y="3209925"/>
            <a:ext cx="47625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52" name="Oval 89"/>
          <p:cNvSpPr>
            <a:spLocks noChangeAspect="1" noChangeArrowheads="1"/>
          </p:cNvSpPr>
          <p:nvPr/>
        </p:nvSpPr>
        <p:spPr bwMode="auto">
          <a:xfrm rot="5895381">
            <a:off x="4288631" y="5395119"/>
            <a:ext cx="55563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53" name="Oval 90"/>
          <p:cNvSpPr>
            <a:spLocks noChangeAspect="1" noChangeArrowheads="1"/>
          </p:cNvSpPr>
          <p:nvPr/>
        </p:nvSpPr>
        <p:spPr bwMode="auto">
          <a:xfrm rot="5895381">
            <a:off x="3267075" y="4251325"/>
            <a:ext cx="47625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54" name="Oval 91"/>
          <p:cNvSpPr>
            <a:spLocks noChangeAspect="1" noChangeArrowheads="1"/>
          </p:cNvSpPr>
          <p:nvPr/>
        </p:nvSpPr>
        <p:spPr bwMode="auto">
          <a:xfrm rot="5895381">
            <a:off x="4495800" y="2546350"/>
            <a:ext cx="47625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55" name="Oval 92"/>
          <p:cNvSpPr>
            <a:spLocks noChangeAspect="1" noChangeArrowheads="1"/>
          </p:cNvSpPr>
          <p:nvPr/>
        </p:nvSpPr>
        <p:spPr bwMode="auto">
          <a:xfrm rot="5895381">
            <a:off x="5457032" y="4296569"/>
            <a:ext cx="58737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56" name="Oval 93"/>
          <p:cNvSpPr>
            <a:spLocks noChangeAspect="1" noChangeArrowheads="1"/>
          </p:cNvSpPr>
          <p:nvPr/>
        </p:nvSpPr>
        <p:spPr bwMode="auto">
          <a:xfrm rot="5895381">
            <a:off x="4522788" y="4232275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57" name="Oval 94"/>
          <p:cNvSpPr>
            <a:spLocks noChangeAspect="1" noChangeArrowheads="1"/>
          </p:cNvSpPr>
          <p:nvPr/>
        </p:nvSpPr>
        <p:spPr bwMode="auto">
          <a:xfrm rot="5895381">
            <a:off x="5772150" y="3517900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58" name="Oval 95"/>
          <p:cNvSpPr>
            <a:spLocks noChangeAspect="1" noChangeArrowheads="1"/>
          </p:cNvSpPr>
          <p:nvPr/>
        </p:nvSpPr>
        <p:spPr bwMode="auto">
          <a:xfrm rot="5895381">
            <a:off x="3240088" y="2498725"/>
            <a:ext cx="47625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59" name="Oval 96"/>
          <p:cNvSpPr>
            <a:spLocks noChangeAspect="1" noChangeArrowheads="1"/>
          </p:cNvSpPr>
          <p:nvPr/>
        </p:nvSpPr>
        <p:spPr bwMode="auto">
          <a:xfrm rot="5895381">
            <a:off x="5413375" y="3425825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60" name="Oval 97"/>
          <p:cNvSpPr>
            <a:spLocks noChangeAspect="1" noChangeArrowheads="1"/>
          </p:cNvSpPr>
          <p:nvPr/>
        </p:nvSpPr>
        <p:spPr bwMode="auto">
          <a:xfrm rot="5895381">
            <a:off x="5269707" y="4871244"/>
            <a:ext cx="58737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61" name="Oval 98"/>
          <p:cNvSpPr>
            <a:spLocks noChangeAspect="1" noChangeArrowheads="1"/>
          </p:cNvSpPr>
          <p:nvPr/>
        </p:nvSpPr>
        <p:spPr bwMode="auto">
          <a:xfrm rot="4777107">
            <a:off x="3650457" y="3686969"/>
            <a:ext cx="58737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62" name="Oval 99"/>
          <p:cNvSpPr>
            <a:spLocks noChangeAspect="1" noChangeArrowheads="1"/>
          </p:cNvSpPr>
          <p:nvPr/>
        </p:nvSpPr>
        <p:spPr bwMode="auto">
          <a:xfrm rot="4777107">
            <a:off x="4803775" y="5407025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63" name="Oval 100"/>
          <p:cNvSpPr>
            <a:spLocks noChangeAspect="1" noChangeArrowheads="1"/>
          </p:cNvSpPr>
          <p:nvPr/>
        </p:nvSpPr>
        <p:spPr bwMode="auto">
          <a:xfrm rot="4777107">
            <a:off x="4498975" y="5026025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64" name="Oval 101"/>
          <p:cNvSpPr>
            <a:spLocks noChangeAspect="1" noChangeArrowheads="1"/>
          </p:cNvSpPr>
          <p:nvPr/>
        </p:nvSpPr>
        <p:spPr bwMode="auto">
          <a:xfrm rot="4777107">
            <a:off x="2969419" y="3888581"/>
            <a:ext cx="58738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65" name="Oval 102"/>
          <p:cNvSpPr>
            <a:spLocks noChangeAspect="1" noChangeArrowheads="1"/>
          </p:cNvSpPr>
          <p:nvPr/>
        </p:nvSpPr>
        <p:spPr bwMode="auto">
          <a:xfrm rot="4777107">
            <a:off x="3865563" y="2928937"/>
            <a:ext cx="50800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66" name="Oval 103"/>
          <p:cNvSpPr>
            <a:spLocks noChangeAspect="1" noChangeArrowheads="1"/>
          </p:cNvSpPr>
          <p:nvPr/>
        </p:nvSpPr>
        <p:spPr bwMode="auto">
          <a:xfrm rot="4777107">
            <a:off x="4508501" y="4516437"/>
            <a:ext cx="50800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67" name="Oval 104"/>
          <p:cNvSpPr>
            <a:spLocks noChangeAspect="1" noChangeArrowheads="1"/>
          </p:cNvSpPr>
          <p:nvPr/>
        </p:nvSpPr>
        <p:spPr bwMode="auto">
          <a:xfrm rot="4777107">
            <a:off x="2656682" y="3234531"/>
            <a:ext cx="58738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68" name="Oval 105"/>
          <p:cNvSpPr>
            <a:spLocks noChangeAspect="1" noChangeArrowheads="1"/>
          </p:cNvSpPr>
          <p:nvPr/>
        </p:nvSpPr>
        <p:spPr bwMode="auto">
          <a:xfrm rot="4777107">
            <a:off x="4090194" y="5201444"/>
            <a:ext cx="55563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69" name="Oval 106"/>
          <p:cNvSpPr>
            <a:spLocks noChangeAspect="1" noChangeArrowheads="1"/>
          </p:cNvSpPr>
          <p:nvPr/>
        </p:nvSpPr>
        <p:spPr bwMode="auto">
          <a:xfrm rot="4777107">
            <a:off x="5456238" y="4908550"/>
            <a:ext cx="50800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79970" name="Text Box 108"/>
          <p:cNvSpPr txBox="1">
            <a:spLocks noChangeArrowheads="1"/>
          </p:cNvSpPr>
          <p:nvPr/>
        </p:nvSpPr>
        <p:spPr bwMode="auto">
          <a:xfrm>
            <a:off x="6400800" y="3352800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</a:pPr>
            <a:endParaRPr lang="en-US" altLang="x-none" sz="2000">
              <a:latin typeface="Tahoma" charset="0"/>
            </a:endParaRPr>
          </a:p>
        </p:txBody>
      </p:sp>
      <p:sp>
        <p:nvSpPr>
          <p:cNvPr id="79971" name="Text Box 109"/>
          <p:cNvSpPr txBox="1">
            <a:spLocks noChangeArrowheads="1"/>
          </p:cNvSpPr>
          <p:nvPr/>
        </p:nvSpPr>
        <p:spPr bwMode="auto">
          <a:xfrm>
            <a:off x="6553200" y="2438400"/>
            <a:ext cx="27432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en-US" altLang="zh-CN">
                <a:latin typeface="Tahoma" charset="0"/>
              </a:rPr>
              <a:t>Define the </a:t>
            </a:r>
            <a:r>
              <a:rPr lang="en-US" altLang="zh-CN">
                <a:solidFill>
                  <a:schemeClr val="accent2"/>
                </a:solidFill>
                <a:latin typeface="Tahoma" charset="0"/>
              </a:rPr>
              <a:t>margin</a:t>
            </a:r>
            <a:r>
              <a:rPr lang="en-US" altLang="zh-CN">
                <a:latin typeface="Tahoma" charset="0"/>
              </a:rPr>
              <a:t> of a linear classifier as the width that the boundary could be increased by before hitting a datapoint.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Line 4"/>
          <p:cNvSpPr>
            <a:spLocks noChangeShapeType="1"/>
          </p:cNvSpPr>
          <p:nvPr/>
        </p:nvSpPr>
        <p:spPr bwMode="auto">
          <a:xfrm rot="-3472419">
            <a:off x="1239838" y="4076700"/>
            <a:ext cx="5410200" cy="0"/>
          </a:xfrm>
          <a:prstGeom prst="line">
            <a:avLst/>
          </a:prstGeom>
          <a:noFill/>
          <a:ln w="3619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0898" name="Line 5"/>
          <p:cNvSpPr>
            <a:spLocks noChangeShapeType="1"/>
          </p:cNvSpPr>
          <p:nvPr/>
        </p:nvSpPr>
        <p:spPr bwMode="auto">
          <a:xfrm rot="-3472419">
            <a:off x="1163638" y="4076700"/>
            <a:ext cx="556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0899" name="Rectangle 6"/>
          <p:cNvSpPr>
            <a:spLocks noChangeArrowheads="1"/>
          </p:cNvSpPr>
          <p:nvPr/>
        </p:nvSpPr>
        <p:spPr bwMode="auto">
          <a:xfrm>
            <a:off x="650875" y="0"/>
            <a:ext cx="464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4200">
                <a:solidFill>
                  <a:srgbClr val="00B050"/>
                </a:solidFill>
                <a:latin typeface="Tw Cen MT Condensed" charset="0"/>
              </a:rPr>
              <a:t>Maximum Margin</a:t>
            </a:r>
          </a:p>
        </p:txBody>
      </p:sp>
      <p:sp>
        <p:nvSpPr>
          <p:cNvPr id="80900" name="Rectangle 7"/>
          <p:cNvSpPr>
            <a:spLocks noChangeArrowheads="1"/>
          </p:cNvSpPr>
          <p:nvPr/>
        </p:nvSpPr>
        <p:spPr bwMode="auto">
          <a:xfrm>
            <a:off x="5334000" y="776288"/>
            <a:ext cx="1600200" cy="65405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3600" i="1">
                <a:latin typeface="Tahoma" charset="0"/>
              </a:rPr>
              <a:t>f </a:t>
            </a:r>
            <a:r>
              <a:rPr lang="en-US" altLang="zh-CN" sz="2000">
                <a:latin typeface="Tahoma" charset="0"/>
              </a:rPr>
              <a:t>        </a:t>
            </a:r>
          </a:p>
        </p:txBody>
      </p:sp>
      <p:sp>
        <p:nvSpPr>
          <p:cNvPr id="80901" name="Line 8"/>
          <p:cNvSpPr>
            <a:spLocks noChangeShapeType="1"/>
          </p:cNvSpPr>
          <p:nvPr/>
        </p:nvSpPr>
        <p:spPr bwMode="auto">
          <a:xfrm>
            <a:off x="3962400" y="10668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0902" name="Text Box 9"/>
          <p:cNvSpPr txBox="1">
            <a:spLocks noChangeArrowheads="1"/>
          </p:cNvSpPr>
          <p:nvPr/>
        </p:nvSpPr>
        <p:spPr bwMode="auto">
          <a:xfrm>
            <a:off x="3505200" y="76200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800" b="1" i="1">
                <a:latin typeface="Tahoma" charset="0"/>
              </a:rPr>
              <a:t>x</a:t>
            </a:r>
          </a:p>
        </p:txBody>
      </p:sp>
      <p:sp>
        <p:nvSpPr>
          <p:cNvPr id="80903" name="Line 10"/>
          <p:cNvSpPr>
            <a:spLocks noChangeShapeType="1"/>
          </p:cNvSpPr>
          <p:nvPr/>
        </p:nvSpPr>
        <p:spPr bwMode="auto">
          <a:xfrm>
            <a:off x="6019800" y="381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0904" name="Text Box 11"/>
          <p:cNvSpPr txBox="1">
            <a:spLocks noChangeArrowheads="1"/>
          </p:cNvSpPr>
          <p:nvPr/>
        </p:nvSpPr>
        <p:spPr bwMode="auto">
          <a:xfrm>
            <a:off x="5791200" y="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3200">
                <a:solidFill>
                  <a:srgbClr val="00CC00"/>
                </a:solidFill>
                <a:latin typeface="Symbol" charset="2"/>
              </a:rPr>
              <a:t>a</a:t>
            </a:r>
          </a:p>
        </p:txBody>
      </p:sp>
      <p:sp>
        <p:nvSpPr>
          <p:cNvPr id="80905" name="Line 12"/>
          <p:cNvSpPr>
            <a:spLocks noChangeShapeType="1"/>
          </p:cNvSpPr>
          <p:nvPr/>
        </p:nvSpPr>
        <p:spPr bwMode="auto">
          <a:xfrm>
            <a:off x="6934200" y="10668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0906" name="Text Box 13"/>
          <p:cNvSpPr txBox="1">
            <a:spLocks noChangeArrowheads="1"/>
          </p:cNvSpPr>
          <p:nvPr/>
        </p:nvSpPr>
        <p:spPr bwMode="auto">
          <a:xfrm>
            <a:off x="8305800" y="83820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en-US" altLang="zh-CN" sz="3200">
                <a:latin typeface="Tahoma" charset="0"/>
              </a:rPr>
              <a:t>y</a:t>
            </a:r>
            <a:r>
              <a:rPr lang="en-US" altLang="zh-CN" sz="3200" baseline="30000">
                <a:latin typeface="Tahoma" charset="0"/>
              </a:rPr>
              <a:t>est</a:t>
            </a:r>
          </a:p>
        </p:txBody>
      </p:sp>
      <p:sp>
        <p:nvSpPr>
          <p:cNvPr id="80907" name="Text Box 14"/>
          <p:cNvSpPr txBox="1">
            <a:spLocks noChangeArrowheads="1"/>
          </p:cNvSpPr>
          <p:nvPr/>
        </p:nvSpPr>
        <p:spPr bwMode="auto">
          <a:xfrm>
            <a:off x="838200" y="1905000"/>
            <a:ext cx="1905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denotes +1</a:t>
            </a:r>
          </a:p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denotes -1</a:t>
            </a:r>
          </a:p>
        </p:txBody>
      </p:sp>
      <p:sp>
        <p:nvSpPr>
          <p:cNvPr id="80908" name="Oval 15"/>
          <p:cNvSpPr>
            <a:spLocks noChangeAspect="1" noChangeArrowheads="1"/>
          </p:cNvSpPr>
          <p:nvPr/>
        </p:nvSpPr>
        <p:spPr bwMode="auto">
          <a:xfrm rot="4777107">
            <a:off x="915194" y="2056606"/>
            <a:ext cx="58738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09" name="Oval 16"/>
          <p:cNvSpPr>
            <a:spLocks noChangeAspect="1" noChangeArrowheads="1"/>
          </p:cNvSpPr>
          <p:nvPr/>
        </p:nvSpPr>
        <p:spPr bwMode="auto">
          <a:xfrm rot="5895381">
            <a:off x="915988" y="2513012"/>
            <a:ext cx="50800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10" name="Line 17"/>
          <p:cNvSpPr>
            <a:spLocks noChangeShapeType="1"/>
          </p:cNvSpPr>
          <p:nvPr/>
        </p:nvSpPr>
        <p:spPr bwMode="auto">
          <a:xfrm>
            <a:off x="2590800" y="2209800"/>
            <a:ext cx="0" cy="3505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911" name="Line 18"/>
          <p:cNvSpPr>
            <a:spLocks noChangeShapeType="1"/>
          </p:cNvSpPr>
          <p:nvPr/>
        </p:nvSpPr>
        <p:spPr bwMode="auto">
          <a:xfrm flipV="1">
            <a:off x="2438400" y="5562600"/>
            <a:ext cx="3657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912" name="Oval 19"/>
          <p:cNvSpPr>
            <a:spLocks noChangeAspect="1" noChangeArrowheads="1"/>
          </p:cNvSpPr>
          <p:nvPr/>
        </p:nvSpPr>
        <p:spPr bwMode="auto">
          <a:xfrm>
            <a:off x="3717925" y="5032375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13" name="Oval 20"/>
          <p:cNvSpPr>
            <a:spLocks noChangeAspect="1" noChangeArrowheads="1"/>
          </p:cNvSpPr>
          <p:nvPr/>
        </p:nvSpPr>
        <p:spPr bwMode="auto">
          <a:xfrm>
            <a:off x="2486025" y="3903663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14" name="Oval 21"/>
          <p:cNvSpPr>
            <a:spLocks noChangeAspect="1" noChangeArrowheads="1"/>
          </p:cNvSpPr>
          <p:nvPr/>
        </p:nvSpPr>
        <p:spPr bwMode="auto">
          <a:xfrm>
            <a:off x="4340225" y="2814638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15" name="Oval 22"/>
          <p:cNvSpPr>
            <a:spLocks noChangeAspect="1" noChangeArrowheads="1"/>
          </p:cNvSpPr>
          <p:nvPr/>
        </p:nvSpPr>
        <p:spPr bwMode="auto">
          <a:xfrm>
            <a:off x="4403725" y="3635375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16" name="Oval 23"/>
          <p:cNvSpPr>
            <a:spLocks noChangeAspect="1" noChangeArrowheads="1"/>
          </p:cNvSpPr>
          <p:nvPr/>
        </p:nvSpPr>
        <p:spPr bwMode="auto">
          <a:xfrm>
            <a:off x="3409950" y="2663825"/>
            <a:ext cx="60325" cy="50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17" name="Oval 24"/>
          <p:cNvSpPr>
            <a:spLocks noChangeAspect="1" noChangeArrowheads="1"/>
          </p:cNvSpPr>
          <p:nvPr/>
        </p:nvSpPr>
        <p:spPr bwMode="auto">
          <a:xfrm>
            <a:off x="3886200" y="3733800"/>
            <a:ext cx="5397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18" name="Oval 25"/>
          <p:cNvSpPr>
            <a:spLocks noChangeAspect="1" noChangeArrowheads="1"/>
          </p:cNvSpPr>
          <p:nvPr/>
        </p:nvSpPr>
        <p:spPr bwMode="auto">
          <a:xfrm>
            <a:off x="3048000" y="3124200"/>
            <a:ext cx="60325" cy="587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19" name="Oval 26"/>
          <p:cNvSpPr>
            <a:spLocks noChangeAspect="1" noChangeArrowheads="1"/>
          </p:cNvSpPr>
          <p:nvPr/>
        </p:nvSpPr>
        <p:spPr bwMode="auto">
          <a:xfrm>
            <a:off x="5105400" y="4114800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20" name="Oval 27"/>
          <p:cNvSpPr>
            <a:spLocks noChangeAspect="1" noChangeArrowheads="1"/>
          </p:cNvSpPr>
          <p:nvPr/>
        </p:nvSpPr>
        <p:spPr bwMode="auto">
          <a:xfrm rot="-1118274">
            <a:off x="3887788" y="4443413"/>
            <a:ext cx="5397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21" name="Oval 28"/>
          <p:cNvSpPr>
            <a:spLocks noChangeAspect="1" noChangeArrowheads="1"/>
          </p:cNvSpPr>
          <p:nvPr/>
        </p:nvSpPr>
        <p:spPr bwMode="auto">
          <a:xfrm rot="-1118274">
            <a:off x="6003925" y="3228975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22" name="Oval 29"/>
          <p:cNvSpPr>
            <a:spLocks noChangeAspect="1" noChangeArrowheads="1"/>
          </p:cNvSpPr>
          <p:nvPr/>
        </p:nvSpPr>
        <p:spPr bwMode="auto">
          <a:xfrm rot="-1118274">
            <a:off x="5295900" y="4545013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23" name="Oval 30"/>
          <p:cNvSpPr>
            <a:spLocks noChangeAspect="1" noChangeArrowheads="1"/>
          </p:cNvSpPr>
          <p:nvPr/>
        </p:nvSpPr>
        <p:spPr bwMode="auto">
          <a:xfrm rot="-1118274">
            <a:off x="3124200" y="2667000"/>
            <a:ext cx="60325" cy="50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24" name="Oval 31"/>
          <p:cNvSpPr>
            <a:spLocks noChangeAspect="1" noChangeArrowheads="1"/>
          </p:cNvSpPr>
          <p:nvPr/>
        </p:nvSpPr>
        <p:spPr bwMode="auto">
          <a:xfrm rot="-1118274">
            <a:off x="4711700" y="3584575"/>
            <a:ext cx="60325" cy="5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25" name="Oval 32"/>
          <p:cNvSpPr>
            <a:spLocks noChangeAspect="1" noChangeArrowheads="1"/>
          </p:cNvSpPr>
          <p:nvPr/>
        </p:nvSpPr>
        <p:spPr bwMode="auto">
          <a:xfrm rot="-1118274">
            <a:off x="5867400" y="4495800"/>
            <a:ext cx="60325" cy="47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26" name="Oval 33"/>
          <p:cNvSpPr>
            <a:spLocks noChangeAspect="1" noChangeArrowheads="1"/>
          </p:cNvSpPr>
          <p:nvPr/>
        </p:nvSpPr>
        <p:spPr bwMode="auto">
          <a:xfrm rot="-1118274">
            <a:off x="3114675" y="3640138"/>
            <a:ext cx="60325" cy="47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27" name="Oval 34"/>
          <p:cNvSpPr>
            <a:spLocks noChangeAspect="1" noChangeArrowheads="1"/>
          </p:cNvSpPr>
          <p:nvPr/>
        </p:nvSpPr>
        <p:spPr bwMode="auto">
          <a:xfrm rot="5895381">
            <a:off x="3867150" y="3057525"/>
            <a:ext cx="47625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28" name="Oval 35"/>
          <p:cNvSpPr>
            <a:spLocks noChangeAspect="1" noChangeArrowheads="1"/>
          </p:cNvSpPr>
          <p:nvPr/>
        </p:nvSpPr>
        <p:spPr bwMode="auto">
          <a:xfrm rot="5895381">
            <a:off x="4136231" y="5242719"/>
            <a:ext cx="55563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29" name="Oval 36"/>
          <p:cNvSpPr>
            <a:spLocks noChangeAspect="1" noChangeArrowheads="1"/>
          </p:cNvSpPr>
          <p:nvPr/>
        </p:nvSpPr>
        <p:spPr bwMode="auto">
          <a:xfrm rot="5895381">
            <a:off x="3114675" y="4098925"/>
            <a:ext cx="47625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30" name="Oval 37"/>
          <p:cNvSpPr>
            <a:spLocks noChangeAspect="1" noChangeArrowheads="1"/>
          </p:cNvSpPr>
          <p:nvPr/>
        </p:nvSpPr>
        <p:spPr bwMode="auto">
          <a:xfrm rot="5895381">
            <a:off x="4343400" y="2393950"/>
            <a:ext cx="47625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31" name="Oval 38"/>
          <p:cNvSpPr>
            <a:spLocks noChangeAspect="1" noChangeArrowheads="1"/>
          </p:cNvSpPr>
          <p:nvPr/>
        </p:nvSpPr>
        <p:spPr bwMode="auto">
          <a:xfrm rot="5895381">
            <a:off x="5304632" y="4144169"/>
            <a:ext cx="58737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32" name="Oval 39"/>
          <p:cNvSpPr>
            <a:spLocks noChangeAspect="1" noChangeArrowheads="1"/>
          </p:cNvSpPr>
          <p:nvPr/>
        </p:nvSpPr>
        <p:spPr bwMode="auto">
          <a:xfrm rot="5895381">
            <a:off x="4370388" y="4079875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33" name="Oval 40"/>
          <p:cNvSpPr>
            <a:spLocks noChangeAspect="1" noChangeArrowheads="1"/>
          </p:cNvSpPr>
          <p:nvPr/>
        </p:nvSpPr>
        <p:spPr bwMode="auto">
          <a:xfrm rot="5895381">
            <a:off x="5619750" y="3365500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34" name="Oval 41"/>
          <p:cNvSpPr>
            <a:spLocks noChangeAspect="1" noChangeArrowheads="1"/>
          </p:cNvSpPr>
          <p:nvPr/>
        </p:nvSpPr>
        <p:spPr bwMode="auto">
          <a:xfrm rot="5895381">
            <a:off x="3087688" y="2346325"/>
            <a:ext cx="47625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35" name="Oval 42"/>
          <p:cNvSpPr>
            <a:spLocks noChangeAspect="1" noChangeArrowheads="1"/>
          </p:cNvSpPr>
          <p:nvPr/>
        </p:nvSpPr>
        <p:spPr bwMode="auto">
          <a:xfrm rot="5895381">
            <a:off x="5260975" y="3273425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36" name="Oval 43"/>
          <p:cNvSpPr>
            <a:spLocks noChangeAspect="1" noChangeArrowheads="1"/>
          </p:cNvSpPr>
          <p:nvPr/>
        </p:nvSpPr>
        <p:spPr bwMode="auto">
          <a:xfrm rot="5895381">
            <a:off x="5117307" y="4718844"/>
            <a:ext cx="58737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37" name="Oval 44"/>
          <p:cNvSpPr>
            <a:spLocks noChangeAspect="1" noChangeArrowheads="1"/>
          </p:cNvSpPr>
          <p:nvPr/>
        </p:nvSpPr>
        <p:spPr bwMode="auto">
          <a:xfrm rot="4777107">
            <a:off x="3498057" y="3534569"/>
            <a:ext cx="58737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38" name="Oval 45"/>
          <p:cNvSpPr>
            <a:spLocks noChangeAspect="1" noChangeArrowheads="1"/>
          </p:cNvSpPr>
          <p:nvPr/>
        </p:nvSpPr>
        <p:spPr bwMode="auto">
          <a:xfrm rot="4777107">
            <a:off x="4651375" y="5254625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39" name="Oval 46"/>
          <p:cNvSpPr>
            <a:spLocks noChangeAspect="1" noChangeArrowheads="1"/>
          </p:cNvSpPr>
          <p:nvPr/>
        </p:nvSpPr>
        <p:spPr bwMode="auto">
          <a:xfrm rot="4777107">
            <a:off x="4346575" y="4873625"/>
            <a:ext cx="47625" cy="53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40" name="Oval 47"/>
          <p:cNvSpPr>
            <a:spLocks noChangeAspect="1" noChangeArrowheads="1"/>
          </p:cNvSpPr>
          <p:nvPr/>
        </p:nvSpPr>
        <p:spPr bwMode="auto">
          <a:xfrm rot="4777107">
            <a:off x="2817019" y="3736181"/>
            <a:ext cx="58738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41" name="Oval 48"/>
          <p:cNvSpPr>
            <a:spLocks noChangeAspect="1" noChangeArrowheads="1"/>
          </p:cNvSpPr>
          <p:nvPr/>
        </p:nvSpPr>
        <p:spPr bwMode="auto">
          <a:xfrm rot="4777107">
            <a:off x="3713163" y="2776537"/>
            <a:ext cx="50800" cy="53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42" name="Oval 49"/>
          <p:cNvSpPr>
            <a:spLocks noChangeAspect="1" noChangeArrowheads="1"/>
          </p:cNvSpPr>
          <p:nvPr/>
        </p:nvSpPr>
        <p:spPr bwMode="auto">
          <a:xfrm rot="4777107">
            <a:off x="4356101" y="4364037"/>
            <a:ext cx="50800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43" name="Oval 50"/>
          <p:cNvSpPr>
            <a:spLocks noChangeAspect="1" noChangeArrowheads="1"/>
          </p:cNvSpPr>
          <p:nvPr/>
        </p:nvSpPr>
        <p:spPr bwMode="auto">
          <a:xfrm rot="4777107">
            <a:off x="2504282" y="3082131"/>
            <a:ext cx="58738" cy="603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44" name="Oval 51"/>
          <p:cNvSpPr>
            <a:spLocks noChangeAspect="1" noChangeArrowheads="1"/>
          </p:cNvSpPr>
          <p:nvPr/>
        </p:nvSpPr>
        <p:spPr bwMode="auto">
          <a:xfrm rot="4777107">
            <a:off x="3937794" y="5049044"/>
            <a:ext cx="55563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45" name="Oval 52"/>
          <p:cNvSpPr>
            <a:spLocks noChangeAspect="1" noChangeArrowheads="1"/>
          </p:cNvSpPr>
          <p:nvPr/>
        </p:nvSpPr>
        <p:spPr bwMode="auto">
          <a:xfrm rot="4777107">
            <a:off x="5303838" y="4756150"/>
            <a:ext cx="50800" cy="60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46" name="Text Box 53"/>
          <p:cNvSpPr txBox="1">
            <a:spLocks noChangeArrowheads="1"/>
          </p:cNvSpPr>
          <p:nvPr/>
        </p:nvSpPr>
        <p:spPr bwMode="auto">
          <a:xfrm>
            <a:off x="5486400" y="1676400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 b="1" i="1">
                <a:latin typeface="Tahoma" charset="0"/>
              </a:rPr>
              <a:t>f</a:t>
            </a:r>
            <a:r>
              <a:rPr lang="en-US" altLang="zh-CN" sz="2000" i="1">
                <a:latin typeface="Tahoma" charset="0"/>
              </a:rPr>
              <a:t>(</a:t>
            </a:r>
            <a:r>
              <a:rPr lang="en-US" altLang="zh-CN" sz="2000" b="1" i="1">
                <a:latin typeface="Tahoma" charset="0"/>
              </a:rPr>
              <a:t>x</a:t>
            </a:r>
            <a:r>
              <a:rPr lang="en-US" altLang="zh-CN" sz="2000" i="1">
                <a:latin typeface="Tahoma" charset="0"/>
              </a:rPr>
              <a:t>,</a:t>
            </a:r>
            <a:r>
              <a:rPr lang="en-US" altLang="zh-CN" sz="2000" b="1" i="1">
                <a:solidFill>
                  <a:srgbClr val="00CC00"/>
                </a:solidFill>
                <a:latin typeface="Tahoma" charset="0"/>
              </a:rPr>
              <a:t>w</a:t>
            </a:r>
            <a:r>
              <a:rPr lang="en-US" altLang="zh-CN" sz="2000" i="1">
                <a:solidFill>
                  <a:srgbClr val="00CC00"/>
                </a:solidFill>
                <a:latin typeface="Tahoma" charset="0"/>
              </a:rPr>
              <a:t>,b</a:t>
            </a:r>
            <a:r>
              <a:rPr lang="en-US" altLang="zh-CN" sz="2000" i="1">
                <a:latin typeface="Tahoma" charset="0"/>
              </a:rPr>
              <a:t>) = sign(</a:t>
            </a:r>
            <a:r>
              <a:rPr lang="en-US" altLang="zh-CN" sz="2000" b="1" i="1">
                <a:solidFill>
                  <a:srgbClr val="00CC00"/>
                </a:solidFill>
                <a:latin typeface="Tahoma" charset="0"/>
              </a:rPr>
              <a:t>w</a:t>
            </a:r>
            <a:r>
              <a:rPr lang="en-US" altLang="zh-CN" sz="2000" b="1" i="1">
                <a:latin typeface="Tahoma" charset="0"/>
              </a:rPr>
              <a:t> x</a:t>
            </a:r>
            <a:r>
              <a:rPr lang="en-US" altLang="zh-CN" sz="2000" i="1">
                <a:solidFill>
                  <a:srgbClr val="00CC00"/>
                </a:solidFill>
                <a:latin typeface="Tahoma" charset="0"/>
              </a:rPr>
              <a:t> </a:t>
            </a:r>
            <a:r>
              <a:rPr lang="en-US" altLang="zh-CN" sz="2000" i="1">
                <a:latin typeface="Tahoma" charset="0"/>
              </a:rPr>
              <a:t>+ </a:t>
            </a:r>
            <a:r>
              <a:rPr lang="en-US" altLang="zh-CN" sz="2000" i="1">
                <a:solidFill>
                  <a:srgbClr val="00CC00"/>
                </a:solidFill>
                <a:latin typeface="Tahoma" charset="0"/>
              </a:rPr>
              <a:t>b</a:t>
            </a:r>
            <a:r>
              <a:rPr lang="en-US" altLang="zh-CN" sz="2000" i="1">
                <a:latin typeface="Tahoma" charset="0"/>
              </a:rPr>
              <a:t>)</a:t>
            </a:r>
          </a:p>
        </p:txBody>
      </p:sp>
      <p:sp>
        <p:nvSpPr>
          <p:cNvPr id="80947" name="Text Box 54"/>
          <p:cNvSpPr txBox="1">
            <a:spLocks noChangeArrowheads="1"/>
          </p:cNvSpPr>
          <p:nvPr/>
        </p:nvSpPr>
        <p:spPr bwMode="auto">
          <a:xfrm>
            <a:off x="6248400" y="3200400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</a:pPr>
            <a:endParaRPr lang="en-US" altLang="x-none" sz="2000">
              <a:latin typeface="Tahoma" charset="0"/>
            </a:endParaRPr>
          </a:p>
        </p:txBody>
      </p:sp>
      <p:sp>
        <p:nvSpPr>
          <p:cNvPr id="80948" name="Text Box 55"/>
          <p:cNvSpPr txBox="1">
            <a:spLocks noChangeArrowheads="1"/>
          </p:cNvSpPr>
          <p:nvPr/>
        </p:nvSpPr>
        <p:spPr bwMode="auto">
          <a:xfrm>
            <a:off x="6400800" y="2286000"/>
            <a:ext cx="2743200" cy="392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en-US" altLang="zh-CN">
                <a:latin typeface="Tahoma" charset="0"/>
              </a:rPr>
              <a:t>The </a:t>
            </a:r>
            <a:r>
              <a:rPr lang="en-US" altLang="zh-CN">
                <a:solidFill>
                  <a:srgbClr val="CC0000"/>
                </a:solidFill>
                <a:latin typeface="Tahoma" charset="0"/>
              </a:rPr>
              <a:t>maximum margin linear classifier</a:t>
            </a:r>
            <a:r>
              <a:rPr lang="en-US" altLang="zh-CN">
                <a:latin typeface="Tahoma" charset="0"/>
              </a:rPr>
              <a:t> is the linear classifier with the, um, maximum margin.</a:t>
            </a:r>
          </a:p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en-US" altLang="zh-CN">
                <a:latin typeface="Tahoma" charset="0"/>
              </a:rPr>
              <a:t>This is the simplest kind of SVM (Called an LSVM)</a:t>
            </a:r>
          </a:p>
        </p:txBody>
      </p:sp>
      <p:sp>
        <p:nvSpPr>
          <p:cNvPr id="80949" name="AutoShape 56"/>
          <p:cNvSpPr>
            <a:spLocks noChangeArrowheads="1"/>
          </p:cNvSpPr>
          <p:nvPr/>
        </p:nvSpPr>
        <p:spPr bwMode="auto">
          <a:xfrm>
            <a:off x="4441825" y="6097588"/>
            <a:ext cx="1758950" cy="381000"/>
          </a:xfrm>
          <a:prstGeom prst="wedgeRectCallout">
            <a:avLst>
              <a:gd name="adj1" fmla="val 64713"/>
              <a:gd name="adj2" fmla="val -86250"/>
            </a:avLst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latin typeface="Tahoma" charset="0"/>
              </a:rPr>
              <a:t>Linear SVM</a:t>
            </a:r>
          </a:p>
        </p:txBody>
      </p:sp>
      <p:sp>
        <p:nvSpPr>
          <p:cNvPr id="243769" name="Text Box 57"/>
          <p:cNvSpPr txBox="1">
            <a:spLocks noChangeArrowheads="1"/>
          </p:cNvSpPr>
          <p:nvPr/>
        </p:nvSpPr>
        <p:spPr bwMode="auto">
          <a:xfrm>
            <a:off x="173038" y="3675063"/>
            <a:ext cx="21209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solidFill>
                  <a:srgbClr val="00CC00"/>
                </a:solidFill>
                <a:latin typeface="Tahoma" charset="0"/>
              </a:rPr>
              <a:t>Support Vectors </a:t>
            </a:r>
            <a:r>
              <a:rPr lang="en-US" altLang="zh-CN" sz="2000">
                <a:latin typeface="Tahoma" charset="0"/>
              </a:rPr>
              <a:t>are those datapoints that the margin pushes up against</a:t>
            </a:r>
          </a:p>
        </p:txBody>
      </p:sp>
      <p:sp>
        <p:nvSpPr>
          <p:cNvPr id="243770" name="Freeform 58"/>
          <p:cNvSpPr>
            <a:spLocks/>
          </p:cNvSpPr>
          <p:nvPr/>
        </p:nvSpPr>
        <p:spPr bwMode="auto">
          <a:xfrm>
            <a:off x="2112963" y="3725863"/>
            <a:ext cx="1708150" cy="155575"/>
          </a:xfrm>
          <a:custGeom>
            <a:avLst/>
            <a:gdLst>
              <a:gd name="T0" fmla="*/ 0 w 1076"/>
              <a:gd name="T1" fmla="*/ 2147483647 h 98"/>
              <a:gd name="T2" fmla="*/ 2147483647 w 1076"/>
              <a:gd name="T3" fmla="*/ 2147483647 h 98"/>
              <a:gd name="T4" fmla="*/ 2147483647 w 1076"/>
              <a:gd name="T5" fmla="*/ 0 h 98"/>
              <a:gd name="T6" fmla="*/ 2147483647 w 1076"/>
              <a:gd name="T7" fmla="*/ 2147483647 h 98"/>
              <a:gd name="T8" fmla="*/ 2147483647 w 1076"/>
              <a:gd name="T9" fmla="*/ 2147483647 h 98"/>
              <a:gd name="T10" fmla="*/ 2147483647 w 1076"/>
              <a:gd name="T11" fmla="*/ 2147483647 h 98"/>
              <a:gd name="T12" fmla="*/ 2147483647 w 1076"/>
              <a:gd name="T13" fmla="*/ 2147483647 h 98"/>
              <a:gd name="T14" fmla="*/ 2147483647 w 1076"/>
              <a:gd name="T15" fmla="*/ 2147483647 h 98"/>
              <a:gd name="T16" fmla="*/ 2147483647 w 1076"/>
              <a:gd name="T17" fmla="*/ 2147483647 h 9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076"/>
              <a:gd name="T28" fmla="*/ 0 h 98"/>
              <a:gd name="T29" fmla="*/ 1076 w 1076"/>
              <a:gd name="T30" fmla="*/ 98 h 9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076" h="98">
                <a:moveTo>
                  <a:pt x="0" y="98"/>
                </a:moveTo>
                <a:cubicBezTo>
                  <a:pt x="38" y="87"/>
                  <a:pt x="66" y="53"/>
                  <a:pt x="104" y="39"/>
                </a:cubicBezTo>
                <a:cubicBezTo>
                  <a:pt x="132" y="9"/>
                  <a:pt x="172" y="6"/>
                  <a:pt x="212" y="0"/>
                </a:cubicBezTo>
                <a:cubicBezTo>
                  <a:pt x="262" y="3"/>
                  <a:pt x="286" y="0"/>
                  <a:pt x="326" y="11"/>
                </a:cubicBezTo>
                <a:lnTo>
                  <a:pt x="386" y="39"/>
                </a:lnTo>
                <a:cubicBezTo>
                  <a:pt x="386" y="39"/>
                  <a:pt x="386" y="39"/>
                  <a:pt x="386" y="39"/>
                </a:cubicBezTo>
                <a:cubicBezTo>
                  <a:pt x="428" y="52"/>
                  <a:pt x="469" y="69"/>
                  <a:pt x="511" y="82"/>
                </a:cubicBezTo>
                <a:cubicBezTo>
                  <a:pt x="670" y="74"/>
                  <a:pt x="829" y="60"/>
                  <a:pt x="989" y="55"/>
                </a:cubicBezTo>
                <a:cubicBezTo>
                  <a:pt x="1017" y="51"/>
                  <a:pt x="1048" y="44"/>
                  <a:pt x="1076" y="44"/>
                </a:cubicBezTo>
              </a:path>
            </a:pathLst>
          </a:custGeom>
          <a:noFill/>
          <a:ln w="38100" cap="flat" cmpd="sng">
            <a:solidFill>
              <a:srgbClr val="33CC33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3771" name="Freeform 59"/>
          <p:cNvSpPr>
            <a:spLocks/>
          </p:cNvSpPr>
          <p:nvPr/>
        </p:nvSpPr>
        <p:spPr bwMode="auto">
          <a:xfrm>
            <a:off x="2079625" y="3317875"/>
            <a:ext cx="2293938" cy="485775"/>
          </a:xfrm>
          <a:custGeom>
            <a:avLst/>
            <a:gdLst>
              <a:gd name="T0" fmla="*/ 0 w 1445"/>
              <a:gd name="T1" fmla="*/ 2147483647 h 306"/>
              <a:gd name="T2" fmla="*/ 2147483647 w 1445"/>
              <a:gd name="T3" fmla="*/ 2147483647 h 306"/>
              <a:gd name="T4" fmla="*/ 2147483647 w 1445"/>
              <a:gd name="T5" fmla="*/ 2147483647 h 306"/>
              <a:gd name="T6" fmla="*/ 2147483647 w 1445"/>
              <a:gd name="T7" fmla="*/ 2147483647 h 306"/>
              <a:gd name="T8" fmla="*/ 2147483647 w 1445"/>
              <a:gd name="T9" fmla="*/ 2147483647 h 306"/>
              <a:gd name="T10" fmla="*/ 2147483647 w 1445"/>
              <a:gd name="T11" fmla="*/ 2147483647 h 306"/>
              <a:gd name="T12" fmla="*/ 2147483647 w 1445"/>
              <a:gd name="T13" fmla="*/ 2147483647 h 306"/>
              <a:gd name="T14" fmla="*/ 2147483647 w 1445"/>
              <a:gd name="T15" fmla="*/ 2147483647 h 306"/>
              <a:gd name="T16" fmla="*/ 2147483647 w 1445"/>
              <a:gd name="T17" fmla="*/ 2147483647 h 306"/>
              <a:gd name="T18" fmla="*/ 2147483647 w 1445"/>
              <a:gd name="T19" fmla="*/ 2147483647 h 306"/>
              <a:gd name="T20" fmla="*/ 2147483647 w 1445"/>
              <a:gd name="T21" fmla="*/ 2147483647 h 306"/>
              <a:gd name="T22" fmla="*/ 2147483647 w 1445"/>
              <a:gd name="T23" fmla="*/ 2147483647 h 306"/>
              <a:gd name="T24" fmla="*/ 2147483647 w 1445"/>
              <a:gd name="T25" fmla="*/ 2147483647 h 30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445"/>
              <a:gd name="T40" fmla="*/ 0 h 306"/>
              <a:gd name="T41" fmla="*/ 1445 w 1445"/>
              <a:gd name="T42" fmla="*/ 306 h 30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445" h="306">
                <a:moveTo>
                  <a:pt x="0" y="306"/>
                </a:moveTo>
                <a:cubicBezTo>
                  <a:pt x="5" y="304"/>
                  <a:pt x="12" y="305"/>
                  <a:pt x="16" y="301"/>
                </a:cubicBezTo>
                <a:cubicBezTo>
                  <a:pt x="24" y="293"/>
                  <a:pt x="21" y="278"/>
                  <a:pt x="27" y="268"/>
                </a:cubicBezTo>
                <a:cubicBezTo>
                  <a:pt x="33" y="257"/>
                  <a:pt x="41" y="247"/>
                  <a:pt x="48" y="236"/>
                </a:cubicBezTo>
                <a:cubicBezTo>
                  <a:pt x="58" y="221"/>
                  <a:pt x="117" y="177"/>
                  <a:pt x="125" y="171"/>
                </a:cubicBezTo>
                <a:cubicBezTo>
                  <a:pt x="159" y="146"/>
                  <a:pt x="186" y="117"/>
                  <a:pt x="228" y="105"/>
                </a:cubicBezTo>
                <a:cubicBezTo>
                  <a:pt x="249" y="91"/>
                  <a:pt x="273" y="79"/>
                  <a:pt x="298" y="73"/>
                </a:cubicBezTo>
                <a:cubicBezTo>
                  <a:pt x="394" y="11"/>
                  <a:pt x="526" y="10"/>
                  <a:pt x="635" y="2"/>
                </a:cubicBezTo>
                <a:cubicBezTo>
                  <a:pt x="773" y="5"/>
                  <a:pt x="907" y="0"/>
                  <a:pt x="1043" y="18"/>
                </a:cubicBezTo>
                <a:cubicBezTo>
                  <a:pt x="1068" y="27"/>
                  <a:pt x="1093" y="34"/>
                  <a:pt x="1119" y="40"/>
                </a:cubicBezTo>
                <a:cubicBezTo>
                  <a:pt x="1150" y="63"/>
                  <a:pt x="1183" y="68"/>
                  <a:pt x="1217" y="84"/>
                </a:cubicBezTo>
                <a:cubicBezTo>
                  <a:pt x="1257" y="104"/>
                  <a:pt x="1293" y="119"/>
                  <a:pt x="1336" y="132"/>
                </a:cubicBezTo>
                <a:cubicBezTo>
                  <a:pt x="1370" y="142"/>
                  <a:pt x="1410" y="165"/>
                  <a:pt x="1445" y="165"/>
                </a:cubicBezTo>
              </a:path>
            </a:pathLst>
          </a:custGeom>
          <a:noFill/>
          <a:ln w="38100" cap="flat" cmpd="sng">
            <a:solidFill>
              <a:srgbClr val="33CC33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3772" name="Freeform 60"/>
          <p:cNvSpPr>
            <a:spLocks/>
          </p:cNvSpPr>
          <p:nvPr/>
        </p:nvSpPr>
        <p:spPr bwMode="auto">
          <a:xfrm>
            <a:off x="2105025" y="3994150"/>
            <a:ext cx="1733550" cy="449263"/>
          </a:xfrm>
          <a:custGeom>
            <a:avLst/>
            <a:gdLst>
              <a:gd name="T0" fmla="*/ 0 w 1092"/>
              <a:gd name="T1" fmla="*/ 0 h 283"/>
              <a:gd name="T2" fmla="*/ 2147483647 w 1092"/>
              <a:gd name="T3" fmla="*/ 2147483647 h 283"/>
              <a:gd name="T4" fmla="*/ 2147483647 w 1092"/>
              <a:gd name="T5" fmla="*/ 2147483647 h 283"/>
              <a:gd name="T6" fmla="*/ 2147483647 w 1092"/>
              <a:gd name="T7" fmla="*/ 2147483647 h 283"/>
              <a:gd name="T8" fmla="*/ 2147483647 w 1092"/>
              <a:gd name="T9" fmla="*/ 2147483647 h 283"/>
              <a:gd name="T10" fmla="*/ 2147483647 w 1092"/>
              <a:gd name="T11" fmla="*/ 2147483647 h 28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92"/>
              <a:gd name="T19" fmla="*/ 0 h 283"/>
              <a:gd name="T20" fmla="*/ 1092 w 1092"/>
              <a:gd name="T21" fmla="*/ 283 h 28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92" h="283">
                <a:moveTo>
                  <a:pt x="0" y="0"/>
                </a:moveTo>
                <a:cubicBezTo>
                  <a:pt x="47" y="9"/>
                  <a:pt x="84" y="40"/>
                  <a:pt x="130" y="54"/>
                </a:cubicBezTo>
                <a:cubicBezTo>
                  <a:pt x="184" y="96"/>
                  <a:pt x="261" y="129"/>
                  <a:pt x="326" y="147"/>
                </a:cubicBezTo>
                <a:cubicBezTo>
                  <a:pt x="348" y="162"/>
                  <a:pt x="373" y="163"/>
                  <a:pt x="397" y="174"/>
                </a:cubicBezTo>
                <a:cubicBezTo>
                  <a:pt x="439" y="193"/>
                  <a:pt x="481" y="209"/>
                  <a:pt x="527" y="217"/>
                </a:cubicBezTo>
                <a:cubicBezTo>
                  <a:pt x="704" y="283"/>
                  <a:pt x="907" y="272"/>
                  <a:pt x="1092" y="272"/>
                </a:cubicBezTo>
              </a:path>
            </a:pathLst>
          </a:custGeom>
          <a:noFill/>
          <a:ln w="38100" cap="flat" cmpd="sng">
            <a:solidFill>
              <a:srgbClr val="33CC33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0954" name="Oval 63"/>
          <p:cNvSpPr>
            <a:spLocks noChangeArrowheads="1"/>
          </p:cNvSpPr>
          <p:nvPr/>
        </p:nvSpPr>
        <p:spPr bwMode="auto">
          <a:xfrm>
            <a:off x="4341813" y="3579813"/>
            <a:ext cx="152400" cy="152400"/>
          </a:xfrm>
          <a:prstGeom prst="ellipse">
            <a:avLst/>
          </a:prstGeom>
          <a:noFill/>
          <a:ln w="38100">
            <a:solidFill>
              <a:srgbClr val="33CC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55" name="Oval 64"/>
          <p:cNvSpPr>
            <a:spLocks noChangeArrowheads="1"/>
          </p:cNvSpPr>
          <p:nvPr/>
        </p:nvSpPr>
        <p:spPr bwMode="auto">
          <a:xfrm>
            <a:off x="3844925" y="3689350"/>
            <a:ext cx="152400" cy="152400"/>
          </a:xfrm>
          <a:prstGeom prst="ellipse">
            <a:avLst/>
          </a:prstGeom>
          <a:noFill/>
          <a:ln w="38100">
            <a:solidFill>
              <a:srgbClr val="33CC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0956" name="Oval 65"/>
          <p:cNvSpPr>
            <a:spLocks noChangeArrowheads="1"/>
          </p:cNvSpPr>
          <p:nvPr/>
        </p:nvSpPr>
        <p:spPr bwMode="auto">
          <a:xfrm>
            <a:off x="3833813" y="4384675"/>
            <a:ext cx="152400" cy="152400"/>
          </a:xfrm>
          <a:prstGeom prst="ellipse">
            <a:avLst/>
          </a:prstGeom>
          <a:noFill/>
          <a:ln w="38100">
            <a:solidFill>
              <a:srgbClr val="33CC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243778" name="Text Box 66"/>
          <p:cNvSpPr txBox="1">
            <a:spLocks noChangeArrowheads="1"/>
          </p:cNvSpPr>
          <p:nvPr/>
        </p:nvSpPr>
        <p:spPr bwMode="auto">
          <a:xfrm>
            <a:off x="4044950" y="1276350"/>
            <a:ext cx="4968875" cy="2162175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zh-CN" sz="2000">
                <a:latin typeface="Tahoma" charset="0"/>
              </a:rPr>
              <a:t>Maximizing the margin is good according to intuition and PAC theory 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zh-CN" sz="2000">
                <a:latin typeface="Tahoma" charset="0"/>
              </a:rPr>
              <a:t>Implies that only support vectors are important; other training examples are ignorable.</a:t>
            </a:r>
          </a:p>
          <a:p>
            <a:pPr>
              <a:spcBef>
                <a:spcPct val="50000"/>
              </a:spcBef>
              <a:buClr>
                <a:schemeClr val="tx1"/>
              </a:buClr>
              <a:buFontTx/>
              <a:buAutoNum type="arabicPeriod"/>
            </a:pPr>
            <a:r>
              <a:rPr lang="en-US" altLang="zh-CN" sz="2000">
                <a:latin typeface="Tahoma" charset="0"/>
              </a:rPr>
              <a:t>Empirically it works very very well.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3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3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3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3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3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3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3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3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69" grpId="0"/>
      <p:bldP spid="243770" grpId="0" animBg="1"/>
      <p:bldP spid="243771" grpId="0" animBg="1"/>
      <p:bldP spid="243772" grpId="0" animBg="1"/>
      <p:bldP spid="24377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/>
            <a:r>
              <a:rPr lang="en-US" altLang="x-none">
                <a:solidFill>
                  <a:schemeClr val="accent2"/>
                </a:solidFill>
                <a:latin typeface="Tw Cen MT Condensed" charset="0"/>
                <a:ea typeface="ＭＳ Ｐゴシック" charset="-128"/>
              </a:rPr>
              <a:t>The naivete of independence</a:t>
            </a:r>
          </a:p>
        </p:txBody>
      </p:sp>
      <p:sp>
        <p:nvSpPr>
          <p:cNvPr id="16373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12875"/>
            <a:ext cx="8062913" cy="512127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x-none" sz="2400">
                <a:ea typeface="ＭＳ Ｐゴシック" charset="-128"/>
              </a:rPr>
              <a:t>Naïve Bayes assumption is inappropriate if there are strong conditional dependencies between the variables</a:t>
            </a:r>
          </a:p>
          <a:p>
            <a:pPr eaLnBrk="1" hangingPunct="1"/>
            <a:r>
              <a:rPr lang="en-US" altLang="x-none" sz="2400">
                <a:ea typeface="ＭＳ Ｐゴシック" charset="-128"/>
              </a:rPr>
              <a:t>Classifier may end up "double-counting" the effect of highly correlated features, pushing the classifier closer to a given label than is justified</a:t>
            </a:r>
          </a:p>
          <a:p>
            <a:pPr eaLnBrk="1" hangingPunct="1"/>
            <a:r>
              <a:rPr lang="en-US" altLang="x-none" sz="2400">
                <a:ea typeface="ＭＳ Ｐゴシック" charset="-128"/>
              </a:rPr>
              <a:t>Consider a name gender classifier</a:t>
            </a:r>
          </a:p>
          <a:p>
            <a:pPr lvl="1" eaLnBrk="1" hangingPunct="1"/>
            <a:r>
              <a:rPr lang="en-US" altLang="x-none" sz="2000">
                <a:ea typeface="ＭＳ Ｐゴシック" charset="-128"/>
              </a:rPr>
              <a:t>features ends-with(a) and ends-with(vowel) are dependent on one another, because if an input value has the first feature, then it must also have the second feature</a:t>
            </a:r>
          </a:p>
          <a:p>
            <a:pPr lvl="1" eaLnBrk="1" hangingPunct="1"/>
            <a:r>
              <a:rPr lang="en-US" altLang="x-none" sz="2000">
                <a:ea typeface="ＭＳ Ｐゴシック" charset="-128"/>
              </a:rPr>
              <a:t>For features like these, the duplicated information may be given more weight than is justified by the training set</a:t>
            </a:r>
          </a:p>
        </p:txBody>
      </p:sp>
      <p:sp>
        <p:nvSpPr>
          <p:cNvPr id="15363" name="Rectangle 15"/>
          <p:cNvSpPr txBox="1">
            <a:spLocks noChangeArrowheads="1"/>
          </p:cNvSpPr>
          <p:nvPr/>
        </p:nvSpPr>
        <p:spPr bwMode="auto">
          <a:xfrm>
            <a:off x="1966913" y="6626225"/>
            <a:ext cx="163512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1600">
                <a:latin typeface="Tw Cen MT" charset="0"/>
              </a:rPr>
              <a:t>Slide from Heng Ji</a:t>
            </a:r>
          </a:p>
          <a:p>
            <a:endParaRPr lang="en-US" altLang="zh-CN" sz="1600">
              <a:latin typeface="Tw Cen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875"/>
            <a:ext cx="7772400" cy="790575"/>
          </a:xfrm>
        </p:spPr>
        <p:txBody>
          <a:bodyPr/>
          <a:lstStyle/>
          <a:p>
            <a:pPr eaLnBrk="1" hangingPunct="1"/>
            <a:r>
              <a:rPr lang="en-US" altLang="zh-CN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Linear SVM Mathematically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4584700"/>
            <a:ext cx="3886200" cy="19399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zh-CN" sz="2600" dirty="0" smtClean="0">
                <a:ea typeface="+mn-ea"/>
                <a:cs typeface="+mn-cs"/>
              </a:rPr>
              <a:t>What we know: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zh-CN" sz="2600" b="1" i="1" dirty="0" smtClean="0">
                <a:latin typeface="+mj-lt"/>
                <a:ea typeface="+mn-ea"/>
                <a:cs typeface="+mn-cs"/>
              </a:rPr>
              <a:t>w</a:t>
            </a:r>
            <a:r>
              <a:rPr lang="en-US" altLang="zh-CN" sz="2600" i="1" dirty="0" smtClean="0">
                <a:latin typeface="+mj-lt"/>
                <a:ea typeface="+mn-ea"/>
                <a:cs typeface="+mn-cs"/>
              </a:rPr>
              <a:t> . </a:t>
            </a:r>
            <a:r>
              <a:rPr lang="en-US" altLang="zh-CN" sz="2600" b="1" i="1" dirty="0" smtClean="0">
                <a:latin typeface="+mj-lt"/>
                <a:ea typeface="+mn-ea"/>
                <a:cs typeface="+mn-cs"/>
              </a:rPr>
              <a:t>x</a:t>
            </a:r>
            <a:r>
              <a:rPr lang="en-US" altLang="zh-CN" sz="2600" b="1" i="1" baseline="30000" dirty="0" smtClean="0">
                <a:latin typeface="+mj-lt"/>
                <a:ea typeface="+mn-ea"/>
                <a:cs typeface="+mn-cs"/>
              </a:rPr>
              <a:t>+</a:t>
            </a:r>
            <a:r>
              <a:rPr lang="en-US" altLang="zh-CN" sz="2600" i="1" dirty="0" smtClean="0">
                <a:latin typeface="+mj-lt"/>
                <a:ea typeface="+mn-ea"/>
                <a:cs typeface="+mn-cs"/>
              </a:rPr>
              <a:t> + b = +</a:t>
            </a:r>
            <a:r>
              <a:rPr lang="en-US" altLang="zh-CN" sz="2600" dirty="0" smtClean="0">
                <a:latin typeface="+mj-lt"/>
                <a:ea typeface="+mn-ea"/>
                <a:cs typeface="+mn-cs"/>
              </a:rPr>
              <a:t>1</a:t>
            </a:r>
            <a:r>
              <a:rPr lang="en-US" altLang="zh-CN" sz="2600" i="1" dirty="0" smtClean="0">
                <a:latin typeface="+mj-lt"/>
                <a:ea typeface="+mn-ea"/>
                <a:cs typeface="+mn-cs"/>
              </a:rPr>
              <a:t> 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zh-CN" sz="2600" b="1" i="1" dirty="0" smtClean="0">
                <a:latin typeface="+mj-lt"/>
                <a:ea typeface="+mn-ea"/>
                <a:cs typeface="+mn-cs"/>
              </a:rPr>
              <a:t>w</a:t>
            </a:r>
            <a:r>
              <a:rPr lang="en-US" altLang="zh-CN" sz="2600" i="1" dirty="0" smtClean="0">
                <a:latin typeface="+mj-lt"/>
                <a:ea typeface="+mn-ea"/>
                <a:cs typeface="+mn-cs"/>
              </a:rPr>
              <a:t> . </a:t>
            </a:r>
            <a:r>
              <a:rPr lang="en-US" altLang="zh-CN" sz="2600" b="1" i="1" dirty="0" smtClean="0">
                <a:latin typeface="+mj-lt"/>
                <a:ea typeface="+mn-ea"/>
                <a:cs typeface="+mn-cs"/>
              </a:rPr>
              <a:t>x</a:t>
            </a:r>
            <a:r>
              <a:rPr lang="en-US" altLang="zh-CN" sz="2600" b="1" i="1" baseline="30000" dirty="0" smtClean="0">
                <a:latin typeface="+mj-lt"/>
                <a:ea typeface="+mn-ea"/>
                <a:cs typeface="+mn-cs"/>
              </a:rPr>
              <a:t>-</a:t>
            </a:r>
            <a:r>
              <a:rPr lang="en-US" altLang="zh-CN" sz="2600" i="1" dirty="0" smtClean="0">
                <a:latin typeface="+mj-lt"/>
                <a:ea typeface="+mn-ea"/>
                <a:cs typeface="+mn-cs"/>
              </a:rPr>
              <a:t> + b = -</a:t>
            </a:r>
            <a:r>
              <a:rPr lang="en-US" altLang="zh-CN" sz="2600" dirty="0" smtClean="0">
                <a:latin typeface="+mj-lt"/>
                <a:ea typeface="+mn-ea"/>
                <a:cs typeface="+mn-cs"/>
              </a:rPr>
              <a:t>1</a:t>
            </a:r>
            <a:r>
              <a:rPr lang="en-US" altLang="zh-CN" sz="2600" i="1" dirty="0" smtClean="0">
                <a:ea typeface="+mn-ea"/>
                <a:cs typeface="+mn-cs"/>
              </a:rPr>
              <a:t> 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zh-CN" sz="2600" b="1" i="1" dirty="0" smtClean="0">
                <a:latin typeface="+mj-lt"/>
                <a:ea typeface="+mn-ea"/>
                <a:cs typeface="+mn-cs"/>
              </a:rPr>
              <a:t>w</a:t>
            </a:r>
            <a:r>
              <a:rPr lang="en-US" altLang="zh-CN" sz="2600" i="1" dirty="0" smtClean="0">
                <a:latin typeface="+mj-lt"/>
                <a:ea typeface="+mn-ea"/>
                <a:cs typeface="+mn-cs"/>
              </a:rPr>
              <a:t> . (</a:t>
            </a:r>
            <a:r>
              <a:rPr lang="en-US" altLang="zh-CN" sz="2600" b="1" i="1" dirty="0" smtClean="0">
                <a:latin typeface="+mj-lt"/>
                <a:ea typeface="+mn-ea"/>
                <a:cs typeface="+mn-cs"/>
              </a:rPr>
              <a:t>x</a:t>
            </a:r>
            <a:r>
              <a:rPr lang="en-US" altLang="zh-CN" sz="2600" b="1" i="1" baseline="30000" dirty="0" smtClean="0">
                <a:latin typeface="+mj-lt"/>
                <a:ea typeface="+mn-ea"/>
                <a:cs typeface="+mn-cs"/>
              </a:rPr>
              <a:t>+</a:t>
            </a:r>
            <a:r>
              <a:rPr lang="en-US" altLang="zh-CN" sz="2600" b="1" i="1" dirty="0" smtClean="0">
                <a:latin typeface="+mj-lt"/>
                <a:ea typeface="+mn-ea"/>
                <a:cs typeface="+mn-cs"/>
              </a:rPr>
              <a:t>-x</a:t>
            </a:r>
            <a:r>
              <a:rPr lang="en-US" altLang="zh-CN" sz="2600" b="1" i="1" baseline="30000" dirty="0" smtClean="0">
                <a:latin typeface="+mj-lt"/>
                <a:ea typeface="+mn-ea"/>
                <a:cs typeface="+mn-cs"/>
              </a:rPr>
              <a:t>-</a:t>
            </a:r>
            <a:r>
              <a:rPr lang="en-US" altLang="zh-CN" sz="2600" i="1" dirty="0" smtClean="0">
                <a:latin typeface="+mj-lt"/>
                <a:ea typeface="+mn-ea"/>
                <a:cs typeface="+mn-cs"/>
              </a:rPr>
              <a:t>) = </a:t>
            </a:r>
            <a:r>
              <a:rPr lang="en-US" altLang="zh-CN" sz="2600" dirty="0" smtClean="0">
                <a:latin typeface="+mj-lt"/>
                <a:ea typeface="+mn-ea"/>
                <a:cs typeface="+mn-cs"/>
              </a:rPr>
              <a:t>2</a:t>
            </a:r>
            <a:r>
              <a:rPr lang="en-US" altLang="zh-CN" sz="2600" i="1" dirty="0" smtClean="0">
                <a:ea typeface="+mn-ea"/>
                <a:cs typeface="+mn-cs"/>
              </a:rPr>
              <a:t> </a:t>
            </a:r>
            <a:endParaRPr lang="en-US" altLang="zh-CN" sz="2600" dirty="0" smtClean="0">
              <a:ea typeface="+mn-ea"/>
              <a:cs typeface="+mn-cs"/>
            </a:endParaRPr>
          </a:p>
        </p:txBody>
      </p:sp>
      <p:sp>
        <p:nvSpPr>
          <p:cNvPr id="83971" name="Line 5"/>
          <p:cNvSpPr>
            <a:spLocks noChangeShapeType="1"/>
          </p:cNvSpPr>
          <p:nvPr/>
        </p:nvSpPr>
        <p:spPr bwMode="auto">
          <a:xfrm rot="-1599335">
            <a:off x="2292350" y="2540000"/>
            <a:ext cx="2971800" cy="0"/>
          </a:xfrm>
          <a:prstGeom prst="line">
            <a:avLst/>
          </a:prstGeom>
          <a:noFill/>
          <a:ln w="12700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3972" name="Line 6"/>
          <p:cNvSpPr>
            <a:spLocks noChangeShapeType="1"/>
          </p:cNvSpPr>
          <p:nvPr/>
        </p:nvSpPr>
        <p:spPr bwMode="auto">
          <a:xfrm rot="-1599335">
            <a:off x="2438400" y="2830513"/>
            <a:ext cx="297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3973" name="Line 7"/>
          <p:cNvSpPr>
            <a:spLocks noChangeShapeType="1"/>
          </p:cNvSpPr>
          <p:nvPr/>
        </p:nvSpPr>
        <p:spPr bwMode="auto">
          <a:xfrm rot="-1599335">
            <a:off x="2582863" y="3119438"/>
            <a:ext cx="29718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3974" name="Text Box 8"/>
          <p:cNvSpPr txBox="1">
            <a:spLocks noChangeArrowheads="1"/>
          </p:cNvSpPr>
          <p:nvPr/>
        </p:nvSpPr>
        <p:spPr bwMode="auto">
          <a:xfrm rot="-1586986">
            <a:off x="1752600" y="2049463"/>
            <a:ext cx="304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solidFill>
                  <a:srgbClr val="FF0000"/>
                </a:solidFill>
                <a:latin typeface="Tahoma" charset="0"/>
              </a:rPr>
              <a:t>“Predict Class = +1” zone</a:t>
            </a:r>
          </a:p>
        </p:txBody>
      </p:sp>
      <p:sp>
        <p:nvSpPr>
          <p:cNvPr id="83975" name="Text Box 9"/>
          <p:cNvSpPr txBox="1">
            <a:spLocks noChangeArrowheads="1"/>
          </p:cNvSpPr>
          <p:nvPr/>
        </p:nvSpPr>
        <p:spPr bwMode="auto">
          <a:xfrm rot="-1586986">
            <a:off x="2971800" y="3344863"/>
            <a:ext cx="28876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>
                <a:solidFill>
                  <a:srgbClr val="33CC33"/>
                </a:solidFill>
                <a:latin typeface="Tahoma" charset="0"/>
              </a:rPr>
              <a:t>“Predict Class = -1” zone</a:t>
            </a:r>
          </a:p>
        </p:txBody>
      </p:sp>
      <p:sp>
        <p:nvSpPr>
          <p:cNvPr id="83976" name="Text Box 10"/>
          <p:cNvSpPr txBox="1">
            <a:spLocks noChangeArrowheads="1"/>
          </p:cNvSpPr>
          <p:nvPr/>
        </p:nvSpPr>
        <p:spPr bwMode="auto">
          <a:xfrm rot="-1777892">
            <a:off x="1219200" y="3268663"/>
            <a:ext cx="1493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1600">
                <a:solidFill>
                  <a:schemeClr val="hlink"/>
                </a:solidFill>
                <a:latin typeface="Tahoma" charset="0"/>
              </a:rPr>
              <a:t>wx+b=1</a:t>
            </a:r>
          </a:p>
        </p:txBody>
      </p:sp>
      <p:sp>
        <p:nvSpPr>
          <p:cNvPr id="83977" name="Text Box 11"/>
          <p:cNvSpPr txBox="1">
            <a:spLocks noChangeArrowheads="1"/>
          </p:cNvSpPr>
          <p:nvPr/>
        </p:nvSpPr>
        <p:spPr bwMode="auto">
          <a:xfrm rot="-1777892">
            <a:off x="1600200" y="3573463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1600">
                <a:latin typeface="Tahoma" charset="0"/>
              </a:rPr>
              <a:t>wx+b=0</a:t>
            </a:r>
          </a:p>
        </p:txBody>
      </p:sp>
      <p:sp>
        <p:nvSpPr>
          <p:cNvPr id="83978" name="Text Box 12"/>
          <p:cNvSpPr txBox="1">
            <a:spLocks noChangeArrowheads="1"/>
          </p:cNvSpPr>
          <p:nvPr/>
        </p:nvSpPr>
        <p:spPr bwMode="auto">
          <a:xfrm rot="-1777892">
            <a:off x="1676400" y="3878263"/>
            <a:ext cx="12874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en-US" altLang="zh-CN" sz="1600">
                <a:solidFill>
                  <a:srgbClr val="747E26"/>
                </a:solidFill>
                <a:latin typeface="Tahoma" charset="0"/>
              </a:rPr>
              <a:t>wx+b=-1</a:t>
            </a:r>
          </a:p>
        </p:txBody>
      </p:sp>
      <p:sp>
        <p:nvSpPr>
          <p:cNvPr id="251917" name="Line 13"/>
          <p:cNvSpPr>
            <a:spLocks noChangeShapeType="1"/>
          </p:cNvSpPr>
          <p:nvPr/>
        </p:nvSpPr>
        <p:spPr bwMode="auto">
          <a:xfrm>
            <a:off x="5170488" y="1849438"/>
            <a:ext cx="327025" cy="598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3980" name="Oval 16"/>
          <p:cNvSpPr>
            <a:spLocks noChangeArrowheads="1"/>
          </p:cNvSpPr>
          <p:nvPr/>
        </p:nvSpPr>
        <p:spPr bwMode="auto">
          <a:xfrm>
            <a:off x="4114800" y="3040063"/>
            <a:ext cx="76200" cy="76200"/>
          </a:xfrm>
          <a:prstGeom prst="ellipse">
            <a:avLst/>
          </a:prstGeom>
          <a:solidFill>
            <a:srgbClr val="990099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3981" name="Text Box 17"/>
          <p:cNvSpPr txBox="1">
            <a:spLocks noChangeArrowheads="1"/>
          </p:cNvSpPr>
          <p:nvPr/>
        </p:nvSpPr>
        <p:spPr bwMode="auto">
          <a:xfrm>
            <a:off x="4267200" y="2887663"/>
            <a:ext cx="457200" cy="415925"/>
          </a:xfrm>
          <a:prstGeom prst="rect">
            <a:avLst/>
          </a:prstGeom>
          <a:solidFill>
            <a:schemeClr val="bg1"/>
          </a:solidFill>
          <a:ln w="19050">
            <a:solidFill>
              <a:srgbClr val="9900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 b="1" i="1">
                <a:solidFill>
                  <a:srgbClr val="990099"/>
                </a:solidFill>
                <a:latin typeface="Tahoma" charset="0"/>
              </a:rPr>
              <a:t>X</a:t>
            </a:r>
            <a:r>
              <a:rPr lang="en-US" altLang="zh-CN" sz="2000" b="1" i="1" baseline="40000">
                <a:solidFill>
                  <a:srgbClr val="990099"/>
                </a:solidFill>
                <a:latin typeface="Tahoma" charset="0"/>
              </a:rPr>
              <a:t>-</a:t>
            </a:r>
          </a:p>
        </p:txBody>
      </p:sp>
      <p:sp>
        <p:nvSpPr>
          <p:cNvPr id="83982" name="Oval 18"/>
          <p:cNvSpPr>
            <a:spLocks noChangeArrowheads="1"/>
          </p:cNvSpPr>
          <p:nvPr/>
        </p:nvSpPr>
        <p:spPr bwMode="auto">
          <a:xfrm>
            <a:off x="4189413" y="2290763"/>
            <a:ext cx="76200" cy="76200"/>
          </a:xfrm>
          <a:prstGeom prst="ellipse">
            <a:avLst/>
          </a:prstGeom>
          <a:solidFill>
            <a:srgbClr val="CC33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3983" name="Text Box 19"/>
          <p:cNvSpPr txBox="1">
            <a:spLocks noChangeArrowheads="1"/>
          </p:cNvSpPr>
          <p:nvPr/>
        </p:nvSpPr>
        <p:spPr bwMode="auto">
          <a:xfrm>
            <a:off x="4300538" y="1852613"/>
            <a:ext cx="515937" cy="415925"/>
          </a:xfrm>
          <a:prstGeom prst="rect">
            <a:avLst/>
          </a:prstGeom>
          <a:solidFill>
            <a:schemeClr val="bg1"/>
          </a:solidFill>
          <a:ln w="19050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en-US" altLang="zh-CN" sz="2000" b="1" i="1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US" altLang="zh-CN" i="1" baseline="30000">
                <a:solidFill>
                  <a:srgbClr val="CC3300"/>
                </a:solidFill>
                <a:latin typeface="Tahoma" charset="0"/>
              </a:rPr>
              <a:t>+</a:t>
            </a:r>
          </a:p>
        </p:txBody>
      </p:sp>
      <p:sp>
        <p:nvSpPr>
          <p:cNvPr id="8398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graphicFrame>
        <p:nvGraphicFramePr>
          <p:cNvPr id="251933" name="Object 29"/>
          <p:cNvGraphicFramePr>
            <a:graphicFrameLocks noChangeAspect="1"/>
          </p:cNvGraphicFramePr>
          <p:nvPr/>
        </p:nvGraphicFramePr>
        <p:xfrm>
          <a:off x="4267200" y="4937125"/>
          <a:ext cx="3886200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9" name="Equation" r:id="rId3" imgW="1473200" imgH="469900" progId="Equation.3">
                  <p:embed/>
                </p:oleObj>
              </mc:Choice>
              <mc:Fallback>
                <p:oleObj name="Equation" r:id="rId3" imgW="1473200" imgH="4699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937125"/>
                        <a:ext cx="3886200" cy="122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1935" name="Text Box 31"/>
          <p:cNvSpPr txBox="1">
            <a:spLocks noChangeArrowheads="1"/>
          </p:cNvSpPr>
          <p:nvPr/>
        </p:nvSpPr>
        <p:spPr bwMode="auto">
          <a:xfrm>
            <a:off x="5638800" y="1897063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en-US" altLang="zh-CN" b="1" i="1">
                <a:latin typeface="Tahoma" charset="0"/>
              </a:rPr>
              <a:t>M</a:t>
            </a:r>
            <a:r>
              <a:rPr lang="en-US" altLang="zh-CN">
                <a:latin typeface="Tahoma" charset="0"/>
              </a:rPr>
              <a:t>=Margin Width</a:t>
            </a:r>
            <a:endParaRPr lang="en-US" altLang="zh-CN" i="1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17" grpId="0" animBg="1"/>
      <p:bldP spid="25193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4"/>
          <p:cNvSpPr>
            <a:spLocks noChangeArrowheads="1"/>
          </p:cNvSpPr>
          <p:nvPr/>
        </p:nvSpPr>
        <p:spPr bwMode="auto">
          <a:xfrm>
            <a:off x="498475" y="44450"/>
            <a:ext cx="8534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3800">
                <a:solidFill>
                  <a:srgbClr val="00B050"/>
                </a:solidFill>
                <a:latin typeface="Tw Cen MT Condensed" charset="0"/>
              </a:rPr>
              <a:t>Linear SVM Mathematically</a:t>
            </a:r>
          </a:p>
        </p:txBody>
      </p:sp>
      <p:sp>
        <p:nvSpPr>
          <p:cNvPr id="257029" name="Rectangle 5"/>
          <p:cNvSpPr>
            <a:spLocks noChangeArrowheads="1"/>
          </p:cNvSpPr>
          <p:nvPr/>
        </p:nvSpPr>
        <p:spPr bwMode="auto">
          <a:xfrm>
            <a:off x="696913" y="981075"/>
            <a:ext cx="8335962" cy="576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en-US" altLang="zh-CN" sz="2400" dirty="0" smtClean="0"/>
              <a:t>Goal: </a:t>
            </a:r>
            <a:r>
              <a:rPr lang="en-US" altLang="zh-CN" sz="2000" b="1" dirty="0" smtClean="0"/>
              <a:t>1) Correctly classify all training data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lang="en-US" altLang="zh-CN" sz="2400" i="1" dirty="0" smtClean="0">
                <a:solidFill>
                  <a:schemeClr val="tx2"/>
                </a:solidFill>
              </a:rPr>
              <a:t>                                                  if </a:t>
            </a:r>
            <a:r>
              <a:rPr lang="en-US" altLang="zh-CN" sz="2400" i="1" dirty="0" err="1" smtClean="0">
                <a:solidFill>
                  <a:schemeClr val="tx2"/>
                </a:solidFill>
              </a:rPr>
              <a:t>y</a:t>
            </a:r>
            <a:r>
              <a:rPr lang="en-US" altLang="zh-CN" sz="2400" i="1" baseline="-25000" dirty="0" err="1" smtClean="0">
                <a:solidFill>
                  <a:schemeClr val="tx2"/>
                </a:solidFill>
              </a:rPr>
              <a:t>i</a:t>
            </a:r>
            <a:r>
              <a:rPr lang="en-US" altLang="zh-CN" sz="2400" i="1" dirty="0" smtClean="0">
                <a:solidFill>
                  <a:schemeClr val="tx2"/>
                </a:solidFill>
              </a:rPr>
              <a:t> = +1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lang="en-US" altLang="zh-CN" sz="2400" i="1" dirty="0" smtClean="0">
                <a:solidFill>
                  <a:schemeClr val="tx2"/>
                </a:solidFill>
              </a:rPr>
              <a:t>                                                  if </a:t>
            </a:r>
            <a:r>
              <a:rPr lang="en-US" altLang="zh-CN" sz="2400" i="1" dirty="0" err="1" smtClean="0">
                <a:solidFill>
                  <a:schemeClr val="tx2"/>
                </a:solidFill>
              </a:rPr>
              <a:t>y</a:t>
            </a:r>
            <a:r>
              <a:rPr lang="en-US" altLang="zh-CN" sz="2400" i="1" baseline="-30000" dirty="0" err="1" smtClean="0">
                <a:solidFill>
                  <a:schemeClr val="tx2"/>
                </a:solidFill>
              </a:rPr>
              <a:t>i</a:t>
            </a:r>
            <a:r>
              <a:rPr lang="en-US" altLang="zh-CN" sz="2400" i="1" dirty="0" smtClean="0">
                <a:solidFill>
                  <a:schemeClr val="tx2"/>
                </a:solidFill>
              </a:rPr>
              <a:t> = -1</a:t>
            </a:r>
            <a:endParaRPr lang="en-US" altLang="zh-CN" sz="2400" dirty="0" smtClean="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lang="en-US" altLang="zh-CN" sz="2400" dirty="0" smtClean="0"/>
              <a:t>                                                  </a:t>
            </a:r>
            <a:r>
              <a:rPr lang="en-US" altLang="zh-CN" sz="2400" dirty="0" smtClean="0">
                <a:solidFill>
                  <a:schemeClr val="tx2"/>
                </a:solidFill>
              </a:rPr>
              <a:t>for all </a:t>
            </a:r>
            <a:r>
              <a:rPr lang="en-US" altLang="zh-CN" sz="2400" dirty="0" err="1" smtClean="0">
                <a:solidFill>
                  <a:schemeClr val="tx2"/>
                </a:solidFill>
              </a:rPr>
              <a:t>i</a:t>
            </a:r>
            <a:r>
              <a:rPr lang="en-US" altLang="zh-CN" sz="2400" dirty="0" smtClean="0"/>
              <a:t>            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lang="en-US" altLang="zh-CN" sz="2400" dirty="0" smtClean="0"/>
              <a:t>             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lang="en-US" altLang="zh-CN" sz="2400" b="1" dirty="0" smtClean="0"/>
              <a:t>		   </a:t>
            </a:r>
            <a:r>
              <a:rPr lang="en-US" altLang="zh-CN" sz="2000" b="1" dirty="0" smtClean="0"/>
              <a:t>2) Maximize the Margin</a:t>
            </a:r>
            <a:r>
              <a:rPr lang="en-US" altLang="zh-CN" sz="2400" dirty="0" smtClean="0"/>
              <a:t>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lang="en-US" altLang="zh-CN" sz="2400" dirty="0" smtClean="0"/>
              <a:t>                  </a:t>
            </a:r>
            <a:r>
              <a:rPr lang="en-US" altLang="zh-CN" sz="2000" b="1" dirty="0" smtClean="0"/>
              <a:t>same as minimize</a:t>
            </a:r>
            <a:r>
              <a:rPr lang="en-US" altLang="zh-CN" sz="2400" dirty="0" smtClean="0"/>
              <a:t>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/>
            </a:pPr>
            <a:endParaRPr lang="en-US" altLang="zh-CN" sz="2400" b="1" dirty="0" smtClean="0"/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en-US" altLang="zh-CN" sz="2000" b="1" dirty="0" smtClean="0">
                <a:latin typeface="+mn-lt"/>
              </a:rPr>
              <a:t>We can formulate a Quadratic Optimization Problem and solve for </a:t>
            </a:r>
            <a:r>
              <a:rPr lang="en-US" altLang="zh-CN" sz="2000" b="1" i="1" dirty="0" smtClean="0">
                <a:latin typeface="+mj-lt"/>
              </a:rPr>
              <a:t>w</a:t>
            </a:r>
            <a:r>
              <a:rPr lang="en-US" altLang="zh-CN" sz="2000" b="1" dirty="0" smtClean="0">
                <a:latin typeface="+mn-lt"/>
              </a:rPr>
              <a:t> and </a:t>
            </a:r>
            <a:r>
              <a:rPr lang="en-US" altLang="zh-CN" sz="2000" b="1" i="1" dirty="0" smtClean="0">
                <a:latin typeface="+mj-lt"/>
              </a:rPr>
              <a:t>b</a:t>
            </a:r>
            <a:endParaRPr lang="en-US" altLang="zh-CN" sz="2000" i="1" dirty="0" smtClean="0">
              <a:latin typeface="+mj-lt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en-US" altLang="zh-CN" sz="2400" dirty="0" smtClean="0"/>
              <a:t>Minimize</a:t>
            </a:r>
          </a:p>
          <a:p>
            <a:pPr marL="0" indent="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altLang="zh-CN" sz="2400" dirty="0" smtClean="0"/>
              <a:t>   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lang="en-US" altLang="zh-CN" sz="2400" dirty="0" smtClean="0"/>
              <a:t>    subject to                         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/>
            </a:pPr>
            <a:endParaRPr lang="en-US" altLang="zh-CN" sz="2400" dirty="0" smtClean="0"/>
          </a:p>
        </p:txBody>
      </p:sp>
      <p:sp>
        <p:nvSpPr>
          <p:cNvPr id="84995" name="Rectangle 10"/>
          <p:cNvSpPr>
            <a:spLocks noChangeArrowheads="1"/>
          </p:cNvSpPr>
          <p:nvPr/>
        </p:nvSpPr>
        <p:spPr bwMode="auto">
          <a:xfrm>
            <a:off x="0" y="436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graphicFrame>
        <p:nvGraphicFramePr>
          <p:cNvPr id="257033" name="Object 9"/>
          <p:cNvGraphicFramePr>
            <a:graphicFrameLocks noChangeAspect="1"/>
          </p:cNvGraphicFramePr>
          <p:nvPr/>
        </p:nvGraphicFramePr>
        <p:xfrm>
          <a:off x="5741988" y="2959100"/>
          <a:ext cx="10668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79" name="Equation" r:id="rId3" imgW="533169" imgH="444307" progId="Equation.3">
                  <p:embed/>
                </p:oleObj>
              </mc:Choice>
              <mc:Fallback>
                <p:oleObj name="Equation" r:id="rId3" imgW="533169" imgH="444307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1988" y="2959100"/>
                        <a:ext cx="106680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7035" name="Object 11"/>
          <p:cNvGraphicFramePr>
            <a:graphicFrameLocks noChangeAspect="1"/>
          </p:cNvGraphicFramePr>
          <p:nvPr/>
        </p:nvGraphicFramePr>
        <p:xfrm>
          <a:off x="4495800" y="5013325"/>
          <a:ext cx="1981200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80" name="Equation" r:id="rId5" imgW="888614" imgH="393529" progId="Equation.3">
                  <p:embed/>
                </p:oleObj>
              </mc:Choice>
              <mc:Fallback>
                <p:oleObj name="Equation" r:id="rId5" imgW="888614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013325"/>
                        <a:ext cx="1981200" cy="87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998" name="Object 12"/>
          <p:cNvGraphicFramePr>
            <a:graphicFrameLocks noChangeAspect="1"/>
          </p:cNvGraphicFramePr>
          <p:nvPr/>
        </p:nvGraphicFramePr>
        <p:xfrm>
          <a:off x="2632075" y="1412875"/>
          <a:ext cx="1900238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81" name="Equation" r:id="rId7" imgW="672808" imgH="228501" progId="Equation.3">
                  <p:embed/>
                </p:oleObj>
              </mc:Choice>
              <mc:Fallback>
                <p:oleObj name="Equation" r:id="rId7" imgW="672808" imgH="228501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2075" y="1412875"/>
                        <a:ext cx="1900238" cy="57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999" name="Object 13"/>
          <p:cNvGraphicFramePr>
            <a:graphicFrameLocks noChangeAspect="1"/>
          </p:cNvGraphicFramePr>
          <p:nvPr/>
        </p:nvGraphicFramePr>
        <p:xfrm>
          <a:off x="2632075" y="1873250"/>
          <a:ext cx="1900238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82" name="Equation" r:id="rId9" imgW="672808" imgH="228501" progId="Equation.3">
                  <p:embed/>
                </p:oleObj>
              </mc:Choice>
              <mc:Fallback>
                <p:oleObj name="Equation" r:id="rId9" imgW="672808" imgH="228501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2075" y="1873250"/>
                        <a:ext cx="1900238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0" name="Rectangle 15"/>
          <p:cNvSpPr>
            <a:spLocks noChangeArrowheads="1"/>
          </p:cNvSpPr>
          <p:nvPr/>
        </p:nvSpPr>
        <p:spPr bwMode="auto">
          <a:xfrm>
            <a:off x="0" y="436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graphicFrame>
        <p:nvGraphicFramePr>
          <p:cNvPr id="257038" name="Object 14"/>
          <p:cNvGraphicFramePr>
            <a:graphicFrameLocks noChangeAspect="1"/>
          </p:cNvGraphicFramePr>
          <p:nvPr/>
        </p:nvGraphicFramePr>
        <p:xfrm>
          <a:off x="4386263" y="6021388"/>
          <a:ext cx="2960687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83" name="Equation" r:id="rId11" imgW="1130300" imgH="228600" progId="Equation.3">
                  <p:embed/>
                </p:oleObj>
              </mc:Choice>
              <mc:Fallback>
                <p:oleObj name="Equation" r:id="rId11" imgW="1130300" imgH="2286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6263" y="6021388"/>
                        <a:ext cx="2960687" cy="59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2" name="AutoShape 16"/>
          <p:cNvSpPr>
            <a:spLocks/>
          </p:cNvSpPr>
          <p:nvPr/>
        </p:nvSpPr>
        <p:spPr bwMode="auto">
          <a:xfrm>
            <a:off x="6161088" y="1568450"/>
            <a:ext cx="228600" cy="609600"/>
          </a:xfrm>
          <a:prstGeom prst="rightBrace">
            <a:avLst>
              <a:gd name="adj1" fmla="val 22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85003" name="AutoShape 17"/>
          <p:cNvSpPr>
            <a:spLocks noChangeArrowheads="1"/>
          </p:cNvSpPr>
          <p:nvPr/>
        </p:nvSpPr>
        <p:spPr bwMode="auto">
          <a:xfrm>
            <a:off x="6410325" y="1844675"/>
            <a:ext cx="609600" cy="685800"/>
          </a:xfrm>
          <a:prstGeom prst="curvedLeftArrow">
            <a:avLst>
              <a:gd name="adj1" fmla="val 22500"/>
              <a:gd name="adj2" fmla="val 45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graphicFrame>
        <p:nvGraphicFramePr>
          <p:cNvPr id="85004" name="Object 19"/>
          <p:cNvGraphicFramePr>
            <a:graphicFrameLocks noChangeAspect="1"/>
          </p:cNvGraphicFramePr>
          <p:nvPr/>
        </p:nvGraphicFramePr>
        <p:xfrm>
          <a:off x="2438400" y="2314575"/>
          <a:ext cx="21336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84" name="Equation" r:id="rId13" imgW="901309" imgH="228501" progId="Equation.3">
                  <p:embed/>
                </p:oleObj>
              </mc:Choice>
              <mc:Fallback>
                <p:oleObj name="Equation" r:id="rId13" imgW="901309" imgH="228501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314575"/>
                        <a:ext cx="213360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5" name="Rectangle 21"/>
          <p:cNvSpPr>
            <a:spLocks noChangeArrowheads="1"/>
          </p:cNvSpPr>
          <p:nvPr/>
        </p:nvSpPr>
        <p:spPr bwMode="auto">
          <a:xfrm>
            <a:off x="0" y="436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graphicFrame>
        <p:nvGraphicFramePr>
          <p:cNvPr id="257053" name="Object 29"/>
          <p:cNvGraphicFramePr>
            <a:graphicFrameLocks noChangeAspect="1"/>
          </p:cNvGraphicFramePr>
          <p:nvPr/>
        </p:nvGraphicFramePr>
        <p:xfrm>
          <a:off x="7346950" y="3352800"/>
          <a:ext cx="838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85" name="Equation" r:id="rId15" imgW="418918" imgH="393529" progId="Equation.3">
                  <p:embed/>
                </p:oleObj>
              </mc:Choice>
              <mc:Fallback>
                <p:oleObj name="Equation" r:id="rId15" imgW="418918" imgH="393529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6950" y="3352800"/>
                        <a:ext cx="8382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4"/>
          <p:cNvSpPr>
            <a:spLocks noChangeArrowheads="1"/>
          </p:cNvSpPr>
          <p:nvPr/>
        </p:nvSpPr>
        <p:spPr bwMode="auto">
          <a:xfrm>
            <a:off x="684213" y="0"/>
            <a:ext cx="8459787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4400">
                <a:solidFill>
                  <a:srgbClr val="00B050"/>
                </a:solidFill>
                <a:latin typeface="Tw Cen MT Condensed" charset="0"/>
              </a:rPr>
              <a:t>Solving the Optimization Problem</a:t>
            </a:r>
          </a:p>
        </p:txBody>
      </p:sp>
      <p:sp>
        <p:nvSpPr>
          <p:cNvPr id="86018" name="Rectangle 5"/>
          <p:cNvSpPr>
            <a:spLocks noChangeArrowheads="1"/>
          </p:cNvSpPr>
          <p:nvPr/>
        </p:nvSpPr>
        <p:spPr bwMode="auto">
          <a:xfrm>
            <a:off x="735013" y="1639888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endParaRPr lang="en-US" altLang="zh-CN" sz="3000"/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sz="2000" b="1"/>
              <a:t>Need to optimize a </a:t>
            </a:r>
            <a:r>
              <a:rPr lang="en-US" altLang="zh-CN" sz="2000" b="1" i="1"/>
              <a:t>quadratic </a:t>
            </a:r>
            <a:r>
              <a:rPr lang="en-US" altLang="zh-CN" sz="2000" b="1"/>
              <a:t>function subject to </a:t>
            </a:r>
            <a:r>
              <a:rPr lang="en-US" altLang="zh-CN" sz="2000" b="1" i="1"/>
              <a:t>linear </a:t>
            </a:r>
            <a:r>
              <a:rPr lang="en-US" altLang="zh-CN" sz="2000" b="1"/>
              <a:t>constraints.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sz="2000" b="1"/>
              <a:t>Quadratic optimization problems are a well-known class of mathematical programming problems, and many (rather intricate) algorithms exist for solving them.</a:t>
            </a:r>
            <a:r>
              <a:rPr lang="en-US" altLang="zh-CN"/>
              <a:t>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sz="2000" b="1"/>
              <a:t>The solution involves constructing a </a:t>
            </a:r>
            <a:r>
              <a:rPr lang="en-US" altLang="zh-CN" sz="2000" b="1" i="1"/>
              <a:t>dual problem </a:t>
            </a:r>
            <a:r>
              <a:rPr lang="en-US" altLang="zh-CN" sz="2000" b="1"/>
              <a:t>where a </a:t>
            </a:r>
            <a:r>
              <a:rPr lang="en-US" altLang="zh-CN" sz="2000" b="1" i="1"/>
              <a:t>Lagrange multiplier</a:t>
            </a:r>
            <a:r>
              <a:rPr lang="en-US" altLang="zh-CN" sz="2000" b="1"/>
              <a:t> </a:t>
            </a:r>
            <a:r>
              <a:rPr lang="el-GR" altLang="x-none" sz="2000" b="1" i="1">
                <a:latin typeface="Times New Roman" charset="0"/>
              </a:rPr>
              <a:t>α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 i="1" baseline="-25000"/>
              <a:t> </a:t>
            </a:r>
            <a:r>
              <a:rPr lang="en-US" altLang="zh-CN" sz="2000" b="1"/>
              <a:t>is associated with every constraint in the primary problem: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endParaRPr lang="en-US" altLang="zh-CN" sz="2000" b="1"/>
          </a:p>
        </p:txBody>
      </p:sp>
      <p:sp>
        <p:nvSpPr>
          <p:cNvPr id="86019" name="Text Box 6"/>
          <p:cNvSpPr txBox="1">
            <a:spLocks noChangeArrowheads="1"/>
          </p:cNvSpPr>
          <p:nvPr/>
        </p:nvSpPr>
        <p:spPr bwMode="auto">
          <a:xfrm>
            <a:off x="1144588" y="1125538"/>
            <a:ext cx="7315200" cy="1092200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2000">
                <a:latin typeface="Times New Roman" charset="0"/>
              </a:rPr>
              <a:t>Find </a:t>
            </a:r>
            <a:r>
              <a:rPr lang="en-US" altLang="zh-CN" sz="2000" b="1" i="1">
                <a:latin typeface="Times New Roman" charset="0"/>
              </a:rPr>
              <a:t>w</a:t>
            </a:r>
            <a:r>
              <a:rPr lang="en-US" altLang="zh-CN" sz="2000">
                <a:latin typeface="Times New Roman" charset="0"/>
              </a:rPr>
              <a:t> and </a:t>
            </a:r>
            <a:r>
              <a:rPr lang="en-US" altLang="zh-CN" sz="2000" i="1">
                <a:latin typeface="Times New Roman" charset="0"/>
              </a:rPr>
              <a:t>b</a:t>
            </a:r>
            <a:r>
              <a:rPr lang="en-US" altLang="zh-CN" sz="2000">
                <a:latin typeface="Times New Roman" charset="0"/>
              </a:rPr>
              <a:t> such that</a:t>
            </a:r>
          </a:p>
          <a:p>
            <a:r>
              <a:rPr lang="el-GR" altLang="x-none" sz="2000" b="1">
                <a:latin typeface="Times New Roman" charset="0"/>
              </a:rPr>
              <a:t>Φ</a:t>
            </a:r>
            <a:r>
              <a:rPr lang="en-US" altLang="zh-CN" sz="2000">
                <a:latin typeface="Times New Roman" charset="0"/>
              </a:rPr>
              <a:t>(</a:t>
            </a:r>
            <a:r>
              <a:rPr lang="en-US" altLang="zh-CN" sz="2000" b="1" i="1">
                <a:latin typeface="Times New Roman" charset="0"/>
              </a:rPr>
              <a:t>w</a:t>
            </a:r>
            <a:r>
              <a:rPr lang="en-US" altLang="zh-CN" sz="2000">
                <a:latin typeface="Times New Roman" charset="0"/>
              </a:rPr>
              <a:t>)</a:t>
            </a:r>
            <a:r>
              <a:rPr lang="en-US" altLang="zh-CN" sz="2000" b="1">
                <a:latin typeface="Times New Roman" charset="0"/>
              </a:rPr>
              <a:t> =½ </a:t>
            </a:r>
            <a:r>
              <a:rPr lang="en-US" altLang="zh-CN" sz="2000" b="1" i="1">
                <a:latin typeface="Times New Roman" charset="0"/>
              </a:rPr>
              <a:t>w</a:t>
            </a:r>
            <a:r>
              <a:rPr lang="en-US" altLang="zh-CN" sz="2000" baseline="30000">
                <a:latin typeface="Times New Roman" charset="0"/>
              </a:rPr>
              <a:t>T</a:t>
            </a:r>
            <a:r>
              <a:rPr lang="en-US" altLang="zh-CN" sz="2000" b="1" i="1">
                <a:latin typeface="Times New Roman" charset="0"/>
              </a:rPr>
              <a:t>w</a:t>
            </a:r>
            <a:r>
              <a:rPr lang="en-US" altLang="zh-CN" sz="2000">
                <a:latin typeface="Times New Roman" charset="0"/>
              </a:rPr>
              <a:t>  is minimized; </a:t>
            </a:r>
          </a:p>
          <a:p>
            <a:r>
              <a:rPr lang="en-US" altLang="zh-CN" sz="2000">
                <a:latin typeface="Times New Roman" charset="0"/>
              </a:rPr>
              <a:t>and for all </a:t>
            </a:r>
            <a:r>
              <a:rPr lang="en-US" altLang="zh-CN">
                <a:latin typeface="Times New Roman" charset="0"/>
              </a:rPr>
              <a:t>{</a:t>
            </a:r>
            <a:r>
              <a:rPr lang="en-US" altLang="zh-CN" sz="2000">
                <a:latin typeface="Times New Roman" charset="0"/>
              </a:rPr>
              <a:t>(</a:t>
            </a:r>
            <a:r>
              <a:rPr lang="en-US" altLang="zh-CN" b="1" i="1">
                <a:latin typeface="Times New Roman" charset="0"/>
              </a:rPr>
              <a:t>x</a:t>
            </a:r>
            <a:r>
              <a:rPr lang="en-US" altLang="zh-CN" b="1" i="1" baseline="-25000">
                <a:latin typeface="Times New Roman" charset="0"/>
              </a:rPr>
              <a:t>i</a:t>
            </a:r>
            <a:r>
              <a:rPr lang="en-US" altLang="zh-CN" b="1">
                <a:latin typeface="Times New Roman" charset="0"/>
              </a:rPr>
              <a:t> </a:t>
            </a:r>
            <a:r>
              <a:rPr lang="en-US" altLang="zh-CN">
                <a:latin typeface="Times New Roman" charset="0"/>
              </a:rPr>
              <a:t>,</a:t>
            </a:r>
            <a:r>
              <a:rPr lang="en-US" altLang="zh-CN" i="1">
                <a:latin typeface="Times New Roman" charset="0"/>
              </a:rPr>
              <a:t>y</a:t>
            </a:r>
            <a:r>
              <a:rPr lang="en-US" altLang="zh-CN" i="1" baseline="-25000">
                <a:latin typeface="Times New Roman" charset="0"/>
              </a:rPr>
              <a:t>i</a:t>
            </a:r>
            <a:r>
              <a:rPr lang="en-US" altLang="zh-CN">
                <a:latin typeface="Times New Roman" charset="0"/>
              </a:rPr>
              <a:t>)}</a:t>
            </a:r>
            <a:r>
              <a:rPr lang="en-US" altLang="zh-CN" sz="2000">
                <a:latin typeface="Times New Roman" charset="0"/>
              </a:rPr>
              <a:t>:  </a:t>
            </a:r>
            <a:r>
              <a:rPr lang="en-US" altLang="zh-CN" sz="2000" i="1">
                <a:latin typeface="Times New Roman" charset="0"/>
              </a:rPr>
              <a:t>y</a:t>
            </a:r>
            <a:r>
              <a:rPr lang="en-US" altLang="zh-CN" sz="2000" i="1" baseline="-25000">
                <a:latin typeface="Times New Roman" charset="0"/>
              </a:rPr>
              <a:t>i</a:t>
            </a:r>
            <a:r>
              <a:rPr lang="en-US" altLang="zh-CN" sz="2000">
                <a:latin typeface="Times New Roman" charset="0"/>
              </a:rPr>
              <a:t> (</a:t>
            </a:r>
            <a:r>
              <a:rPr lang="en-US" altLang="zh-CN" sz="2000" b="1" i="1">
                <a:latin typeface="Times New Roman" charset="0"/>
              </a:rPr>
              <a:t>w</a:t>
            </a:r>
            <a:r>
              <a:rPr lang="en-US" altLang="zh-CN" sz="2000" b="1" baseline="30000">
                <a:latin typeface="Times New Roman" charset="0"/>
              </a:rPr>
              <a:t>T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>
                <a:latin typeface="Times New Roman" charset="0"/>
              </a:rPr>
              <a:t> </a:t>
            </a:r>
            <a:r>
              <a:rPr lang="en-US" altLang="zh-CN" sz="2000">
                <a:latin typeface="Times New Roman" charset="0"/>
              </a:rPr>
              <a:t>+ </a:t>
            </a:r>
            <a:r>
              <a:rPr lang="en-US" altLang="zh-CN" sz="2000" i="1">
                <a:latin typeface="Times New Roman" charset="0"/>
              </a:rPr>
              <a:t>b</a:t>
            </a:r>
            <a:r>
              <a:rPr lang="en-US" altLang="zh-CN" sz="2000">
                <a:latin typeface="Times New Roman" charset="0"/>
              </a:rPr>
              <a:t>)</a:t>
            </a:r>
            <a:r>
              <a:rPr lang="en-US" altLang="zh-CN" sz="2000" b="1">
                <a:latin typeface="Times New Roman" charset="0"/>
              </a:rPr>
              <a:t> ≥ </a:t>
            </a:r>
            <a:r>
              <a:rPr lang="en-US" altLang="zh-CN" sz="2000">
                <a:latin typeface="Times New Roman" charset="0"/>
              </a:rPr>
              <a:t>1</a:t>
            </a:r>
          </a:p>
        </p:txBody>
      </p:sp>
      <p:sp>
        <p:nvSpPr>
          <p:cNvPr id="86020" name="Text Box 7"/>
          <p:cNvSpPr txBox="1">
            <a:spLocks noChangeArrowheads="1"/>
          </p:cNvSpPr>
          <p:nvPr/>
        </p:nvSpPr>
        <p:spPr bwMode="auto">
          <a:xfrm>
            <a:off x="1192213" y="4954588"/>
            <a:ext cx="7239000" cy="1457325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2000">
                <a:latin typeface="Times New Roman" charset="0"/>
              </a:rPr>
              <a:t>Find </a:t>
            </a:r>
            <a:r>
              <a:rPr lang="el-GR" altLang="x-none" sz="2000" i="1">
                <a:latin typeface="Times New Roman" charset="0"/>
              </a:rPr>
              <a:t>α</a:t>
            </a:r>
            <a:r>
              <a:rPr lang="en-US" altLang="zh-CN" sz="2000" baseline="-25000">
                <a:latin typeface="Times New Roman" charset="0"/>
              </a:rPr>
              <a:t>1</a:t>
            </a:r>
            <a:r>
              <a:rPr lang="en-US" altLang="zh-CN" sz="2000" i="1">
                <a:latin typeface="Times New Roman" charset="0"/>
              </a:rPr>
              <a:t>…</a:t>
            </a:r>
            <a:r>
              <a:rPr lang="el-GR" altLang="x-none" sz="2000" i="1">
                <a:latin typeface="Times New Roman" charset="0"/>
              </a:rPr>
              <a:t>α</a:t>
            </a:r>
            <a:r>
              <a:rPr lang="en-US" altLang="zh-CN" sz="2000" i="1" baseline="-25000">
                <a:latin typeface="Times New Roman" charset="0"/>
              </a:rPr>
              <a:t>N</a:t>
            </a:r>
            <a:r>
              <a:rPr lang="en-US" altLang="zh-CN" sz="2000" baseline="-25000">
                <a:latin typeface="Times New Roman" charset="0"/>
              </a:rPr>
              <a:t>  </a:t>
            </a:r>
            <a:r>
              <a:rPr lang="en-US" altLang="zh-CN" sz="2000">
                <a:latin typeface="Times New Roman" charset="0"/>
              </a:rPr>
              <a:t>such that</a:t>
            </a:r>
          </a:p>
          <a:p>
            <a:r>
              <a:rPr lang="en-US" altLang="zh-CN" sz="2000" b="1">
                <a:latin typeface="Times New Roman" charset="0"/>
              </a:rPr>
              <a:t>Q</a:t>
            </a:r>
            <a:r>
              <a:rPr lang="en-US" altLang="zh-CN" sz="2000">
                <a:latin typeface="Times New Roman" charset="0"/>
              </a:rPr>
              <a:t>(</a:t>
            </a:r>
            <a:r>
              <a:rPr lang="el-GR" altLang="x-none" b="1">
                <a:latin typeface="Times New Roman" charset="0"/>
              </a:rPr>
              <a:t>α</a:t>
            </a:r>
            <a:r>
              <a:rPr lang="en-US" altLang="zh-CN" sz="2000">
                <a:latin typeface="Times New Roman" charset="0"/>
              </a:rPr>
              <a:t>)</a:t>
            </a:r>
            <a:r>
              <a:rPr lang="en-US" altLang="zh-CN" sz="2000" b="1">
                <a:latin typeface="Times New Roman" charset="0"/>
              </a:rPr>
              <a:t> = </a:t>
            </a:r>
            <a:r>
              <a:rPr lang="el-GR" altLang="x-none">
                <a:latin typeface="Times New Roman" charset="0"/>
              </a:rPr>
              <a:t>Σ</a:t>
            </a:r>
            <a:r>
              <a:rPr lang="el-GR" altLang="x-none" sz="2000" i="1">
                <a:latin typeface="Times New Roman" charset="0"/>
              </a:rPr>
              <a:t>α</a:t>
            </a:r>
            <a:r>
              <a:rPr lang="en-US" altLang="zh-CN" sz="2000" i="1" baseline="-25000">
                <a:latin typeface="Times New Roman" charset="0"/>
              </a:rPr>
              <a:t>i</a:t>
            </a:r>
            <a:r>
              <a:rPr lang="en-US" altLang="zh-CN" sz="2000" baseline="-25000">
                <a:latin typeface="Times New Roman" charset="0"/>
              </a:rPr>
              <a:t>  </a:t>
            </a:r>
            <a:r>
              <a:rPr lang="en-US" altLang="zh-CN" sz="2000">
                <a:latin typeface="Times New Roman" charset="0"/>
              </a:rPr>
              <a:t>- </a:t>
            </a:r>
            <a:r>
              <a:rPr lang="en-US" altLang="zh-CN" sz="2000" b="1">
                <a:latin typeface="Times New Roman" charset="0"/>
              </a:rPr>
              <a:t>½</a:t>
            </a:r>
            <a:r>
              <a:rPr lang="el-GR" altLang="x-none">
                <a:latin typeface="Times New Roman" charset="0"/>
              </a:rPr>
              <a:t>ΣΣ</a:t>
            </a:r>
            <a:r>
              <a:rPr lang="el-GR" altLang="x-none" sz="2000" i="1">
                <a:latin typeface="Times New Roman" charset="0"/>
              </a:rPr>
              <a:t>α</a:t>
            </a:r>
            <a:r>
              <a:rPr lang="en-US" altLang="zh-CN" sz="2000" i="1" baseline="-25000">
                <a:latin typeface="Times New Roman" charset="0"/>
              </a:rPr>
              <a:t>i</a:t>
            </a:r>
            <a:r>
              <a:rPr lang="el-GR" altLang="x-none" sz="2000" i="1">
                <a:latin typeface="Times New Roman" charset="0"/>
              </a:rPr>
              <a:t>α</a:t>
            </a:r>
            <a:r>
              <a:rPr lang="en-US" altLang="zh-CN" sz="2000" i="1" baseline="-25000">
                <a:latin typeface="Times New Roman" charset="0"/>
              </a:rPr>
              <a:t>j</a:t>
            </a:r>
            <a:r>
              <a:rPr lang="en-US" altLang="zh-CN" sz="2000" i="1">
                <a:latin typeface="Times New Roman" charset="0"/>
              </a:rPr>
              <a:t>y</a:t>
            </a:r>
            <a:r>
              <a:rPr lang="en-US" altLang="zh-CN" sz="2000" i="1" baseline="-25000">
                <a:latin typeface="Times New Roman" charset="0"/>
              </a:rPr>
              <a:t>i</a:t>
            </a:r>
            <a:r>
              <a:rPr lang="en-US" altLang="zh-CN" sz="2000" i="1">
                <a:latin typeface="Times New Roman" charset="0"/>
              </a:rPr>
              <a:t>y</a:t>
            </a:r>
            <a:r>
              <a:rPr lang="en-US" altLang="zh-CN" sz="2000" i="1" baseline="-25000">
                <a:latin typeface="Times New Roman" charset="0"/>
              </a:rPr>
              <a:t>j</a:t>
            </a:r>
            <a:r>
              <a:rPr lang="en-US" altLang="zh-CN" sz="2000" b="1">
                <a:latin typeface="Times New Roman" charset="0"/>
              </a:rPr>
              <a:t>x</a:t>
            </a:r>
            <a:r>
              <a:rPr lang="en-US" altLang="zh-CN" sz="2000" b="1" baseline="-25000">
                <a:latin typeface="Times New Roman" charset="0"/>
              </a:rPr>
              <a:t>i</a:t>
            </a:r>
            <a:r>
              <a:rPr lang="en-US" altLang="zh-CN" sz="2000" b="1" baseline="30000">
                <a:latin typeface="Times New Roman" charset="0"/>
              </a:rPr>
              <a:t>T</a:t>
            </a:r>
            <a:r>
              <a:rPr lang="en-US" altLang="zh-CN" sz="2000" b="1">
                <a:latin typeface="Times New Roman" charset="0"/>
              </a:rPr>
              <a:t>x</a:t>
            </a:r>
            <a:r>
              <a:rPr lang="en-US" altLang="zh-CN" sz="2000" b="1" baseline="-25000">
                <a:latin typeface="Times New Roman" charset="0"/>
              </a:rPr>
              <a:t>j</a:t>
            </a:r>
            <a:r>
              <a:rPr lang="en-US" altLang="zh-CN" sz="2000" b="1">
                <a:latin typeface="Times New Roman" charset="0"/>
              </a:rPr>
              <a:t> </a:t>
            </a:r>
            <a:r>
              <a:rPr lang="en-US" altLang="zh-CN" sz="2000">
                <a:latin typeface="Times New Roman" charset="0"/>
              </a:rPr>
              <a:t>is maximized and </a:t>
            </a:r>
          </a:p>
          <a:p>
            <a:r>
              <a:rPr lang="en-US" altLang="zh-CN" sz="2000">
                <a:latin typeface="Times New Roman" charset="0"/>
              </a:rPr>
              <a:t>(1)</a:t>
            </a:r>
            <a:r>
              <a:rPr lang="en-US" altLang="zh-CN">
                <a:latin typeface="Times New Roman" charset="0"/>
              </a:rPr>
              <a:t>  </a:t>
            </a:r>
            <a:r>
              <a:rPr lang="el-GR" altLang="x-none">
                <a:latin typeface="Times New Roman" charset="0"/>
              </a:rPr>
              <a:t>Σ</a:t>
            </a:r>
            <a:r>
              <a:rPr lang="el-GR" altLang="x-none" sz="2000" i="1">
                <a:latin typeface="Times New Roman" charset="0"/>
              </a:rPr>
              <a:t>α</a:t>
            </a:r>
            <a:r>
              <a:rPr lang="en-US" altLang="zh-CN" sz="2000" i="1" baseline="-25000">
                <a:latin typeface="Times New Roman" charset="0"/>
              </a:rPr>
              <a:t>i</a:t>
            </a:r>
            <a:r>
              <a:rPr lang="en-US" altLang="zh-CN" sz="2000" i="1">
                <a:latin typeface="Times New Roman" charset="0"/>
              </a:rPr>
              <a:t>y</a:t>
            </a:r>
            <a:r>
              <a:rPr lang="en-US" altLang="zh-CN" sz="2000" i="1" baseline="-25000">
                <a:latin typeface="Times New Roman" charset="0"/>
              </a:rPr>
              <a:t>i</a:t>
            </a:r>
            <a:r>
              <a:rPr lang="en-US" altLang="zh-CN" sz="2000" baseline="-25000">
                <a:latin typeface="Times New Roman" charset="0"/>
              </a:rPr>
              <a:t> </a:t>
            </a:r>
            <a:r>
              <a:rPr lang="en-US" altLang="zh-CN" sz="2000">
                <a:latin typeface="Times New Roman" charset="0"/>
              </a:rPr>
              <a:t>= 0</a:t>
            </a:r>
          </a:p>
          <a:p>
            <a:r>
              <a:rPr lang="en-US" altLang="zh-CN" sz="2000">
                <a:latin typeface="Times New Roman" charset="0"/>
              </a:rPr>
              <a:t>(2)   </a:t>
            </a:r>
            <a:r>
              <a:rPr lang="el-GR" altLang="x-none" sz="2000" i="1">
                <a:latin typeface="Times New Roman" charset="0"/>
              </a:rPr>
              <a:t>α</a:t>
            </a:r>
            <a:r>
              <a:rPr lang="en-US" altLang="zh-CN" sz="2000" i="1" baseline="-25000">
                <a:latin typeface="Times New Roman" charset="0"/>
              </a:rPr>
              <a:t>i</a:t>
            </a:r>
            <a:r>
              <a:rPr lang="en-US" altLang="zh-CN" sz="2000" b="1">
                <a:latin typeface="Times New Roman" charset="0"/>
              </a:rPr>
              <a:t> ≥ </a:t>
            </a:r>
            <a:r>
              <a:rPr lang="en-US" altLang="zh-CN" sz="2000">
                <a:latin typeface="Times New Roman" charset="0"/>
              </a:rPr>
              <a:t>0 for all </a:t>
            </a:r>
            <a:r>
              <a:rPr lang="el-GR" altLang="x-none" sz="2000" i="1">
                <a:latin typeface="Times New Roman" charset="0"/>
              </a:rPr>
              <a:t>α</a:t>
            </a:r>
            <a:r>
              <a:rPr lang="en-US" altLang="zh-CN" sz="2000" i="1" baseline="-25000">
                <a:latin typeface="Times New Roman" charset="0"/>
              </a:rPr>
              <a:t>i</a:t>
            </a:r>
            <a:endParaRPr lang="en-US" altLang="zh-CN" sz="2000" i="1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4"/>
          <p:cNvSpPr>
            <a:spLocks noChangeArrowheads="1"/>
          </p:cNvSpPr>
          <p:nvPr/>
        </p:nvSpPr>
        <p:spPr bwMode="auto">
          <a:xfrm>
            <a:off x="539750" y="-26988"/>
            <a:ext cx="8604250" cy="83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altLang="zh-CN" sz="4800" dirty="0">
                <a:solidFill>
                  <a:srgbClr val="00B050"/>
                </a:solidFill>
                <a:latin typeface="Tw Cen MT Condensed" charset="0"/>
                <a:ea typeface="宋体" charset="0"/>
                <a:cs typeface="宋体" charset="0"/>
              </a:rPr>
              <a:t>The Optimization Problem Solution</a:t>
            </a:r>
          </a:p>
        </p:txBody>
      </p:sp>
      <p:sp>
        <p:nvSpPr>
          <p:cNvPr id="88066" name="Rectangle 5"/>
          <p:cNvSpPr>
            <a:spLocks noChangeArrowheads="1"/>
          </p:cNvSpPr>
          <p:nvPr/>
        </p:nvSpPr>
        <p:spPr bwMode="auto">
          <a:xfrm>
            <a:off x="663575" y="10668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/>
              <a:t>The solution has the form:</a:t>
            </a:r>
            <a:r>
              <a:rPr lang="en-US" altLang="zh-CN" sz="3000"/>
              <a:t>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endParaRPr lang="en-US" altLang="zh-CN" sz="3000"/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/>
              <a:t>Each non-zero </a:t>
            </a:r>
            <a:r>
              <a:rPr lang="el-GR" altLang="x-none" i="1">
                <a:latin typeface="Times New Roman" charset="0"/>
              </a:rPr>
              <a:t>α</a:t>
            </a:r>
            <a:r>
              <a:rPr lang="en-US" altLang="zh-CN" i="1" baseline="-25000">
                <a:latin typeface="Times New Roman" charset="0"/>
              </a:rPr>
              <a:t>i</a:t>
            </a:r>
            <a:r>
              <a:rPr lang="en-US" altLang="zh-CN"/>
              <a:t> indicates that corresponding </a:t>
            </a:r>
            <a:r>
              <a:rPr lang="en-US" altLang="zh-CN" b="1" i="1">
                <a:latin typeface="Times New Roman" charset="0"/>
              </a:rPr>
              <a:t>x</a:t>
            </a:r>
            <a:r>
              <a:rPr lang="en-US" altLang="zh-CN" b="1" i="1" baseline="-25000">
                <a:latin typeface="Times New Roman" charset="0"/>
              </a:rPr>
              <a:t>i</a:t>
            </a:r>
            <a:r>
              <a:rPr lang="en-US" altLang="zh-CN"/>
              <a:t> is a support vector.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/>
              <a:t>Then the classifying function will have the form: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endParaRPr lang="en-US" altLang="zh-CN"/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/>
              <a:t>Notice that it relies on an </a:t>
            </a:r>
            <a:r>
              <a:rPr lang="en-US" altLang="zh-CN" i="1"/>
              <a:t>inner product</a:t>
            </a:r>
            <a:r>
              <a:rPr lang="en-US" altLang="zh-CN"/>
              <a:t> between the test point </a:t>
            </a:r>
            <a:r>
              <a:rPr lang="en-US" altLang="zh-CN" b="1" i="1">
                <a:latin typeface="Times New Roman" charset="0"/>
              </a:rPr>
              <a:t>x</a:t>
            </a:r>
            <a:r>
              <a:rPr lang="en-US" altLang="zh-CN" b="1" i="1"/>
              <a:t> </a:t>
            </a:r>
            <a:r>
              <a:rPr lang="en-US" altLang="zh-CN"/>
              <a:t>and the support vectors </a:t>
            </a:r>
            <a:r>
              <a:rPr lang="en-US" altLang="zh-CN" b="1" i="1">
                <a:latin typeface="Times New Roman" charset="0"/>
              </a:rPr>
              <a:t>x</a:t>
            </a:r>
            <a:r>
              <a:rPr lang="en-US" altLang="zh-CN" b="1" i="1" baseline="-25000">
                <a:latin typeface="Times New Roman" charset="0"/>
              </a:rPr>
              <a:t>i</a:t>
            </a:r>
            <a:endParaRPr lang="en-US" altLang="zh-CN" i="1">
              <a:latin typeface="Times New Roman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/>
              <a:t>Also keep in mind that solving the optimization problem involved computing the inner products </a:t>
            </a:r>
            <a:r>
              <a:rPr lang="en-US" altLang="zh-CN" b="1" i="1">
                <a:latin typeface="Times New Roman" charset="0"/>
              </a:rPr>
              <a:t>x</a:t>
            </a:r>
            <a:r>
              <a:rPr lang="en-US" altLang="zh-CN" b="1" i="1" baseline="-25000">
                <a:latin typeface="Times New Roman" charset="0"/>
              </a:rPr>
              <a:t>i</a:t>
            </a:r>
            <a:r>
              <a:rPr lang="en-US" altLang="zh-CN" b="1" baseline="30000">
                <a:latin typeface="Times New Roman" charset="0"/>
              </a:rPr>
              <a:t>T</a:t>
            </a:r>
            <a:r>
              <a:rPr lang="en-US" altLang="zh-CN" b="1" i="1">
                <a:latin typeface="Times New Roman" charset="0"/>
              </a:rPr>
              <a:t>x</a:t>
            </a:r>
            <a:r>
              <a:rPr lang="en-US" altLang="zh-CN" b="1" i="1" baseline="-25000">
                <a:latin typeface="Times New Roman" charset="0"/>
              </a:rPr>
              <a:t>j</a:t>
            </a:r>
            <a:r>
              <a:rPr lang="en-US" altLang="zh-CN" b="1" baseline="-25000"/>
              <a:t> </a:t>
            </a:r>
            <a:r>
              <a:rPr lang="en-US" altLang="zh-CN"/>
              <a:t>between all pairs of training points.</a:t>
            </a:r>
          </a:p>
        </p:txBody>
      </p:sp>
      <p:sp>
        <p:nvSpPr>
          <p:cNvPr id="88067" name="Text Box 6"/>
          <p:cNvSpPr txBox="1">
            <a:spLocks noChangeArrowheads="1"/>
          </p:cNvSpPr>
          <p:nvPr/>
        </p:nvSpPr>
        <p:spPr bwMode="auto">
          <a:xfrm>
            <a:off x="1455738" y="1600200"/>
            <a:ext cx="6572250" cy="482600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2000" b="1">
                <a:latin typeface="Times New Roman" charset="0"/>
              </a:rPr>
              <a:t>w</a:t>
            </a:r>
            <a:r>
              <a:rPr lang="en-US" altLang="zh-CN" sz="2000">
                <a:latin typeface="Times New Roman" charset="0"/>
              </a:rPr>
              <a:t> </a:t>
            </a:r>
            <a:r>
              <a:rPr lang="en-US" altLang="zh-CN" sz="2000" b="1">
                <a:latin typeface="Times New Roman" charset="0"/>
              </a:rPr>
              <a:t> =</a:t>
            </a:r>
            <a:r>
              <a:rPr lang="el-GR" altLang="x-none">
                <a:latin typeface="Times New Roman" charset="0"/>
              </a:rPr>
              <a:t>Σ</a:t>
            </a:r>
            <a:r>
              <a:rPr lang="el-GR" altLang="x-none" sz="2000" i="1">
                <a:latin typeface="Times New Roman" charset="0"/>
              </a:rPr>
              <a:t>α</a:t>
            </a:r>
            <a:r>
              <a:rPr lang="en-US" altLang="zh-CN" sz="2000" i="1" baseline="-25000">
                <a:latin typeface="Times New Roman" charset="0"/>
              </a:rPr>
              <a:t>i</a:t>
            </a:r>
            <a:r>
              <a:rPr lang="en-US" altLang="zh-CN" sz="2000" i="1">
                <a:latin typeface="Times New Roman" charset="0"/>
              </a:rPr>
              <a:t>y</a:t>
            </a:r>
            <a:r>
              <a:rPr lang="en-US" altLang="zh-CN" sz="2000" i="1" baseline="-25000">
                <a:latin typeface="Times New Roman" charset="0"/>
              </a:rPr>
              <a:t>i</a:t>
            </a:r>
            <a:r>
              <a:rPr lang="en-US" altLang="zh-CN" sz="2000" b="1">
                <a:latin typeface="Times New Roman" charset="0"/>
              </a:rPr>
              <a:t>x</a:t>
            </a:r>
            <a:r>
              <a:rPr lang="en-US" altLang="zh-CN" sz="2000" b="1" baseline="-25000">
                <a:latin typeface="Times New Roman" charset="0"/>
              </a:rPr>
              <a:t>i             </a:t>
            </a:r>
            <a:r>
              <a:rPr lang="en-US" altLang="zh-CN" sz="2000" i="1">
                <a:latin typeface="Times New Roman" charset="0"/>
              </a:rPr>
              <a:t>b</a:t>
            </a:r>
            <a:r>
              <a:rPr lang="en-US" altLang="zh-CN" sz="2000">
                <a:latin typeface="Times New Roman" charset="0"/>
              </a:rPr>
              <a:t>= </a:t>
            </a:r>
            <a:r>
              <a:rPr lang="en-US" altLang="zh-CN" sz="2000" i="1">
                <a:latin typeface="Times New Roman" charset="0"/>
              </a:rPr>
              <a:t>y</a:t>
            </a:r>
            <a:r>
              <a:rPr lang="en-US" altLang="zh-CN" sz="2000" i="1" baseline="-25000">
                <a:latin typeface="Times New Roman" charset="0"/>
              </a:rPr>
              <a:t>k</a:t>
            </a:r>
            <a:r>
              <a:rPr lang="en-US" altLang="zh-CN" sz="2000">
                <a:latin typeface="Times New Roman" charset="0"/>
              </a:rPr>
              <a:t>- </a:t>
            </a:r>
            <a:r>
              <a:rPr lang="en-US" altLang="zh-CN" sz="2000" b="1">
                <a:latin typeface="Times New Roman" charset="0"/>
              </a:rPr>
              <a:t>w</a:t>
            </a:r>
            <a:r>
              <a:rPr lang="en-US" altLang="zh-CN" sz="2000" b="1" baseline="30000">
                <a:latin typeface="Times New Roman" charset="0"/>
              </a:rPr>
              <a:t>T</a:t>
            </a:r>
            <a:r>
              <a:rPr lang="en-US" altLang="zh-CN" sz="2000" b="1">
                <a:latin typeface="Times New Roman" charset="0"/>
              </a:rPr>
              <a:t>x</a:t>
            </a:r>
            <a:r>
              <a:rPr lang="en-US" altLang="zh-CN" sz="2000" b="1" baseline="-25000">
                <a:latin typeface="Times New Roman" charset="0"/>
              </a:rPr>
              <a:t>k</a:t>
            </a:r>
            <a:r>
              <a:rPr lang="en-US" altLang="zh-CN" sz="2000" b="1">
                <a:latin typeface="Times New Roman" charset="0"/>
              </a:rPr>
              <a:t> </a:t>
            </a:r>
            <a:r>
              <a:rPr lang="en-US" altLang="zh-CN" sz="2000">
                <a:latin typeface="Times New Roman" charset="0"/>
              </a:rPr>
              <a:t>for any </a:t>
            </a:r>
            <a:r>
              <a:rPr lang="en-US" altLang="zh-CN" sz="2000" b="1">
                <a:latin typeface="Times New Roman" charset="0"/>
              </a:rPr>
              <a:t>x</a:t>
            </a:r>
            <a:r>
              <a:rPr lang="en-US" altLang="zh-CN" sz="2000" b="1" baseline="-25000">
                <a:latin typeface="Times New Roman" charset="0"/>
              </a:rPr>
              <a:t>k</a:t>
            </a:r>
            <a:r>
              <a:rPr lang="en-US" altLang="zh-CN" sz="2000" b="1">
                <a:latin typeface="Times New Roman" charset="0"/>
              </a:rPr>
              <a:t> </a:t>
            </a:r>
            <a:r>
              <a:rPr lang="en-US" altLang="zh-CN" sz="2000">
                <a:latin typeface="Times New Roman" charset="0"/>
              </a:rPr>
              <a:t>such that </a:t>
            </a:r>
            <a:r>
              <a:rPr lang="el-GR" altLang="x-none" sz="2000" i="1">
                <a:latin typeface="Times New Roman" charset="0"/>
              </a:rPr>
              <a:t>α</a:t>
            </a:r>
            <a:r>
              <a:rPr lang="en-US" altLang="zh-CN" sz="2000" i="1" baseline="-25000">
                <a:latin typeface="Times New Roman" charset="0"/>
              </a:rPr>
              <a:t>k</a:t>
            </a:r>
            <a:r>
              <a:rPr lang="en-US" altLang="zh-CN" sz="2000" i="1">
                <a:latin typeface="Times New Roman" charset="0"/>
                <a:sym typeface="Symbol" charset="2"/>
              </a:rPr>
              <a:t> </a:t>
            </a:r>
            <a:r>
              <a:rPr lang="en-US" altLang="zh-CN" sz="2000">
                <a:latin typeface="Times New Roman" charset="0"/>
                <a:sym typeface="Symbol" charset="2"/>
              </a:rPr>
              <a:t>0</a:t>
            </a:r>
            <a:endParaRPr lang="en-US" altLang="zh-CN" sz="2000">
              <a:latin typeface="Times New Roman" charset="0"/>
            </a:endParaRPr>
          </a:p>
        </p:txBody>
      </p:sp>
      <p:sp>
        <p:nvSpPr>
          <p:cNvPr id="88068" name="Text Box 7"/>
          <p:cNvSpPr txBox="1">
            <a:spLocks noChangeArrowheads="1"/>
          </p:cNvSpPr>
          <p:nvPr/>
        </p:nvSpPr>
        <p:spPr bwMode="auto">
          <a:xfrm>
            <a:off x="2173288" y="3352800"/>
            <a:ext cx="4343400" cy="482600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2000" i="1">
                <a:latin typeface="Times New Roman" charset="0"/>
              </a:rPr>
              <a:t>f</a:t>
            </a:r>
            <a:r>
              <a:rPr lang="en-US" altLang="zh-CN" sz="2000">
                <a:latin typeface="Times New Roman" charset="0"/>
              </a:rPr>
              <a:t>(</a:t>
            </a:r>
            <a:r>
              <a:rPr lang="en-US" altLang="zh-CN" sz="2000" b="1">
                <a:latin typeface="Times New Roman" charset="0"/>
              </a:rPr>
              <a:t>x</a:t>
            </a:r>
            <a:r>
              <a:rPr lang="en-US" altLang="zh-CN" sz="2000">
                <a:latin typeface="Times New Roman" charset="0"/>
              </a:rPr>
              <a:t>) = </a:t>
            </a:r>
            <a:r>
              <a:rPr lang="el-GR" altLang="x-none">
                <a:latin typeface="Times New Roman" charset="0"/>
              </a:rPr>
              <a:t>Σ</a:t>
            </a:r>
            <a:r>
              <a:rPr lang="el-GR" altLang="x-none" sz="2000" i="1">
                <a:latin typeface="Times New Roman" charset="0"/>
              </a:rPr>
              <a:t>α</a:t>
            </a:r>
            <a:r>
              <a:rPr lang="en-US" altLang="zh-CN" sz="2000" i="1" baseline="-25000">
                <a:latin typeface="Times New Roman" charset="0"/>
              </a:rPr>
              <a:t>i</a:t>
            </a:r>
            <a:r>
              <a:rPr lang="en-US" altLang="zh-CN" sz="2000" i="1">
                <a:latin typeface="Times New Roman" charset="0"/>
              </a:rPr>
              <a:t>y</a:t>
            </a:r>
            <a:r>
              <a:rPr lang="en-US" altLang="zh-CN" sz="2000" i="1" baseline="-25000">
                <a:latin typeface="Times New Roman" charset="0"/>
              </a:rPr>
              <a:t>i</a:t>
            </a:r>
            <a:r>
              <a:rPr lang="en-US" altLang="zh-CN" sz="2000" b="1">
                <a:latin typeface="Times New Roman" charset="0"/>
              </a:rPr>
              <a:t>x</a:t>
            </a:r>
            <a:r>
              <a:rPr lang="en-US" altLang="zh-CN" sz="2000" b="1" baseline="-25000">
                <a:latin typeface="Times New Roman" charset="0"/>
              </a:rPr>
              <a:t>i</a:t>
            </a:r>
            <a:r>
              <a:rPr lang="en-US" altLang="zh-CN" sz="2000" b="1" baseline="30000">
                <a:latin typeface="Times New Roman" charset="0"/>
              </a:rPr>
              <a:t>T</a:t>
            </a:r>
            <a:r>
              <a:rPr lang="en-US" altLang="zh-CN" sz="2000" b="1">
                <a:latin typeface="Times New Roman" charset="0"/>
              </a:rPr>
              <a:t>x + </a:t>
            </a:r>
            <a:r>
              <a:rPr lang="en-US" altLang="zh-CN" sz="2000" i="1">
                <a:latin typeface="Times New Roman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4"/>
          <p:cNvSpPr>
            <a:spLocks noChangeArrowheads="1"/>
          </p:cNvSpPr>
          <p:nvPr/>
        </p:nvSpPr>
        <p:spPr bwMode="auto">
          <a:xfrm>
            <a:off x="687388" y="0"/>
            <a:ext cx="77724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4200">
                <a:solidFill>
                  <a:srgbClr val="00B050"/>
                </a:solidFill>
                <a:latin typeface="Tw Cen MT Condensed" charset="0"/>
              </a:rPr>
              <a:t>Linear SVMs:  Overview</a:t>
            </a:r>
          </a:p>
        </p:txBody>
      </p:sp>
      <p:sp>
        <p:nvSpPr>
          <p:cNvPr id="92162" name="Rectangle 5"/>
          <p:cNvSpPr>
            <a:spLocks noChangeArrowheads="1"/>
          </p:cNvSpPr>
          <p:nvPr/>
        </p:nvSpPr>
        <p:spPr bwMode="auto">
          <a:xfrm>
            <a:off x="735013" y="135255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sz="2000" b="1"/>
              <a:t>The classifier is a </a:t>
            </a:r>
            <a:r>
              <a:rPr lang="en-US" altLang="zh-CN" sz="2000" b="1" i="1"/>
              <a:t>separating hyperplane.</a:t>
            </a:r>
            <a:endParaRPr lang="en-US" altLang="zh-CN" sz="2000" b="1"/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sz="2000" b="1"/>
              <a:t>Most </a:t>
            </a:r>
            <a:r>
              <a:rPr lang="en-US" altLang="zh-CN" sz="2000" b="1">
                <a:latin typeface="Times New Roman" charset="0"/>
              </a:rPr>
              <a:t>“</a:t>
            </a:r>
            <a:r>
              <a:rPr lang="en-US" altLang="zh-CN" sz="2000" b="1"/>
              <a:t>important</a:t>
            </a:r>
            <a:r>
              <a:rPr lang="en-US" altLang="zh-CN" sz="2000" b="1">
                <a:latin typeface="Times New Roman" charset="0"/>
              </a:rPr>
              <a:t>”</a:t>
            </a:r>
            <a:r>
              <a:rPr lang="en-US" altLang="zh-CN" sz="2000" b="1"/>
              <a:t> training points are support vectors; they define the hyperplane.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sz="2000" b="1"/>
              <a:t>Quadratic optimization algorithms can identify which training points </a:t>
            </a:r>
            <a:r>
              <a:rPr lang="en-US" altLang="zh-CN" sz="2000" b="1">
                <a:latin typeface="Times New Roman" charset="0"/>
              </a:rPr>
              <a:t>x</a:t>
            </a:r>
            <a:r>
              <a:rPr lang="en-US" altLang="zh-CN" sz="2000" b="1" baseline="-25000">
                <a:latin typeface="Times New Roman" charset="0"/>
              </a:rPr>
              <a:t>i</a:t>
            </a:r>
            <a:r>
              <a:rPr lang="en-US" altLang="zh-CN" sz="2000" b="1" baseline="-25000"/>
              <a:t> </a:t>
            </a:r>
            <a:r>
              <a:rPr lang="en-US" altLang="zh-CN" sz="2000" b="1"/>
              <a:t>are support vectors with non-zero Lagrangian multipliers </a:t>
            </a:r>
            <a:r>
              <a:rPr lang="el-GR" altLang="x-none" sz="2000" b="1" i="1">
                <a:latin typeface="Times New Roman" charset="0"/>
              </a:rPr>
              <a:t>α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 i="1"/>
              <a:t>. </a:t>
            </a:r>
            <a:endParaRPr lang="en-US" altLang="zh-CN" sz="2000" b="1"/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sz="2000" b="1"/>
              <a:t>Both in the dual formulation of the problem and in the solution training points appear only inside dot products:</a:t>
            </a:r>
            <a:r>
              <a:rPr lang="en-US" altLang="zh-CN"/>
              <a:t>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endParaRPr lang="en-US" altLang="zh-CN" b="1" baseline="-25000"/>
          </a:p>
        </p:txBody>
      </p:sp>
      <p:sp>
        <p:nvSpPr>
          <p:cNvPr id="92163" name="Text Box 6"/>
          <p:cNvSpPr txBox="1">
            <a:spLocks noChangeArrowheads="1"/>
          </p:cNvSpPr>
          <p:nvPr/>
        </p:nvSpPr>
        <p:spPr bwMode="auto">
          <a:xfrm>
            <a:off x="963613" y="4248150"/>
            <a:ext cx="7696200" cy="1336675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2000" b="1">
                <a:latin typeface="Times New Roman" charset="0"/>
              </a:rPr>
              <a:t>Find </a:t>
            </a:r>
            <a:r>
              <a:rPr lang="el-GR" altLang="x-none" sz="2000" b="1" i="1">
                <a:latin typeface="Times New Roman" charset="0"/>
              </a:rPr>
              <a:t>α</a:t>
            </a:r>
            <a:r>
              <a:rPr lang="en-US" altLang="zh-CN" sz="2000" b="1" i="1" baseline="-25000">
                <a:latin typeface="Times New Roman" charset="0"/>
              </a:rPr>
              <a:t>1</a:t>
            </a:r>
            <a:r>
              <a:rPr lang="en-US" altLang="zh-CN" sz="2000" b="1" i="1">
                <a:latin typeface="Times New Roman" charset="0"/>
              </a:rPr>
              <a:t>…</a:t>
            </a:r>
            <a:r>
              <a:rPr lang="el-GR" altLang="x-none" sz="2000" b="1" i="1">
                <a:latin typeface="Times New Roman" charset="0"/>
              </a:rPr>
              <a:t>α</a:t>
            </a:r>
            <a:r>
              <a:rPr lang="en-US" altLang="zh-CN" sz="2000" b="1" i="1" baseline="-25000">
                <a:latin typeface="Times New Roman" charset="0"/>
              </a:rPr>
              <a:t>N</a:t>
            </a:r>
            <a:r>
              <a:rPr lang="en-US" altLang="zh-CN" sz="2000" b="1" baseline="-25000">
                <a:latin typeface="Times New Roman" charset="0"/>
              </a:rPr>
              <a:t> </a:t>
            </a:r>
            <a:r>
              <a:rPr lang="en-US" altLang="zh-CN" sz="2000" b="1">
                <a:latin typeface="Times New Roman" charset="0"/>
              </a:rPr>
              <a:t>such that</a:t>
            </a:r>
          </a:p>
          <a:p>
            <a:r>
              <a:rPr lang="en-US" altLang="zh-CN" sz="2000" b="1">
                <a:latin typeface="Times New Roman" charset="0"/>
              </a:rPr>
              <a:t>Q(</a:t>
            </a:r>
            <a:r>
              <a:rPr lang="el-GR" altLang="x-none" sz="2000" b="1">
                <a:latin typeface="Times New Roman" charset="0"/>
              </a:rPr>
              <a:t>α</a:t>
            </a:r>
            <a:r>
              <a:rPr lang="en-US" altLang="zh-CN" sz="2000" b="1">
                <a:latin typeface="Times New Roman" charset="0"/>
              </a:rPr>
              <a:t>) =</a:t>
            </a:r>
            <a:r>
              <a:rPr lang="el-GR" altLang="x-none" sz="2000" b="1">
                <a:latin typeface="Times New Roman" charset="0"/>
              </a:rPr>
              <a:t>Σ</a:t>
            </a:r>
            <a:r>
              <a:rPr lang="el-GR" altLang="x-none" sz="2000" b="1" i="1">
                <a:latin typeface="Times New Roman" charset="0"/>
              </a:rPr>
              <a:t>α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 baseline="-25000">
                <a:latin typeface="Times New Roman" charset="0"/>
              </a:rPr>
              <a:t>  </a:t>
            </a:r>
            <a:r>
              <a:rPr lang="en-US" altLang="zh-CN" sz="2000" b="1">
                <a:latin typeface="Times New Roman" charset="0"/>
              </a:rPr>
              <a:t>- ½</a:t>
            </a:r>
            <a:r>
              <a:rPr lang="el-GR" altLang="x-none" sz="2000" b="1">
                <a:latin typeface="Times New Roman" charset="0"/>
              </a:rPr>
              <a:t>ΣΣ</a:t>
            </a:r>
            <a:r>
              <a:rPr lang="el-GR" altLang="x-none" sz="2000" b="1" i="1">
                <a:latin typeface="Times New Roman" charset="0"/>
              </a:rPr>
              <a:t>α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l-GR" altLang="x-none" sz="2000" b="1" i="1">
                <a:latin typeface="Times New Roman" charset="0"/>
              </a:rPr>
              <a:t>α</a:t>
            </a:r>
            <a:r>
              <a:rPr lang="en-US" altLang="zh-CN" sz="2000" b="1" i="1" baseline="-25000">
                <a:latin typeface="Times New Roman" charset="0"/>
              </a:rPr>
              <a:t>j</a:t>
            </a:r>
            <a:r>
              <a:rPr lang="en-US" altLang="zh-CN" sz="2000" b="1" i="1">
                <a:latin typeface="Times New Roman" charset="0"/>
              </a:rPr>
              <a:t>y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 i="1">
                <a:latin typeface="Times New Roman" charset="0"/>
              </a:rPr>
              <a:t>y</a:t>
            </a:r>
            <a:r>
              <a:rPr lang="en-US" altLang="zh-CN" sz="2000" b="1" i="1" baseline="-25000">
                <a:latin typeface="Times New Roman" charset="0"/>
              </a:rPr>
              <a:t>j</a:t>
            </a:r>
            <a:r>
              <a:rPr lang="en-US" altLang="zh-CN" sz="2000" b="1">
                <a:latin typeface="Times New Roman" charset="0"/>
              </a:rPr>
              <a:t>x</a:t>
            </a:r>
            <a:r>
              <a:rPr lang="en-US" altLang="zh-CN" sz="2000" b="1" baseline="-25000">
                <a:latin typeface="Times New Roman" charset="0"/>
              </a:rPr>
              <a:t>i</a:t>
            </a:r>
            <a:r>
              <a:rPr lang="en-US" altLang="zh-CN" sz="2000" b="1" baseline="30000">
                <a:latin typeface="Times New Roman" charset="0"/>
              </a:rPr>
              <a:t>T</a:t>
            </a:r>
            <a:r>
              <a:rPr lang="en-US" altLang="zh-CN" sz="2000" b="1">
                <a:latin typeface="Times New Roman" charset="0"/>
              </a:rPr>
              <a:t>x</a:t>
            </a:r>
            <a:r>
              <a:rPr lang="en-US" altLang="zh-CN" sz="2000" b="1" baseline="-25000">
                <a:latin typeface="Times New Roman" charset="0"/>
              </a:rPr>
              <a:t>j</a:t>
            </a:r>
            <a:r>
              <a:rPr lang="en-US" altLang="zh-CN" sz="2000" b="1">
                <a:latin typeface="Times New Roman" charset="0"/>
              </a:rPr>
              <a:t> is maximized and </a:t>
            </a:r>
          </a:p>
          <a:p>
            <a:r>
              <a:rPr lang="en-US" altLang="zh-CN" sz="2000" b="1">
                <a:latin typeface="Times New Roman" charset="0"/>
              </a:rPr>
              <a:t>(1)  </a:t>
            </a:r>
            <a:r>
              <a:rPr lang="el-GR" altLang="x-none" sz="2000" b="1">
                <a:latin typeface="Times New Roman" charset="0"/>
              </a:rPr>
              <a:t>Σ</a:t>
            </a:r>
            <a:r>
              <a:rPr lang="el-GR" altLang="x-none" sz="2000" b="1" i="1">
                <a:latin typeface="Times New Roman" charset="0"/>
              </a:rPr>
              <a:t>α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 i="1">
                <a:latin typeface="Times New Roman" charset="0"/>
              </a:rPr>
              <a:t>y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 baseline="-25000">
                <a:latin typeface="Times New Roman" charset="0"/>
              </a:rPr>
              <a:t> </a:t>
            </a:r>
            <a:r>
              <a:rPr lang="en-US" altLang="zh-CN" sz="2000" b="1">
                <a:latin typeface="Times New Roman" charset="0"/>
              </a:rPr>
              <a:t>= 0</a:t>
            </a:r>
          </a:p>
          <a:p>
            <a:r>
              <a:rPr lang="en-US" altLang="zh-CN" sz="2000" b="1">
                <a:latin typeface="Times New Roman" charset="0"/>
              </a:rPr>
              <a:t>(2)  0 ≤ </a:t>
            </a:r>
            <a:r>
              <a:rPr lang="el-GR" altLang="x-none" sz="2000" b="1" i="1">
                <a:latin typeface="Times New Roman" charset="0"/>
              </a:rPr>
              <a:t>α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 baseline="-25000">
                <a:latin typeface="Times New Roman" charset="0"/>
              </a:rPr>
              <a:t> </a:t>
            </a:r>
            <a:r>
              <a:rPr lang="en-US" altLang="zh-CN" sz="2000" b="1">
                <a:latin typeface="Times New Roman" charset="0"/>
              </a:rPr>
              <a:t>≤ </a:t>
            </a:r>
            <a:r>
              <a:rPr lang="en-US" altLang="zh-CN" sz="2000" b="1" i="1">
                <a:latin typeface="Times New Roman" charset="0"/>
              </a:rPr>
              <a:t>C</a:t>
            </a:r>
            <a:r>
              <a:rPr lang="en-US" altLang="zh-CN" sz="2000" b="1">
                <a:latin typeface="Times New Roman" charset="0"/>
              </a:rPr>
              <a:t> for all </a:t>
            </a:r>
            <a:r>
              <a:rPr lang="el-GR" altLang="x-none" sz="2000" b="1" i="1">
                <a:latin typeface="Times New Roman" charset="0"/>
              </a:rPr>
              <a:t>α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</a:p>
        </p:txBody>
      </p:sp>
      <p:sp>
        <p:nvSpPr>
          <p:cNvPr id="92164" name="Text Box 8"/>
          <p:cNvSpPr txBox="1">
            <a:spLocks noChangeArrowheads="1"/>
          </p:cNvSpPr>
          <p:nvPr/>
        </p:nvSpPr>
        <p:spPr bwMode="auto">
          <a:xfrm>
            <a:off x="1878013" y="5848350"/>
            <a:ext cx="3962400" cy="482600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2000" b="1" i="1">
                <a:latin typeface="Times New Roman" charset="0"/>
              </a:rPr>
              <a:t>f</a:t>
            </a:r>
            <a:r>
              <a:rPr lang="en-US" altLang="zh-CN" sz="2000" b="1">
                <a:latin typeface="Times New Roman" charset="0"/>
              </a:rPr>
              <a:t>(x) = </a:t>
            </a:r>
            <a:r>
              <a:rPr lang="el-GR" altLang="x-none" b="1">
                <a:latin typeface="Times New Roman" charset="0"/>
              </a:rPr>
              <a:t>Σ</a:t>
            </a:r>
            <a:r>
              <a:rPr lang="el-GR" altLang="x-none" sz="2000" b="1" i="1">
                <a:latin typeface="Times New Roman" charset="0"/>
              </a:rPr>
              <a:t>α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 i="1">
                <a:latin typeface="Times New Roman" charset="0"/>
              </a:rPr>
              <a:t>y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>
                <a:latin typeface="Times New Roman" charset="0"/>
              </a:rPr>
              <a:t>x</a:t>
            </a:r>
            <a:r>
              <a:rPr lang="en-US" altLang="zh-CN" sz="2000" b="1" baseline="-25000">
                <a:latin typeface="Times New Roman" charset="0"/>
              </a:rPr>
              <a:t>i</a:t>
            </a:r>
            <a:r>
              <a:rPr lang="en-US" altLang="zh-CN" sz="2000" b="1" baseline="30000">
                <a:latin typeface="Times New Roman" charset="0"/>
              </a:rPr>
              <a:t>T</a:t>
            </a:r>
            <a:r>
              <a:rPr lang="en-US" altLang="zh-CN" sz="2000" b="1">
                <a:latin typeface="Times New Roman" charset="0"/>
              </a:rPr>
              <a:t>x + </a:t>
            </a:r>
            <a:r>
              <a:rPr lang="en-US" altLang="zh-CN" sz="2000" b="1" i="1">
                <a:latin typeface="Times New Roman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AutoShape 3"/>
          <p:cNvSpPr>
            <a:spLocks noChangeArrowheads="1"/>
          </p:cNvSpPr>
          <p:nvPr/>
        </p:nvSpPr>
        <p:spPr bwMode="auto">
          <a:xfrm>
            <a:off x="2051050" y="3135313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186" name="AutoShape 4"/>
          <p:cNvSpPr>
            <a:spLocks noChangeArrowheads="1"/>
          </p:cNvSpPr>
          <p:nvPr/>
        </p:nvSpPr>
        <p:spPr bwMode="auto">
          <a:xfrm>
            <a:off x="2432050" y="2797175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187" name="AutoShape 5"/>
          <p:cNvSpPr>
            <a:spLocks noChangeArrowheads="1"/>
          </p:cNvSpPr>
          <p:nvPr/>
        </p:nvSpPr>
        <p:spPr bwMode="auto">
          <a:xfrm>
            <a:off x="2879725" y="2835275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188" name="AutoShape 6"/>
          <p:cNvSpPr>
            <a:spLocks noChangeArrowheads="1"/>
          </p:cNvSpPr>
          <p:nvPr/>
        </p:nvSpPr>
        <p:spPr bwMode="auto">
          <a:xfrm>
            <a:off x="1431925" y="4656138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189" name="AutoShape 7"/>
          <p:cNvSpPr>
            <a:spLocks noChangeArrowheads="1"/>
          </p:cNvSpPr>
          <p:nvPr/>
        </p:nvSpPr>
        <p:spPr bwMode="auto">
          <a:xfrm>
            <a:off x="1092200" y="3565525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190" name="AutoShape 8"/>
          <p:cNvSpPr>
            <a:spLocks noChangeArrowheads="1"/>
          </p:cNvSpPr>
          <p:nvPr/>
        </p:nvSpPr>
        <p:spPr bwMode="auto">
          <a:xfrm>
            <a:off x="3184525" y="3319463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191" name="AutoShape 9"/>
          <p:cNvSpPr>
            <a:spLocks noChangeArrowheads="1"/>
          </p:cNvSpPr>
          <p:nvPr/>
        </p:nvSpPr>
        <p:spPr bwMode="auto">
          <a:xfrm>
            <a:off x="1979613" y="5156200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192" name="AutoShape 10"/>
          <p:cNvSpPr>
            <a:spLocks noChangeArrowheads="1"/>
          </p:cNvSpPr>
          <p:nvPr/>
        </p:nvSpPr>
        <p:spPr bwMode="auto">
          <a:xfrm>
            <a:off x="1138238" y="2725738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193" name="AutoShape 11"/>
          <p:cNvSpPr>
            <a:spLocks noChangeArrowheads="1"/>
          </p:cNvSpPr>
          <p:nvPr/>
        </p:nvSpPr>
        <p:spPr bwMode="auto">
          <a:xfrm>
            <a:off x="1535113" y="3333750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194" name="AutoShape 12"/>
          <p:cNvSpPr>
            <a:spLocks noChangeArrowheads="1"/>
          </p:cNvSpPr>
          <p:nvPr/>
        </p:nvSpPr>
        <p:spPr bwMode="auto">
          <a:xfrm>
            <a:off x="989013" y="4081463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195" name="AutoShape 13"/>
          <p:cNvSpPr>
            <a:spLocks noChangeArrowheads="1"/>
          </p:cNvSpPr>
          <p:nvPr/>
        </p:nvSpPr>
        <p:spPr bwMode="auto">
          <a:xfrm>
            <a:off x="3167063" y="3906838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196" name="AutoShape 14"/>
          <p:cNvSpPr>
            <a:spLocks noChangeArrowheads="1"/>
          </p:cNvSpPr>
          <p:nvPr/>
        </p:nvSpPr>
        <p:spPr bwMode="auto">
          <a:xfrm>
            <a:off x="2944813" y="5251450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197" name="AutoShape 15"/>
          <p:cNvSpPr>
            <a:spLocks noChangeArrowheads="1"/>
          </p:cNvSpPr>
          <p:nvPr/>
        </p:nvSpPr>
        <p:spPr bwMode="auto">
          <a:xfrm>
            <a:off x="3032125" y="4213225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198" name="AutoShape 16"/>
          <p:cNvSpPr>
            <a:spLocks noChangeArrowheads="1"/>
          </p:cNvSpPr>
          <p:nvPr/>
        </p:nvSpPr>
        <p:spPr bwMode="auto">
          <a:xfrm>
            <a:off x="3836988" y="3433763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199" name="AutoShape 17"/>
          <p:cNvSpPr>
            <a:spLocks noChangeArrowheads="1"/>
          </p:cNvSpPr>
          <p:nvPr/>
        </p:nvSpPr>
        <p:spPr bwMode="auto">
          <a:xfrm>
            <a:off x="3206750" y="4843463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00" name="AutoShape 18"/>
          <p:cNvSpPr>
            <a:spLocks noChangeArrowheads="1"/>
          </p:cNvSpPr>
          <p:nvPr/>
        </p:nvSpPr>
        <p:spPr bwMode="auto">
          <a:xfrm>
            <a:off x="2281238" y="4702175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01" name="AutoShape 19"/>
          <p:cNvSpPr>
            <a:spLocks noChangeArrowheads="1"/>
          </p:cNvSpPr>
          <p:nvPr/>
        </p:nvSpPr>
        <p:spPr bwMode="auto">
          <a:xfrm>
            <a:off x="4297363" y="4071938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02" name="AutoShape 20"/>
          <p:cNvSpPr>
            <a:spLocks noChangeArrowheads="1"/>
          </p:cNvSpPr>
          <p:nvPr/>
        </p:nvSpPr>
        <p:spPr bwMode="auto">
          <a:xfrm>
            <a:off x="4411663" y="2312988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03" name="AutoShape 21"/>
          <p:cNvSpPr>
            <a:spLocks noChangeArrowheads="1"/>
          </p:cNvSpPr>
          <p:nvPr/>
        </p:nvSpPr>
        <p:spPr bwMode="auto">
          <a:xfrm>
            <a:off x="2720975" y="3640138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04" name="AutoShape 22"/>
          <p:cNvSpPr>
            <a:spLocks noChangeArrowheads="1"/>
          </p:cNvSpPr>
          <p:nvPr/>
        </p:nvSpPr>
        <p:spPr bwMode="auto">
          <a:xfrm>
            <a:off x="847725" y="6064250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05" name="AutoShape 23"/>
          <p:cNvSpPr>
            <a:spLocks noChangeArrowheads="1"/>
          </p:cNvSpPr>
          <p:nvPr/>
        </p:nvSpPr>
        <p:spPr bwMode="auto">
          <a:xfrm>
            <a:off x="4832350" y="2682875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06" name="AutoShape 24"/>
          <p:cNvSpPr>
            <a:spLocks noChangeArrowheads="1"/>
          </p:cNvSpPr>
          <p:nvPr/>
        </p:nvSpPr>
        <p:spPr bwMode="auto">
          <a:xfrm>
            <a:off x="4886325" y="2214563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07" name="AutoShape 25"/>
          <p:cNvSpPr>
            <a:spLocks noChangeArrowheads="1"/>
          </p:cNvSpPr>
          <p:nvPr/>
        </p:nvSpPr>
        <p:spPr bwMode="auto">
          <a:xfrm>
            <a:off x="5351463" y="2286000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08" name="AutoShape 26"/>
          <p:cNvSpPr>
            <a:spLocks noChangeArrowheads="1"/>
          </p:cNvSpPr>
          <p:nvPr/>
        </p:nvSpPr>
        <p:spPr bwMode="auto">
          <a:xfrm>
            <a:off x="4605338" y="3729038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09" name="AutoShape 27"/>
          <p:cNvSpPr>
            <a:spLocks noChangeArrowheads="1"/>
          </p:cNvSpPr>
          <p:nvPr/>
        </p:nvSpPr>
        <p:spPr bwMode="auto">
          <a:xfrm>
            <a:off x="4576763" y="3081338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10" name="AutoShape 28"/>
          <p:cNvSpPr>
            <a:spLocks noChangeArrowheads="1"/>
          </p:cNvSpPr>
          <p:nvPr/>
        </p:nvSpPr>
        <p:spPr bwMode="auto">
          <a:xfrm>
            <a:off x="6962775" y="2590800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11" name="AutoShape 29"/>
          <p:cNvSpPr>
            <a:spLocks noChangeArrowheads="1"/>
          </p:cNvSpPr>
          <p:nvPr/>
        </p:nvSpPr>
        <p:spPr bwMode="auto">
          <a:xfrm>
            <a:off x="5072063" y="3675063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12" name="AutoShape 30"/>
          <p:cNvSpPr>
            <a:spLocks noChangeArrowheads="1"/>
          </p:cNvSpPr>
          <p:nvPr/>
        </p:nvSpPr>
        <p:spPr bwMode="auto">
          <a:xfrm>
            <a:off x="5667375" y="3563938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13" name="AutoShape 31"/>
          <p:cNvSpPr>
            <a:spLocks noChangeArrowheads="1"/>
          </p:cNvSpPr>
          <p:nvPr/>
        </p:nvSpPr>
        <p:spPr bwMode="auto">
          <a:xfrm>
            <a:off x="7126288" y="1987550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14" name="AutoShape 32"/>
          <p:cNvSpPr>
            <a:spLocks noChangeArrowheads="1"/>
          </p:cNvSpPr>
          <p:nvPr/>
        </p:nvSpPr>
        <p:spPr bwMode="auto">
          <a:xfrm>
            <a:off x="5175250" y="3141663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15" name="AutoShape 33"/>
          <p:cNvSpPr>
            <a:spLocks noChangeArrowheads="1"/>
          </p:cNvSpPr>
          <p:nvPr/>
        </p:nvSpPr>
        <p:spPr bwMode="auto">
          <a:xfrm>
            <a:off x="5786438" y="3063875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16" name="AutoShape 34"/>
          <p:cNvSpPr>
            <a:spLocks noChangeArrowheads="1"/>
          </p:cNvSpPr>
          <p:nvPr/>
        </p:nvSpPr>
        <p:spPr bwMode="auto">
          <a:xfrm>
            <a:off x="4959350" y="4146550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17" name="AutoShape 35"/>
          <p:cNvSpPr>
            <a:spLocks noChangeArrowheads="1"/>
          </p:cNvSpPr>
          <p:nvPr/>
        </p:nvSpPr>
        <p:spPr bwMode="auto">
          <a:xfrm>
            <a:off x="5437188" y="4005263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18" name="AutoShape 36"/>
          <p:cNvSpPr>
            <a:spLocks noChangeArrowheads="1"/>
          </p:cNvSpPr>
          <p:nvPr/>
        </p:nvSpPr>
        <p:spPr bwMode="auto">
          <a:xfrm>
            <a:off x="7861300" y="3422650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19" name="AutoShape 37"/>
          <p:cNvSpPr>
            <a:spLocks noChangeArrowheads="1"/>
          </p:cNvSpPr>
          <p:nvPr/>
        </p:nvSpPr>
        <p:spPr bwMode="auto">
          <a:xfrm>
            <a:off x="6427788" y="3019425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20" name="AutoShape 38"/>
          <p:cNvSpPr>
            <a:spLocks noChangeArrowheads="1"/>
          </p:cNvSpPr>
          <p:nvPr/>
        </p:nvSpPr>
        <p:spPr bwMode="auto">
          <a:xfrm>
            <a:off x="7559675" y="2797175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21" name="AutoShape 39"/>
          <p:cNvSpPr>
            <a:spLocks noChangeArrowheads="1"/>
          </p:cNvSpPr>
          <p:nvPr/>
        </p:nvSpPr>
        <p:spPr bwMode="auto">
          <a:xfrm>
            <a:off x="6361113" y="4191000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22" name="AutoShape 40"/>
          <p:cNvSpPr>
            <a:spLocks noChangeArrowheads="1"/>
          </p:cNvSpPr>
          <p:nvPr/>
        </p:nvSpPr>
        <p:spPr bwMode="auto">
          <a:xfrm>
            <a:off x="7734300" y="2319338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23" name="AutoShape 41"/>
          <p:cNvSpPr>
            <a:spLocks noChangeArrowheads="1"/>
          </p:cNvSpPr>
          <p:nvPr/>
        </p:nvSpPr>
        <p:spPr bwMode="auto">
          <a:xfrm>
            <a:off x="5632450" y="2633663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24" name="AutoShape 42"/>
          <p:cNvSpPr>
            <a:spLocks noChangeArrowheads="1"/>
          </p:cNvSpPr>
          <p:nvPr/>
        </p:nvSpPr>
        <p:spPr bwMode="auto">
          <a:xfrm>
            <a:off x="4675188" y="4549775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25" name="AutoShape 43"/>
          <p:cNvSpPr>
            <a:spLocks noChangeArrowheads="1"/>
          </p:cNvSpPr>
          <p:nvPr/>
        </p:nvSpPr>
        <p:spPr bwMode="auto">
          <a:xfrm>
            <a:off x="4256088" y="5060950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26" name="AutoShape 44"/>
          <p:cNvSpPr>
            <a:spLocks noChangeArrowheads="1"/>
          </p:cNvSpPr>
          <p:nvPr/>
        </p:nvSpPr>
        <p:spPr bwMode="auto">
          <a:xfrm>
            <a:off x="3984625" y="5475288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27" name="AutoShape 45"/>
          <p:cNvSpPr>
            <a:spLocks noChangeArrowheads="1"/>
          </p:cNvSpPr>
          <p:nvPr/>
        </p:nvSpPr>
        <p:spPr bwMode="auto">
          <a:xfrm>
            <a:off x="3756025" y="2306638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28" name="AutoShape 46"/>
          <p:cNvSpPr>
            <a:spLocks noChangeArrowheads="1"/>
          </p:cNvSpPr>
          <p:nvPr/>
        </p:nvSpPr>
        <p:spPr bwMode="auto">
          <a:xfrm>
            <a:off x="2189163" y="3875088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29" name="AutoShape 47"/>
          <p:cNvSpPr>
            <a:spLocks noChangeArrowheads="1"/>
          </p:cNvSpPr>
          <p:nvPr/>
        </p:nvSpPr>
        <p:spPr bwMode="auto">
          <a:xfrm>
            <a:off x="1714500" y="3940175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30" name="AutoShape 48"/>
          <p:cNvSpPr>
            <a:spLocks noChangeArrowheads="1"/>
          </p:cNvSpPr>
          <p:nvPr/>
        </p:nvSpPr>
        <p:spPr bwMode="auto">
          <a:xfrm>
            <a:off x="5662613" y="4586288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31" name="AutoShape 49"/>
          <p:cNvSpPr>
            <a:spLocks noChangeArrowheads="1"/>
          </p:cNvSpPr>
          <p:nvPr/>
        </p:nvSpPr>
        <p:spPr bwMode="auto">
          <a:xfrm>
            <a:off x="6527800" y="4783138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32" name="AutoShape 50"/>
          <p:cNvSpPr>
            <a:spLocks noChangeArrowheads="1"/>
          </p:cNvSpPr>
          <p:nvPr/>
        </p:nvSpPr>
        <p:spPr bwMode="auto">
          <a:xfrm>
            <a:off x="7312025" y="4489450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33" name="AutoShape 51"/>
          <p:cNvSpPr>
            <a:spLocks noChangeArrowheads="1"/>
          </p:cNvSpPr>
          <p:nvPr/>
        </p:nvSpPr>
        <p:spPr bwMode="auto">
          <a:xfrm>
            <a:off x="7948613" y="4064000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34" name="AutoShape 52"/>
          <p:cNvSpPr>
            <a:spLocks noChangeArrowheads="1"/>
          </p:cNvSpPr>
          <p:nvPr/>
        </p:nvSpPr>
        <p:spPr bwMode="auto">
          <a:xfrm>
            <a:off x="8078788" y="2922588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35" name="AutoShape 53"/>
          <p:cNvSpPr>
            <a:spLocks noChangeArrowheads="1"/>
          </p:cNvSpPr>
          <p:nvPr/>
        </p:nvSpPr>
        <p:spPr bwMode="auto">
          <a:xfrm>
            <a:off x="8569325" y="3917950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36" name="AutoShape 54"/>
          <p:cNvSpPr>
            <a:spLocks noChangeArrowheads="1"/>
          </p:cNvSpPr>
          <p:nvPr/>
        </p:nvSpPr>
        <p:spPr bwMode="auto">
          <a:xfrm>
            <a:off x="1971675" y="4243388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37" name="AutoShape 55"/>
          <p:cNvSpPr>
            <a:spLocks noChangeArrowheads="1"/>
          </p:cNvSpPr>
          <p:nvPr/>
        </p:nvSpPr>
        <p:spPr bwMode="auto">
          <a:xfrm>
            <a:off x="6153150" y="2366963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38" name="AutoShape 56"/>
          <p:cNvSpPr>
            <a:spLocks noChangeArrowheads="1"/>
          </p:cNvSpPr>
          <p:nvPr/>
        </p:nvSpPr>
        <p:spPr bwMode="auto">
          <a:xfrm>
            <a:off x="5156200" y="4799013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39" name="AutoShape 57"/>
          <p:cNvSpPr>
            <a:spLocks noChangeArrowheads="1"/>
          </p:cNvSpPr>
          <p:nvPr/>
        </p:nvSpPr>
        <p:spPr bwMode="auto">
          <a:xfrm>
            <a:off x="5743575" y="5126038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40" name="AutoShape 58"/>
          <p:cNvSpPr>
            <a:spLocks noChangeArrowheads="1"/>
          </p:cNvSpPr>
          <p:nvPr/>
        </p:nvSpPr>
        <p:spPr bwMode="auto">
          <a:xfrm>
            <a:off x="6772275" y="5191125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41" name="AutoShape 59"/>
          <p:cNvSpPr>
            <a:spLocks noChangeArrowheads="1"/>
          </p:cNvSpPr>
          <p:nvPr/>
        </p:nvSpPr>
        <p:spPr bwMode="auto">
          <a:xfrm>
            <a:off x="6805613" y="3429000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42" name="AutoShape 60"/>
          <p:cNvSpPr>
            <a:spLocks noChangeArrowheads="1"/>
          </p:cNvSpPr>
          <p:nvPr/>
        </p:nvSpPr>
        <p:spPr bwMode="auto">
          <a:xfrm>
            <a:off x="6837363" y="3902075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43" name="AutoShape 61"/>
          <p:cNvSpPr>
            <a:spLocks noChangeArrowheads="1"/>
          </p:cNvSpPr>
          <p:nvPr/>
        </p:nvSpPr>
        <p:spPr bwMode="auto">
          <a:xfrm>
            <a:off x="7196138" y="3689350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44" name="AutoShape 62"/>
          <p:cNvSpPr>
            <a:spLocks noChangeArrowheads="1"/>
          </p:cNvSpPr>
          <p:nvPr/>
        </p:nvSpPr>
        <p:spPr bwMode="auto">
          <a:xfrm>
            <a:off x="7113588" y="3330575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45" name="AutoShape 63"/>
          <p:cNvSpPr>
            <a:spLocks noChangeArrowheads="1"/>
          </p:cNvSpPr>
          <p:nvPr/>
        </p:nvSpPr>
        <p:spPr bwMode="auto">
          <a:xfrm>
            <a:off x="6494463" y="3657600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46" name="AutoShape 64"/>
          <p:cNvSpPr>
            <a:spLocks noChangeArrowheads="1"/>
          </p:cNvSpPr>
          <p:nvPr/>
        </p:nvSpPr>
        <p:spPr bwMode="auto">
          <a:xfrm>
            <a:off x="3717925" y="2954338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47" name="AutoShape 65"/>
          <p:cNvSpPr>
            <a:spLocks noChangeArrowheads="1"/>
          </p:cNvSpPr>
          <p:nvPr/>
        </p:nvSpPr>
        <p:spPr bwMode="auto">
          <a:xfrm>
            <a:off x="4079875" y="4625975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3248" name="Line 66"/>
          <p:cNvSpPr>
            <a:spLocks noChangeShapeType="1"/>
          </p:cNvSpPr>
          <p:nvPr/>
        </p:nvSpPr>
        <p:spPr bwMode="auto">
          <a:xfrm>
            <a:off x="3225800" y="2008188"/>
            <a:ext cx="685800" cy="395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49" name="Line 67"/>
          <p:cNvSpPr>
            <a:spLocks noChangeShapeType="1"/>
          </p:cNvSpPr>
          <p:nvPr/>
        </p:nvSpPr>
        <p:spPr bwMode="auto">
          <a:xfrm>
            <a:off x="1939925" y="2249488"/>
            <a:ext cx="3346450" cy="31273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50" name="Line 68"/>
          <p:cNvSpPr>
            <a:spLocks noChangeShapeType="1"/>
          </p:cNvSpPr>
          <p:nvPr/>
        </p:nvSpPr>
        <p:spPr bwMode="auto">
          <a:xfrm flipH="1">
            <a:off x="5999163" y="1901825"/>
            <a:ext cx="641350" cy="38957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51" name="Line 69"/>
          <p:cNvSpPr>
            <a:spLocks noChangeShapeType="1"/>
          </p:cNvSpPr>
          <p:nvPr/>
        </p:nvSpPr>
        <p:spPr bwMode="auto">
          <a:xfrm>
            <a:off x="3092450" y="2578100"/>
            <a:ext cx="5192713" cy="21034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7334" name="Rectangle 70"/>
          <p:cNvSpPr>
            <a:spLocks noGrp="1" noChangeArrowheads="1"/>
          </p:cNvSpPr>
          <p:nvPr>
            <p:ph type="title"/>
          </p:nvPr>
        </p:nvSpPr>
        <p:spPr>
          <a:xfrm>
            <a:off x="685800" y="-171450"/>
            <a:ext cx="7772400" cy="963613"/>
          </a:xfrm>
        </p:spPr>
        <p:txBody>
          <a:bodyPr/>
          <a:lstStyle/>
          <a:p>
            <a:pPr eaLnBrk="1" hangingPunct="1"/>
            <a:r>
              <a:rPr lang="en-US" altLang="x-none" sz="5400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Non Linear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Freeform 68"/>
          <p:cNvSpPr>
            <a:spLocks/>
          </p:cNvSpPr>
          <p:nvPr/>
        </p:nvSpPr>
        <p:spPr bwMode="auto">
          <a:xfrm>
            <a:off x="2676525" y="2205038"/>
            <a:ext cx="1757363" cy="3917950"/>
          </a:xfrm>
          <a:custGeom>
            <a:avLst/>
            <a:gdLst>
              <a:gd name="T0" fmla="*/ 0 w 1107"/>
              <a:gd name="T1" fmla="*/ 0 h 2468"/>
              <a:gd name="T2" fmla="*/ 2147483647 w 1107"/>
              <a:gd name="T3" fmla="*/ 2147483647 h 2468"/>
              <a:gd name="T4" fmla="*/ 2147483647 w 1107"/>
              <a:gd name="T5" fmla="*/ 2147483647 h 2468"/>
              <a:gd name="T6" fmla="*/ 0 60000 65536"/>
              <a:gd name="T7" fmla="*/ 0 60000 65536"/>
              <a:gd name="T8" fmla="*/ 0 60000 65536"/>
              <a:gd name="T9" fmla="*/ 0 w 1107"/>
              <a:gd name="T10" fmla="*/ 0 h 2468"/>
              <a:gd name="T11" fmla="*/ 1107 w 1107"/>
              <a:gd name="T12" fmla="*/ 2468 h 24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7" h="2468">
                <a:moveTo>
                  <a:pt x="0" y="0"/>
                </a:moveTo>
                <a:cubicBezTo>
                  <a:pt x="495" y="159"/>
                  <a:pt x="991" y="319"/>
                  <a:pt x="1049" y="730"/>
                </a:cubicBezTo>
                <a:cubicBezTo>
                  <a:pt x="1107" y="1141"/>
                  <a:pt x="466" y="2178"/>
                  <a:pt x="350" y="2468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4210" name="Group 69"/>
          <p:cNvGrpSpPr>
            <a:grpSpLocks/>
          </p:cNvGrpSpPr>
          <p:nvPr/>
        </p:nvGrpSpPr>
        <p:grpSpPr bwMode="auto">
          <a:xfrm>
            <a:off x="1633538" y="3157538"/>
            <a:ext cx="5967412" cy="1431925"/>
            <a:chOff x="649" y="1989"/>
            <a:chExt cx="3759" cy="902"/>
          </a:xfrm>
        </p:grpSpPr>
        <p:sp>
          <p:nvSpPr>
            <p:cNvPr id="94275" name="Oval 70"/>
            <p:cNvSpPr>
              <a:spLocks noChangeArrowheads="1"/>
            </p:cNvSpPr>
            <p:nvPr/>
          </p:nvSpPr>
          <p:spPr bwMode="auto">
            <a:xfrm>
              <a:off x="649" y="2305"/>
              <a:ext cx="607" cy="5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4276" name="Oval 71"/>
            <p:cNvSpPr>
              <a:spLocks noChangeArrowheads="1"/>
            </p:cNvSpPr>
            <p:nvPr/>
          </p:nvSpPr>
          <p:spPr bwMode="auto">
            <a:xfrm>
              <a:off x="3698" y="1989"/>
              <a:ext cx="710" cy="71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</p:grpSp>
      <p:sp>
        <p:nvSpPr>
          <p:cNvPr id="94211" name="AutoShape 3"/>
          <p:cNvSpPr>
            <a:spLocks noChangeArrowheads="1"/>
          </p:cNvSpPr>
          <p:nvPr/>
        </p:nvSpPr>
        <p:spPr bwMode="auto">
          <a:xfrm>
            <a:off x="2122488" y="3135313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12" name="AutoShape 4"/>
          <p:cNvSpPr>
            <a:spLocks noChangeArrowheads="1"/>
          </p:cNvSpPr>
          <p:nvPr/>
        </p:nvSpPr>
        <p:spPr bwMode="auto">
          <a:xfrm>
            <a:off x="2503488" y="2797175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13" name="AutoShape 5"/>
          <p:cNvSpPr>
            <a:spLocks noChangeArrowheads="1"/>
          </p:cNvSpPr>
          <p:nvPr/>
        </p:nvSpPr>
        <p:spPr bwMode="auto">
          <a:xfrm>
            <a:off x="2951163" y="2835275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14" name="AutoShape 6"/>
          <p:cNvSpPr>
            <a:spLocks noChangeArrowheads="1"/>
          </p:cNvSpPr>
          <p:nvPr/>
        </p:nvSpPr>
        <p:spPr bwMode="auto">
          <a:xfrm>
            <a:off x="1503363" y="4656138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15" name="AutoShape 7"/>
          <p:cNvSpPr>
            <a:spLocks noChangeArrowheads="1"/>
          </p:cNvSpPr>
          <p:nvPr/>
        </p:nvSpPr>
        <p:spPr bwMode="auto">
          <a:xfrm>
            <a:off x="1163638" y="3565525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16" name="AutoShape 8"/>
          <p:cNvSpPr>
            <a:spLocks noChangeArrowheads="1"/>
          </p:cNvSpPr>
          <p:nvPr/>
        </p:nvSpPr>
        <p:spPr bwMode="auto">
          <a:xfrm>
            <a:off x="3255963" y="3319463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17" name="AutoShape 9"/>
          <p:cNvSpPr>
            <a:spLocks noChangeArrowheads="1"/>
          </p:cNvSpPr>
          <p:nvPr/>
        </p:nvSpPr>
        <p:spPr bwMode="auto">
          <a:xfrm>
            <a:off x="2051050" y="5156200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18" name="AutoShape 10"/>
          <p:cNvSpPr>
            <a:spLocks noChangeArrowheads="1"/>
          </p:cNvSpPr>
          <p:nvPr/>
        </p:nvSpPr>
        <p:spPr bwMode="auto">
          <a:xfrm>
            <a:off x="1209675" y="2725738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19" name="AutoShape 11"/>
          <p:cNvSpPr>
            <a:spLocks noChangeArrowheads="1"/>
          </p:cNvSpPr>
          <p:nvPr/>
        </p:nvSpPr>
        <p:spPr bwMode="auto">
          <a:xfrm>
            <a:off x="1606550" y="3333750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20" name="AutoShape 12"/>
          <p:cNvSpPr>
            <a:spLocks noChangeArrowheads="1"/>
          </p:cNvSpPr>
          <p:nvPr/>
        </p:nvSpPr>
        <p:spPr bwMode="auto">
          <a:xfrm>
            <a:off x="1060450" y="4081463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21" name="AutoShape 13"/>
          <p:cNvSpPr>
            <a:spLocks noChangeArrowheads="1"/>
          </p:cNvSpPr>
          <p:nvPr/>
        </p:nvSpPr>
        <p:spPr bwMode="auto">
          <a:xfrm>
            <a:off x="3238500" y="3906838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22" name="AutoShape 14"/>
          <p:cNvSpPr>
            <a:spLocks noChangeArrowheads="1"/>
          </p:cNvSpPr>
          <p:nvPr/>
        </p:nvSpPr>
        <p:spPr bwMode="auto">
          <a:xfrm>
            <a:off x="3016250" y="5251450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23" name="AutoShape 15"/>
          <p:cNvSpPr>
            <a:spLocks noChangeArrowheads="1"/>
          </p:cNvSpPr>
          <p:nvPr/>
        </p:nvSpPr>
        <p:spPr bwMode="auto">
          <a:xfrm>
            <a:off x="3103563" y="4213225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24" name="AutoShape 16"/>
          <p:cNvSpPr>
            <a:spLocks noChangeArrowheads="1"/>
          </p:cNvSpPr>
          <p:nvPr/>
        </p:nvSpPr>
        <p:spPr bwMode="auto">
          <a:xfrm>
            <a:off x="3908425" y="3433763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25" name="AutoShape 17"/>
          <p:cNvSpPr>
            <a:spLocks noChangeArrowheads="1"/>
          </p:cNvSpPr>
          <p:nvPr/>
        </p:nvSpPr>
        <p:spPr bwMode="auto">
          <a:xfrm>
            <a:off x="3278188" y="4843463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26" name="AutoShape 18"/>
          <p:cNvSpPr>
            <a:spLocks noChangeArrowheads="1"/>
          </p:cNvSpPr>
          <p:nvPr/>
        </p:nvSpPr>
        <p:spPr bwMode="auto">
          <a:xfrm>
            <a:off x="2352675" y="4702175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27" name="AutoShape 19"/>
          <p:cNvSpPr>
            <a:spLocks noChangeArrowheads="1"/>
          </p:cNvSpPr>
          <p:nvPr/>
        </p:nvSpPr>
        <p:spPr bwMode="auto">
          <a:xfrm>
            <a:off x="4368800" y="4071938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28" name="AutoShape 20"/>
          <p:cNvSpPr>
            <a:spLocks noChangeArrowheads="1"/>
          </p:cNvSpPr>
          <p:nvPr/>
        </p:nvSpPr>
        <p:spPr bwMode="auto">
          <a:xfrm>
            <a:off x="4483100" y="2312988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29" name="AutoShape 21"/>
          <p:cNvSpPr>
            <a:spLocks noChangeArrowheads="1"/>
          </p:cNvSpPr>
          <p:nvPr/>
        </p:nvSpPr>
        <p:spPr bwMode="auto">
          <a:xfrm>
            <a:off x="2792413" y="3640138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30" name="AutoShape 22"/>
          <p:cNvSpPr>
            <a:spLocks noChangeArrowheads="1"/>
          </p:cNvSpPr>
          <p:nvPr/>
        </p:nvSpPr>
        <p:spPr bwMode="auto">
          <a:xfrm>
            <a:off x="919163" y="6064250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31" name="AutoShape 23"/>
          <p:cNvSpPr>
            <a:spLocks noChangeArrowheads="1"/>
          </p:cNvSpPr>
          <p:nvPr/>
        </p:nvSpPr>
        <p:spPr bwMode="auto">
          <a:xfrm>
            <a:off x="4903788" y="2682875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32" name="AutoShape 24"/>
          <p:cNvSpPr>
            <a:spLocks noChangeArrowheads="1"/>
          </p:cNvSpPr>
          <p:nvPr/>
        </p:nvSpPr>
        <p:spPr bwMode="auto">
          <a:xfrm>
            <a:off x="4957763" y="2214563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33" name="AutoShape 25"/>
          <p:cNvSpPr>
            <a:spLocks noChangeArrowheads="1"/>
          </p:cNvSpPr>
          <p:nvPr/>
        </p:nvSpPr>
        <p:spPr bwMode="auto">
          <a:xfrm>
            <a:off x="5422900" y="2286000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34" name="AutoShape 26"/>
          <p:cNvSpPr>
            <a:spLocks noChangeArrowheads="1"/>
          </p:cNvSpPr>
          <p:nvPr/>
        </p:nvSpPr>
        <p:spPr bwMode="auto">
          <a:xfrm>
            <a:off x="4676775" y="3729038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35" name="AutoShape 27"/>
          <p:cNvSpPr>
            <a:spLocks noChangeArrowheads="1"/>
          </p:cNvSpPr>
          <p:nvPr/>
        </p:nvSpPr>
        <p:spPr bwMode="auto">
          <a:xfrm>
            <a:off x="4648200" y="3081338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36" name="AutoShape 28"/>
          <p:cNvSpPr>
            <a:spLocks noChangeArrowheads="1"/>
          </p:cNvSpPr>
          <p:nvPr/>
        </p:nvSpPr>
        <p:spPr bwMode="auto">
          <a:xfrm>
            <a:off x="7034213" y="2590800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37" name="AutoShape 29"/>
          <p:cNvSpPr>
            <a:spLocks noChangeArrowheads="1"/>
          </p:cNvSpPr>
          <p:nvPr/>
        </p:nvSpPr>
        <p:spPr bwMode="auto">
          <a:xfrm>
            <a:off x="5143500" y="3675063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38" name="AutoShape 30"/>
          <p:cNvSpPr>
            <a:spLocks noChangeArrowheads="1"/>
          </p:cNvSpPr>
          <p:nvPr/>
        </p:nvSpPr>
        <p:spPr bwMode="auto">
          <a:xfrm>
            <a:off x="5738813" y="3563938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39" name="AutoShape 31"/>
          <p:cNvSpPr>
            <a:spLocks noChangeArrowheads="1"/>
          </p:cNvSpPr>
          <p:nvPr/>
        </p:nvSpPr>
        <p:spPr bwMode="auto">
          <a:xfrm>
            <a:off x="7197725" y="1987550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40" name="AutoShape 32"/>
          <p:cNvSpPr>
            <a:spLocks noChangeArrowheads="1"/>
          </p:cNvSpPr>
          <p:nvPr/>
        </p:nvSpPr>
        <p:spPr bwMode="auto">
          <a:xfrm>
            <a:off x="5246688" y="3141663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41" name="AutoShape 33"/>
          <p:cNvSpPr>
            <a:spLocks noChangeArrowheads="1"/>
          </p:cNvSpPr>
          <p:nvPr/>
        </p:nvSpPr>
        <p:spPr bwMode="auto">
          <a:xfrm>
            <a:off x="5857875" y="3063875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42" name="AutoShape 34"/>
          <p:cNvSpPr>
            <a:spLocks noChangeArrowheads="1"/>
          </p:cNvSpPr>
          <p:nvPr/>
        </p:nvSpPr>
        <p:spPr bwMode="auto">
          <a:xfrm>
            <a:off x="5030788" y="4146550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43" name="AutoShape 35"/>
          <p:cNvSpPr>
            <a:spLocks noChangeArrowheads="1"/>
          </p:cNvSpPr>
          <p:nvPr/>
        </p:nvSpPr>
        <p:spPr bwMode="auto">
          <a:xfrm>
            <a:off x="5508625" y="4005263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44" name="AutoShape 36"/>
          <p:cNvSpPr>
            <a:spLocks noChangeArrowheads="1"/>
          </p:cNvSpPr>
          <p:nvPr/>
        </p:nvSpPr>
        <p:spPr bwMode="auto">
          <a:xfrm>
            <a:off x="7932738" y="3422650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45" name="AutoShape 37"/>
          <p:cNvSpPr>
            <a:spLocks noChangeArrowheads="1"/>
          </p:cNvSpPr>
          <p:nvPr/>
        </p:nvSpPr>
        <p:spPr bwMode="auto">
          <a:xfrm>
            <a:off x="6499225" y="3019425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46" name="AutoShape 38"/>
          <p:cNvSpPr>
            <a:spLocks noChangeArrowheads="1"/>
          </p:cNvSpPr>
          <p:nvPr/>
        </p:nvSpPr>
        <p:spPr bwMode="auto">
          <a:xfrm>
            <a:off x="7631113" y="2797175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47" name="AutoShape 39"/>
          <p:cNvSpPr>
            <a:spLocks noChangeArrowheads="1"/>
          </p:cNvSpPr>
          <p:nvPr/>
        </p:nvSpPr>
        <p:spPr bwMode="auto">
          <a:xfrm>
            <a:off x="6432550" y="4191000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48" name="AutoShape 40"/>
          <p:cNvSpPr>
            <a:spLocks noChangeArrowheads="1"/>
          </p:cNvSpPr>
          <p:nvPr/>
        </p:nvSpPr>
        <p:spPr bwMode="auto">
          <a:xfrm>
            <a:off x="7805738" y="2319338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49" name="AutoShape 41"/>
          <p:cNvSpPr>
            <a:spLocks noChangeArrowheads="1"/>
          </p:cNvSpPr>
          <p:nvPr/>
        </p:nvSpPr>
        <p:spPr bwMode="auto">
          <a:xfrm>
            <a:off x="5703888" y="2633663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50" name="AutoShape 42"/>
          <p:cNvSpPr>
            <a:spLocks noChangeArrowheads="1"/>
          </p:cNvSpPr>
          <p:nvPr/>
        </p:nvSpPr>
        <p:spPr bwMode="auto">
          <a:xfrm>
            <a:off x="4746625" y="4549775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51" name="AutoShape 43"/>
          <p:cNvSpPr>
            <a:spLocks noChangeArrowheads="1"/>
          </p:cNvSpPr>
          <p:nvPr/>
        </p:nvSpPr>
        <p:spPr bwMode="auto">
          <a:xfrm>
            <a:off x="4327525" y="5060950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52" name="AutoShape 44"/>
          <p:cNvSpPr>
            <a:spLocks noChangeArrowheads="1"/>
          </p:cNvSpPr>
          <p:nvPr/>
        </p:nvSpPr>
        <p:spPr bwMode="auto">
          <a:xfrm>
            <a:off x="4056063" y="5475288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53" name="AutoShape 45"/>
          <p:cNvSpPr>
            <a:spLocks noChangeArrowheads="1"/>
          </p:cNvSpPr>
          <p:nvPr/>
        </p:nvSpPr>
        <p:spPr bwMode="auto">
          <a:xfrm>
            <a:off x="3827463" y="2306638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54" name="AutoShape 46"/>
          <p:cNvSpPr>
            <a:spLocks noChangeArrowheads="1"/>
          </p:cNvSpPr>
          <p:nvPr/>
        </p:nvSpPr>
        <p:spPr bwMode="auto">
          <a:xfrm>
            <a:off x="2260600" y="3875088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55" name="AutoShape 47"/>
          <p:cNvSpPr>
            <a:spLocks noChangeArrowheads="1"/>
          </p:cNvSpPr>
          <p:nvPr/>
        </p:nvSpPr>
        <p:spPr bwMode="auto">
          <a:xfrm>
            <a:off x="1785938" y="3940175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56" name="AutoShape 48"/>
          <p:cNvSpPr>
            <a:spLocks noChangeArrowheads="1"/>
          </p:cNvSpPr>
          <p:nvPr/>
        </p:nvSpPr>
        <p:spPr bwMode="auto">
          <a:xfrm>
            <a:off x="5734050" y="4586288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57" name="AutoShape 49"/>
          <p:cNvSpPr>
            <a:spLocks noChangeArrowheads="1"/>
          </p:cNvSpPr>
          <p:nvPr/>
        </p:nvSpPr>
        <p:spPr bwMode="auto">
          <a:xfrm>
            <a:off x="6599238" y="4783138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58" name="AutoShape 50"/>
          <p:cNvSpPr>
            <a:spLocks noChangeArrowheads="1"/>
          </p:cNvSpPr>
          <p:nvPr/>
        </p:nvSpPr>
        <p:spPr bwMode="auto">
          <a:xfrm>
            <a:off x="7383463" y="4489450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59" name="AutoShape 51"/>
          <p:cNvSpPr>
            <a:spLocks noChangeArrowheads="1"/>
          </p:cNvSpPr>
          <p:nvPr/>
        </p:nvSpPr>
        <p:spPr bwMode="auto">
          <a:xfrm>
            <a:off x="8020050" y="4064000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60" name="AutoShape 52"/>
          <p:cNvSpPr>
            <a:spLocks noChangeArrowheads="1"/>
          </p:cNvSpPr>
          <p:nvPr/>
        </p:nvSpPr>
        <p:spPr bwMode="auto">
          <a:xfrm>
            <a:off x="8150225" y="2922588"/>
            <a:ext cx="179388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61" name="AutoShape 53"/>
          <p:cNvSpPr>
            <a:spLocks noChangeArrowheads="1"/>
          </p:cNvSpPr>
          <p:nvPr/>
        </p:nvSpPr>
        <p:spPr bwMode="auto">
          <a:xfrm>
            <a:off x="8640763" y="3917950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62" name="AutoShape 54"/>
          <p:cNvSpPr>
            <a:spLocks noChangeArrowheads="1"/>
          </p:cNvSpPr>
          <p:nvPr/>
        </p:nvSpPr>
        <p:spPr bwMode="auto">
          <a:xfrm>
            <a:off x="2043113" y="4243388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63" name="AutoShape 55"/>
          <p:cNvSpPr>
            <a:spLocks noChangeArrowheads="1"/>
          </p:cNvSpPr>
          <p:nvPr/>
        </p:nvSpPr>
        <p:spPr bwMode="auto">
          <a:xfrm>
            <a:off x="6224588" y="2366963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64" name="AutoShape 56"/>
          <p:cNvSpPr>
            <a:spLocks noChangeArrowheads="1"/>
          </p:cNvSpPr>
          <p:nvPr/>
        </p:nvSpPr>
        <p:spPr bwMode="auto">
          <a:xfrm>
            <a:off x="5227638" y="4799013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65" name="AutoShape 57"/>
          <p:cNvSpPr>
            <a:spLocks noChangeArrowheads="1"/>
          </p:cNvSpPr>
          <p:nvPr/>
        </p:nvSpPr>
        <p:spPr bwMode="auto">
          <a:xfrm>
            <a:off x="5815013" y="5126038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66" name="AutoShape 58"/>
          <p:cNvSpPr>
            <a:spLocks noChangeArrowheads="1"/>
          </p:cNvSpPr>
          <p:nvPr/>
        </p:nvSpPr>
        <p:spPr bwMode="auto">
          <a:xfrm>
            <a:off x="6843713" y="5191125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67" name="AutoShape 59"/>
          <p:cNvSpPr>
            <a:spLocks noChangeArrowheads="1"/>
          </p:cNvSpPr>
          <p:nvPr/>
        </p:nvSpPr>
        <p:spPr bwMode="auto">
          <a:xfrm>
            <a:off x="6877050" y="3429000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68" name="AutoShape 60"/>
          <p:cNvSpPr>
            <a:spLocks noChangeArrowheads="1"/>
          </p:cNvSpPr>
          <p:nvPr/>
        </p:nvSpPr>
        <p:spPr bwMode="auto">
          <a:xfrm>
            <a:off x="6908800" y="3902075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69" name="AutoShape 61"/>
          <p:cNvSpPr>
            <a:spLocks noChangeArrowheads="1"/>
          </p:cNvSpPr>
          <p:nvPr/>
        </p:nvSpPr>
        <p:spPr bwMode="auto">
          <a:xfrm>
            <a:off x="7267575" y="3689350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70" name="AutoShape 62"/>
          <p:cNvSpPr>
            <a:spLocks noChangeArrowheads="1"/>
          </p:cNvSpPr>
          <p:nvPr/>
        </p:nvSpPr>
        <p:spPr bwMode="auto">
          <a:xfrm>
            <a:off x="7185025" y="3330575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71" name="AutoShape 63"/>
          <p:cNvSpPr>
            <a:spLocks noChangeArrowheads="1"/>
          </p:cNvSpPr>
          <p:nvPr/>
        </p:nvSpPr>
        <p:spPr bwMode="auto">
          <a:xfrm>
            <a:off x="6565900" y="3657600"/>
            <a:ext cx="179388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72" name="AutoShape 64"/>
          <p:cNvSpPr>
            <a:spLocks noChangeArrowheads="1"/>
          </p:cNvSpPr>
          <p:nvPr/>
        </p:nvSpPr>
        <p:spPr bwMode="auto">
          <a:xfrm>
            <a:off x="3789363" y="2954338"/>
            <a:ext cx="179387" cy="196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94273" name="AutoShape 65"/>
          <p:cNvSpPr>
            <a:spLocks noChangeArrowheads="1"/>
          </p:cNvSpPr>
          <p:nvPr/>
        </p:nvSpPr>
        <p:spPr bwMode="auto">
          <a:xfrm>
            <a:off x="4151313" y="4625975"/>
            <a:ext cx="179387" cy="1968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136" name="Rectangle 66"/>
          <p:cNvSpPr>
            <a:spLocks noGrp="1" noChangeArrowheads="1"/>
          </p:cNvSpPr>
          <p:nvPr>
            <p:ph type="title"/>
          </p:nvPr>
        </p:nvSpPr>
        <p:spPr>
          <a:xfrm>
            <a:off x="762000" y="-100013"/>
            <a:ext cx="7772400" cy="887413"/>
          </a:xfrm>
        </p:spPr>
        <p:txBody>
          <a:bodyPr/>
          <a:lstStyle/>
          <a:p>
            <a:pPr eaLnBrk="1" hangingPunct="1"/>
            <a:r>
              <a:rPr lang="en-US" altLang="x-none" sz="4800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Non Linear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/>
            <a:r>
              <a:rPr lang="en-US" altLang="x-none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Non Linear problem</a:t>
            </a:r>
          </a:p>
        </p:txBody>
      </p:sp>
      <p:sp>
        <p:nvSpPr>
          <p:cNvPr id="1549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>
                <a:solidFill>
                  <a:schemeClr val="tx2"/>
                </a:solidFill>
                <a:ea typeface="+mn-ea"/>
                <a:cs typeface="+mn-cs"/>
              </a:rPr>
              <a:t>Kernel methods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>
                <a:ea typeface="+mn-ea"/>
                <a:cs typeface="+mn-cs"/>
              </a:rPr>
              <a:t>A family of </a:t>
            </a:r>
            <a:r>
              <a:rPr lang="en-US">
                <a:solidFill>
                  <a:schemeClr val="hlink"/>
                </a:solidFill>
                <a:ea typeface="+mn-ea"/>
                <a:cs typeface="+mn-cs"/>
              </a:rPr>
              <a:t>non-linear algorithms</a:t>
            </a:r>
            <a:endParaRPr lang="en-US">
              <a:solidFill>
                <a:schemeClr val="tx2"/>
              </a:solidFill>
              <a:ea typeface="+mn-ea"/>
              <a:cs typeface="+mn-cs"/>
            </a:endParaRP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>
                <a:solidFill>
                  <a:schemeClr val="tx2"/>
                </a:solidFill>
                <a:ea typeface="+mn-ea"/>
                <a:cs typeface="+mn-cs"/>
              </a:rPr>
              <a:t>Transform the non linear problem in a linear one (in a different feature space)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>
                <a:solidFill>
                  <a:schemeClr val="tx2"/>
                </a:solidFill>
                <a:ea typeface="+mn-ea"/>
                <a:cs typeface="+mn-cs"/>
              </a:rPr>
              <a:t>Use linear algorithms to solve the linear problem in the new space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95235" name="TextBox 4"/>
          <p:cNvSpPr txBox="1">
            <a:spLocks noChangeArrowheads="1"/>
          </p:cNvSpPr>
          <p:nvPr/>
        </p:nvSpPr>
        <p:spPr bwMode="auto">
          <a:xfrm>
            <a:off x="684213" y="6597650"/>
            <a:ext cx="3671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lvl="2"/>
            <a:r>
              <a:rPr lang="en-US" altLang="x-none" sz="1200"/>
              <a:t>Gert Lanckriet, Statistical Learning Theory Tutorial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257" name="Group 2"/>
          <p:cNvGrpSpPr>
            <a:grpSpLocks/>
          </p:cNvGrpSpPr>
          <p:nvPr/>
        </p:nvGrpSpPr>
        <p:grpSpPr bwMode="auto">
          <a:xfrm>
            <a:off x="685800" y="2362200"/>
            <a:ext cx="3048000" cy="2590800"/>
            <a:chOff x="1344" y="2208"/>
            <a:chExt cx="3168" cy="2448"/>
          </a:xfrm>
        </p:grpSpPr>
        <p:sp>
          <p:nvSpPr>
            <p:cNvPr id="96311" name="Oval 3"/>
            <p:cNvSpPr>
              <a:spLocks noChangeArrowheads="1"/>
            </p:cNvSpPr>
            <p:nvPr/>
          </p:nvSpPr>
          <p:spPr bwMode="auto">
            <a:xfrm>
              <a:off x="1536" y="26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12" name="Oval 4"/>
            <p:cNvSpPr>
              <a:spLocks noChangeArrowheads="1"/>
            </p:cNvSpPr>
            <p:nvPr/>
          </p:nvSpPr>
          <p:spPr bwMode="auto">
            <a:xfrm>
              <a:off x="2640" y="220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13" name="Oval 5"/>
            <p:cNvSpPr>
              <a:spLocks noChangeArrowheads="1"/>
            </p:cNvSpPr>
            <p:nvPr/>
          </p:nvSpPr>
          <p:spPr bwMode="auto">
            <a:xfrm>
              <a:off x="1488" y="312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14" name="Oval 6"/>
            <p:cNvSpPr>
              <a:spLocks noChangeArrowheads="1"/>
            </p:cNvSpPr>
            <p:nvPr/>
          </p:nvSpPr>
          <p:spPr bwMode="auto">
            <a:xfrm>
              <a:off x="3888" y="240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15" name="Oval 7"/>
            <p:cNvSpPr>
              <a:spLocks noChangeArrowheads="1"/>
            </p:cNvSpPr>
            <p:nvPr/>
          </p:nvSpPr>
          <p:spPr bwMode="auto">
            <a:xfrm>
              <a:off x="4032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16" name="Oval 8"/>
            <p:cNvSpPr>
              <a:spLocks noChangeArrowheads="1"/>
            </p:cNvSpPr>
            <p:nvPr/>
          </p:nvSpPr>
          <p:spPr bwMode="auto">
            <a:xfrm>
              <a:off x="4224" y="321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17" name="Oval 9"/>
            <p:cNvSpPr>
              <a:spLocks noChangeArrowheads="1"/>
            </p:cNvSpPr>
            <p:nvPr/>
          </p:nvSpPr>
          <p:spPr bwMode="auto">
            <a:xfrm>
              <a:off x="4416" y="33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18" name="Oval 10"/>
            <p:cNvSpPr>
              <a:spLocks noChangeArrowheads="1"/>
            </p:cNvSpPr>
            <p:nvPr/>
          </p:nvSpPr>
          <p:spPr bwMode="auto">
            <a:xfrm>
              <a:off x="2928" y="268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19" name="Oval 11"/>
            <p:cNvSpPr>
              <a:spLocks noChangeArrowheads="1"/>
            </p:cNvSpPr>
            <p:nvPr/>
          </p:nvSpPr>
          <p:spPr bwMode="auto">
            <a:xfrm>
              <a:off x="3264" y="2880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20" name="Oval 12"/>
            <p:cNvSpPr>
              <a:spLocks noChangeArrowheads="1"/>
            </p:cNvSpPr>
            <p:nvPr/>
          </p:nvSpPr>
          <p:spPr bwMode="auto">
            <a:xfrm>
              <a:off x="3072" y="2976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21" name="Oval 13"/>
            <p:cNvSpPr>
              <a:spLocks noChangeArrowheads="1"/>
            </p:cNvSpPr>
            <p:nvPr/>
          </p:nvSpPr>
          <p:spPr bwMode="auto">
            <a:xfrm>
              <a:off x="2496" y="292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22" name="Oval 14"/>
            <p:cNvSpPr>
              <a:spLocks noChangeArrowheads="1"/>
            </p:cNvSpPr>
            <p:nvPr/>
          </p:nvSpPr>
          <p:spPr bwMode="auto">
            <a:xfrm>
              <a:off x="3264" y="316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23" name="Oval 15"/>
            <p:cNvSpPr>
              <a:spLocks noChangeArrowheads="1"/>
            </p:cNvSpPr>
            <p:nvPr/>
          </p:nvSpPr>
          <p:spPr bwMode="auto">
            <a:xfrm>
              <a:off x="3408" y="326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24" name="Oval 16"/>
            <p:cNvSpPr>
              <a:spLocks noChangeArrowheads="1"/>
            </p:cNvSpPr>
            <p:nvPr/>
          </p:nvSpPr>
          <p:spPr bwMode="auto">
            <a:xfrm>
              <a:off x="3120" y="340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25" name="Oval 17"/>
            <p:cNvSpPr>
              <a:spLocks noChangeArrowheads="1"/>
            </p:cNvSpPr>
            <p:nvPr/>
          </p:nvSpPr>
          <p:spPr bwMode="auto">
            <a:xfrm>
              <a:off x="3504" y="326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26" name="Oval 18"/>
            <p:cNvSpPr>
              <a:spLocks noChangeArrowheads="1"/>
            </p:cNvSpPr>
            <p:nvPr/>
          </p:nvSpPr>
          <p:spPr bwMode="auto">
            <a:xfrm>
              <a:off x="3552" y="364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27" name="Oval 19"/>
            <p:cNvSpPr>
              <a:spLocks noChangeArrowheads="1"/>
            </p:cNvSpPr>
            <p:nvPr/>
          </p:nvSpPr>
          <p:spPr bwMode="auto">
            <a:xfrm>
              <a:off x="3120" y="3696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28" name="Oval 20"/>
            <p:cNvSpPr>
              <a:spLocks noChangeArrowheads="1"/>
            </p:cNvSpPr>
            <p:nvPr/>
          </p:nvSpPr>
          <p:spPr bwMode="auto">
            <a:xfrm>
              <a:off x="1344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29" name="Oval 21"/>
            <p:cNvSpPr>
              <a:spLocks noChangeArrowheads="1"/>
            </p:cNvSpPr>
            <p:nvPr/>
          </p:nvSpPr>
          <p:spPr bwMode="auto">
            <a:xfrm>
              <a:off x="1440" y="297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30" name="Oval 22"/>
            <p:cNvSpPr>
              <a:spLocks noChangeArrowheads="1"/>
            </p:cNvSpPr>
            <p:nvPr/>
          </p:nvSpPr>
          <p:spPr bwMode="auto">
            <a:xfrm>
              <a:off x="1920" y="307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31" name="Oval 23"/>
            <p:cNvSpPr>
              <a:spLocks noChangeArrowheads="1"/>
            </p:cNvSpPr>
            <p:nvPr/>
          </p:nvSpPr>
          <p:spPr bwMode="auto">
            <a:xfrm>
              <a:off x="2832" y="422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32" name="Oval 24"/>
            <p:cNvSpPr>
              <a:spLocks noChangeArrowheads="1"/>
            </p:cNvSpPr>
            <p:nvPr/>
          </p:nvSpPr>
          <p:spPr bwMode="auto">
            <a:xfrm>
              <a:off x="4032" y="312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33" name="Oval 25"/>
            <p:cNvSpPr>
              <a:spLocks noChangeArrowheads="1"/>
            </p:cNvSpPr>
            <p:nvPr/>
          </p:nvSpPr>
          <p:spPr bwMode="auto">
            <a:xfrm>
              <a:off x="2112" y="398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34" name="Oval 26"/>
            <p:cNvSpPr>
              <a:spLocks noChangeArrowheads="1"/>
            </p:cNvSpPr>
            <p:nvPr/>
          </p:nvSpPr>
          <p:spPr bwMode="auto">
            <a:xfrm>
              <a:off x="2880" y="3120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35" name="Oval 27"/>
            <p:cNvSpPr>
              <a:spLocks noChangeArrowheads="1"/>
            </p:cNvSpPr>
            <p:nvPr/>
          </p:nvSpPr>
          <p:spPr bwMode="auto">
            <a:xfrm>
              <a:off x="3168" y="302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36" name="Oval 28"/>
            <p:cNvSpPr>
              <a:spLocks noChangeArrowheads="1"/>
            </p:cNvSpPr>
            <p:nvPr/>
          </p:nvSpPr>
          <p:spPr bwMode="auto">
            <a:xfrm>
              <a:off x="3024" y="326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37" name="Oval 29"/>
            <p:cNvSpPr>
              <a:spLocks noChangeArrowheads="1"/>
            </p:cNvSpPr>
            <p:nvPr/>
          </p:nvSpPr>
          <p:spPr bwMode="auto">
            <a:xfrm>
              <a:off x="3360" y="3216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38" name="Oval 30"/>
            <p:cNvSpPr>
              <a:spLocks noChangeArrowheads="1"/>
            </p:cNvSpPr>
            <p:nvPr/>
          </p:nvSpPr>
          <p:spPr bwMode="auto">
            <a:xfrm>
              <a:off x="3456" y="331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39" name="Oval 31"/>
            <p:cNvSpPr>
              <a:spLocks noChangeArrowheads="1"/>
            </p:cNvSpPr>
            <p:nvPr/>
          </p:nvSpPr>
          <p:spPr bwMode="auto">
            <a:xfrm>
              <a:off x="2640" y="3696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40" name="Oval 32"/>
            <p:cNvSpPr>
              <a:spLocks noChangeArrowheads="1"/>
            </p:cNvSpPr>
            <p:nvPr/>
          </p:nvSpPr>
          <p:spPr bwMode="auto">
            <a:xfrm>
              <a:off x="3264" y="422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41" name="Oval 33"/>
            <p:cNvSpPr>
              <a:spLocks noChangeArrowheads="1"/>
            </p:cNvSpPr>
            <p:nvPr/>
          </p:nvSpPr>
          <p:spPr bwMode="auto">
            <a:xfrm>
              <a:off x="3264" y="45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96342" name="Oval 34"/>
            <p:cNvSpPr>
              <a:spLocks noChangeArrowheads="1"/>
            </p:cNvSpPr>
            <p:nvPr/>
          </p:nvSpPr>
          <p:spPr bwMode="auto">
            <a:xfrm>
              <a:off x="3504" y="302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</p:grpSp>
      <p:sp>
        <p:nvSpPr>
          <p:cNvPr id="96258" name="Oval 35"/>
          <p:cNvSpPr>
            <a:spLocks noChangeArrowheads="1"/>
          </p:cNvSpPr>
          <p:nvPr/>
        </p:nvSpPr>
        <p:spPr bwMode="auto">
          <a:xfrm rot="2379646">
            <a:off x="1335088" y="2840038"/>
            <a:ext cx="1981200" cy="1447800"/>
          </a:xfrm>
          <a:prstGeom prst="ellips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endParaRPr lang="en-US" altLang="x-none" sz="1800"/>
          </a:p>
        </p:txBody>
      </p:sp>
      <p:sp>
        <p:nvSpPr>
          <p:cNvPr id="1551396" name="Line 36"/>
          <p:cNvSpPr>
            <a:spLocks noChangeShapeType="1"/>
          </p:cNvSpPr>
          <p:nvPr/>
        </p:nvSpPr>
        <p:spPr bwMode="auto">
          <a:xfrm>
            <a:off x="4056063" y="3255963"/>
            <a:ext cx="1066800" cy="0"/>
          </a:xfrm>
          <a:prstGeom prst="line">
            <a:avLst/>
          </a:prstGeom>
          <a:noFill/>
          <a:ln w="165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5" name="Text Box 37"/>
          <p:cNvSpPr txBox="1">
            <a:spLocks noChangeArrowheads="1"/>
          </p:cNvSpPr>
          <p:nvPr/>
        </p:nvSpPr>
        <p:spPr bwMode="auto">
          <a:xfrm>
            <a:off x="1552575" y="4953000"/>
            <a:ext cx="1406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0" lang="en-US" altLang="en-US" sz="3200" b="0" i="1" dirty="0" smtClean="0">
                <a:latin typeface="+mj-lt"/>
                <a:ea typeface="宋体" panose="02010600030101010101" pitchFamily="2" charset="-122"/>
                <a:cs typeface="Arial" panose="020B0604020202020204" pitchFamily="34" charset="0"/>
              </a:rPr>
              <a:t>X</a:t>
            </a:r>
            <a:r>
              <a:rPr kumimoji="0" lang="en-US" altLang="en-US" sz="3200" b="0" dirty="0" smtClean="0">
                <a:latin typeface="+mj-lt"/>
                <a:ea typeface="宋体" panose="02010600030101010101" pitchFamily="2" charset="-122"/>
                <a:cs typeface="Arial" panose="020B0604020202020204" pitchFamily="34" charset="0"/>
              </a:rPr>
              <a:t>=[</a:t>
            </a:r>
            <a:r>
              <a:rPr kumimoji="0" lang="en-US" altLang="en-US" sz="3200" b="0" i="1" dirty="0" smtClean="0">
                <a:latin typeface="+mj-lt"/>
                <a:ea typeface="宋体" panose="02010600030101010101" pitchFamily="2" charset="-122"/>
                <a:cs typeface="Arial" panose="020B0604020202020204" pitchFamily="34" charset="0"/>
              </a:rPr>
              <a:t>x</a:t>
            </a:r>
            <a:r>
              <a:rPr kumimoji="0" lang="en-US" altLang="en-US" sz="3200" b="0" dirty="0" smtClean="0">
                <a:latin typeface="+mj-lt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kumimoji="0" lang="en-US" altLang="en-US" sz="3200" b="0" i="1" dirty="0" smtClean="0">
                <a:latin typeface="+mj-lt"/>
                <a:ea typeface="宋体" panose="02010600030101010101" pitchFamily="2" charset="-122"/>
                <a:cs typeface="Arial" panose="020B0604020202020204" pitchFamily="34" charset="0"/>
              </a:rPr>
              <a:t>z</a:t>
            </a:r>
            <a:r>
              <a:rPr kumimoji="0" lang="en-US" altLang="en-US" sz="3200" b="0" dirty="0" smtClean="0">
                <a:latin typeface="+mj-lt"/>
                <a:ea typeface="宋体" panose="02010600030101010101" pitchFamily="2" charset="-122"/>
                <a:cs typeface="Arial" panose="020B0604020202020204" pitchFamily="34" charset="0"/>
              </a:rPr>
              <a:t>]</a:t>
            </a:r>
          </a:p>
        </p:txBody>
      </p:sp>
      <p:sp>
        <p:nvSpPr>
          <p:cNvPr id="1551398" name="Rectangle 38"/>
          <p:cNvSpPr>
            <a:spLocks noGrp="1" noChangeArrowheads="1"/>
          </p:cNvSpPr>
          <p:nvPr>
            <p:ph type="title"/>
          </p:nvPr>
        </p:nvSpPr>
        <p:spPr>
          <a:xfrm>
            <a:off x="674688" y="-100013"/>
            <a:ext cx="8469312" cy="876301"/>
          </a:xfrm>
        </p:spPr>
        <p:txBody>
          <a:bodyPr anchor="b">
            <a:normAutofit/>
          </a:bodyPr>
          <a:lstStyle/>
          <a:p>
            <a:pPr eaLnBrk="1" hangingPunct="1"/>
            <a:r>
              <a:rPr lang="en-US" altLang="x-none" sz="4800">
                <a:latin typeface="Tw Cen MT Condensed" charset="0"/>
                <a:ea typeface="ＭＳ Ｐゴシック" charset="-128"/>
              </a:rPr>
              <a:t>Basic principle kernel methods</a:t>
            </a:r>
          </a:p>
        </p:txBody>
      </p:sp>
      <p:sp>
        <p:nvSpPr>
          <p:cNvPr id="1551399" name="Rectangle 39"/>
          <p:cNvSpPr>
            <a:spLocks noGrp="1" noChangeArrowheads="1"/>
          </p:cNvSpPr>
          <p:nvPr>
            <p:ph idx="1"/>
          </p:nvPr>
        </p:nvSpPr>
        <p:spPr>
          <a:xfrm>
            <a:off x="2713038" y="1676400"/>
            <a:ext cx="4246562" cy="522288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x-none" b="1">
                <a:ea typeface="ＭＳ Ｐゴシック" charset="-128"/>
                <a:sym typeface="Symbol" charset="2"/>
              </a:rPr>
              <a:t> : </a:t>
            </a:r>
            <a:r>
              <a:rPr lang="en-US" altLang="x-none">
                <a:latin typeface="Times New Roman" charset="0"/>
                <a:ea typeface="ＭＳ Ｐゴシック" charset="-128"/>
              </a:rPr>
              <a:t>R</a:t>
            </a:r>
            <a:r>
              <a:rPr lang="en-US" altLang="x-none" i="1" baseline="30000">
                <a:latin typeface="Times New Roman" charset="0"/>
                <a:ea typeface="ＭＳ Ｐゴシック" charset="-128"/>
              </a:rPr>
              <a:t>d</a:t>
            </a:r>
            <a:r>
              <a:rPr lang="en-US" altLang="x-none">
                <a:ea typeface="ＭＳ Ｐゴシック" charset="-128"/>
              </a:rPr>
              <a:t> </a:t>
            </a:r>
            <a:r>
              <a:rPr lang="en-US" altLang="x-none">
                <a:ea typeface="ＭＳ Ｐゴシック" charset="-128"/>
                <a:sym typeface="Wingdings" charset="2"/>
              </a:rPr>
              <a:t> </a:t>
            </a:r>
            <a:r>
              <a:rPr lang="en-US" altLang="x-none">
                <a:latin typeface="Times New Roman" charset="0"/>
                <a:ea typeface="ＭＳ Ｐゴシック" charset="-128"/>
              </a:rPr>
              <a:t>R</a:t>
            </a:r>
            <a:r>
              <a:rPr lang="en-US" altLang="x-none" i="1" baseline="30000">
                <a:latin typeface="Times New Roman" charset="0"/>
                <a:ea typeface="ＭＳ Ｐゴシック" charset="-128"/>
              </a:rPr>
              <a:t>D</a:t>
            </a:r>
            <a:r>
              <a:rPr lang="en-US" altLang="x-none">
                <a:ea typeface="ＭＳ Ｐゴシック" charset="-128"/>
              </a:rPr>
              <a:t>    (</a:t>
            </a:r>
            <a:r>
              <a:rPr lang="en-US" altLang="x-none" i="1">
                <a:latin typeface="Times New Roman" charset="0"/>
                <a:ea typeface="ＭＳ Ｐゴシック" charset="-128"/>
              </a:rPr>
              <a:t>D</a:t>
            </a:r>
            <a:r>
              <a:rPr lang="en-US" altLang="x-none">
                <a:ea typeface="ＭＳ Ｐゴシック" charset="-128"/>
              </a:rPr>
              <a:t> &gt;&gt; </a:t>
            </a:r>
            <a:r>
              <a:rPr lang="en-US" altLang="x-none" i="1">
                <a:latin typeface="Times New Roman" charset="0"/>
                <a:ea typeface="ＭＳ Ｐゴシック" charset="-128"/>
              </a:rPr>
              <a:t>d</a:t>
            </a:r>
            <a:r>
              <a:rPr lang="en-US" altLang="x-none">
                <a:ea typeface="ＭＳ Ｐゴシック" charset="-128"/>
              </a:rPr>
              <a:t>)</a:t>
            </a:r>
          </a:p>
        </p:txBody>
      </p:sp>
      <p:sp>
        <p:nvSpPr>
          <p:cNvPr id="96263" name="Line 40"/>
          <p:cNvSpPr>
            <a:spLocks noChangeShapeType="1"/>
          </p:cNvSpPr>
          <p:nvPr/>
        </p:nvSpPr>
        <p:spPr bwMode="auto">
          <a:xfrm>
            <a:off x="381000" y="4724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4" name="Line 41"/>
          <p:cNvSpPr>
            <a:spLocks noChangeShapeType="1"/>
          </p:cNvSpPr>
          <p:nvPr/>
        </p:nvSpPr>
        <p:spPr bwMode="auto">
          <a:xfrm flipV="1">
            <a:off x="533400" y="4038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5113338" y="2590800"/>
            <a:ext cx="2852737" cy="2900363"/>
            <a:chOff x="3221" y="1632"/>
            <a:chExt cx="1797" cy="1827"/>
          </a:xfrm>
        </p:grpSpPr>
        <p:sp>
          <p:nvSpPr>
            <p:cNvPr id="56339" name="Text Box 43"/>
            <p:cNvSpPr txBox="1">
              <a:spLocks noChangeArrowheads="1"/>
            </p:cNvSpPr>
            <p:nvPr/>
          </p:nvSpPr>
          <p:spPr bwMode="auto">
            <a:xfrm>
              <a:off x="3221" y="3091"/>
              <a:ext cx="173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l"/>
                <a:defRPr kumimoji="1"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kumimoji="0" lang="en-US" altLang="en-US" sz="3200" dirty="0" smtClean="0">
                  <a:latin typeface="+mj-lt"/>
                  <a:ea typeface="宋体" panose="02010600030101010101" pitchFamily="2" charset="-122"/>
                  <a:cs typeface="Arial" panose="020B0604020202020204" pitchFamily="34" charset="0"/>
                  <a:sym typeface="Symbol" panose="05050102010706020507" pitchFamily="18" charset="2"/>
                </a:rPr>
                <a:t></a:t>
              </a:r>
              <a:r>
                <a:rPr kumimoji="0" lang="en-US" altLang="en-US" sz="3200" b="0" dirty="0" smtClean="0">
                  <a:latin typeface="+mj-lt"/>
                  <a:ea typeface="宋体" panose="02010600030101010101" pitchFamily="2" charset="-122"/>
                  <a:cs typeface="Arial" panose="020B0604020202020204" pitchFamily="34" charset="0"/>
                </a:rPr>
                <a:t>(</a:t>
              </a:r>
              <a:r>
                <a:rPr kumimoji="0" lang="en-US" altLang="en-US" sz="3200" b="0" i="1" dirty="0" smtClean="0">
                  <a:latin typeface="+mj-lt"/>
                  <a:ea typeface="宋体" panose="02010600030101010101" pitchFamily="2" charset="-122"/>
                  <a:cs typeface="Arial" panose="020B0604020202020204" pitchFamily="34" charset="0"/>
                </a:rPr>
                <a:t>X</a:t>
              </a:r>
              <a:r>
                <a:rPr kumimoji="0" lang="en-US" altLang="en-US" sz="3200" b="0" dirty="0" smtClean="0">
                  <a:latin typeface="+mj-lt"/>
                  <a:ea typeface="宋体" panose="02010600030101010101" pitchFamily="2" charset="-122"/>
                  <a:cs typeface="Arial" panose="020B0604020202020204" pitchFamily="34" charset="0"/>
                </a:rPr>
                <a:t>)=[</a:t>
              </a:r>
              <a:r>
                <a:rPr kumimoji="0" lang="en-US" altLang="en-US" sz="3200" b="0" i="1" dirty="0" smtClean="0">
                  <a:latin typeface="+mj-lt"/>
                  <a:ea typeface="宋体" panose="02010600030101010101" pitchFamily="2" charset="-122"/>
                  <a:cs typeface="Arial" panose="020B0604020202020204" pitchFamily="34" charset="0"/>
                </a:rPr>
                <a:t>x</a:t>
              </a:r>
              <a:r>
                <a:rPr kumimoji="0" lang="en-US" altLang="en-US" sz="3200" b="0" baseline="30000" dirty="0" smtClean="0">
                  <a:latin typeface="+mj-lt"/>
                  <a:ea typeface="宋体" panose="02010600030101010101" pitchFamily="2" charset="-122"/>
                  <a:cs typeface="Arial" panose="020B0604020202020204" pitchFamily="34" charset="0"/>
                </a:rPr>
                <a:t>2</a:t>
              </a:r>
              <a:r>
                <a:rPr kumimoji="0" lang="en-US" altLang="en-US" sz="3200" b="0" dirty="0" smtClean="0">
                  <a:latin typeface="+mj-lt"/>
                  <a:ea typeface="宋体" panose="02010600030101010101" pitchFamily="2" charset="-122"/>
                  <a:cs typeface="Arial" panose="020B0604020202020204" pitchFamily="34" charset="0"/>
                </a:rPr>
                <a:t> </a:t>
              </a:r>
              <a:r>
                <a:rPr kumimoji="0" lang="en-US" altLang="en-US" sz="3200" b="0" i="1" dirty="0" smtClean="0">
                  <a:latin typeface="+mj-lt"/>
                  <a:ea typeface="宋体" panose="02010600030101010101" pitchFamily="2" charset="-122"/>
                  <a:cs typeface="Arial" panose="020B0604020202020204" pitchFamily="34" charset="0"/>
                </a:rPr>
                <a:t>z</a:t>
              </a:r>
              <a:r>
                <a:rPr kumimoji="0" lang="en-US" altLang="en-US" sz="3200" b="0" baseline="30000" dirty="0" smtClean="0">
                  <a:latin typeface="+mj-lt"/>
                  <a:ea typeface="宋体" panose="02010600030101010101" pitchFamily="2" charset="-122"/>
                  <a:cs typeface="Arial" panose="020B0604020202020204" pitchFamily="34" charset="0"/>
                </a:rPr>
                <a:t>2</a:t>
              </a:r>
              <a:r>
                <a:rPr kumimoji="0" lang="en-US" altLang="en-US" sz="3200" b="0" dirty="0" smtClean="0">
                  <a:latin typeface="+mj-lt"/>
                  <a:ea typeface="宋体" panose="02010600030101010101" pitchFamily="2" charset="-122"/>
                  <a:cs typeface="Arial" panose="020B0604020202020204" pitchFamily="34" charset="0"/>
                </a:rPr>
                <a:t> </a:t>
              </a:r>
              <a:r>
                <a:rPr kumimoji="0" lang="en-US" altLang="en-US" sz="3200" b="0" i="1" dirty="0" err="1" smtClean="0">
                  <a:latin typeface="+mj-lt"/>
                  <a:ea typeface="宋体" panose="02010600030101010101" pitchFamily="2" charset="-122"/>
                  <a:cs typeface="Arial" panose="020B0604020202020204" pitchFamily="34" charset="0"/>
                </a:rPr>
                <a:t>xz</a:t>
              </a:r>
              <a:r>
                <a:rPr kumimoji="0" lang="en-US" altLang="en-US" sz="3200" b="0" dirty="0" smtClean="0">
                  <a:latin typeface="+mj-lt"/>
                  <a:ea typeface="宋体" panose="02010600030101010101" pitchFamily="2" charset="-122"/>
                  <a:cs typeface="Arial" panose="020B0604020202020204" pitchFamily="34" charset="0"/>
                </a:rPr>
                <a:t>]</a:t>
              </a:r>
            </a:p>
          </p:txBody>
        </p:sp>
        <p:grpSp>
          <p:nvGrpSpPr>
            <p:cNvPr id="96275" name="Group 44"/>
            <p:cNvGrpSpPr>
              <a:grpSpLocks/>
            </p:cNvGrpSpPr>
            <p:nvPr/>
          </p:nvGrpSpPr>
          <p:grpSpPr bwMode="auto">
            <a:xfrm>
              <a:off x="3360" y="1632"/>
              <a:ext cx="1658" cy="1440"/>
              <a:chOff x="3360" y="1632"/>
              <a:chExt cx="1658" cy="1440"/>
            </a:xfrm>
          </p:grpSpPr>
          <p:grpSp>
            <p:nvGrpSpPr>
              <p:cNvPr id="96276" name="Group 45"/>
              <p:cNvGrpSpPr>
                <a:grpSpLocks/>
              </p:cNvGrpSpPr>
              <p:nvPr/>
            </p:nvGrpSpPr>
            <p:grpSpPr bwMode="auto">
              <a:xfrm>
                <a:off x="3549" y="1632"/>
                <a:ext cx="1469" cy="1130"/>
                <a:chOff x="3549" y="1632"/>
                <a:chExt cx="1469" cy="1130"/>
              </a:xfrm>
            </p:grpSpPr>
            <p:sp>
              <p:nvSpPr>
                <p:cNvPr id="96281" name="Oval 46"/>
                <p:cNvSpPr>
                  <a:spLocks noChangeArrowheads="1"/>
                </p:cNvSpPr>
                <p:nvPr/>
              </p:nvSpPr>
              <p:spPr bwMode="auto">
                <a:xfrm>
                  <a:off x="3671" y="1724"/>
                  <a:ext cx="61" cy="6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282" name="Oval 47"/>
                <p:cNvSpPr>
                  <a:spLocks noChangeArrowheads="1"/>
                </p:cNvSpPr>
                <p:nvPr/>
              </p:nvSpPr>
              <p:spPr bwMode="auto">
                <a:xfrm>
                  <a:off x="3610" y="2121"/>
                  <a:ext cx="61" cy="6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283" name="Oval 48"/>
                <p:cNvSpPr>
                  <a:spLocks noChangeArrowheads="1"/>
                </p:cNvSpPr>
                <p:nvPr/>
              </p:nvSpPr>
              <p:spPr bwMode="auto">
                <a:xfrm>
                  <a:off x="3640" y="1999"/>
                  <a:ext cx="62" cy="6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284" name="Oval 49"/>
                <p:cNvSpPr>
                  <a:spLocks noChangeArrowheads="1"/>
                </p:cNvSpPr>
                <p:nvPr/>
              </p:nvSpPr>
              <p:spPr bwMode="auto">
                <a:xfrm>
                  <a:off x="3610" y="2212"/>
                  <a:ext cx="61" cy="6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285" name="Oval 50"/>
                <p:cNvSpPr>
                  <a:spLocks noChangeArrowheads="1"/>
                </p:cNvSpPr>
                <p:nvPr/>
              </p:nvSpPr>
              <p:spPr bwMode="auto">
                <a:xfrm>
                  <a:off x="3732" y="2273"/>
                  <a:ext cx="62" cy="6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286" name="Oval 51"/>
                <p:cNvSpPr>
                  <a:spLocks noChangeArrowheads="1"/>
                </p:cNvSpPr>
                <p:nvPr/>
              </p:nvSpPr>
              <p:spPr bwMode="auto">
                <a:xfrm>
                  <a:off x="3855" y="2212"/>
                  <a:ext cx="61" cy="6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287" name="Oval 52"/>
                <p:cNvSpPr>
                  <a:spLocks noChangeArrowheads="1"/>
                </p:cNvSpPr>
                <p:nvPr/>
              </p:nvSpPr>
              <p:spPr bwMode="auto">
                <a:xfrm>
                  <a:off x="3977" y="2304"/>
                  <a:ext cx="61" cy="6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288" name="Oval 53"/>
                <p:cNvSpPr>
                  <a:spLocks noChangeArrowheads="1"/>
                </p:cNvSpPr>
                <p:nvPr/>
              </p:nvSpPr>
              <p:spPr bwMode="auto">
                <a:xfrm>
                  <a:off x="4283" y="1663"/>
                  <a:ext cx="61" cy="6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289" name="Oval 54"/>
                <p:cNvSpPr>
                  <a:spLocks noChangeArrowheads="1"/>
                </p:cNvSpPr>
                <p:nvPr/>
              </p:nvSpPr>
              <p:spPr bwMode="auto">
                <a:xfrm>
                  <a:off x="4528" y="1724"/>
                  <a:ext cx="61" cy="6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290" name="Oval 55"/>
                <p:cNvSpPr>
                  <a:spLocks noChangeArrowheads="1"/>
                </p:cNvSpPr>
                <p:nvPr/>
              </p:nvSpPr>
              <p:spPr bwMode="auto">
                <a:xfrm>
                  <a:off x="4651" y="1907"/>
                  <a:ext cx="61" cy="6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291" name="Oval 56"/>
                <p:cNvSpPr>
                  <a:spLocks noChangeArrowheads="1"/>
                </p:cNvSpPr>
                <p:nvPr/>
              </p:nvSpPr>
              <p:spPr bwMode="auto">
                <a:xfrm>
                  <a:off x="4283" y="1876"/>
                  <a:ext cx="61" cy="6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292" name="Oval 57"/>
                <p:cNvSpPr>
                  <a:spLocks noChangeArrowheads="1"/>
                </p:cNvSpPr>
                <p:nvPr/>
              </p:nvSpPr>
              <p:spPr bwMode="auto">
                <a:xfrm>
                  <a:off x="4773" y="2029"/>
                  <a:ext cx="61" cy="6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293" name="Oval 58"/>
                <p:cNvSpPr>
                  <a:spLocks noChangeArrowheads="1"/>
                </p:cNvSpPr>
                <p:nvPr/>
              </p:nvSpPr>
              <p:spPr bwMode="auto">
                <a:xfrm>
                  <a:off x="4865" y="2090"/>
                  <a:ext cx="61" cy="6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294" name="Oval 59"/>
                <p:cNvSpPr>
                  <a:spLocks noChangeArrowheads="1"/>
                </p:cNvSpPr>
                <p:nvPr/>
              </p:nvSpPr>
              <p:spPr bwMode="auto">
                <a:xfrm>
                  <a:off x="4681" y="2182"/>
                  <a:ext cx="61" cy="6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295" name="Oval 60"/>
                <p:cNvSpPr>
                  <a:spLocks noChangeArrowheads="1"/>
                </p:cNvSpPr>
                <p:nvPr/>
              </p:nvSpPr>
              <p:spPr bwMode="auto">
                <a:xfrm>
                  <a:off x="4926" y="2090"/>
                  <a:ext cx="61" cy="6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296" name="Oval 61"/>
                <p:cNvSpPr>
                  <a:spLocks noChangeArrowheads="1"/>
                </p:cNvSpPr>
                <p:nvPr/>
              </p:nvSpPr>
              <p:spPr bwMode="auto">
                <a:xfrm>
                  <a:off x="4957" y="2335"/>
                  <a:ext cx="61" cy="6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297" name="Oval 62"/>
                <p:cNvSpPr>
                  <a:spLocks noChangeArrowheads="1"/>
                </p:cNvSpPr>
                <p:nvPr/>
              </p:nvSpPr>
              <p:spPr bwMode="auto">
                <a:xfrm>
                  <a:off x="4681" y="2365"/>
                  <a:ext cx="61" cy="6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298" name="Oval 63"/>
                <p:cNvSpPr>
                  <a:spLocks noChangeArrowheads="1"/>
                </p:cNvSpPr>
                <p:nvPr/>
              </p:nvSpPr>
              <p:spPr bwMode="auto">
                <a:xfrm>
                  <a:off x="3549" y="2457"/>
                  <a:ext cx="61" cy="6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299" name="Oval 64"/>
                <p:cNvSpPr>
                  <a:spLocks noChangeArrowheads="1"/>
                </p:cNvSpPr>
                <p:nvPr/>
              </p:nvSpPr>
              <p:spPr bwMode="auto">
                <a:xfrm>
                  <a:off x="3610" y="1907"/>
                  <a:ext cx="61" cy="6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300" name="Oval 65"/>
                <p:cNvSpPr>
                  <a:spLocks noChangeArrowheads="1"/>
                </p:cNvSpPr>
                <p:nvPr/>
              </p:nvSpPr>
              <p:spPr bwMode="auto">
                <a:xfrm>
                  <a:off x="3916" y="1968"/>
                  <a:ext cx="61" cy="6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301" name="Oval 66"/>
                <p:cNvSpPr>
                  <a:spLocks noChangeArrowheads="1"/>
                </p:cNvSpPr>
                <p:nvPr/>
              </p:nvSpPr>
              <p:spPr bwMode="auto">
                <a:xfrm>
                  <a:off x="3671" y="2090"/>
                  <a:ext cx="61" cy="6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302" name="Oval 67"/>
                <p:cNvSpPr>
                  <a:spLocks noChangeArrowheads="1"/>
                </p:cNvSpPr>
                <p:nvPr/>
              </p:nvSpPr>
              <p:spPr bwMode="auto">
                <a:xfrm>
                  <a:off x="3732" y="2151"/>
                  <a:ext cx="62" cy="6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303" name="Oval 68"/>
                <p:cNvSpPr>
                  <a:spLocks noChangeArrowheads="1"/>
                </p:cNvSpPr>
                <p:nvPr/>
              </p:nvSpPr>
              <p:spPr bwMode="auto">
                <a:xfrm>
                  <a:off x="4038" y="2548"/>
                  <a:ext cx="62" cy="6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304" name="Oval 69"/>
                <p:cNvSpPr>
                  <a:spLocks noChangeArrowheads="1"/>
                </p:cNvSpPr>
                <p:nvPr/>
              </p:nvSpPr>
              <p:spPr bwMode="auto">
                <a:xfrm>
                  <a:off x="4528" y="1999"/>
                  <a:ext cx="61" cy="6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305" name="Oval 70"/>
                <p:cNvSpPr>
                  <a:spLocks noChangeArrowheads="1"/>
                </p:cNvSpPr>
                <p:nvPr/>
              </p:nvSpPr>
              <p:spPr bwMode="auto">
                <a:xfrm>
                  <a:off x="4712" y="1937"/>
                  <a:ext cx="61" cy="62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306" name="Oval 71"/>
                <p:cNvSpPr>
                  <a:spLocks noChangeArrowheads="1"/>
                </p:cNvSpPr>
                <p:nvPr/>
              </p:nvSpPr>
              <p:spPr bwMode="auto">
                <a:xfrm>
                  <a:off x="4620" y="2090"/>
                  <a:ext cx="61" cy="6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307" name="Oval 72"/>
                <p:cNvSpPr>
                  <a:spLocks noChangeArrowheads="1"/>
                </p:cNvSpPr>
                <p:nvPr/>
              </p:nvSpPr>
              <p:spPr bwMode="auto">
                <a:xfrm>
                  <a:off x="4834" y="2060"/>
                  <a:ext cx="61" cy="6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308" name="Oval 73"/>
                <p:cNvSpPr>
                  <a:spLocks noChangeArrowheads="1"/>
                </p:cNvSpPr>
                <p:nvPr/>
              </p:nvSpPr>
              <p:spPr bwMode="auto">
                <a:xfrm>
                  <a:off x="4895" y="2121"/>
                  <a:ext cx="62" cy="6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309" name="Oval 74"/>
                <p:cNvSpPr>
                  <a:spLocks noChangeArrowheads="1"/>
                </p:cNvSpPr>
                <p:nvPr/>
              </p:nvSpPr>
              <p:spPr bwMode="auto">
                <a:xfrm>
                  <a:off x="3824" y="1632"/>
                  <a:ext cx="61" cy="6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  <p:sp>
              <p:nvSpPr>
                <p:cNvPr id="96310" name="Oval 75"/>
                <p:cNvSpPr>
                  <a:spLocks noChangeArrowheads="1"/>
                </p:cNvSpPr>
                <p:nvPr/>
              </p:nvSpPr>
              <p:spPr bwMode="auto">
                <a:xfrm>
                  <a:off x="4773" y="2701"/>
                  <a:ext cx="61" cy="6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宋体" charset="-122"/>
                    </a:defRPr>
                  </a:lvl9pPr>
                </a:lstStyle>
                <a:p>
                  <a:endParaRPr lang="en-US" altLang="x-none" sz="1800"/>
                </a:p>
              </p:txBody>
            </p:sp>
          </p:grpSp>
          <p:grpSp>
            <p:nvGrpSpPr>
              <p:cNvPr id="96277" name="Group 76"/>
              <p:cNvGrpSpPr>
                <a:grpSpLocks/>
              </p:cNvGrpSpPr>
              <p:nvPr/>
            </p:nvGrpSpPr>
            <p:grpSpPr bwMode="auto">
              <a:xfrm>
                <a:off x="3360" y="2544"/>
                <a:ext cx="576" cy="528"/>
                <a:chOff x="3360" y="2544"/>
                <a:chExt cx="576" cy="528"/>
              </a:xfrm>
            </p:grpSpPr>
            <p:sp>
              <p:nvSpPr>
                <p:cNvPr id="96278" name="Line 77"/>
                <p:cNvSpPr>
                  <a:spLocks noChangeShapeType="1"/>
                </p:cNvSpPr>
                <p:nvPr/>
              </p:nvSpPr>
              <p:spPr bwMode="auto">
                <a:xfrm>
                  <a:off x="3360" y="2976"/>
                  <a:ext cx="57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279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3456" y="2544"/>
                  <a:ext cx="0" cy="5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280" name="Line 79"/>
                <p:cNvSpPr>
                  <a:spLocks noChangeShapeType="1"/>
                </p:cNvSpPr>
                <p:nvPr/>
              </p:nvSpPr>
              <p:spPr bwMode="auto">
                <a:xfrm flipV="1">
                  <a:off x="3360" y="2640"/>
                  <a:ext cx="432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7" name="Group 80"/>
          <p:cNvGrpSpPr>
            <a:grpSpLocks/>
          </p:cNvGrpSpPr>
          <p:nvPr/>
        </p:nvGrpSpPr>
        <p:grpSpPr bwMode="auto">
          <a:xfrm>
            <a:off x="3700463" y="2041525"/>
            <a:ext cx="4711700" cy="4097338"/>
            <a:chOff x="2331" y="1286"/>
            <a:chExt cx="2968" cy="2581"/>
          </a:xfrm>
        </p:grpSpPr>
        <p:sp>
          <p:nvSpPr>
            <p:cNvPr id="87053" name="Text Box 81"/>
            <p:cNvSpPr txBox="1">
              <a:spLocks noChangeArrowheads="1"/>
            </p:cNvSpPr>
            <p:nvPr/>
          </p:nvSpPr>
          <p:spPr bwMode="auto">
            <a:xfrm>
              <a:off x="2331" y="3615"/>
              <a:ext cx="224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8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defRPr kumimoji="1"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kumimoji="1"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kumimoji="1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kumimoji="1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eaLnBrk="0" hangingPunct="0">
                <a:defRPr kumimoji="1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kumimoji="0" lang="en-US" sz="2000" i="1" dirty="0" smtClean="0">
                  <a:solidFill>
                    <a:schemeClr val="accent2"/>
                  </a:solidFill>
                  <a:latin typeface="+mj-lt"/>
                  <a:ea typeface="宋体" charset="0"/>
                  <a:cs typeface="Arial" charset="0"/>
                </a:rPr>
                <a:t>f(x) = sign(w</a:t>
              </a:r>
              <a:r>
                <a:rPr kumimoji="0" lang="en-US" sz="2000" i="1" baseline="-25000" dirty="0" smtClean="0">
                  <a:solidFill>
                    <a:schemeClr val="accent2"/>
                  </a:solidFill>
                  <a:latin typeface="+mj-lt"/>
                  <a:ea typeface="宋体" charset="0"/>
                  <a:cs typeface="Arial" charset="0"/>
                </a:rPr>
                <a:t>1</a:t>
              </a:r>
              <a:r>
                <a:rPr kumimoji="0" lang="en-US" sz="2000" i="1" dirty="0" smtClean="0">
                  <a:solidFill>
                    <a:schemeClr val="accent2"/>
                  </a:solidFill>
                  <a:latin typeface="+mj-lt"/>
                  <a:ea typeface="宋体" charset="0"/>
                  <a:cs typeface="Arial" charset="0"/>
                </a:rPr>
                <a:t>x</a:t>
              </a:r>
              <a:r>
                <a:rPr kumimoji="0" lang="en-US" sz="2000" i="1" baseline="30000" dirty="0" smtClean="0">
                  <a:solidFill>
                    <a:schemeClr val="accent2"/>
                  </a:solidFill>
                  <a:latin typeface="+mj-lt"/>
                  <a:ea typeface="宋体" charset="0"/>
                  <a:cs typeface="Arial" charset="0"/>
                </a:rPr>
                <a:t>2</a:t>
              </a:r>
              <a:r>
                <a:rPr kumimoji="0" lang="en-US" sz="2000" i="1" dirty="0" smtClean="0">
                  <a:solidFill>
                    <a:schemeClr val="accent2"/>
                  </a:solidFill>
                  <a:latin typeface="+mj-lt"/>
                  <a:ea typeface="宋体" charset="0"/>
                  <a:cs typeface="Arial" charset="0"/>
                </a:rPr>
                <a:t>+w</a:t>
              </a:r>
              <a:r>
                <a:rPr kumimoji="0" lang="en-US" sz="2000" i="1" baseline="-25000" dirty="0" smtClean="0">
                  <a:solidFill>
                    <a:schemeClr val="accent2"/>
                  </a:solidFill>
                  <a:latin typeface="+mj-lt"/>
                  <a:ea typeface="宋体" charset="0"/>
                  <a:cs typeface="Arial" charset="0"/>
                </a:rPr>
                <a:t>2</a:t>
              </a:r>
              <a:r>
                <a:rPr kumimoji="0" lang="en-US" sz="2000" i="1" dirty="0" smtClean="0">
                  <a:solidFill>
                    <a:schemeClr val="accent2"/>
                  </a:solidFill>
                  <a:latin typeface="+mj-lt"/>
                  <a:ea typeface="宋体" charset="0"/>
                  <a:cs typeface="Arial" charset="0"/>
                </a:rPr>
                <a:t>z</a:t>
              </a:r>
              <a:r>
                <a:rPr kumimoji="0" lang="en-US" sz="2000" i="1" baseline="30000" dirty="0" smtClean="0">
                  <a:solidFill>
                    <a:schemeClr val="accent2"/>
                  </a:solidFill>
                  <a:latin typeface="+mj-lt"/>
                  <a:ea typeface="宋体" charset="0"/>
                  <a:cs typeface="Arial" charset="0"/>
                </a:rPr>
                <a:t>2</a:t>
              </a:r>
              <a:r>
                <a:rPr kumimoji="0" lang="en-US" sz="2000" i="1" dirty="0" smtClean="0">
                  <a:solidFill>
                    <a:schemeClr val="accent2"/>
                  </a:solidFill>
                  <a:latin typeface="+mj-lt"/>
                  <a:ea typeface="宋体" charset="0"/>
                  <a:cs typeface="Arial" charset="0"/>
                </a:rPr>
                <a:t>+w</a:t>
              </a:r>
              <a:r>
                <a:rPr kumimoji="0" lang="en-US" sz="2000" i="1" baseline="-25000" dirty="0" smtClean="0">
                  <a:solidFill>
                    <a:schemeClr val="accent2"/>
                  </a:solidFill>
                  <a:latin typeface="+mj-lt"/>
                  <a:ea typeface="宋体" charset="0"/>
                  <a:cs typeface="Arial" charset="0"/>
                </a:rPr>
                <a:t>3</a:t>
              </a:r>
              <a:r>
                <a:rPr kumimoji="0" lang="en-US" sz="2000" i="1" dirty="0" smtClean="0">
                  <a:solidFill>
                    <a:schemeClr val="accent2"/>
                  </a:solidFill>
                  <a:latin typeface="+mj-lt"/>
                  <a:ea typeface="宋体" charset="0"/>
                  <a:cs typeface="Arial" charset="0"/>
                </a:rPr>
                <a:t>xz +b)</a:t>
              </a:r>
            </a:p>
          </p:txBody>
        </p:sp>
        <p:grpSp>
          <p:nvGrpSpPr>
            <p:cNvPr id="96269" name="Group 82"/>
            <p:cNvGrpSpPr>
              <a:grpSpLocks/>
            </p:cNvGrpSpPr>
            <p:nvPr/>
          </p:nvGrpSpPr>
          <p:grpSpPr bwMode="auto">
            <a:xfrm>
              <a:off x="3504" y="1286"/>
              <a:ext cx="1795" cy="1328"/>
              <a:chOff x="3504" y="1286"/>
              <a:chExt cx="1795" cy="1328"/>
            </a:xfrm>
          </p:grpSpPr>
          <p:sp>
            <p:nvSpPr>
              <p:cNvPr id="96270" name="Line 83"/>
              <p:cNvSpPr>
                <a:spLocks noChangeShapeType="1"/>
              </p:cNvSpPr>
              <p:nvPr/>
            </p:nvSpPr>
            <p:spPr bwMode="auto">
              <a:xfrm flipH="1">
                <a:off x="3984" y="1488"/>
                <a:ext cx="384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6271" name="Group 84"/>
              <p:cNvGrpSpPr>
                <a:grpSpLocks/>
              </p:cNvGrpSpPr>
              <p:nvPr/>
            </p:nvGrpSpPr>
            <p:grpSpPr bwMode="auto">
              <a:xfrm>
                <a:off x="3504" y="1286"/>
                <a:ext cx="1795" cy="1328"/>
                <a:chOff x="3504" y="1286"/>
                <a:chExt cx="1795" cy="1328"/>
              </a:xfrm>
            </p:grpSpPr>
            <p:sp>
              <p:nvSpPr>
                <p:cNvPr id="87057" name="Text Box 85"/>
                <p:cNvSpPr txBox="1">
                  <a:spLocks noChangeArrowheads="1"/>
                </p:cNvSpPr>
                <p:nvPr/>
              </p:nvSpPr>
              <p:spPr bwMode="auto">
                <a:xfrm>
                  <a:off x="4320" y="1286"/>
                  <a:ext cx="979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kumimoji="1" sz="2800" b="1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>
                    <a:defRPr kumimoji="1" sz="2400" b="1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>
                    <a:defRPr kumimoji="1" sz="2000" b="1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>
                    <a:defRPr kumimoji="1" b="1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>
                    <a:defRPr kumimoji="1" b="1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eaLnBrk="0" hangingPunct="0">
                    <a:defRPr kumimoji="1" b="1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eaLnBrk="0" hangingPunct="0">
                    <a:defRPr kumimoji="1" b="1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eaLnBrk="0" hangingPunct="0">
                    <a:defRPr kumimoji="1" b="1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eaLnBrk="0" hangingPunct="0">
                    <a:defRPr kumimoji="1" b="1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eaLnBrk="1" hangingPunct="1">
                    <a:defRPr/>
                  </a:pPr>
                  <a:r>
                    <a:rPr kumimoji="0" lang="en-US" sz="2000" dirty="0" err="1" smtClean="0">
                      <a:latin typeface="+mj-lt"/>
                      <a:ea typeface="宋体" charset="0"/>
                      <a:cs typeface="Arial" charset="0"/>
                    </a:rPr>
                    <a:t>w</a:t>
                  </a:r>
                  <a:r>
                    <a:rPr kumimoji="0" lang="en-US" sz="2000" baseline="30000" dirty="0" err="1" smtClean="0">
                      <a:latin typeface="+mj-lt"/>
                      <a:ea typeface="宋体" charset="0"/>
                      <a:cs typeface="Arial" charset="0"/>
                    </a:rPr>
                    <a:t>T</a:t>
                  </a:r>
                  <a:r>
                    <a:rPr kumimoji="0" lang="en-US" sz="2000" dirty="0" smtClean="0">
                      <a:latin typeface="Symbol" charset="0"/>
                      <a:ea typeface="宋体" charset="0"/>
                      <a:cs typeface="Arial" charset="0"/>
                      <a:sym typeface="Symbol" charset="0"/>
                    </a:rPr>
                    <a:t></a:t>
                  </a:r>
                  <a:r>
                    <a:rPr kumimoji="0" lang="en-US" sz="2000" dirty="0" smtClean="0">
                      <a:latin typeface="+mj-lt"/>
                      <a:ea typeface="宋体" charset="0"/>
                      <a:cs typeface="Arial" charset="0"/>
                    </a:rPr>
                    <a:t>(x)+b=0</a:t>
                  </a:r>
                </a:p>
              </p:txBody>
            </p:sp>
            <p:sp>
              <p:nvSpPr>
                <p:cNvPr id="96273" name="Line 86"/>
                <p:cNvSpPr>
                  <a:spLocks noChangeShapeType="1"/>
                </p:cNvSpPr>
                <p:nvPr/>
              </p:nvSpPr>
              <p:spPr bwMode="auto">
                <a:xfrm rot="921216">
                  <a:off x="3504" y="1776"/>
                  <a:ext cx="1644" cy="83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96267" name="TextBox 87"/>
          <p:cNvSpPr txBox="1">
            <a:spLocks noChangeArrowheads="1"/>
          </p:cNvSpPr>
          <p:nvPr/>
        </p:nvSpPr>
        <p:spPr bwMode="auto">
          <a:xfrm>
            <a:off x="684213" y="6597650"/>
            <a:ext cx="3671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lvl="2"/>
            <a:r>
              <a:rPr lang="en-US" altLang="x-none" sz="1200"/>
              <a:t>Gert Lanckriet, Statistical Learning Theory Tutorial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1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1396" grpId="0" animBg="1"/>
      <p:bldP spid="1551399" grpId="0" build="p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/>
            <a:r>
              <a:rPr lang="en-US" altLang="x-none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Basic principle kernel methods</a:t>
            </a:r>
          </a:p>
        </p:txBody>
      </p:sp>
      <p:sp>
        <p:nvSpPr>
          <p:cNvPr id="1553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x-none" b="1">
                <a:ea typeface="ＭＳ Ｐゴシック" charset="-128"/>
              </a:rPr>
              <a:t>Linear separability</a:t>
            </a:r>
            <a:r>
              <a:rPr lang="en-US" altLang="x-none">
                <a:ea typeface="ＭＳ Ｐゴシック" charset="-128"/>
              </a:rPr>
              <a:t>: more likely in high dimensions</a:t>
            </a:r>
          </a:p>
          <a:p>
            <a:pPr eaLnBrk="1" hangingPunct="1"/>
            <a:r>
              <a:rPr lang="en-US" altLang="x-none" b="1">
                <a:ea typeface="ＭＳ Ｐゴシック" charset="-128"/>
              </a:rPr>
              <a:t>Mapping</a:t>
            </a:r>
            <a:r>
              <a:rPr lang="en-US" altLang="x-none">
                <a:ea typeface="ＭＳ Ｐゴシック" charset="-128"/>
              </a:rPr>
              <a:t>: </a:t>
            </a:r>
            <a:r>
              <a:rPr lang="en-US" altLang="x-none">
                <a:ea typeface="ＭＳ Ｐゴシック" charset="-128"/>
                <a:sym typeface="Symbol" charset="2"/>
              </a:rPr>
              <a:t></a:t>
            </a:r>
            <a:r>
              <a:rPr lang="en-US" altLang="x-none">
                <a:ea typeface="ＭＳ Ｐゴシック" charset="-128"/>
              </a:rPr>
              <a:t> maps input into high-dimensional feature space</a:t>
            </a:r>
            <a:endParaRPr lang="en-US" altLang="x-none">
              <a:ea typeface="ＭＳ Ｐゴシック" charset="-128"/>
              <a:sym typeface="Symbol" charset="2"/>
            </a:endParaRPr>
          </a:p>
          <a:p>
            <a:pPr eaLnBrk="1" hangingPunct="1"/>
            <a:r>
              <a:rPr lang="en-US" altLang="x-none" b="1">
                <a:ea typeface="ＭＳ Ｐゴシック" charset="-128"/>
              </a:rPr>
              <a:t>Classifier</a:t>
            </a:r>
            <a:r>
              <a:rPr lang="en-US" altLang="x-none">
                <a:ea typeface="ＭＳ Ｐゴシック" charset="-128"/>
              </a:rPr>
              <a:t>: construct linear classifier in high-dimensional feature space</a:t>
            </a:r>
          </a:p>
          <a:p>
            <a:pPr eaLnBrk="1" hangingPunct="1"/>
            <a:r>
              <a:rPr lang="en-US" altLang="x-none" b="1">
                <a:ea typeface="ＭＳ Ｐゴシック" charset="-128"/>
              </a:rPr>
              <a:t>Motivation</a:t>
            </a:r>
            <a:r>
              <a:rPr lang="en-US" altLang="x-none">
                <a:ea typeface="ＭＳ Ｐゴシック" charset="-128"/>
              </a:rPr>
              <a:t>: appropriate choice of </a:t>
            </a:r>
            <a:r>
              <a:rPr lang="en-US" altLang="x-none">
                <a:ea typeface="ＭＳ Ｐゴシック" charset="-128"/>
                <a:sym typeface="Symbol" charset="2"/>
              </a:rPr>
              <a:t></a:t>
            </a:r>
            <a:r>
              <a:rPr lang="en-US" altLang="x-none">
                <a:ea typeface="ＭＳ Ｐゴシック" charset="-128"/>
              </a:rPr>
              <a:t> leads to linear separability</a:t>
            </a:r>
          </a:p>
          <a:p>
            <a:pPr eaLnBrk="1" hangingPunct="1"/>
            <a:r>
              <a:rPr lang="en-US" altLang="x-none" b="1">
                <a:ea typeface="ＭＳ Ｐゴシック" charset="-128"/>
              </a:rPr>
              <a:t>We can do this efficiently!</a:t>
            </a:r>
          </a:p>
        </p:txBody>
      </p:sp>
      <p:sp>
        <p:nvSpPr>
          <p:cNvPr id="98307" name="TextBox 4"/>
          <p:cNvSpPr txBox="1">
            <a:spLocks noChangeArrowheads="1"/>
          </p:cNvSpPr>
          <p:nvPr/>
        </p:nvSpPr>
        <p:spPr bwMode="auto">
          <a:xfrm>
            <a:off x="684213" y="6597650"/>
            <a:ext cx="3671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lvl="2"/>
            <a:r>
              <a:rPr lang="en-US" altLang="x-none" sz="1200"/>
              <a:t>Gert Lanckriet, Statistical Learning Theory Tutorial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/>
            <a:r>
              <a:rPr lang="en-US" altLang="x-none">
                <a:solidFill>
                  <a:schemeClr val="accent2"/>
                </a:solidFill>
                <a:latin typeface="Tw Cen MT Condensed" charset="0"/>
                <a:ea typeface="ＭＳ Ｐゴシック" charset="-128"/>
              </a:rPr>
              <a:t>Decision Trees: Strengths</a:t>
            </a:r>
          </a:p>
        </p:txBody>
      </p:sp>
      <p:sp>
        <p:nvSpPr>
          <p:cNvPr id="1627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capable </a:t>
            </a:r>
            <a:r>
              <a:rPr lang="en-US" dirty="0">
                <a:ea typeface="+mn-ea"/>
                <a:cs typeface="+mn-cs"/>
              </a:rPr>
              <a:t>to generate understandable </a:t>
            </a:r>
            <a:r>
              <a:rPr lang="en-US" dirty="0" smtClean="0">
                <a:ea typeface="+mn-ea"/>
                <a:cs typeface="+mn-cs"/>
              </a:rPr>
              <a:t>rules</a:t>
            </a:r>
            <a:endParaRPr lang="en-US" dirty="0">
              <a:ea typeface="+mn-ea"/>
              <a:cs typeface="+mn-cs"/>
            </a:endParaRP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perform </a:t>
            </a:r>
            <a:r>
              <a:rPr lang="en-US" dirty="0">
                <a:ea typeface="+mn-ea"/>
                <a:cs typeface="+mn-cs"/>
              </a:rPr>
              <a:t>classification without requiring much </a:t>
            </a:r>
            <a:r>
              <a:rPr lang="en-US" dirty="0" smtClean="0">
                <a:ea typeface="+mn-ea"/>
                <a:cs typeface="+mn-cs"/>
              </a:rPr>
              <a:t>computation</a:t>
            </a:r>
            <a:endParaRPr lang="en-US" dirty="0">
              <a:ea typeface="+mn-ea"/>
              <a:cs typeface="+mn-cs"/>
            </a:endParaRP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capable </a:t>
            </a:r>
            <a:r>
              <a:rPr lang="en-US" dirty="0">
                <a:ea typeface="+mn-ea"/>
                <a:cs typeface="+mn-cs"/>
              </a:rPr>
              <a:t>to handle both continuous and categorical </a:t>
            </a:r>
            <a:r>
              <a:rPr lang="en-US" dirty="0" smtClean="0">
                <a:ea typeface="+mn-ea"/>
                <a:cs typeface="+mn-cs"/>
              </a:rPr>
              <a:t>variables</a:t>
            </a:r>
            <a:endParaRPr lang="en-US" dirty="0">
              <a:ea typeface="+mn-ea"/>
              <a:cs typeface="+mn-cs"/>
            </a:endParaRP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provide </a:t>
            </a:r>
            <a:r>
              <a:rPr lang="en-US" dirty="0">
                <a:ea typeface="+mn-ea"/>
                <a:cs typeface="+mn-cs"/>
              </a:rPr>
              <a:t>a clear indication of which features are most important for prediction or classification. 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6387" name="Rectangle 15"/>
          <p:cNvSpPr txBox="1">
            <a:spLocks noChangeArrowheads="1"/>
          </p:cNvSpPr>
          <p:nvPr/>
        </p:nvSpPr>
        <p:spPr bwMode="auto">
          <a:xfrm>
            <a:off x="1966913" y="6626225"/>
            <a:ext cx="163512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1600">
                <a:latin typeface="Tw Cen MT" charset="0"/>
              </a:rPr>
              <a:t>Slide from Heng Ji</a:t>
            </a:r>
          </a:p>
          <a:p>
            <a:endParaRPr lang="en-US" altLang="zh-CN" sz="1600">
              <a:latin typeface="Tw Cen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7139" grpId="0" build="p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/>
            <a:r>
              <a:rPr lang="en-US" altLang="x-none">
                <a:solidFill>
                  <a:schemeClr val="accent2"/>
                </a:solidFill>
                <a:latin typeface="Tw Cen MT Condensed" charset="0"/>
                <a:ea typeface="ＭＳ Ｐゴシック" charset="-128"/>
              </a:rPr>
              <a:t>Basic principle kernel methods</a:t>
            </a:r>
          </a:p>
        </p:txBody>
      </p:sp>
      <p:sp>
        <p:nvSpPr>
          <p:cNvPr id="1554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ea typeface="ＭＳ Ｐゴシック" charset="-128"/>
              </a:rPr>
              <a:t>We can use the linear algorithms seen before (for example, perceptron) for classification in the higher dimensional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4"/>
          <p:cNvSpPr>
            <a:spLocks noChangeArrowheads="1"/>
          </p:cNvSpPr>
          <p:nvPr/>
        </p:nvSpPr>
        <p:spPr bwMode="auto">
          <a:xfrm>
            <a:off x="611188" y="0"/>
            <a:ext cx="83534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4200">
                <a:solidFill>
                  <a:srgbClr val="00B050"/>
                </a:solidFill>
                <a:latin typeface="Tw Cen MT Condensed" charset="0"/>
              </a:rPr>
              <a:t>Non-linear SVMs</a:t>
            </a:r>
          </a:p>
        </p:txBody>
      </p:sp>
      <p:sp>
        <p:nvSpPr>
          <p:cNvPr id="100354" name="Rectangle 5"/>
          <p:cNvSpPr>
            <a:spLocks noChangeArrowheads="1"/>
          </p:cNvSpPr>
          <p:nvPr/>
        </p:nvSpPr>
        <p:spPr bwMode="auto">
          <a:xfrm>
            <a:off x="735013" y="1423988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/>
              <a:t>Datasets that are linearly separable with some noise work out great: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endParaRPr lang="en-US" altLang="zh-CN"/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/>
              <a:t>But what are we going to do if the dataset is just too hard?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endParaRPr lang="en-US" altLang="zh-CN"/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/>
              <a:t>How about</a:t>
            </a:r>
            <a:r>
              <a:rPr lang="en-US" altLang="zh-CN">
                <a:latin typeface="Times New Roman" charset="0"/>
              </a:rPr>
              <a:t>…</a:t>
            </a:r>
            <a:r>
              <a:rPr lang="en-US" altLang="zh-CN"/>
              <a:t> mapping data to a higher-dimensional space:</a:t>
            </a:r>
          </a:p>
        </p:txBody>
      </p:sp>
      <p:sp>
        <p:nvSpPr>
          <p:cNvPr id="100355" name="Text Box 9"/>
          <p:cNvSpPr txBox="1">
            <a:spLocks noChangeArrowheads="1"/>
          </p:cNvSpPr>
          <p:nvPr/>
        </p:nvSpPr>
        <p:spPr bwMode="auto">
          <a:xfrm>
            <a:off x="3935413" y="5995988"/>
            <a:ext cx="342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800">
                <a:latin typeface="Times New Roman" charset="0"/>
              </a:rPr>
              <a:t>0</a:t>
            </a:r>
          </a:p>
        </p:txBody>
      </p:sp>
      <p:sp>
        <p:nvSpPr>
          <p:cNvPr id="100356" name="Text Box 21"/>
          <p:cNvSpPr txBox="1">
            <a:spLocks noChangeArrowheads="1"/>
          </p:cNvSpPr>
          <p:nvPr/>
        </p:nvSpPr>
        <p:spPr bwMode="auto">
          <a:xfrm>
            <a:off x="5992813" y="60721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800" i="1">
                <a:latin typeface="Times New Roman" charset="0"/>
              </a:rPr>
              <a:t>x</a:t>
            </a:r>
            <a:endParaRPr lang="en-US" altLang="zh-CN" sz="1800" i="1" baseline="30000">
              <a:latin typeface="Times New Roman" charset="0"/>
            </a:endParaRPr>
          </a:p>
        </p:txBody>
      </p:sp>
      <p:grpSp>
        <p:nvGrpSpPr>
          <p:cNvPr id="100357" name="Group 22"/>
          <p:cNvGrpSpPr>
            <a:grpSpLocks/>
          </p:cNvGrpSpPr>
          <p:nvPr/>
        </p:nvGrpSpPr>
        <p:grpSpPr bwMode="auto">
          <a:xfrm>
            <a:off x="2259013" y="3252788"/>
            <a:ext cx="4286250" cy="423862"/>
            <a:chOff x="1056" y="2322"/>
            <a:chExt cx="2700" cy="267"/>
          </a:xfrm>
        </p:grpSpPr>
        <p:sp>
          <p:nvSpPr>
            <p:cNvPr id="100396" name="Line 23"/>
            <p:cNvSpPr>
              <a:spLocks noChangeShapeType="1"/>
            </p:cNvSpPr>
            <p:nvPr/>
          </p:nvSpPr>
          <p:spPr bwMode="auto">
            <a:xfrm>
              <a:off x="1056" y="2358"/>
              <a:ext cx="2496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97" name="AutoShape 24"/>
            <p:cNvSpPr>
              <a:spLocks noChangeArrowheads="1"/>
            </p:cNvSpPr>
            <p:nvPr/>
          </p:nvSpPr>
          <p:spPr bwMode="auto">
            <a:xfrm>
              <a:off x="1335" y="2333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98" name="Line 25"/>
            <p:cNvSpPr>
              <a:spLocks noChangeShapeType="1"/>
            </p:cNvSpPr>
            <p:nvPr/>
          </p:nvSpPr>
          <p:spPr bwMode="auto">
            <a:xfrm>
              <a:off x="2196" y="2322"/>
              <a:ext cx="0" cy="7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99" name="Text Box 26"/>
            <p:cNvSpPr txBox="1">
              <a:spLocks noChangeArrowheads="1"/>
            </p:cNvSpPr>
            <p:nvPr/>
          </p:nvSpPr>
          <p:spPr bwMode="auto">
            <a:xfrm>
              <a:off x="2106" y="2358"/>
              <a:ext cx="2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1800">
                  <a:latin typeface="Times New Roman" charset="0"/>
                </a:rPr>
                <a:t>0</a:t>
              </a:r>
            </a:p>
          </p:txBody>
        </p:sp>
        <p:sp>
          <p:nvSpPr>
            <p:cNvPr id="100400" name="AutoShape 27"/>
            <p:cNvSpPr>
              <a:spLocks noChangeArrowheads="1"/>
            </p:cNvSpPr>
            <p:nvPr/>
          </p:nvSpPr>
          <p:spPr bwMode="auto">
            <a:xfrm>
              <a:off x="1563" y="2327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401" name="AutoShape 28"/>
            <p:cNvSpPr>
              <a:spLocks noChangeArrowheads="1"/>
            </p:cNvSpPr>
            <p:nvPr/>
          </p:nvSpPr>
          <p:spPr bwMode="auto">
            <a:xfrm>
              <a:off x="1863" y="2333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402" name="AutoShape 29"/>
            <p:cNvSpPr>
              <a:spLocks noChangeArrowheads="1"/>
            </p:cNvSpPr>
            <p:nvPr/>
          </p:nvSpPr>
          <p:spPr bwMode="auto">
            <a:xfrm>
              <a:off x="1995" y="2333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403" name="AutoShape 30"/>
            <p:cNvSpPr>
              <a:spLocks noChangeArrowheads="1"/>
            </p:cNvSpPr>
            <p:nvPr/>
          </p:nvSpPr>
          <p:spPr bwMode="auto">
            <a:xfrm>
              <a:off x="2535" y="2333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404" name="AutoShape 31"/>
            <p:cNvSpPr>
              <a:spLocks noChangeArrowheads="1"/>
            </p:cNvSpPr>
            <p:nvPr/>
          </p:nvSpPr>
          <p:spPr bwMode="auto">
            <a:xfrm>
              <a:off x="2679" y="2333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405" name="AutoShape 32"/>
            <p:cNvSpPr>
              <a:spLocks noChangeArrowheads="1"/>
            </p:cNvSpPr>
            <p:nvPr/>
          </p:nvSpPr>
          <p:spPr bwMode="auto">
            <a:xfrm>
              <a:off x="2451" y="2333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406" name="AutoShape 33"/>
            <p:cNvSpPr>
              <a:spLocks noChangeArrowheads="1"/>
            </p:cNvSpPr>
            <p:nvPr/>
          </p:nvSpPr>
          <p:spPr bwMode="auto">
            <a:xfrm>
              <a:off x="2919" y="2333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407" name="AutoShape 34"/>
            <p:cNvSpPr>
              <a:spLocks noChangeArrowheads="1"/>
            </p:cNvSpPr>
            <p:nvPr/>
          </p:nvSpPr>
          <p:spPr bwMode="auto">
            <a:xfrm>
              <a:off x="3063" y="2333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408" name="AutoShape 35"/>
            <p:cNvSpPr>
              <a:spLocks noChangeArrowheads="1"/>
            </p:cNvSpPr>
            <p:nvPr/>
          </p:nvSpPr>
          <p:spPr bwMode="auto">
            <a:xfrm>
              <a:off x="3375" y="2327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409" name="Text Box 36"/>
            <p:cNvSpPr txBox="1">
              <a:spLocks noChangeArrowheads="1"/>
            </p:cNvSpPr>
            <p:nvPr/>
          </p:nvSpPr>
          <p:spPr bwMode="auto">
            <a:xfrm>
              <a:off x="3468" y="2322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1800" i="1">
                  <a:latin typeface="Times New Roman" charset="0"/>
                </a:rPr>
                <a:t>x</a:t>
              </a:r>
              <a:endParaRPr lang="en-US" altLang="zh-CN" sz="1800" i="1" baseline="30000">
                <a:latin typeface="Times New Roman" charset="0"/>
              </a:endParaRPr>
            </a:p>
          </p:txBody>
        </p:sp>
      </p:grpSp>
      <p:grpSp>
        <p:nvGrpSpPr>
          <p:cNvPr id="100358" name="Group 37"/>
          <p:cNvGrpSpPr>
            <a:grpSpLocks/>
          </p:cNvGrpSpPr>
          <p:nvPr/>
        </p:nvGrpSpPr>
        <p:grpSpPr bwMode="auto">
          <a:xfrm>
            <a:off x="3706813" y="1957388"/>
            <a:ext cx="4324350" cy="642937"/>
            <a:chOff x="1056" y="1284"/>
            <a:chExt cx="2724" cy="405"/>
          </a:xfrm>
        </p:grpSpPr>
        <p:sp>
          <p:nvSpPr>
            <p:cNvPr id="100380" name="Line 38"/>
            <p:cNvSpPr>
              <a:spLocks noChangeShapeType="1"/>
            </p:cNvSpPr>
            <p:nvPr/>
          </p:nvSpPr>
          <p:spPr bwMode="auto">
            <a:xfrm>
              <a:off x="1056" y="1458"/>
              <a:ext cx="2496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81" name="AutoShape 39"/>
            <p:cNvSpPr>
              <a:spLocks noChangeArrowheads="1"/>
            </p:cNvSpPr>
            <p:nvPr/>
          </p:nvSpPr>
          <p:spPr bwMode="auto">
            <a:xfrm>
              <a:off x="1335" y="1433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82" name="Line 40"/>
            <p:cNvSpPr>
              <a:spLocks noChangeShapeType="1"/>
            </p:cNvSpPr>
            <p:nvPr/>
          </p:nvSpPr>
          <p:spPr bwMode="auto">
            <a:xfrm>
              <a:off x="2196" y="1422"/>
              <a:ext cx="0" cy="7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83" name="Text Box 41"/>
            <p:cNvSpPr txBox="1">
              <a:spLocks noChangeArrowheads="1"/>
            </p:cNvSpPr>
            <p:nvPr/>
          </p:nvSpPr>
          <p:spPr bwMode="auto">
            <a:xfrm>
              <a:off x="2106" y="1458"/>
              <a:ext cx="2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1800">
                  <a:latin typeface="Times New Roman" charset="0"/>
                </a:rPr>
                <a:t>0</a:t>
              </a:r>
            </a:p>
          </p:txBody>
        </p:sp>
        <p:sp>
          <p:nvSpPr>
            <p:cNvPr id="100384" name="AutoShape 42"/>
            <p:cNvSpPr>
              <a:spLocks noChangeArrowheads="1"/>
            </p:cNvSpPr>
            <p:nvPr/>
          </p:nvSpPr>
          <p:spPr bwMode="auto">
            <a:xfrm>
              <a:off x="1563" y="1427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85" name="AutoShape 43"/>
            <p:cNvSpPr>
              <a:spLocks noChangeArrowheads="1"/>
            </p:cNvSpPr>
            <p:nvPr/>
          </p:nvSpPr>
          <p:spPr bwMode="auto">
            <a:xfrm>
              <a:off x="1863" y="1433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86" name="AutoShape 44"/>
            <p:cNvSpPr>
              <a:spLocks noChangeArrowheads="1"/>
            </p:cNvSpPr>
            <p:nvPr/>
          </p:nvSpPr>
          <p:spPr bwMode="auto">
            <a:xfrm>
              <a:off x="1995" y="1433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87" name="AutoShape 45"/>
            <p:cNvSpPr>
              <a:spLocks noChangeArrowheads="1"/>
            </p:cNvSpPr>
            <p:nvPr/>
          </p:nvSpPr>
          <p:spPr bwMode="auto">
            <a:xfrm>
              <a:off x="2535" y="1433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88" name="AutoShape 46"/>
            <p:cNvSpPr>
              <a:spLocks noChangeArrowheads="1"/>
            </p:cNvSpPr>
            <p:nvPr/>
          </p:nvSpPr>
          <p:spPr bwMode="auto">
            <a:xfrm>
              <a:off x="2679" y="1433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89" name="AutoShape 47"/>
            <p:cNvSpPr>
              <a:spLocks noChangeArrowheads="1"/>
            </p:cNvSpPr>
            <p:nvPr/>
          </p:nvSpPr>
          <p:spPr bwMode="auto">
            <a:xfrm>
              <a:off x="2451" y="1433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90" name="Line 48"/>
            <p:cNvSpPr>
              <a:spLocks noChangeShapeType="1"/>
            </p:cNvSpPr>
            <p:nvPr/>
          </p:nvSpPr>
          <p:spPr bwMode="auto">
            <a:xfrm>
              <a:off x="2268" y="1302"/>
              <a:ext cx="0" cy="34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91" name="Oval 49"/>
            <p:cNvSpPr>
              <a:spLocks noChangeArrowheads="1"/>
            </p:cNvSpPr>
            <p:nvPr/>
          </p:nvSpPr>
          <p:spPr bwMode="auto">
            <a:xfrm>
              <a:off x="2405" y="1393"/>
              <a:ext cx="144" cy="138"/>
            </a:xfrm>
            <a:prstGeom prst="ellips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92" name="Oval 50"/>
            <p:cNvSpPr>
              <a:spLocks noChangeArrowheads="1"/>
            </p:cNvSpPr>
            <p:nvPr/>
          </p:nvSpPr>
          <p:spPr bwMode="auto">
            <a:xfrm>
              <a:off x="1955" y="1387"/>
              <a:ext cx="144" cy="138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93" name="Line 51"/>
            <p:cNvSpPr>
              <a:spLocks noChangeShapeType="1"/>
            </p:cNvSpPr>
            <p:nvPr/>
          </p:nvSpPr>
          <p:spPr bwMode="auto">
            <a:xfrm flipH="1" flipV="1">
              <a:off x="2475" y="1284"/>
              <a:ext cx="6" cy="377"/>
            </a:xfrm>
            <a:prstGeom prst="line">
              <a:avLst/>
            </a:prstGeom>
            <a:noFill/>
            <a:ln w="9525" cap="rnd">
              <a:solidFill>
                <a:schemeClr val="tx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94" name="Line 52"/>
            <p:cNvSpPr>
              <a:spLocks noChangeShapeType="1"/>
            </p:cNvSpPr>
            <p:nvPr/>
          </p:nvSpPr>
          <p:spPr bwMode="auto">
            <a:xfrm flipH="1" flipV="1">
              <a:off x="2025" y="1284"/>
              <a:ext cx="6" cy="377"/>
            </a:xfrm>
            <a:prstGeom prst="line">
              <a:avLst/>
            </a:prstGeom>
            <a:noFill/>
            <a:ln w="9525" cap="rnd">
              <a:solidFill>
                <a:schemeClr val="tx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95" name="Text Box 53"/>
            <p:cNvSpPr txBox="1">
              <a:spLocks noChangeArrowheads="1"/>
            </p:cNvSpPr>
            <p:nvPr/>
          </p:nvSpPr>
          <p:spPr bwMode="auto">
            <a:xfrm>
              <a:off x="3492" y="1410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1800" i="1">
                  <a:latin typeface="Times New Roman" charset="0"/>
                </a:rPr>
                <a:t>x</a:t>
              </a:r>
              <a:endParaRPr lang="en-US" altLang="zh-CN" sz="1800" i="1" baseline="30000">
                <a:latin typeface="Times New Roman" charset="0"/>
              </a:endParaRPr>
            </a:p>
          </p:txBody>
        </p:sp>
      </p:grpSp>
      <p:grpSp>
        <p:nvGrpSpPr>
          <p:cNvPr id="100359" name="Group 60"/>
          <p:cNvGrpSpPr>
            <a:grpSpLocks/>
          </p:cNvGrpSpPr>
          <p:nvPr/>
        </p:nvGrpSpPr>
        <p:grpSpPr bwMode="auto">
          <a:xfrm>
            <a:off x="2259013" y="4319588"/>
            <a:ext cx="4352925" cy="1827212"/>
            <a:chOff x="1122" y="2874"/>
            <a:chExt cx="2742" cy="1151"/>
          </a:xfrm>
        </p:grpSpPr>
        <p:sp>
          <p:nvSpPr>
            <p:cNvPr id="100360" name="Line 6"/>
            <p:cNvSpPr>
              <a:spLocks noChangeShapeType="1"/>
            </p:cNvSpPr>
            <p:nvPr/>
          </p:nvSpPr>
          <p:spPr bwMode="auto">
            <a:xfrm>
              <a:off x="1122" y="3900"/>
              <a:ext cx="2496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61" name="AutoShape 7"/>
            <p:cNvSpPr>
              <a:spLocks noChangeArrowheads="1"/>
            </p:cNvSpPr>
            <p:nvPr/>
          </p:nvSpPr>
          <p:spPr bwMode="auto">
            <a:xfrm>
              <a:off x="1437" y="3257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62" name="Line 8"/>
            <p:cNvSpPr>
              <a:spLocks noChangeShapeType="1"/>
            </p:cNvSpPr>
            <p:nvPr/>
          </p:nvSpPr>
          <p:spPr bwMode="auto">
            <a:xfrm>
              <a:off x="2262" y="3864"/>
              <a:ext cx="0" cy="7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63" name="AutoShape 10"/>
            <p:cNvSpPr>
              <a:spLocks noChangeArrowheads="1"/>
            </p:cNvSpPr>
            <p:nvPr/>
          </p:nvSpPr>
          <p:spPr bwMode="auto">
            <a:xfrm>
              <a:off x="1641" y="3557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64" name="AutoShape 11"/>
            <p:cNvSpPr>
              <a:spLocks noChangeArrowheads="1"/>
            </p:cNvSpPr>
            <p:nvPr/>
          </p:nvSpPr>
          <p:spPr bwMode="auto">
            <a:xfrm>
              <a:off x="1929" y="3755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65" name="AutoShape 12"/>
            <p:cNvSpPr>
              <a:spLocks noChangeArrowheads="1"/>
            </p:cNvSpPr>
            <p:nvPr/>
          </p:nvSpPr>
          <p:spPr bwMode="auto">
            <a:xfrm>
              <a:off x="2073" y="3815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66" name="AutoShape 13"/>
            <p:cNvSpPr>
              <a:spLocks noChangeArrowheads="1"/>
            </p:cNvSpPr>
            <p:nvPr/>
          </p:nvSpPr>
          <p:spPr bwMode="auto">
            <a:xfrm>
              <a:off x="2601" y="3761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67" name="AutoShape 14"/>
            <p:cNvSpPr>
              <a:spLocks noChangeArrowheads="1"/>
            </p:cNvSpPr>
            <p:nvPr/>
          </p:nvSpPr>
          <p:spPr bwMode="auto">
            <a:xfrm>
              <a:off x="2745" y="3647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68" name="AutoShape 15"/>
            <p:cNvSpPr>
              <a:spLocks noChangeArrowheads="1"/>
            </p:cNvSpPr>
            <p:nvPr/>
          </p:nvSpPr>
          <p:spPr bwMode="auto">
            <a:xfrm>
              <a:off x="2481" y="3803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69" name="AutoShape 16"/>
            <p:cNvSpPr>
              <a:spLocks noChangeArrowheads="1"/>
            </p:cNvSpPr>
            <p:nvPr/>
          </p:nvSpPr>
          <p:spPr bwMode="auto">
            <a:xfrm>
              <a:off x="2985" y="3443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70" name="AutoShape 17"/>
            <p:cNvSpPr>
              <a:spLocks noChangeArrowheads="1"/>
            </p:cNvSpPr>
            <p:nvPr/>
          </p:nvSpPr>
          <p:spPr bwMode="auto">
            <a:xfrm>
              <a:off x="3165" y="3251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71" name="AutoShape 18"/>
            <p:cNvSpPr>
              <a:spLocks noChangeArrowheads="1"/>
            </p:cNvSpPr>
            <p:nvPr/>
          </p:nvSpPr>
          <p:spPr bwMode="auto">
            <a:xfrm>
              <a:off x="3429" y="2921"/>
              <a:ext cx="56" cy="56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72" name="Line 19"/>
            <p:cNvSpPr>
              <a:spLocks noChangeShapeType="1"/>
            </p:cNvSpPr>
            <p:nvPr/>
          </p:nvSpPr>
          <p:spPr bwMode="auto">
            <a:xfrm flipV="1">
              <a:off x="2262" y="2988"/>
              <a:ext cx="0" cy="93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73" name="Text Box 20"/>
            <p:cNvSpPr txBox="1">
              <a:spLocks noChangeArrowheads="1"/>
            </p:cNvSpPr>
            <p:nvPr/>
          </p:nvSpPr>
          <p:spPr bwMode="auto">
            <a:xfrm>
              <a:off x="2262" y="2874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1800" i="1">
                  <a:latin typeface="Times New Roman" charset="0"/>
                </a:rPr>
                <a:t>x</a:t>
              </a:r>
              <a:r>
                <a:rPr lang="en-US" altLang="zh-CN" sz="1800" i="1" baseline="30000">
                  <a:latin typeface="Times New Roman" charset="0"/>
                </a:rPr>
                <a:t>2</a:t>
              </a:r>
            </a:p>
          </p:txBody>
        </p:sp>
        <p:sp>
          <p:nvSpPr>
            <p:cNvPr id="100374" name="Line 54"/>
            <p:cNvSpPr>
              <a:spLocks noChangeShapeType="1"/>
            </p:cNvSpPr>
            <p:nvPr/>
          </p:nvSpPr>
          <p:spPr bwMode="auto">
            <a:xfrm flipV="1">
              <a:off x="1860" y="3180"/>
              <a:ext cx="2004" cy="816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75" name="Line 55"/>
            <p:cNvSpPr>
              <a:spLocks noChangeShapeType="1"/>
            </p:cNvSpPr>
            <p:nvPr/>
          </p:nvSpPr>
          <p:spPr bwMode="auto">
            <a:xfrm flipV="1">
              <a:off x="1857" y="3132"/>
              <a:ext cx="1962" cy="809"/>
            </a:xfrm>
            <a:prstGeom prst="line">
              <a:avLst/>
            </a:prstGeom>
            <a:noFill/>
            <a:ln w="9525" cap="rnd">
              <a:solidFill>
                <a:schemeClr val="tx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76" name="Line 56"/>
            <p:cNvSpPr>
              <a:spLocks noChangeShapeType="1"/>
            </p:cNvSpPr>
            <p:nvPr/>
          </p:nvSpPr>
          <p:spPr bwMode="auto">
            <a:xfrm flipV="1">
              <a:off x="1929" y="3240"/>
              <a:ext cx="1926" cy="785"/>
            </a:xfrm>
            <a:prstGeom prst="line">
              <a:avLst/>
            </a:prstGeom>
            <a:noFill/>
            <a:ln w="9525" cap="rnd">
              <a:solidFill>
                <a:schemeClr val="tx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77" name="Oval 57"/>
            <p:cNvSpPr>
              <a:spLocks noChangeArrowheads="1"/>
            </p:cNvSpPr>
            <p:nvPr/>
          </p:nvSpPr>
          <p:spPr bwMode="auto">
            <a:xfrm>
              <a:off x="2945" y="3403"/>
              <a:ext cx="144" cy="138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78" name="Oval 58"/>
            <p:cNvSpPr>
              <a:spLocks noChangeArrowheads="1"/>
            </p:cNvSpPr>
            <p:nvPr/>
          </p:nvSpPr>
          <p:spPr bwMode="auto">
            <a:xfrm>
              <a:off x="2699" y="3601"/>
              <a:ext cx="144" cy="138"/>
            </a:xfrm>
            <a:prstGeom prst="ellips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  <p:sp>
          <p:nvSpPr>
            <p:cNvPr id="100379" name="Oval 59"/>
            <p:cNvSpPr>
              <a:spLocks noChangeArrowheads="1"/>
            </p:cNvSpPr>
            <p:nvPr/>
          </p:nvSpPr>
          <p:spPr bwMode="auto">
            <a:xfrm>
              <a:off x="2027" y="3775"/>
              <a:ext cx="144" cy="138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/>
              <a:endParaRPr lang="en-US" altLang="x-none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4"/>
          <p:cNvSpPr>
            <a:spLocks noChangeArrowheads="1"/>
          </p:cNvSpPr>
          <p:nvPr/>
        </p:nvSpPr>
        <p:spPr bwMode="auto">
          <a:xfrm>
            <a:off x="615950" y="-26988"/>
            <a:ext cx="8528050" cy="76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4200">
                <a:solidFill>
                  <a:schemeClr val="tx2"/>
                </a:solidFill>
                <a:latin typeface="Tw Cen MT Condensed" charset="0"/>
              </a:rPr>
              <a:t>Non-linear SVMs:  Feature spaces</a:t>
            </a:r>
          </a:p>
        </p:txBody>
      </p:sp>
      <p:sp>
        <p:nvSpPr>
          <p:cNvPr id="101378" name="Rectangle 5"/>
          <p:cNvSpPr>
            <a:spLocks noChangeArrowheads="1"/>
          </p:cNvSpPr>
          <p:nvPr/>
        </p:nvSpPr>
        <p:spPr bwMode="auto">
          <a:xfrm>
            <a:off x="735013" y="1495425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/>
              <a:t>General idea:   the original input space can always be mapped to some higher-dimensional feature space where the training set is separable:</a:t>
            </a:r>
          </a:p>
        </p:txBody>
      </p:sp>
      <p:sp>
        <p:nvSpPr>
          <p:cNvPr id="101379" name="Line 6"/>
          <p:cNvSpPr>
            <a:spLocks noChangeShapeType="1"/>
          </p:cNvSpPr>
          <p:nvPr/>
        </p:nvSpPr>
        <p:spPr bwMode="auto">
          <a:xfrm flipV="1">
            <a:off x="2422525" y="2987675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0" name="Line 7"/>
          <p:cNvSpPr>
            <a:spLocks noChangeShapeType="1"/>
          </p:cNvSpPr>
          <p:nvPr/>
        </p:nvSpPr>
        <p:spPr bwMode="auto">
          <a:xfrm flipV="1">
            <a:off x="801688" y="4598988"/>
            <a:ext cx="3319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1" name="AutoShape 8"/>
          <p:cNvSpPr>
            <a:spLocks noChangeArrowheads="1"/>
          </p:cNvSpPr>
          <p:nvPr/>
        </p:nvSpPr>
        <p:spPr bwMode="auto">
          <a:xfrm>
            <a:off x="2452688" y="381952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382" name="AutoShape 9"/>
          <p:cNvSpPr>
            <a:spLocks noChangeArrowheads="1"/>
          </p:cNvSpPr>
          <p:nvPr/>
        </p:nvSpPr>
        <p:spPr bwMode="auto">
          <a:xfrm>
            <a:off x="1878013" y="41767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383" name="AutoShape 10"/>
          <p:cNvSpPr>
            <a:spLocks noChangeArrowheads="1"/>
          </p:cNvSpPr>
          <p:nvPr/>
        </p:nvSpPr>
        <p:spPr bwMode="auto">
          <a:xfrm>
            <a:off x="2030413" y="47228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384" name="AutoShape 11"/>
          <p:cNvSpPr>
            <a:spLocks noChangeArrowheads="1"/>
          </p:cNvSpPr>
          <p:nvPr/>
        </p:nvSpPr>
        <p:spPr bwMode="auto">
          <a:xfrm>
            <a:off x="2563813" y="51990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385" name="AutoShape 12"/>
          <p:cNvSpPr>
            <a:spLocks noChangeArrowheads="1"/>
          </p:cNvSpPr>
          <p:nvPr/>
        </p:nvSpPr>
        <p:spPr bwMode="auto">
          <a:xfrm>
            <a:off x="2144713" y="38655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386" name="AutoShape 13"/>
          <p:cNvSpPr>
            <a:spLocks noChangeArrowheads="1"/>
          </p:cNvSpPr>
          <p:nvPr/>
        </p:nvSpPr>
        <p:spPr bwMode="auto">
          <a:xfrm>
            <a:off x="1649413" y="44942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387" name="AutoShape 14"/>
          <p:cNvSpPr>
            <a:spLocks noChangeArrowheads="1"/>
          </p:cNvSpPr>
          <p:nvPr/>
        </p:nvSpPr>
        <p:spPr bwMode="auto">
          <a:xfrm>
            <a:off x="2068513" y="52371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388" name="AutoShape 15"/>
          <p:cNvSpPr>
            <a:spLocks noChangeArrowheads="1"/>
          </p:cNvSpPr>
          <p:nvPr/>
        </p:nvSpPr>
        <p:spPr bwMode="auto">
          <a:xfrm>
            <a:off x="2563813" y="42656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389" name="AutoShape 16"/>
          <p:cNvSpPr>
            <a:spLocks noChangeArrowheads="1"/>
          </p:cNvSpPr>
          <p:nvPr/>
        </p:nvSpPr>
        <p:spPr bwMode="auto">
          <a:xfrm>
            <a:off x="3465513" y="425291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390" name="AutoShape 17"/>
          <p:cNvSpPr>
            <a:spLocks noChangeArrowheads="1"/>
          </p:cNvSpPr>
          <p:nvPr/>
        </p:nvSpPr>
        <p:spPr bwMode="auto">
          <a:xfrm>
            <a:off x="3325813" y="54657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391" name="AutoShape 18"/>
          <p:cNvSpPr>
            <a:spLocks noChangeArrowheads="1"/>
          </p:cNvSpPr>
          <p:nvPr/>
        </p:nvSpPr>
        <p:spPr bwMode="auto">
          <a:xfrm>
            <a:off x="1077913" y="437991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392" name="AutoShape 19"/>
          <p:cNvSpPr>
            <a:spLocks noChangeArrowheads="1"/>
          </p:cNvSpPr>
          <p:nvPr/>
        </p:nvSpPr>
        <p:spPr bwMode="auto">
          <a:xfrm>
            <a:off x="2589213" y="58340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393" name="AutoShape 20"/>
          <p:cNvSpPr>
            <a:spLocks noChangeArrowheads="1"/>
          </p:cNvSpPr>
          <p:nvPr/>
        </p:nvSpPr>
        <p:spPr bwMode="auto">
          <a:xfrm>
            <a:off x="3554413" y="498951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394" name="AutoShape 21"/>
          <p:cNvSpPr>
            <a:spLocks noChangeArrowheads="1"/>
          </p:cNvSpPr>
          <p:nvPr/>
        </p:nvSpPr>
        <p:spPr bwMode="auto">
          <a:xfrm>
            <a:off x="1617663" y="55292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395" name="AutoShape 22"/>
          <p:cNvSpPr>
            <a:spLocks noChangeArrowheads="1"/>
          </p:cNvSpPr>
          <p:nvPr/>
        </p:nvSpPr>
        <p:spPr bwMode="auto">
          <a:xfrm>
            <a:off x="1306513" y="50466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396" name="AutoShape 23"/>
          <p:cNvSpPr>
            <a:spLocks noChangeArrowheads="1"/>
          </p:cNvSpPr>
          <p:nvPr/>
        </p:nvSpPr>
        <p:spPr bwMode="auto">
          <a:xfrm>
            <a:off x="1363663" y="35226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397" name="AutoShape 24"/>
          <p:cNvSpPr>
            <a:spLocks noChangeArrowheads="1"/>
          </p:cNvSpPr>
          <p:nvPr/>
        </p:nvSpPr>
        <p:spPr bwMode="auto">
          <a:xfrm>
            <a:off x="2859088" y="465772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398" name="AutoShape 25"/>
          <p:cNvSpPr>
            <a:spLocks noChangeArrowheads="1"/>
          </p:cNvSpPr>
          <p:nvPr/>
        </p:nvSpPr>
        <p:spPr bwMode="auto">
          <a:xfrm>
            <a:off x="2478088" y="479107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399" name="AutoShape 26"/>
          <p:cNvSpPr>
            <a:spLocks noChangeArrowheads="1"/>
          </p:cNvSpPr>
          <p:nvPr/>
        </p:nvSpPr>
        <p:spPr bwMode="auto">
          <a:xfrm>
            <a:off x="2763838" y="3552825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00" name="Oval 27"/>
          <p:cNvSpPr>
            <a:spLocks noChangeArrowheads="1"/>
          </p:cNvSpPr>
          <p:nvPr/>
        </p:nvSpPr>
        <p:spPr bwMode="auto">
          <a:xfrm>
            <a:off x="1468438" y="3638550"/>
            <a:ext cx="1885950" cy="1905000"/>
          </a:xfrm>
          <a:prstGeom prst="ellipse">
            <a:avLst/>
          </a:prstGeom>
          <a:noFill/>
          <a:ln w="15875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01" name="AutoShape 28"/>
          <p:cNvSpPr>
            <a:spLocks noChangeArrowheads="1"/>
          </p:cNvSpPr>
          <p:nvPr/>
        </p:nvSpPr>
        <p:spPr bwMode="auto">
          <a:xfrm>
            <a:off x="1516063" y="36750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02" name="AutoShape 29"/>
          <p:cNvSpPr>
            <a:spLocks noChangeArrowheads="1"/>
          </p:cNvSpPr>
          <p:nvPr/>
        </p:nvSpPr>
        <p:spPr bwMode="auto">
          <a:xfrm>
            <a:off x="3440113" y="365601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03" name="Line 30"/>
          <p:cNvSpPr>
            <a:spLocks noChangeShapeType="1"/>
          </p:cNvSpPr>
          <p:nvPr/>
        </p:nvSpPr>
        <p:spPr bwMode="auto">
          <a:xfrm flipH="1" flipV="1">
            <a:off x="6461125" y="2740025"/>
            <a:ext cx="0" cy="2070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04" name="Line 31"/>
          <p:cNvSpPr>
            <a:spLocks noChangeShapeType="1"/>
          </p:cNvSpPr>
          <p:nvPr/>
        </p:nvSpPr>
        <p:spPr bwMode="auto">
          <a:xfrm>
            <a:off x="6430963" y="4827588"/>
            <a:ext cx="23479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05" name="AutoShape 32"/>
          <p:cNvSpPr>
            <a:spLocks noChangeArrowheads="1"/>
          </p:cNvSpPr>
          <p:nvPr/>
        </p:nvSpPr>
        <p:spPr bwMode="auto">
          <a:xfrm>
            <a:off x="6729413" y="41910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06" name="AutoShape 33"/>
          <p:cNvSpPr>
            <a:spLocks noChangeArrowheads="1"/>
          </p:cNvSpPr>
          <p:nvPr/>
        </p:nvSpPr>
        <p:spPr bwMode="auto">
          <a:xfrm>
            <a:off x="6154738" y="4548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07" name="AutoShape 34"/>
          <p:cNvSpPr>
            <a:spLocks noChangeArrowheads="1"/>
          </p:cNvSpPr>
          <p:nvPr/>
        </p:nvSpPr>
        <p:spPr bwMode="auto">
          <a:xfrm>
            <a:off x="6535738" y="51038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08" name="AutoShape 35"/>
          <p:cNvSpPr>
            <a:spLocks noChangeArrowheads="1"/>
          </p:cNvSpPr>
          <p:nvPr/>
        </p:nvSpPr>
        <p:spPr bwMode="auto">
          <a:xfrm>
            <a:off x="7354888" y="51038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09" name="AutoShape 36"/>
          <p:cNvSpPr>
            <a:spLocks noChangeArrowheads="1"/>
          </p:cNvSpPr>
          <p:nvPr/>
        </p:nvSpPr>
        <p:spPr bwMode="auto">
          <a:xfrm>
            <a:off x="6421438" y="42370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10" name="AutoShape 37"/>
          <p:cNvSpPr>
            <a:spLocks noChangeArrowheads="1"/>
          </p:cNvSpPr>
          <p:nvPr/>
        </p:nvSpPr>
        <p:spPr bwMode="auto">
          <a:xfrm>
            <a:off x="6630988" y="45132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11" name="AutoShape 38"/>
          <p:cNvSpPr>
            <a:spLocks noChangeArrowheads="1"/>
          </p:cNvSpPr>
          <p:nvPr/>
        </p:nvSpPr>
        <p:spPr bwMode="auto">
          <a:xfrm>
            <a:off x="6859588" y="51419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12" name="AutoShape 39"/>
          <p:cNvSpPr>
            <a:spLocks noChangeArrowheads="1"/>
          </p:cNvSpPr>
          <p:nvPr/>
        </p:nvSpPr>
        <p:spPr bwMode="auto">
          <a:xfrm>
            <a:off x="6840538" y="46370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13" name="AutoShape 40"/>
          <p:cNvSpPr>
            <a:spLocks noChangeArrowheads="1"/>
          </p:cNvSpPr>
          <p:nvPr/>
        </p:nvSpPr>
        <p:spPr bwMode="auto">
          <a:xfrm>
            <a:off x="8447088" y="42719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14" name="AutoShape 41"/>
          <p:cNvSpPr>
            <a:spLocks noChangeArrowheads="1"/>
          </p:cNvSpPr>
          <p:nvPr/>
        </p:nvSpPr>
        <p:spPr bwMode="auto">
          <a:xfrm>
            <a:off x="8307388" y="548481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15" name="AutoShape 42"/>
          <p:cNvSpPr>
            <a:spLocks noChangeArrowheads="1"/>
          </p:cNvSpPr>
          <p:nvPr/>
        </p:nvSpPr>
        <p:spPr bwMode="auto">
          <a:xfrm>
            <a:off x="7831138" y="323691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16" name="AutoShape 43"/>
          <p:cNvSpPr>
            <a:spLocks noChangeArrowheads="1"/>
          </p:cNvSpPr>
          <p:nvPr/>
        </p:nvSpPr>
        <p:spPr bwMode="auto">
          <a:xfrm>
            <a:off x="7837488" y="45005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17" name="AutoShape 44"/>
          <p:cNvSpPr>
            <a:spLocks noChangeArrowheads="1"/>
          </p:cNvSpPr>
          <p:nvPr/>
        </p:nvSpPr>
        <p:spPr bwMode="auto">
          <a:xfrm>
            <a:off x="8535988" y="50085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18" name="AutoShape 45"/>
          <p:cNvSpPr>
            <a:spLocks noChangeArrowheads="1"/>
          </p:cNvSpPr>
          <p:nvPr/>
        </p:nvSpPr>
        <p:spPr bwMode="auto">
          <a:xfrm>
            <a:off x="7361238" y="394811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19" name="AutoShape 46"/>
          <p:cNvSpPr>
            <a:spLocks noChangeArrowheads="1"/>
          </p:cNvSpPr>
          <p:nvPr/>
        </p:nvSpPr>
        <p:spPr bwMode="auto">
          <a:xfrm>
            <a:off x="7964488" y="518001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20" name="AutoShape 47"/>
          <p:cNvSpPr>
            <a:spLocks noChangeArrowheads="1"/>
          </p:cNvSpPr>
          <p:nvPr/>
        </p:nvSpPr>
        <p:spPr bwMode="auto">
          <a:xfrm>
            <a:off x="7754938" y="34464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21" name="AutoShape 48"/>
          <p:cNvSpPr>
            <a:spLocks noChangeArrowheads="1"/>
          </p:cNvSpPr>
          <p:nvPr/>
        </p:nvSpPr>
        <p:spPr bwMode="auto">
          <a:xfrm>
            <a:off x="6364288" y="49530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22" name="AutoShape 49"/>
          <p:cNvSpPr>
            <a:spLocks noChangeArrowheads="1"/>
          </p:cNvSpPr>
          <p:nvPr/>
        </p:nvSpPr>
        <p:spPr bwMode="auto">
          <a:xfrm>
            <a:off x="5983288" y="508635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23" name="AutoShape 50"/>
          <p:cNvSpPr>
            <a:spLocks noChangeArrowheads="1"/>
          </p:cNvSpPr>
          <p:nvPr/>
        </p:nvSpPr>
        <p:spPr bwMode="auto">
          <a:xfrm>
            <a:off x="7745413" y="3571875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24" name="AutoShape 51"/>
          <p:cNvSpPr>
            <a:spLocks noChangeArrowheads="1"/>
          </p:cNvSpPr>
          <p:nvPr/>
        </p:nvSpPr>
        <p:spPr bwMode="auto">
          <a:xfrm>
            <a:off x="7297738" y="31035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25" name="AutoShape 52"/>
          <p:cNvSpPr>
            <a:spLocks noChangeArrowheads="1"/>
          </p:cNvSpPr>
          <p:nvPr/>
        </p:nvSpPr>
        <p:spPr bwMode="auto">
          <a:xfrm>
            <a:off x="8421688" y="36750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26" name="Line 53"/>
          <p:cNvSpPr>
            <a:spLocks noChangeShapeType="1"/>
          </p:cNvSpPr>
          <p:nvPr/>
        </p:nvSpPr>
        <p:spPr bwMode="auto">
          <a:xfrm flipH="1">
            <a:off x="5213350" y="4829175"/>
            <a:ext cx="1238250" cy="996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27" name="Line 54"/>
          <p:cNvSpPr>
            <a:spLocks noChangeShapeType="1"/>
          </p:cNvSpPr>
          <p:nvPr/>
        </p:nvSpPr>
        <p:spPr bwMode="auto">
          <a:xfrm>
            <a:off x="6450013" y="3476625"/>
            <a:ext cx="1447800" cy="1333500"/>
          </a:xfrm>
          <a:prstGeom prst="line">
            <a:avLst/>
          </a:prstGeom>
          <a:noFill/>
          <a:ln w="15875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28" name="Line 55"/>
          <p:cNvSpPr>
            <a:spLocks noChangeShapeType="1"/>
          </p:cNvSpPr>
          <p:nvPr/>
        </p:nvSpPr>
        <p:spPr bwMode="auto">
          <a:xfrm flipV="1">
            <a:off x="6678613" y="4848225"/>
            <a:ext cx="1219200" cy="1219200"/>
          </a:xfrm>
          <a:prstGeom prst="line">
            <a:avLst/>
          </a:prstGeom>
          <a:noFill/>
          <a:ln w="15875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29" name="Line 56"/>
          <p:cNvSpPr>
            <a:spLocks noChangeShapeType="1"/>
          </p:cNvSpPr>
          <p:nvPr/>
        </p:nvSpPr>
        <p:spPr bwMode="auto">
          <a:xfrm flipV="1">
            <a:off x="4983163" y="3514725"/>
            <a:ext cx="1466850" cy="838200"/>
          </a:xfrm>
          <a:prstGeom prst="line">
            <a:avLst/>
          </a:prstGeom>
          <a:noFill/>
          <a:ln w="15875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30" name="Line 57"/>
          <p:cNvSpPr>
            <a:spLocks noChangeShapeType="1"/>
          </p:cNvSpPr>
          <p:nvPr/>
        </p:nvSpPr>
        <p:spPr bwMode="auto">
          <a:xfrm>
            <a:off x="4964113" y="4352925"/>
            <a:ext cx="1714500" cy="1695450"/>
          </a:xfrm>
          <a:prstGeom prst="line">
            <a:avLst/>
          </a:prstGeom>
          <a:noFill/>
          <a:ln w="15875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31" name="AutoShape 58"/>
          <p:cNvSpPr>
            <a:spLocks noChangeArrowheads="1"/>
          </p:cNvSpPr>
          <p:nvPr/>
        </p:nvSpPr>
        <p:spPr bwMode="auto">
          <a:xfrm>
            <a:off x="3935413" y="2790825"/>
            <a:ext cx="1638300" cy="457200"/>
          </a:xfrm>
          <a:prstGeom prst="curvedDownArrow">
            <a:avLst>
              <a:gd name="adj1" fmla="val 71667"/>
              <a:gd name="adj2" fmla="val 143333"/>
              <a:gd name="adj3" fmla="val 33333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endParaRPr lang="en-US" altLang="x-none" sz="1800"/>
          </a:p>
        </p:txBody>
      </p:sp>
      <p:sp>
        <p:nvSpPr>
          <p:cNvPr id="101432" name="Text Box 59"/>
          <p:cNvSpPr txBox="1">
            <a:spLocks noChangeArrowheads="1"/>
          </p:cNvSpPr>
          <p:nvPr/>
        </p:nvSpPr>
        <p:spPr bwMode="auto">
          <a:xfrm>
            <a:off x="3935413" y="3476625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x-none" sz="2000">
                <a:latin typeface="Times New Roman" charset="0"/>
              </a:rPr>
              <a:t>Φ</a:t>
            </a:r>
            <a:r>
              <a:rPr lang="en-US" altLang="zh-CN" sz="2000">
                <a:latin typeface="Times New Roman" charset="0"/>
              </a:rPr>
              <a:t>:  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baseline="-25000">
                <a:latin typeface="Times New Roman" charset="0"/>
              </a:rPr>
              <a:t> </a:t>
            </a:r>
            <a:r>
              <a:rPr lang="en-US" altLang="zh-CN" sz="2000" b="1">
                <a:latin typeface="Times New Roman" charset="0"/>
              </a:rPr>
              <a:t>→</a:t>
            </a:r>
            <a:r>
              <a:rPr lang="en-US" altLang="zh-CN" sz="2000">
                <a:latin typeface="Times New Roman" charset="0"/>
              </a:rPr>
              <a:t> </a:t>
            </a:r>
            <a:r>
              <a:rPr lang="el-GR" altLang="x-none" sz="2000">
                <a:latin typeface="Times New Roman" charset="0"/>
              </a:rPr>
              <a:t>φ</a:t>
            </a:r>
            <a:r>
              <a:rPr lang="en-US" altLang="zh-CN" sz="2000">
                <a:latin typeface="Times New Roman" charset="0"/>
              </a:rPr>
              <a:t>(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>
                <a:latin typeface="Times New Roman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4"/>
          <p:cNvSpPr>
            <a:spLocks noChangeArrowheads="1"/>
          </p:cNvSpPr>
          <p:nvPr/>
        </p:nvSpPr>
        <p:spPr bwMode="auto">
          <a:xfrm>
            <a:off x="687388" y="4445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4200">
                <a:solidFill>
                  <a:srgbClr val="00B050"/>
                </a:solidFill>
                <a:latin typeface="Tw Cen MT Condensed" charset="0"/>
              </a:rPr>
              <a:t>The “Kernel Trick”</a:t>
            </a:r>
          </a:p>
        </p:txBody>
      </p:sp>
      <p:sp>
        <p:nvSpPr>
          <p:cNvPr id="93187" name="Rectangle 5"/>
          <p:cNvSpPr>
            <a:spLocks noChangeArrowheads="1"/>
          </p:cNvSpPr>
          <p:nvPr/>
        </p:nvSpPr>
        <p:spPr bwMode="auto">
          <a:xfrm>
            <a:off x="701675" y="1136650"/>
            <a:ext cx="8262938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sz="2000" b="1"/>
              <a:t>The linear classifier relies on dot product between vectors</a:t>
            </a:r>
            <a:r>
              <a:rPr lang="en-US" altLang="zh-CN" sz="2000" b="1">
                <a:latin typeface="Times New Roman" charset="0"/>
              </a:rPr>
              <a:t> </a:t>
            </a:r>
            <a:r>
              <a:rPr lang="en-US" altLang="zh-CN" sz="2000" b="1" i="1">
                <a:latin typeface="Times New Roman" charset="0"/>
              </a:rPr>
              <a:t>K</a:t>
            </a:r>
            <a:r>
              <a:rPr lang="en-US" altLang="zh-CN" sz="2000" b="1">
                <a:latin typeface="Times New Roman" charset="0"/>
              </a:rPr>
              <a:t>(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>
                <a:latin typeface="Times New Roman" charset="0"/>
              </a:rPr>
              <a:t>,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</a:t>
            </a:r>
            <a:r>
              <a:rPr lang="en-US" altLang="zh-CN" sz="2000" b="1">
                <a:latin typeface="Times New Roman" charset="0"/>
              </a:rPr>
              <a:t>) = 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 baseline="30000">
                <a:latin typeface="Times New Roman" charset="0"/>
              </a:rPr>
              <a:t>T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sz="2000" b="1"/>
              <a:t>If every data point is mapped into high-dimensional space via some transformation </a:t>
            </a:r>
            <a:r>
              <a:rPr lang="el-GR" altLang="x-none" sz="2000" b="1">
                <a:latin typeface="Times New Roman" charset="0"/>
              </a:rPr>
              <a:t>Φ</a:t>
            </a:r>
            <a:r>
              <a:rPr lang="en-US" altLang="zh-CN" sz="2000" b="1">
                <a:latin typeface="Times New Roman" charset="0"/>
              </a:rPr>
              <a:t>:  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baseline="-25000">
                <a:latin typeface="Times New Roman" charset="0"/>
              </a:rPr>
              <a:t> </a:t>
            </a:r>
            <a:r>
              <a:rPr lang="en-US" altLang="zh-CN" sz="2000" b="1">
                <a:latin typeface="Times New Roman" charset="0"/>
              </a:rPr>
              <a:t>→ </a:t>
            </a:r>
            <a:r>
              <a:rPr lang="el-GR" altLang="x-none" sz="2000" b="1">
                <a:latin typeface="Times New Roman" charset="0"/>
              </a:rPr>
              <a:t>φ</a:t>
            </a:r>
            <a:r>
              <a:rPr lang="en-US" altLang="zh-CN" sz="2000" b="1">
                <a:latin typeface="Times New Roman" charset="0"/>
              </a:rPr>
              <a:t>(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>
                <a:latin typeface="Times New Roman" charset="0"/>
              </a:rPr>
              <a:t>)</a:t>
            </a:r>
            <a:r>
              <a:rPr lang="en-US" altLang="zh-CN" sz="2000" b="1"/>
              <a:t>, the dot product becomes:</a:t>
            </a:r>
          </a:p>
          <a:p>
            <a:pPr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None/>
            </a:pPr>
            <a:r>
              <a:rPr lang="en-US" altLang="zh-CN" sz="2000" b="1" i="1">
                <a:latin typeface="Times New Roman" charset="0"/>
              </a:rPr>
              <a:t>K</a:t>
            </a:r>
            <a:r>
              <a:rPr lang="en-US" altLang="zh-CN" sz="2000" b="1">
                <a:latin typeface="Times New Roman" charset="0"/>
              </a:rPr>
              <a:t>(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>
                <a:latin typeface="Times New Roman" charset="0"/>
              </a:rPr>
              <a:t>,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</a:t>
            </a:r>
            <a:r>
              <a:rPr lang="en-US" altLang="zh-CN" sz="2000" b="1">
                <a:latin typeface="Times New Roman" charset="0"/>
              </a:rPr>
              <a:t>) = </a:t>
            </a:r>
            <a:r>
              <a:rPr lang="el-GR" altLang="x-none" sz="2000" b="1">
                <a:latin typeface="Times New Roman" charset="0"/>
              </a:rPr>
              <a:t>φ</a:t>
            </a:r>
            <a:r>
              <a:rPr lang="en-US" altLang="zh-CN" sz="2000" b="1">
                <a:latin typeface="Times New Roman" charset="0"/>
              </a:rPr>
              <a:t>(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>
                <a:latin typeface="Times New Roman" charset="0"/>
              </a:rPr>
              <a:t>)</a:t>
            </a:r>
            <a:r>
              <a:rPr lang="en-US" altLang="zh-CN" sz="2000" b="1" baseline="-25000">
                <a:latin typeface="Times New Roman" charset="0"/>
              </a:rPr>
              <a:t> </a:t>
            </a:r>
            <a:r>
              <a:rPr lang="en-US" altLang="zh-CN" sz="2000" b="1" baseline="30000">
                <a:latin typeface="Times New Roman" charset="0"/>
              </a:rPr>
              <a:t>T</a:t>
            </a:r>
            <a:r>
              <a:rPr lang="el-GR" altLang="x-none" sz="2000" b="1">
                <a:latin typeface="Times New Roman" charset="0"/>
              </a:rPr>
              <a:t>φ</a:t>
            </a:r>
            <a:r>
              <a:rPr lang="en-US" altLang="zh-CN" sz="2000" b="1">
                <a:latin typeface="Times New Roman" charset="0"/>
              </a:rPr>
              <a:t>(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</a:t>
            </a:r>
            <a:r>
              <a:rPr lang="en-US" altLang="zh-CN" sz="2000" b="1">
                <a:latin typeface="Times New Roman" charset="0"/>
              </a:rPr>
              <a:t>)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sz="2000" b="1"/>
              <a:t>A </a:t>
            </a:r>
            <a:r>
              <a:rPr lang="en-US" altLang="zh-CN" sz="2000" b="1" i="1"/>
              <a:t>kernel function</a:t>
            </a:r>
            <a:r>
              <a:rPr lang="en-US" altLang="zh-CN" sz="2000" b="1"/>
              <a:t> is some function that corresponds to an inner product in some expanded feature space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sz="2000" b="1"/>
              <a:t>Example: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None/>
            </a:pPr>
            <a:r>
              <a:rPr lang="en-US" altLang="zh-CN" sz="2000" b="1">
                <a:latin typeface="Times New Roman" charset="0"/>
              </a:rPr>
              <a:t>	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>
                <a:latin typeface="Times New Roman" charset="0"/>
              </a:rPr>
              <a:t> = [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baseline="-25000">
                <a:latin typeface="Times New Roman" charset="0"/>
              </a:rPr>
              <a:t>1</a:t>
            </a:r>
            <a:r>
              <a:rPr lang="en-US" altLang="zh-CN" sz="2000" b="1" i="1" baseline="-25000">
                <a:latin typeface="Times New Roman" charset="0"/>
              </a:rPr>
              <a:t>   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baseline="-25000">
                <a:latin typeface="Times New Roman" charset="0"/>
              </a:rPr>
              <a:t>2</a:t>
            </a:r>
            <a:r>
              <a:rPr lang="en-US" altLang="zh-CN" sz="2000" b="1">
                <a:latin typeface="Times New Roman" charset="0"/>
              </a:rPr>
              <a:t>];  let </a:t>
            </a:r>
            <a:r>
              <a:rPr lang="en-US" altLang="zh-CN" sz="2000" b="1" i="1">
                <a:latin typeface="Times New Roman" charset="0"/>
              </a:rPr>
              <a:t>K</a:t>
            </a:r>
            <a:r>
              <a:rPr lang="en-US" altLang="zh-CN" sz="2000" b="1">
                <a:latin typeface="Times New Roman" charset="0"/>
              </a:rPr>
              <a:t>(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>
                <a:latin typeface="Times New Roman" charset="0"/>
              </a:rPr>
              <a:t>,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</a:t>
            </a:r>
            <a:r>
              <a:rPr lang="en-US" altLang="zh-CN" sz="2000" b="1">
                <a:latin typeface="Times New Roman" charset="0"/>
              </a:rPr>
              <a:t>) = (1 + 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 baseline="30000">
                <a:latin typeface="Times New Roman" charset="0"/>
              </a:rPr>
              <a:t>T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</a:t>
            </a:r>
            <a:r>
              <a:rPr lang="en-US" altLang="zh-CN" sz="2000" b="1">
                <a:latin typeface="Times New Roman" charset="0"/>
              </a:rPr>
              <a:t>)</a:t>
            </a:r>
            <a:r>
              <a:rPr lang="en-US" altLang="zh-CN" sz="2000" b="1" baseline="30000">
                <a:latin typeface="Times New Roman" charset="0"/>
              </a:rPr>
              <a:t>2</a:t>
            </a:r>
            <a:r>
              <a:rPr lang="en-US" altLang="zh-CN" sz="2000" b="1" baseline="-25000">
                <a:latin typeface="Times New Roman" charset="0"/>
              </a:rPr>
              <a:t>,</a:t>
            </a:r>
            <a:endParaRPr lang="en-US" altLang="zh-CN" sz="2000" b="1">
              <a:latin typeface="Times New Roman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None/>
            </a:pPr>
            <a:r>
              <a:rPr lang="en-US" altLang="zh-CN" sz="2000" b="1">
                <a:latin typeface="Times New Roman" charset="0"/>
              </a:rPr>
              <a:t>	</a:t>
            </a:r>
            <a:r>
              <a:rPr lang="en-US" altLang="zh-CN" sz="2000" b="1"/>
              <a:t>Need to show that </a:t>
            </a:r>
            <a:r>
              <a:rPr lang="en-US" altLang="zh-CN" sz="2000" b="1" i="1">
                <a:latin typeface="Times New Roman" charset="0"/>
              </a:rPr>
              <a:t>K</a:t>
            </a:r>
            <a:r>
              <a:rPr lang="en-US" altLang="zh-CN" sz="2000" b="1">
                <a:latin typeface="Times New Roman" charset="0"/>
              </a:rPr>
              <a:t>(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>
                <a:latin typeface="Times New Roman" charset="0"/>
              </a:rPr>
              <a:t>,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</a:t>
            </a:r>
            <a:r>
              <a:rPr lang="en-US" altLang="zh-CN" sz="2000" b="1">
                <a:latin typeface="Times New Roman" charset="0"/>
              </a:rPr>
              <a:t>) = </a:t>
            </a:r>
            <a:r>
              <a:rPr lang="el-GR" altLang="x-none" sz="2000" b="1">
                <a:latin typeface="Times New Roman" charset="0"/>
              </a:rPr>
              <a:t>φ</a:t>
            </a:r>
            <a:r>
              <a:rPr lang="en-US" altLang="zh-CN" sz="2000" b="1">
                <a:latin typeface="Times New Roman" charset="0"/>
              </a:rPr>
              <a:t>(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>
                <a:latin typeface="Times New Roman" charset="0"/>
              </a:rPr>
              <a:t>)</a:t>
            </a:r>
            <a:r>
              <a:rPr lang="en-US" altLang="zh-CN" sz="2000" b="1" baseline="-25000">
                <a:latin typeface="Times New Roman" charset="0"/>
              </a:rPr>
              <a:t> </a:t>
            </a:r>
            <a:r>
              <a:rPr lang="en-US" altLang="zh-CN" sz="2000" b="1" baseline="30000">
                <a:latin typeface="Times New Roman" charset="0"/>
              </a:rPr>
              <a:t>T</a:t>
            </a:r>
            <a:r>
              <a:rPr lang="el-GR" altLang="x-none" sz="2000" b="1">
                <a:latin typeface="Times New Roman" charset="0"/>
              </a:rPr>
              <a:t>φ</a:t>
            </a:r>
            <a:r>
              <a:rPr lang="en-US" altLang="zh-CN" sz="2000" b="1">
                <a:latin typeface="Times New Roman" charset="0"/>
              </a:rPr>
              <a:t>(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</a:t>
            </a:r>
            <a:r>
              <a:rPr lang="en-US" altLang="zh-CN" sz="2000" b="1">
                <a:latin typeface="Times New Roman" charset="0"/>
              </a:rPr>
              <a:t>):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None/>
            </a:pPr>
            <a:r>
              <a:rPr lang="en-US" altLang="zh-CN" sz="2000" b="1">
                <a:latin typeface="Times New Roman" charset="0"/>
              </a:rPr>
              <a:t>	 </a:t>
            </a:r>
            <a:r>
              <a:rPr lang="en-US" altLang="zh-CN" sz="2000" b="1" i="1">
                <a:latin typeface="Times New Roman" charset="0"/>
              </a:rPr>
              <a:t>K</a:t>
            </a:r>
            <a:r>
              <a:rPr lang="en-US" altLang="zh-CN" sz="2000" b="1">
                <a:latin typeface="Times New Roman" charset="0"/>
              </a:rPr>
              <a:t>(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>
                <a:latin typeface="Times New Roman" charset="0"/>
              </a:rPr>
              <a:t>,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</a:t>
            </a:r>
            <a:r>
              <a:rPr lang="en-US" altLang="zh-CN" sz="2000" b="1">
                <a:latin typeface="Times New Roman" charset="0"/>
              </a:rPr>
              <a:t>) = (1 + 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 baseline="30000">
                <a:latin typeface="Times New Roman" charset="0"/>
              </a:rPr>
              <a:t>T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</a:t>
            </a:r>
            <a:r>
              <a:rPr lang="en-US" altLang="zh-CN" sz="2000" b="1">
                <a:latin typeface="Times New Roman" charset="0"/>
              </a:rPr>
              <a:t>)</a:t>
            </a:r>
            <a:r>
              <a:rPr lang="en-US" altLang="zh-CN" sz="2000" b="1" baseline="30000">
                <a:latin typeface="Times New Roman" charset="0"/>
              </a:rPr>
              <a:t>2</a:t>
            </a:r>
            <a:endParaRPr lang="en-US" altLang="zh-CN" sz="2000" b="1" baseline="-25000">
              <a:latin typeface="Times New Roman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None/>
            </a:pPr>
            <a:r>
              <a:rPr lang="en-US" altLang="zh-CN" sz="2000" b="1" baseline="-25000">
                <a:latin typeface="Times New Roman" charset="0"/>
              </a:rPr>
              <a:t>                           </a:t>
            </a:r>
            <a:r>
              <a:rPr lang="en-US" altLang="zh-CN" sz="2000" b="1">
                <a:latin typeface="Times New Roman" charset="0"/>
              </a:rPr>
              <a:t>= 1+ 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 baseline="-25000">
                <a:latin typeface="Times New Roman" charset="0"/>
              </a:rPr>
              <a:t>1</a:t>
            </a:r>
            <a:r>
              <a:rPr lang="en-US" altLang="zh-CN" sz="2000" b="1" i="1" baseline="30000">
                <a:latin typeface="Times New Roman" charset="0"/>
              </a:rPr>
              <a:t>2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</a:t>
            </a:r>
            <a:r>
              <a:rPr lang="en-US" altLang="zh-CN" sz="2000" b="1" baseline="-25000">
                <a:latin typeface="Times New Roman" charset="0"/>
              </a:rPr>
              <a:t>1</a:t>
            </a:r>
            <a:r>
              <a:rPr lang="en-US" altLang="zh-CN" sz="2000" b="1" i="1" baseline="30000">
                <a:latin typeface="Times New Roman" charset="0"/>
              </a:rPr>
              <a:t>2 </a:t>
            </a:r>
            <a:r>
              <a:rPr lang="en-US" altLang="zh-CN" sz="2000" b="1" i="1">
                <a:latin typeface="Times New Roman" charset="0"/>
              </a:rPr>
              <a:t>+ </a:t>
            </a:r>
            <a:r>
              <a:rPr lang="en-US" altLang="zh-CN" sz="2000" b="1">
                <a:latin typeface="Times New Roman" charset="0"/>
              </a:rPr>
              <a:t>2 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i1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j1</a:t>
            </a:r>
            <a:r>
              <a:rPr lang="en-US" altLang="zh-CN" sz="2000" b="1" i="1" baseline="30000">
                <a:latin typeface="Times New Roman" charset="0"/>
              </a:rPr>
              <a:t> 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i2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j2</a:t>
            </a:r>
            <a:r>
              <a:rPr lang="en-US" altLang="zh-CN" sz="2000" b="1" i="1">
                <a:latin typeface="Times New Roman" charset="0"/>
              </a:rPr>
              <a:t>+ x</a:t>
            </a:r>
            <a:r>
              <a:rPr lang="en-US" altLang="zh-CN" sz="2000" b="1" i="1" baseline="-25000">
                <a:latin typeface="Times New Roman" charset="0"/>
              </a:rPr>
              <a:t>i2</a:t>
            </a:r>
            <a:r>
              <a:rPr lang="en-US" altLang="zh-CN" sz="2000" b="1" i="1" baseline="30000">
                <a:latin typeface="Times New Roman" charset="0"/>
              </a:rPr>
              <a:t>2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j2</a:t>
            </a:r>
            <a:r>
              <a:rPr lang="en-US" altLang="zh-CN" sz="2000" b="1" i="1" baseline="30000">
                <a:latin typeface="Times New Roman" charset="0"/>
              </a:rPr>
              <a:t>2 </a:t>
            </a:r>
            <a:r>
              <a:rPr lang="en-US" altLang="zh-CN" sz="2000" b="1">
                <a:latin typeface="Times New Roman" charset="0"/>
              </a:rPr>
              <a:t>+ 2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i1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j1 </a:t>
            </a:r>
            <a:r>
              <a:rPr lang="en-US" altLang="zh-CN" sz="2000" b="1" i="1">
                <a:latin typeface="Times New Roman" charset="0"/>
              </a:rPr>
              <a:t>+ </a:t>
            </a:r>
            <a:r>
              <a:rPr lang="en-US" altLang="zh-CN" sz="2000" b="1">
                <a:latin typeface="Times New Roman" charset="0"/>
              </a:rPr>
              <a:t>2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i2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j2</a:t>
            </a:r>
            <a:endParaRPr lang="en-US" altLang="zh-CN" sz="2000" b="1" i="1">
              <a:latin typeface="Times New Roman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None/>
            </a:pPr>
            <a:r>
              <a:rPr lang="en-US" altLang="zh-CN" sz="2000" b="1" i="1">
                <a:latin typeface="Times New Roman" charset="0"/>
              </a:rPr>
              <a:t>	      = </a:t>
            </a:r>
            <a:r>
              <a:rPr lang="en-US" altLang="zh-CN" sz="2000" b="1">
                <a:latin typeface="Times New Roman" charset="0"/>
              </a:rPr>
              <a:t>[1  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 baseline="-25000">
                <a:latin typeface="Times New Roman" charset="0"/>
              </a:rPr>
              <a:t>1</a:t>
            </a:r>
            <a:r>
              <a:rPr lang="en-US" altLang="zh-CN" sz="2000" b="1" i="1" baseline="30000">
                <a:latin typeface="Times New Roman" charset="0"/>
              </a:rPr>
              <a:t>2  </a:t>
            </a:r>
            <a:r>
              <a:rPr lang="en-US" altLang="zh-CN" sz="2000" b="1" i="1">
                <a:latin typeface="Times New Roman" charset="0"/>
              </a:rPr>
              <a:t>√</a:t>
            </a:r>
            <a:r>
              <a:rPr lang="en-US" altLang="zh-CN" sz="2000" b="1">
                <a:latin typeface="Times New Roman" charset="0"/>
              </a:rPr>
              <a:t>2 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 baseline="-25000">
                <a:latin typeface="Times New Roman" charset="0"/>
              </a:rPr>
              <a:t>1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 baseline="-25000">
                <a:latin typeface="Times New Roman" charset="0"/>
              </a:rPr>
              <a:t>2</a:t>
            </a:r>
            <a:r>
              <a:rPr lang="en-US" altLang="zh-CN" sz="2000" b="1" i="1" baseline="-25000">
                <a:latin typeface="Times New Roman" charset="0"/>
              </a:rPr>
              <a:t>  </a:t>
            </a:r>
            <a:r>
              <a:rPr lang="en-US" altLang="zh-CN" sz="2000" b="1" i="1">
                <a:latin typeface="Times New Roman" charset="0"/>
              </a:rPr>
              <a:t> x</a:t>
            </a:r>
            <a:r>
              <a:rPr lang="en-US" altLang="zh-CN" sz="2000" b="1" i="1" baseline="-25000">
                <a:latin typeface="Times New Roman" charset="0"/>
              </a:rPr>
              <a:t>i2</a:t>
            </a:r>
            <a:r>
              <a:rPr lang="en-US" altLang="zh-CN" sz="2000" b="1" i="1" baseline="30000">
                <a:latin typeface="Times New Roman" charset="0"/>
              </a:rPr>
              <a:t>2  </a:t>
            </a:r>
            <a:r>
              <a:rPr lang="en-US" altLang="zh-CN" sz="2000" b="1" i="1">
                <a:latin typeface="Times New Roman" charset="0"/>
              </a:rPr>
              <a:t>√</a:t>
            </a:r>
            <a:r>
              <a:rPr lang="en-US" altLang="zh-CN" sz="2000" b="1">
                <a:latin typeface="Times New Roman" charset="0"/>
              </a:rPr>
              <a:t>2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i1  </a:t>
            </a:r>
            <a:r>
              <a:rPr lang="en-US" altLang="zh-CN" sz="2000" b="1" i="1">
                <a:latin typeface="Times New Roman" charset="0"/>
              </a:rPr>
              <a:t>√</a:t>
            </a:r>
            <a:r>
              <a:rPr lang="en-US" altLang="zh-CN" sz="2000" b="1">
                <a:latin typeface="Times New Roman" charset="0"/>
              </a:rPr>
              <a:t>2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i2</a:t>
            </a:r>
            <a:r>
              <a:rPr lang="en-US" altLang="zh-CN" sz="2000" b="1">
                <a:latin typeface="Times New Roman" charset="0"/>
              </a:rPr>
              <a:t>]</a:t>
            </a:r>
            <a:r>
              <a:rPr lang="en-US" altLang="zh-CN" sz="2000" b="1" baseline="30000">
                <a:latin typeface="Times New Roman" charset="0"/>
              </a:rPr>
              <a:t>T </a:t>
            </a:r>
            <a:r>
              <a:rPr lang="en-US" altLang="zh-CN" sz="2000" b="1">
                <a:latin typeface="Times New Roman" charset="0"/>
              </a:rPr>
              <a:t>[1  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j1</a:t>
            </a:r>
            <a:r>
              <a:rPr lang="en-US" altLang="zh-CN" sz="2000" b="1" i="1" baseline="30000">
                <a:latin typeface="Times New Roman" charset="0"/>
              </a:rPr>
              <a:t>2  </a:t>
            </a:r>
            <a:r>
              <a:rPr lang="en-US" altLang="zh-CN" sz="2000" b="1" i="1">
                <a:latin typeface="Times New Roman" charset="0"/>
              </a:rPr>
              <a:t>√</a:t>
            </a:r>
            <a:r>
              <a:rPr lang="en-US" altLang="zh-CN" sz="2000" b="1">
                <a:latin typeface="Times New Roman" charset="0"/>
              </a:rPr>
              <a:t>2 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j1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j2  </a:t>
            </a:r>
            <a:r>
              <a:rPr lang="en-US" altLang="zh-CN" sz="2000" b="1" i="1">
                <a:latin typeface="Times New Roman" charset="0"/>
              </a:rPr>
              <a:t> x</a:t>
            </a:r>
            <a:r>
              <a:rPr lang="en-US" altLang="zh-CN" sz="2000" b="1" i="1" baseline="-25000">
                <a:latin typeface="Times New Roman" charset="0"/>
              </a:rPr>
              <a:t>j2</a:t>
            </a:r>
            <a:r>
              <a:rPr lang="en-US" altLang="zh-CN" sz="2000" b="1" i="1" baseline="30000">
                <a:latin typeface="Times New Roman" charset="0"/>
              </a:rPr>
              <a:t>2  </a:t>
            </a:r>
            <a:r>
              <a:rPr lang="en-US" altLang="zh-CN" sz="2000" b="1" i="1">
                <a:latin typeface="Times New Roman" charset="0"/>
              </a:rPr>
              <a:t>√</a:t>
            </a:r>
            <a:r>
              <a:rPr lang="en-US" altLang="zh-CN" sz="2000" b="1">
                <a:latin typeface="Times New Roman" charset="0"/>
              </a:rPr>
              <a:t>2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j1  </a:t>
            </a:r>
            <a:r>
              <a:rPr lang="en-US" altLang="zh-CN" sz="2000" b="1" i="1">
                <a:latin typeface="Times New Roman" charset="0"/>
              </a:rPr>
              <a:t>√</a:t>
            </a:r>
            <a:r>
              <a:rPr lang="en-US" altLang="zh-CN" sz="2000" b="1">
                <a:latin typeface="Times New Roman" charset="0"/>
              </a:rPr>
              <a:t>2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j2</a:t>
            </a:r>
            <a:r>
              <a:rPr lang="en-US" altLang="zh-CN" sz="2000" b="1">
                <a:latin typeface="Times New Roman" charset="0"/>
              </a:rPr>
              <a:t>]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None/>
            </a:pPr>
            <a:r>
              <a:rPr lang="en-US" altLang="zh-CN" sz="2000" b="1">
                <a:latin typeface="Times New Roman" charset="0"/>
              </a:rPr>
              <a:t>	      = </a:t>
            </a:r>
            <a:r>
              <a:rPr lang="el-GR" altLang="x-none" sz="2000" b="1">
                <a:latin typeface="Times New Roman" charset="0"/>
              </a:rPr>
              <a:t>φ</a:t>
            </a:r>
            <a:r>
              <a:rPr lang="en-US" altLang="zh-CN" sz="2000" b="1">
                <a:latin typeface="Times New Roman" charset="0"/>
              </a:rPr>
              <a:t>(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i</a:t>
            </a:r>
            <a:r>
              <a:rPr lang="en-US" altLang="zh-CN" sz="2000" b="1">
                <a:latin typeface="Times New Roman" charset="0"/>
              </a:rPr>
              <a:t>)</a:t>
            </a:r>
            <a:r>
              <a:rPr lang="en-US" altLang="zh-CN" sz="2000" b="1" baseline="-25000">
                <a:latin typeface="Times New Roman" charset="0"/>
              </a:rPr>
              <a:t> </a:t>
            </a:r>
            <a:r>
              <a:rPr lang="en-US" altLang="zh-CN" sz="2000" b="1" baseline="30000">
                <a:latin typeface="Times New Roman" charset="0"/>
              </a:rPr>
              <a:t>T</a:t>
            </a:r>
            <a:r>
              <a:rPr lang="el-GR" altLang="x-none" sz="2000" b="1">
                <a:latin typeface="Times New Roman" charset="0"/>
              </a:rPr>
              <a:t>φ</a:t>
            </a:r>
            <a:r>
              <a:rPr lang="en-US" altLang="zh-CN" sz="2000" b="1">
                <a:latin typeface="Times New Roman" charset="0"/>
              </a:rPr>
              <a:t>(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i="1" baseline="-25000">
                <a:latin typeface="Times New Roman" charset="0"/>
              </a:rPr>
              <a:t>j</a:t>
            </a:r>
            <a:r>
              <a:rPr lang="en-US" altLang="zh-CN" sz="2000" b="1">
                <a:latin typeface="Times New Roman" charset="0"/>
              </a:rPr>
              <a:t>)</a:t>
            </a:r>
            <a:endParaRPr lang="en-US" altLang="zh-CN" sz="2000" b="1"/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None/>
            </a:pPr>
            <a:r>
              <a:rPr lang="en-US" altLang="zh-CN" sz="2000" b="1"/>
              <a:t>	where </a:t>
            </a:r>
            <a:r>
              <a:rPr lang="el-GR" altLang="x-none" sz="2000" b="1">
                <a:latin typeface="Times New Roman" charset="0"/>
              </a:rPr>
              <a:t>φ</a:t>
            </a:r>
            <a:r>
              <a:rPr lang="en-US" altLang="zh-CN" sz="2000" b="1">
                <a:latin typeface="Times New Roman" charset="0"/>
              </a:rPr>
              <a:t>(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>
                <a:latin typeface="Times New Roman" charset="0"/>
              </a:rPr>
              <a:t>) = </a:t>
            </a:r>
            <a:r>
              <a:rPr lang="en-US" altLang="zh-CN" sz="2000" b="1" baseline="-25000">
                <a:latin typeface="Times New Roman" charset="0"/>
              </a:rPr>
              <a:t> </a:t>
            </a:r>
            <a:r>
              <a:rPr lang="en-US" altLang="zh-CN" sz="2000" b="1">
                <a:latin typeface="Times New Roman" charset="0"/>
              </a:rPr>
              <a:t>[1  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baseline="-25000">
                <a:latin typeface="Times New Roman" charset="0"/>
              </a:rPr>
              <a:t>1</a:t>
            </a:r>
            <a:r>
              <a:rPr lang="en-US" altLang="zh-CN" sz="2000" b="1" i="1" baseline="30000">
                <a:latin typeface="Times New Roman" charset="0"/>
              </a:rPr>
              <a:t>2  </a:t>
            </a:r>
            <a:r>
              <a:rPr lang="en-US" altLang="zh-CN" sz="2000" b="1" i="1">
                <a:latin typeface="Times New Roman" charset="0"/>
              </a:rPr>
              <a:t>√</a:t>
            </a:r>
            <a:r>
              <a:rPr lang="en-US" altLang="zh-CN" sz="2000" b="1">
                <a:latin typeface="Times New Roman" charset="0"/>
              </a:rPr>
              <a:t>2 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baseline="-25000">
                <a:latin typeface="Times New Roman" charset="0"/>
              </a:rPr>
              <a:t>1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baseline="-25000">
                <a:latin typeface="Times New Roman" charset="0"/>
              </a:rPr>
              <a:t>2</a:t>
            </a:r>
            <a:r>
              <a:rPr lang="en-US" altLang="zh-CN" sz="2000" b="1" i="1" baseline="-25000">
                <a:latin typeface="Times New Roman" charset="0"/>
              </a:rPr>
              <a:t>  </a:t>
            </a:r>
            <a:r>
              <a:rPr lang="en-US" altLang="zh-CN" sz="2000" b="1" i="1">
                <a:latin typeface="Times New Roman" charset="0"/>
              </a:rPr>
              <a:t> x</a:t>
            </a:r>
            <a:r>
              <a:rPr lang="en-US" altLang="zh-CN" sz="2000" b="1" baseline="-25000">
                <a:latin typeface="Times New Roman" charset="0"/>
              </a:rPr>
              <a:t>2</a:t>
            </a:r>
            <a:r>
              <a:rPr lang="en-US" altLang="zh-CN" sz="2000" b="1" i="1" baseline="30000">
                <a:latin typeface="Times New Roman" charset="0"/>
              </a:rPr>
              <a:t>2   </a:t>
            </a:r>
            <a:r>
              <a:rPr lang="en-US" altLang="zh-CN" sz="2000" b="1" i="1">
                <a:latin typeface="Times New Roman" charset="0"/>
              </a:rPr>
              <a:t>√</a:t>
            </a:r>
            <a:r>
              <a:rPr lang="en-US" altLang="zh-CN" sz="2000" b="1">
                <a:latin typeface="Times New Roman" charset="0"/>
              </a:rPr>
              <a:t>2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baseline="-25000">
                <a:latin typeface="Times New Roman" charset="0"/>
              </a:rPr>
              <a:t>1</a:t>
            </a:r>
            <a:r>
              <a:rPr lang="en-US" altLang="zh-CN" sz="2000" b="1" i="1" baseline="-25000">
                <a:latin typeface="Times New Roman" charset="0"/>
              </a:rPr>
              <a:t>  </a:t>
            </a:r>
            <a:r>
              <a:rPr lang="en-US" altLang="zh-CN" sz="2000" b="1" i="1">
                <a:latin typeface="Times New Roman" charset="0"/>
              </a:rPr>
              <a:t>√</a:t>
            </a:r>
            <a:r>
              <a:rPr lang="en-US" altLang="zh-CN" sz="2000" b="1">
                <a:latin typeface="Times New Roman" charset="0"/>
              </a:rPr>
              <a:t>2</a:t>
            </a:r>
            <a:r>
              <a:rPr lang="en-US" altLang="zh-CN" sz="2000" b="1" i="1">
                <a:latin typeface="Times New Roman" charset="0"/>
              </a:rPr>
              <a:t>x</a:t>
            </a:r>
            <a:r>
              <a:rPr lang="en-US" altLang="zh-CN" sz="2000" b="1" baseline="-25000">
                <a:latin typeface="Times New Roman" charset="0"/>
              </a:rPr>
              <a:t>2</a:t>
            </a:r>
            <a:r>
              <a:rPr lang="en-US" altLang="zh-CN" sz="2000" b="1">
                <a:latin typeface="Times New Roman" charset="0"/>
              </a:rPr>
              <a:t>]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None/>
            </a:pPr>
            <a:endParaRPr lang="el-GR" altLang="x-none" sz="2000" b="1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4"/>
          <p:cNvSpPr>
            <a:spLocks noChangeArrowheads="1"/>
          </p:cNvSpPr>
          <p:nvPr/>
        </p:nvSpPr>
        <p:spPr bwMode="auto">
          <a:xfrm>
            <a:off x="544513" y="-26988"/>
            <a:ext cx="7772400" cy="76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4200">
                <a:solidFill>
                  <a:schemeClr val="tx2"/>
                </a:solidFill>
                <a:latin typeface="Tw Cen MT Condensed" charset="0"/>
              </a:rPr>
              <a:t>What Functions are Kernels?</a:t>
            </a:r>
          </a:p>
        </p:txBody>
      </p:sp>
      <p:sp>
        <p:nvSpPr>
          <p:cNvPr id="94211" name="Rectangle 5"/>
          <p:cNvSpPr>
            <a:spLocks noChangeArrowheads="1"/>
          </p:cNvSpPr>
          <p:nvPr/>
        </p:nvSpPr>
        <p:spPr bwMode="auto">
          <a:xfrm>
            <a:off x="735013" y="1495425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b="1"/>
              <a:t>For some functions </a:t>
            </a:r>
            <a:r>
              <a:rPr lang="en-US" altLang="zh-CN" b="1" i="1">
                <a:latin typeface="Times New Roman" charset="0"/>
              </a:rPr>
              <a:t>K</a:t>
            </a:r>
            <a:r>
              <a:rPr lang="en-US" altLang="zh-CN" b="1">
                <a:latin typeface="Times New Roman" charset="0"/>
              </a:rPr>
              <a:t>(</a:t>
            </a:r>
            <a:r>
              <a:rPr lang="en-US" altLang="zh-CN" b="1" i="1">
                <a:latin typeface="Times New Roman" charset="0"/>
              </a:rPr>
              <a:t>x</a:t>
            </a:r>
            <a:r>
              <a:rPr lang="en-US" altLang="zh-CN" b="1" i="1" baseline="-25000">
                <a:latin typeface="Times New Roman" charset="0"/>
              </a:rPr>
              <a:t>i</a:t>
            </a:r>
            <a:r>
              <a:rPr lang="en-US" altLang="zh-CN" b="1">
                <a:latin typeface="Times New Roman" charset="0"/>
              </a:rPr>
              <a:t>,</a:t>
            </a:r>
            <a:r>
              <a:rPr lang="en-US" altLang="zh-CN" b="1" i="1">
                <a:latin typeface="Times New Roman" charset="0"/>
              </a:rPr>
              <a:t>x</a:t>
            </a:r>
            <a:r>
              <a:rPr lang="en-US" altLang="zh-CN" b="1" i="1" baseline="-25000">
                <a:latin typeface="Times New Roman" charset="0"/>
              </a:rPr>
              <a:t>j</a:t>
            </a:r>
            <a:r>
              <a:rPr lang="en-US" altLang="zh-CN" b="1">
                <a:latin typeface="Times New Roman" charset="0"/>
              </a:rPr>
              <a:t>) </a:t>
            </a:r>
            <a:r>
              <a:rPr lang="en-US" altLang="zh-CN" b="1"/>
              <a:t>checking that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None/>
            </a:pPr>
            <a:r>
              <a:rPr lang="en-US" altLang="zh-CN" b="1" i="1">
                <a:latin typeface="Times New Roman" charset="0"/>
              </a:rPr>
              <a:t>                K</a:t>
            </a:r>
            <a:r>
              <a:rPr lang="en-US" altLang="zh-CN" b="1">
                <a:latin typeface="Times New Roman" charset="0"/>
              </a:rPr>
              <a:t>(</a:t>
            </a:r>
            <a:r>
              <a:rPr lang="en-US" altLang="zh-CN" b="1" i="1">
                <a:latin typeface="Times New Roman" charset="0"/>
              </a:rPr>
              <a:t>x</a:t>
            </a:r>
            <a:r>
              <a:rPr lang="en-US" altLang="zh-CN" b="1" i="1" baseline="-25000">
                <a:latin typeface="Times New Roman" charset="0"/>
              </a:rPr>
              <a:t>i</a:t>
            </a:r>
            <a:r>
              <a:rPr lang="en-US" altLang="zh-CN" b="1">
                <a:latin typeface="Times New Roman" charset="0"/>
              </a:rPr>
              <a:t>,</a:t>
            </a:r>
            <a:r>
              <a:rPr lang="en-US" altLang="zh-CN" b="1" i="1">
                <a:latin typeface="Times New Roman" charset="0"/>
              </a:rPr>
              <a:t>x</a:t>
            </a:r>
            <a:r>
              <a:rPr lang="en-US" altLang="zh-CN" b="1" i="1" baseline="-25000">
                <a:latin typeface="Times New Roman" charset="0"/>
              </a:rPr>
              <a:t>j</a:t>
            </a:r>
            <a:r>
              <a:rPr lang="en-US" altLang="zh-CN" b="1">
                <a:latin typeface="Times New Roman" charset="0"/>
              </a:rPr>
              <a:t>) = </a:t>
            </a:r>
            <a:r>
              <a:rPr lang="el-GR" altLang="x-none" b="1">
                <a:latin typeface="Times New Roman" charset="0"/>
              </a:rPr>
              <a:t>φ</a:t>
            </a:r>
            <a:r>
              <a:rPr lang="en-US" altLang="zh-CN" b="1">
                <a:latin typeface="Times New Roman" charset="0"/>
              </a:rPr>
              <a:t>(</a:t>
            </a:r>
            <a:r>
              <a:rPr lang="en-US" altLang="zh-CN" b="1" i="1">
                <a:latin typeface="Times New Roman" charset="0"/>
              </a:rPr>
              <a:t>x</a:t>
            </a:r>
            <a:r>
              <a:rPr lang="en-US" altLang="zh-CN" b="1" i="1" baseline="-25000">
                <a:latin typeface="Times New Roman" charset="0"/>
              </a:rPr>
              <a:t>i</a:t>
            </a:r>
            <a:r>
              <a:rPr lang="en-US" altLang="zh-CN" b="1">
                <a:latin typeface="Times New Roman" charset="0"/>
              </a:rPr>
              <a:t>)</a:t>
            </a:r>
            <a:r>
              <a:rPr lang="en-US" altLang="zh-CN" b="1" baseline="-25000">
                <a:latin typeface="Times New Roman" charset="0"/>
              </a:rPr>
              <a:t> </a:t>
            </a:r>
            <a:r>
              <a:rPr lang="en-US" altLang="zh-CN" b="1" baseline="30000">
                <a:latin typeface="Times New Roman" charset="0"/>
              </a:rPr>
              <a:t>T</a:t>
            </a:r>
            <a:r>
              <a:rPr lang="el-GR" altLang="x-none" b="1">
                <a:latin typeface="Times New Roman" charset="0"/>
              </a:rPr>
              <a:t>φ</a:t>
            </a:r>
            <a:r>
              <a:rPr lang="en-US" altLang="zh-CN" b="1">
                <a:latin typeface="Times New Roman" charset="0"/>
              </a:rPr>
              <a:t>(</a:t>
            </a:r>
            <a:r>
              <a:rPr lang="en-US" altLang="zh-CN" b="1" i="1">
                <a:latin typeface="Times New Roman" charset="0"/>
              </a:rPr>
              <a:t>x</a:t>
            </a:r>
            <a:r>
              <a:rPr lang="en-US" altLang="zh-CN" b="1" i="1" baseline="-25000">
                <a:latin typeface="Times New Roman" charset="0"/>
              </a:rPr>
              <a:t>j</a:t>
            </a:r>
            <a:r>
              <a:rPr lang="en-US" altLang="zh-CN" b="1">
                <a:latin typeface="Times New Roman" charset="0"/>
              </a:rPr>
              <a:t>) </a:t>
            </a:r>
            <a:r>
              <a:rPr lang="en-US" altLang="zh-CN" b="1"/>
              <a:t>can be cumbersome</a:t>
            </a:r>
            <a:endParaRPr lang="en-US" altLang="zh-CN" sz="3000"/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b="1"/>
              <a:t>Mercer’s theorem:  </a:t>
            </a:r>
          </a:p>
          <a:p>
            <a:pPr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None/>
            </a:pPr>
            <a:r>
              <a:rPr lang="en-US" altLang="zh-CN" b="1" i="1">
                <a:latin typeface="Times New Roman" charset="0"/>
              </a:rPr>
              <a:t>Every semi-positive definite symmetric function is a kernel</a:t>
            </a:r>
          </a:p>
          <a:p>
            <a:pPr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None/>
            </a:pPr>
            <a:endParaRPr lang="en-US" altLang="zh-CN" i="1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4"/>
          <p:cNvSpPr>
            <a:spLocks noChangeArrowheads="1"/>
          </p:cNvSpPr>
          <p:nvPr/>
        </p:nvSpPr>
        <p:spPr bwMode="auto">
          <a:xfrm>
            <a:off x="615950" y="-100013"/>
            <a:ext cx="7772400" cy="914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4200">
                <a:solidFill>
                  <a:srgbClr val="00B050"/>
                </a:solidFill>
                <a:latin typeface="Tw Cen MT Condensed" charset="0"/>
              </a:rPr>
              <a:t>Examples of Kernel Functions</a:t>
            </a:r>
          </a:p>
        </p:txBody>
      </p:sp>
      <p:sp>
        <p:nvSpPr>
          <p:cNvPr id="104450" name="Rectangle 5"/>
          <p:cNvSpPr>
            <a:spLocks noChangeArrowheads="1"/>
          </p:cNvSpPr>
          <p:nvPr/>
        </p:nvSpPr>
        <p:spPr bwMode="auto">
          <a:xfrm>
            <a:off x="735013" y="1340768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sz="2800" dirty="0"/>
              <a:t>Linear: </a:t>
            </a:r>
            <a:r>
              <a:rPr lang="en-US" altLang="zh-CN" sz="2800" i="1" dirty="0">
                <a:latin typeface="Times New Roman" charset="0"/>
              </a:rPr>
              <a:t>K</a:t>
            </a:r>
            <a:r>
              <a:rPr lang="en-US" altLang="zh-CN" sz="2800" dirty="0">
                <a:latin typeface="Times New Roman" charset="0"/>
              </a:rPr>
              <a:t>(</a:t>
            </a:r>
            <a:r>
              <a:rPr lang="en-US" altLang="zh-CN" sz="2800" b="1" i="1" dirty="0">
                <a:latin typeface="Times New Roman" charset="0"/>
              </a:rPr>
              <a:t>x</a:t>
            </a:r>
            <a:r>
              <a:rPr lang="en-US" altLang="zh-CN" sz="2800" b="1" i="1" baseline="-25000" dirty="0">
                <a:latin typeface="Times New Roman" charset="0"/>
              </a:rPr>
              <a:t>i</a:t>
            </a:r>
            <a:r>
              <a:rPr lang="en-US" altLang="zh-CN" sz="2800" dirty="0" smtClean="0">
                <a:latin typeface="Times New Roman" charset="0"/>
              </a:rPr>
              <a:t>, </a:t>
            </a:r>
            <a:r>
              <a:rPr lang="en-US" altLang="zh-CN" sz="2800" b="1" i="1" dirty="0" err="1" smtClean="0">
                <a:latin typeface="Times New Roman" charset="0"/>
              </a:rPr>
              <a:t>x</a:t>
            </a:r>
            <a:r>
              <a:rPr lang="en-US" altLang="zh-CN" sz="2800" b="1" i="1" baseline="-25000" dirty="0" err="1" smtClean="0">
                <a:latin typeface="Times New Roman" charset="0"/>
              </a:rPr>
              <a:t>j</a:t>
            </a:r>
            <a:r>
              <a:rPr lang="en-US" altLang="zh-CN" sz="2800" dirty="0">
                <a:latin typeface="Times New Roman" charset="0"/>
              </a:rPr>
              <a:t>)= </a:t>
            </a:r>
            <a:r>
              <a:rPr lang="en-US" altLang="zh-CN" sz="2800" b="1" i="1" dirty="0">
                <a:latin typeface="Times New Roman" charset="0"/>
              </a:rPr>
              <a:t>x</a:t>
            </a:r>
            <a:r>
              <a:rPr lang="en-US" altLang="zh-CN" sz="2800" b="1" i="1" baseline="-25000" dirty="0">
                <a:latin typeface="Times New Roman" charset="0"/>
              </a:rPr>
              <a:t>i</a:t>
            </a:r>
            <a:r>
              <a:rPr lang="en-US" altLang="zh-CN" sz="2800" b="1" baseline="-25000" dirty="0">
                <a:latin typeface="Times New Roman" charset="0"/>
              </a:rPr>
              <a:t> </a:t>
            </a:r>
            <a:r>
              <a:rPr lang="en-US" altLang="zh-CN" sz="2800" b="1" baseline="30000" dirty="0" err="1">
                <a:latin typeface="Times New Roman" charset="0"/>
              </a:rPr>
              <a:t>T</a:t>
            </a:r>
            <a:r>
              <a:rPr lang="en-US" altLang="zh-CN" sz="2800" b="1" i="1" dirty="0" err="1">
                <a:latin typeface="Times New Roman" charset="0"/>
              </a:rPr>
              <a:t>x</a:t>
            </a:r>
            <a:r>
              <a:rPr lang="en-US" altLang="zh-CN" sz="2800" b="1" i="1" baseline="-25000" dirty="0" err="1">
                <a:latin typeface="Times New Roman" charset="0"/>
              </a:rPr>
              <a:t>j</a:t>
            </a:r>
            <a:endParaRPr lang="en-US" altLang="zh-CN" sz="2800" i="1" dirty="0">
              <a:latin typeface="Times New Roman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endParaRPr lang="en-US" altLang="zh-CN" sz="2800" dirty="0"/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dirty="0"/>
              <a:t>Polynomial of power </a:t>
            </a:r>
            <a:r>
              <a:rPr lang="en-US" altLang="zh-CN" i="1" dirty="0">
                <a:latin typeface="+mj-lt"/>
              </a:rPr>
              <a:t>p</a:t>
            </a:r>
            <a:r>
              <a:rPr lang="en-US" altLang="zh-CN" dirty="0"/>
              <a:t>: </a:t>
            </a:r>
            <a:r>
              <a:rPr lang="en-US" altLang="zh-CN" i="1" dirty="0">
                <a:latin typeface="Times New Roman" charset="0"/>
              </a:rPr>
              <a:t>K</a:t>
            </a:r>
            <a:r>
              <a:rPr lang="en-US" altLang="zh-CN" dirty="0">
                <a:latin typeface="Times New Roman" charset="0"/>
              </a:rPr>
              <a:t>(</a:t>
            </a:r>
            <a:r>
              <a:rPr lang="en-US" altLang="zh-CN" b="1" dirty="0" err="1">
                <a:latin typeface="Times New Roman" charset="0"/>
              </a:rPr>
              <a:t>x</a:t>
            </a:r>
            <a:r>
              <a:rPr lang="en-US" altLang="zh-CN" b="1" baseline="-25000" dirty="0" err="1">
                <a:latin typeface="Times New Roman" charset="0"/>
              </a:rPr>
              <a:t>i</a:t>
            </a:r>
            <a:r>
              <a:rPr lang="en-US" altLang="zh-CN" dirty="0" err="1">
                <a:latin typeface="Times New Roman" charset="0"/>
              </a:rPr>
              <a:t>,</a:t>
            </a:r>
            <a:r>
              <a:rPr lang="en-US" altLang="zh-CN" b="1" dirty="0" err="1">
                <a:latin typeface="Times New Roman" charset="0"/>
              </a:rPr>
              <a:t>x</a:t>
            </a:r>
            <a:r>
              <a:rPr lang="en-US" altLang="zh-CN" b="1" baseline="-25000" dirty="0" err="1">
                <a:latin typeface="Times New Roman" charset="0"/>
              </a:rPr>
              <a:t>j</a:t>
            </a:r>
            <a:r>
              <a:rPr lang="en-US" altLang="zh-CN" dirty="0">
                <a:latin typeface="Times New Roman" charset="0"/>
              </a:rPr>
              <a:t>) = (1+ </a:t>
            </a:r>
            <a:r>
              <a:rPr lang="en-US" altLang="zh-CN" b="1" dirty="0">
                <a:latin typeface="Times New Roman" charset="0"/>
              </a:rPr>
              <a:t>x</a:t>
            </a:r>
            <a:r>
              <a:rPr lang="en-US" altLang="zh-CN" b="1" baseline="-25000" dirty="0">
                <a:latin typeface="Times New Roman" charset="0"/>
              </a:rPr>
              <a:t>i </a:t>
            </a:r>
            <a:r>
              <a:rPr lang="en-US" altLang="zh-CN" b="1" baseline="30000" dirty="0" err="1">
                <a:latin typeface="Times New Roman" charset="0"/>
              </a:rPr>
              <a:t>T</a:t>
            </a:r>
            <a:r>
              <a:rPr lang="en-US" altLang="zh-CN" b="1" dirty="0" err="1">
                <a:latin typeface="Times New Roman" charset="0"/>
              </a:rPr>
              <a:t>x</a:t>
            </a:r>
            <a:r>
              <a:rPr lang="en-US" altLang="zh-CN" b="1" baseline="-25000" dirty="0" err="1">
                <a:latin typeface="Times New Roman" charset="0"/>
              </a:rPr>
              <a:t>j</a:t>
            </a:r>
            <a:r>
              <a:rPr lang="en-US" altLang="zh-CN" dirty="0">
                <a:latin typeface="Times New Roman" charset="0"/>
              </a:rPr>
              <a:t>)</a:t>
            </a:r>
            <a:r>
              <a:rPr lang="en-US" altLang="zh-CN" i="1" baseline="30000" dirty="0">
                <a:latin typeface="Times New Roman" charset="0"/>
              </a:rPr>
              <a:t>p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endParaRPr lang="en-US" altLang="zh-CN" dirty="0"/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dirty="0"/>
              <a:t>Gaussian (radial-basis function network):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None/>
            </a:pPr>
            <a:endParaRPr lang="en-US" altLang="zh-CN" sz="3000" dirty="0"/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endParaRPr lang="en-US" altLang="zh-CN" sz="3000" dirty="0"/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endParaRPr lang="en-US" altLang="zh-CN" dirty="0"/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dirty="0"/>
              <a:t>Sigmoid: </a:t>
            </a:r>
            <a:r>
              <a:rPr lang="en-US" altLang="zh-CN" i="1" dirty="0">
                <a:latin typeface="Times New Roman" charset="0"/>
              </a:rPr>
              <a:t>K</a:t>
            </a:r>
            <a:r>
              <a:rPr lang="en-US" altLang="zh-CN" dirty="0">
                <a:latin typeface="Times New Roman" charset="0"/>
              </a:rPr>
              <a:t>(</a:t>
            </a:r>
            <a:r>
              <a:rPr lang="en-US" altLang="zh-CN" b="1" i="1" dirty="0" err="1">
                <a:latin typeface="Times New Roman" charset="0"/>
              </a:rPr>
              <a:t>x</a:t>
            </a:r>
            <a:r>
              <a:rPr lang="en-US" altLang="zh-CN" b="1" i="1" baseline="-25000" dirty="0" err="1">
                <a:latin typeface="Times New Roman" charset="0"/>
              </a:rPr>
              <a:t>i</a:t>
            </a:r>
            <a:r>
              <a:rPr lang="en-US" altLang="zh-CN" dirty="0" err="1">
                <a:latin typeface="Times New Roman" charset="0"/>
              </a:rPr>
              <a:t>,</a:t>
            </a:r>
            <a:r>
              <a:rPr lang="en-US" altLang="zh-CN" b="1" i="1" dirty="0" err="1">
                <a:latin typeface="Times New Roman" charset="0"/>
              </a:rPr>
              <a:t>x</a:t>
            </a:r>
            <a:r>
              <a:rPr lang="en-US" altLang="zh-CN" b="1" i="1" baseline="-25000" dirty="0" err="1">
                <a:latin typeface="Times New Roman" charset="0"/>
              </a:rPr>
              <a:t>j</a:t>
            </a:r>
            <a:r>
              <a:rPr lang="en-US" altLang="zh-CN" dirty="0">
                <a:latin typeface="Times New Roman" charset="0"/>
              </a:rPr>
              <a:t>) = </a:t>
            </a:r>
            <a:r>
              <a:rPr lang="en-US" altLang="zh-CN" i="1" dirty="0" err="1">
                <a:latin typeface="Times New Roman" charset="0"/>
              </a:rPr>
              <a:t>tanh</a:t>
            </a:r>
            <a:r>
              <a:rPr lang="en-US" altLang="zh-CN" i="1" dirty="0">
                <a:latin typeface="Times New Roman" charset="0"/>
              </a:rPr>
              <a:t>(</a:t>
            </a:r>
            <a:r>
              <a:rPr lang="el-GR" altLang="x-none" dirty="0">
                <a:latin typeface="Times New Roman" charset="0"/>
              </a:rPr>
              <a:t>β</a:t>
            </a:r>
            <a:r>
              <a:rPr lang="en-US" altLang="zh-CN" baseline="-25000" dirty="0">
                <a:latin typeface="Times New Roman" charset="0"/>
              </a:rPr>
              <a:t>0</a:t>
            </a:r>
            <a:r>
              <a:rPr lang="en-US" altLang="zh-CN" b="1" i="1" dirty="0">
                <a:latin typeface="Times New Roman" charset="0"/>
              </a:rPr>
              <a:t>x</a:t>
            </a:r>
            <a:r>
              <a:rPr lang="en-US" altLang="zh-CN" b="1" i="1" baseline="-25000" dirty="0">
                <a:latin typeface="Times New Roman" charset="0"/>
              </a:rPr>
              <a:t>i</a:t>
            </a:r>
            <a:r>
              <a:rPr lang="en-US" altLang="zh-CN" b="1" baseline="-25000" dirty="0">
                <a:latin typeface="Times New Roman" charset="0"/>
              </a:rPr>
              <a:t> </a:t>
            </a:r>
            <a:r>
              <a:rPr lang="en-US" altLang="zh-CN" b="1" baseline="30000" dirty="0" err="1">
                <a:latin typeface="Times New Roman" charset="0"/>
              </a:rPr>
              <a:t>T</a:t>
            </a:r>
            <a:r>
              <a:rPr lang="en-US" altLang="zh-CN" b="1" i="1" dirty="0" err="1">
                <a:latin typeface="Times New Roman" charset="0"/>
              </a:rPr>
              <a:t>x</a:t>
            </a:r>
            <a:r>
              <a:rPr lang="en-US" altLang="zh-CN" b="1" i="1" baseline="-25000" dirty="0" err="1">
                <a:latin typeface="Times New Roman" charset="0"/>
              </a:rPr>
              <a:t>j</a:t>
            </a:r>
            <a:r>
              <a:rPr lang="en-US" altLang="zh-CN" b="1" baseline="-25000" dirty="0">
                <a:latin typeface="Times New Roman" charset="0"/>
              </a:rPr>
              <a:t> </a:t>
            </a:r>
            <a:r>
              <a:rPr lang="en-US" altLang="zh-CN" dirty="0">
                <a:latin typeface="Times New Roman" charset="0"/>
              </a:rPr>
              <a:t>+ </a:t>
            </a:r>
            <a:r>
              <a:rPr lang="el-GR" altLang="x-none" dirty="0">
                <a:latin typeface="Times New Roman" charset="0"/>
              </a:rPr>
              <a:t>β</a:t>
            </a:r>
            <a:r>
              <a:rPr lang="en-US" altLang="zh-CN" baseline="-25000" dirty="0">
                <a:latin typeface="Times New Roman" charset="0"/>
              </a:rPr>
              <a:t>1</a:t>
            </a:r>
            <a:r>
              <a:rPr lang="en-US" altLang="zh-CN" dirty="0">
                <a:latin typeface="Times New Roman" charset="0"/>
              </a:rPr>
              <a:t>)</a:t>
            </a:r>
            <a:endParaRPr lang="en-US" altLang="zh-CN" i="1" baseline="30000" dirty="0">
              <a:latin typeface="Times New Roman" charset="0"/>
            </a:endParaRPr>
          </a:p>
        </p:txBody>
      </p:sp>
      <p:graphicFrame>
        <p:nvGraphicFramePr>
          <p:cNvPr id="104451" name="Object 7"/>
          <p:cNvGraphicFramePr>
            <a:graphicFrameLocks noChangeAspect="1"/>
          </p:cNvGraphicFramePr>
          <p:nvPr/>
        </p:nvGraphicFramePr>
        <p:xfrm>
          <a:off x="2106613" y="3854450"/>
          <a:ext cx="3948112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4" name="Equation" r:id="rId3" imgW="1739900" imgH="482600" progId="Equation.3">
                  <p:embed/>
                </p:oleObj>
              </mc:Choice>
              <mc:Fallback>
                <p:oleObj name="Equation" r:id="rId3" imgW="1739900" imgH="482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6613" y="3854450"/>
                        <a:ext cx="3948112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4"/>
          <p:cNvSpPr>
            <a:spLocks noChangeArrowheads="1"/>
          </p:cNvSpPr>
          <p:nvPr/>
        </p:nvSpPr>
        <p:spPr bwMode="auto">
          <a:xfrm>
            <a:off x="687388" y="-1"/>
            <a:ext cx="8456612" cy="764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4200">
                <a:solidFill>
                  <a:srgbClr val="00B050"/>
                </a:solidFill>
                <a:latin typeface="Tw Cen MT Condensed" charset="0"/>
              </a:rPr>
              <a:t>Non-linear SVMs Mathematically</a:t>
            </a:r>
          </a:p>
        </p:txBody>
      </p:sp>
      <p:sp>
        <p:nvSpPr>
          <p:cNvPr id="105474" name="Rectangle 5"/>
          <p:cNvSpPr>
            <a:spLocks noChangeArrowheads="1"/>
          </p:cNvSpPr>
          <p:nvPr/>
        </p:nvSpPr>
        <p:spPr bwMode="auto">
          <a:xfrm>
            <a:off x="735013" y="1495425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b="1" dirty="0">
                <a:latin typeface="Times New Roman" charset="0"/>
              </a:rPr>
              <a:t>Dual problem formulation: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endParaRPr lang="en-US" altLang="zh-CN" b="1" dirty="0">
              <a:latin typeface="Times New Roman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endParaRPr lang="en-US" altLang="zh-CN" b="1" dirty="0">
              <a:latin typeface="Times New Roman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endParaRPr lang="en-US" altLang="zh-CN" b="1" dirty="0">
              <a:latin typeface="Times New Roman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endParaRPr lang="en-US" altLang="zh-CN" b="1" dirty="0">
              <a:latin typeface="Times New Roman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endParaRPr lang="en-US" altLang="zh-CN" b="1" dirty="0">
              <a:latin typeface="Times New Roman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b="1" dirty="0">
                <a:latin typeface="Times New Roman" charset="0"/>
              </a:rPr>
              <a:t>The solution is: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endParaRPr lang="en-US" altLang="zh-CN" b="1" dirty="0">
              <a:latin typeface="Times New Roman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endParaRPr lang="en-US" altLang="zh-CN" b="1" dirty="0">
              <a:latin typeface="Times New Roman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endParaRPr lang="en-US" altLang="zh-CN" b="1" dirty="0">
              <a:latin typeface="Times New Roman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b="1" dirty="0">
                <a:latin typeface="Times New Roman" charset="0"/>
              </a:rPr>
              <a:t>Optimization techniques for finding </a:t>
            </a:r>
            <a:r>
              <a:rPr lang="el-GR" altLang="x-none" b="1" i="1" dirty="0">
                <a:latin typeface="Times New Roman" charset="0"/>
              </a:rPr>
              <a:t>α</a:t>
            </a:r>
            <a:r>
              <a:rPr lang="en-US" altLang="zh-CN" b="1" i="1" baseline="-25000" dirty="0" smtClean="0">
                <a:latin typeface="Times New Roman" charset="0"/>
              </a:rPr>
              <a:t>i</a:t>
            </a:r>
            <a:r>
              <a:rPr lang="en-US" altLang="zh-CN" b="1" i="1" dirty="0" smtClean="0">
                <a:latin typeface="Times New Roman" charset="0"/>
              </a:rPr>
              <a:t>’</a:t>
            </a:r>
            <a:r>
              <a:rPr lang="en-US" altLang="zh-CN" b="1" dirty="0" smtClean="0">
                <a:latin typeface="Times New Roman" charset="0"/>
              </a:rPr>
              <a:t>s </a:t>
            </a:r>
            <a:r>
              <a:rPr lang="en-US" altLang="zh-CN" b="1" dirty="0">
                <a:latin typeface="Times New Roman" charset="0"/>
              </a:rPr>
              <a:t>remain the same!</a:t>
            </a:r>
          </a:p>
        </p:txBody>
      </p:sp>
      <p:sp>
        <p:nvSpPr>
          <p:cNvPr id="105475" name="Text Box 6"/>
          <p:cNvSpPr txBox="1">
            <a:spLocks noChangeArrowheads="1"/>
          </p:cNvSpPr>
          <p:nvPr/>
        </p:nvSpPr>
        <p:spPr bwMode="auto">
          <a:xfrm>
            <a:off x="1268413" y="2028825"/>
            <a:ext cx="7086600" cy="1943100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b="1">
                <a:latin typeface="Times New Roman" charset="0"/>
              </a:rPr>
              <a:t>Find </a:t>
            </a:r>
            <a:r>
              <a:rPr lang="el-GR" altLang="x-none" b="1" i="1">
                <a:latin typeface="Times New Roman" charset="0"/>
              </a:rPr>
              <a:t>α</a:t>
            </a:r>
            <a:r>
              <a:rPr lang="en-US" altLang="zh-CN" b="1" i="1" baseline="-25000">
                <a:latin typeface="Times New Roman" charset="0"/>
              </a:rPr>
              <a:t>1</a:t>
            </a:r>
            <a:r>
              <a:rPr lang="en-US" altLang="zh-CN" b="1" i="1">
                <a:latin typeface="Times New Roman" charset="0"/>
              </a:rPr>
              <a:t>…</a:t>
            </a:r>
            <a:r>
              <a:rPr lang="el-GR" altLang="x-none" b="1" i="1">
                <a:latin typeface="Times New Roman" charset="0"/>
              </a:rPr>
              <a:t>α</a:t>
            </a:r>
            <a:r>
              <a:rPr lang="en-US" altLang="zh-CN" b="1" i="1" baseline="-25000">
                <a:latin typeface="Times New Roman" charset="0"/>
              </a:rPr>
              <a:t>N</a:t>
            </a:r>
            <a:r>
              <a:rPr lang="en-US" altLang="zh-CN" b="1" baseline="-25000">
                <a:latin typeface="Times New Roman" charset="0"/>
              </a:rPr>
              <a:t> </a:t>
            </a:r>
            <a:r>
              <a:rPr lang="en-US" altLang="zh-CN" b="1">
                <a:latin typeface="Times New Roman" charset="0"/>
              </a:rPr>
              <a:t>such that</a:t>
            </a:r>
          </a:p>
          <a:p>
            <a:r>
              <a:rPr lang="en-US" altLang="zh-CN" b="1">
                <a:latin typeface="Times New Roman" charset="0"/>
              </a:rPr>
              <a:t>Q(</a:t>
            </a:r>
            <a:r>
              <a:rPr lang="el-GR" altLang="x-none" b="1">
                <a:latin typeface="Times New Roman" charset="0"/>
              </a:rPr>
              <a:t>α</a:t>
            </a:r>
            <a:r>
              <a:rPr lang="en-US" altLang="zh-CN" b="1">
                <a:latin typeface="Times New Roman" charset="0"/>
              </a:rPr>
              <a:t>) =</a:t>
            </a:r>
            <a:r>
              <a:rPr lang="el-GR" altLang="x-none" b="1">
                <a:latin typeface="Times New Roman" charset="0"/>
              </a:rPr>
              <a:t>Σ</a:t>
            </a:r>
            <a:r>
              <a:rPr lang="el-GR" altLang="x-none" b="1" i="1">
                <a:latin typeface="Times New Roman" charset="0"/>
              </a:rPr>
              <a:t>α</a:t>
            </a:r>
            <a:r>
              <a:rPr lang="en-US" altLang="zh-CN" b="1" i="1" baseline="-25000">
                <a:latin typeface="Times New Roman" charset="0"/>
              </a:rPr>
              <a:t>i</a:t>
            </a:r>
            <a:r>
              <a:rPr lang="en-US" altLang="zh-CN" b="1" baseline="-25000">
                <a:latin typeface="Times New Roman" charset="0"/>
              </a:rPr>
              <a:t>  </a:t>
            </a:r>
            <a:r>
              <a:rPr lang="en-US" altLang="zh-CN" b="1">
                <a:latin typeface="Times New Roman" charset="0"/>
              </a:rPr>
              <a:t>- ½</a:t>
            </a:r>
            <a:r>
              <a:rPr lang="el-GR" altLang="x-none" b="1">
                <a:latin typeface="Times New Roman" charset="0"/>
              </a:rPr>
              <a:t>ΣΣ</a:t>
            </a:r>
            <a:r>
              <a:rPr lang="el-GR" altLang="x-none" b="1" i="1">
                <a:latin typeface="Times New Roman" charset="0"/>
              </a:rPr>
              <a:t>α</a:t>
            </a:r>
            <a:r>
              <a:rPr lang="en-US" altLang="zh-CN" b="1" i="1" baseline="-25000">
                <a:latin typeface="Times New Roman" charset="0"/>
              </a:rPr>
              <a:t>i</a:t>
            </a:r>
            <a:r>
              <a:rPr lang="el-GR" altLang="x-none" b="1" i="1">
                <a:latin typeface="Times New Roman" charset="0"/>
              </a:rPr>
              <a:t>α</a:t>
            </a:r>
            <a:r>
              <a:rPr lang="en-US" altLang="zh-CN" b="1" i="1" baseline="-25000">
                <a:latin typeface="Times New Roman" charset="0"/>
              </a:rPr>
              <a:t>j</a:t>
            </a:r>
            <a:r>
              <a:rPr lang="en-US" altLang="zh-CN" b="1" i="1">
                <a:latin typeface="Times New Roman" charset="0"/>
              </a:rPr>
              <a:t>y</a:t>
            </a:r>
            <a:r>
              <a:rPr lang="en-US" altLang="zh-CN" b="1" i="1" baseline="-25000">
                <a:latin typeface="Times New Roman" charset="0"/>
              </a:rPr>
              <a:t>i</a:t>
            </a:r>
            <a:r>
              <a:rPr lang="en-US" altLang="zh-CN" b="1" i="1">
                <a:latin typeface="Times New Roman" charset="0"/>
              </a:rPr>
              <a:t>y</a:t>
            </a:r>
            <a:r>
              <a:rPr lang="en-US" altLang="zh-CN" b="1" i="1" baseline="-25000">
                <a:latin typeface="Times New Roman" charset="0"/>
              </a:rPr>
              <a:t>j</a:t>
            </a:r>
            <a:r>
              <a:rPr lang="en-US" altLang="zh-CN" b="1" i="1">
                <a:latin typeface="Times New Roman" charset="0"/>
              </a:rPr>
              <a:t>K</a:t>
            </a:r>
            <a:r>
              <a:rPr lang="en-US" altLang="zh-CN" b="1">
                <a:latin typeface="Times New Roman" charset="0"/>
              </a:rPr>
              <a:t>(x</a:t>
            </a:r>
            <a:r>
              <a:rPr lang="en-US" altLang="zh-CN" b="1" baseline="-25000">
                <a:latin typeface="Times New Roman" charset="0"/>
              </a:rPr>
              <a:t>i</a:t>
            </a:r>
            <a:r>
              <a:rPr lang="en-US" altLang="zh-CN" b="1">
                <a:latin typeface="Times New Roman" charset="0"/>
              </a:rPr>
              <a:t>,</a:t>
            </a:r>
            <a:r>
              <a:rPr lang="en-US" altLang="zh-CN" b="1" baseline="-25000">
                <a:latin typeface="Times New Roman" charset="0"/>
              </a:rPr>
              <a:t> </a:t>
            </a:r>
            <a:r>
              <a:rPr lang="en-US" altLang="zh-CN" b="1">
                <a:latin typeface="Times New Roman" charset="0"/>
              </a:rPr>
              <a:t>x</a:t>
            </a:r>
            <a:r>
              <a:rPr lang="en-US" altLang="zh-CN" b="1" baseline="-25000">
                <a:latin typeface="Times New Roman" charset="0"/>
              </a:rPr>
              <a:t>j</a:t>
            </a:r>
            <a:r>
              <a:rPr lang="en-US" altLang="zh-CN" b="1">
                <a:latin typeface="Times New Roman" charset="0"/>
              </a:rPr>
              <a:t>) is maximized and </a:t>
            </a:r>
          </a:p>
          <a:p>
            <a:r>
              <a:rPr lang="en-US" altLang="zh-CN" b="1">
                <a:latin typeface="Times New Roman" charset="0"/>
              </a:rPr>
              <a:t>(1)  </a:t>
            </a:r>
            <a:r>
              <a:rPr lang="el-GR" altLang="x-none" b="1">
                <a:latin typeface="Times New Roman" charset="0"/>
              </a:rPr>
              <a:t>Σ</a:t>
            </a:r>
            <a:r>
              <a:rPr lang="el-GR" altLang="x-none" b="1" i="1">
                <a:latin typeface="Times New Roman" charset="0"/>
              </a:rPr>
              <a:t>α</a:t>
            </a:r>
            <a:r>
              <a:rPr lang="en-US" altLang="zh-CN" b="1" i="1" baseline="-25000">
                <a:latin typeface="Times New Roman" charset="0"/>
              </a:rPr>
              <a:t>i</a:t>
            </a:r>
            <a:r>
              <a:rPr lang="en-US" altLang="zh-CN" b="1" i="1">
                <a:latin typeface="Times New Roman" charset="0"/>
              </a:rPr>
              <a:t>y</a:t>
            </a:r>
            <a:r>
              <a:rPr lang="en-US" altLang="zh-CN" b="1" i="1" baseline="-25000">
                <a:latin typeface="Times New Roman" charset="0"/>
              </a:rPr>
              <a:t>i</a:t>
            </a:r>
            <a:r>
              <a:rPr lang="en-US" altLang="zh-CN" b="1" baseline="-25000">
                <a:latin typeface="Times New Roman" charset="0"/>
              </a:rPr>
              <a:t> </a:t>
            </a:r>
            <a:r>
              <a:rPr lang="en-US" altLang="zh-CN" b="1">
                <a:latin typeface="Times New Roman" charset="0"/>
              </a:rPr>
              <a:t>= 0</a:t>
            </a:r>
          </a:p>
          <a:p>
            <a:r>
              <a:rPr lang="en-US" altLang="zh-CN" b="1">
                <a:latin typeface="Times New Roman" charset="0"/>
              </a:rPr>
              <a:t>(2) </a:t>
            </a:r>
            <a:r>
              <a:rPr lang="el-GR" altLang="x-none" b="1" i="1">
                <a:latin typeface="Times New Roman" charset="0"/>
              </a:rPr>
              <a:t>α</a:t>
            </a:r>
            <a:r>
              <a:rPr lang="en-US" altLang="zh-CN" b="1" i="1" baseline="-25000">
                <a:latin typeface="Times New Roman" charset="0"/>
              </a:rPr>
              <a:t>i</a:t>
            </a:r>
            <a:r>
              <a:rPr lang="en-US" altLang="zh-CN" b="1">
                <a:latin typeface="Times New Roman" charset="0"/>
              </a:rPr>
              <a:t> ≥ 0 for all </a:t>
            </a:r>
            <a:r>
              <a:rPr lang="el-GR" altLang="x-none" b="1" i="1">
                <a:latin typeface="Times New Roman" charset="0"/>
              </a:rPr>
              <a:t>α</a:t>
            </a:r>
            <a:r>
              <a:rPr lang="en-US" altLang="zh-CN" b="1" i="1" baseline="-25000">
                <a:latin typeface="Times New Roman" charset="0"/>
              </a:rPr>
              <a:t>i</a:t>
            </a:r>
            <a:endParaRPr lang="en-US" altLang="zh-CN" b="1" i="1">
              <a:latin typeface="Times New Roman" charset="0"/>
            </a:endParaRPr>
          </a:p>
        </p:txBody>
      </p:sp>
      <p:sp>
        <p:nvSpPr>
          <p:cNvPr id="105476" name="Text Box 7"/>
          <p:cNvSpPr txBox="1">
            <a:spLocks noChangeArrowheads="1"/>
          </p:cNvSpPr>
          <p:nvPr/>
        </p:nvSpPr>
        <p:spPr bwMode="auto">
          <a:xfrm>
            <a:off x="2640013" y="4848225"/>
            <a:ext cx="3276600" cy="482600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b="1" i="1">
                <a:latin typeface="Times New Roman" charset="0"/>
              </a:rPr>
              <a:t>f</a:t>
            </a:r>
            <a:r>
              <a:rPr lang="en-US" altLang="zh-CN" b="1">
                <a:latin typeface="Times New Roman" charset="0"/>
              </a:rPr>
              <a:t>(x) = </a:t>
            </a:r>
            <a:r>
              <a:rPr lang="el-GR" altLang="x-none" b="1">
                <a:latin typeface="Times New Roman" charset="0"/>
              </a:rPr>
              <a:t>Σ</a:t>
            </a:r>
            <a:r>
              <a:rPr lang="el-GR" altLang="x-none" b="1" i="1">
                <a:latin typeface="Times New Roman" charset="0"/>
              </a:rPr>
              <a:t>α</a:t>
            </a:r>
            <a:r>
              <a:rPr lang="en-US" altLang="zh-CN" b="1" i="1" baseline="-25000">
                <a:latin typeface="Times New Roman" charset="0"/>
              </a:rPr>
              <a:t>i</a:t>
            </a:r>
            <a:r>
              <a:rPr lang="en-US" altLang="zh-CN" b="1" i="1">
                <a:latin typeface="Times New Roman" charset="0"/>
              </a:rPr>
              <a:t>y</a:t>
            </a:r>
            <a:r>
              <a:rPr lang="en-US" altLang="zh-CN" b="1" i="1" baseline="-25000">
                <a:latin typeface="Times New Roman" charset="0"/>
              </a:rPr>
              <a:t>i</a:t>
            </a:r>
            <a:r>
              <a:rPr lang="en-US" altLang="zh-CN" b="1" i="1">
                <a:latin typeface="Times New Roman" charset="0"/>
              </a:rPr>
              <a:t>K</a:t>
            </a:r>
            <a:r>
              <a:rPr lang="en-US" altLang="zh-CN" b="1">
                <a:latin typeface="Times New Roman" charset="0"/>
              </a:rPr>
              <a:t>(x</a:t>
            </a:r>
            <a:r>
              <a:rPr lang="en-US" altLang="zh-CN" b="1" baseline="-25000">
                <a:latin typeface="Times New Roman" charset="0"/>
              </a:rPr>
              <a:t>i</a:t>
            </a:r>
            <a:r>
              <a:rPr lang="en-US" altLang="zh-CN" b="1">
                <a:latin typeface="Times New Roman" charset="0"/>
              </a:rPr>
              <a:t>,</a:t>
            </a:r>
            <a:r>
              <a:rPr lang="en-US" altLang="zh-CN" b="1" baseline="-25000">
                <a:latin typeface="Times New Roman" charset="0"/>
              </a:rPr>
              <a:t> </a:t>
            </a:r>
            <a:r>
              <a:rPr lang="en-US" altLang="zh-CN" b="1">
                <a:latin typeface="Times New Roman" charset="0"/>
              </a:rPr>
              <a:t>x</a:t>
            </a:r>
            <a:r>
              <a:rPr lang="en-US" altLang="zh-CN" b="1" baseline="-25000">
                <a:latin typeface="Times New Roman" charset="0"/>
              </a:rPr>
              <a:t>j</a:t>
            </a:r>
            <a:r>
              <a:rPr lang="en-US" altLang="zh-CN" b="1">
                <a:latin typeface="Times New Roman" charset="0"/>
              </a:rPr>
              <a:t>)+ </a:t>
            </a:r>
            <a:r>
              <a:rPr lang="en-US" altLang="zh-CN" b="1" i="1">
                <a:latin typeface="Times New Roman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4"/>
          <p:cNvSpPr>
            <a:spLocks noChangeArrowheads="1"/>
          </p:cNvSpPr>
          <p:nvPr/>
        </p:nvSpPr>
        <p:spPr bwMode="auto">
          <a:xfrm>
            <a:off x="700088" y="1371600"/>
            <a:ext cx="7543800" cy="445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sz="2800"/>
              <a:t>SVM locates a separating hyperplane in the feature space and classify points in that space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sz="2800"/>
              <a:t>It does not need to represent the space explicitly, simply by defining a kernel function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altLang="zh-CN" sz="2800"/>
              <a:t>The kernel function plays the role of the dot product in the feature space.</a:t>
            </a:r>
          </a:p>
        </p:txBody>
      </p:sp>
      <p:sp>
        <p:nvSpPr>
          <p:cNvPr id="3379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Nonlinear SVM - 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/>
            <a:r>
              <a:rPr lang="en-US" altLang="x-none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Multi-class classification</a:t>
            </a:r>
          </a:p>
        </p:txBody>
      </p:sp>
      <p:sp>
        <p:nvSpPr>
          <p:cNvPr id="1555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solidFill>
                  <a:schemeClr val="hlink"/>
                </a:solidFill>
                <a:ea typeface="ＭＳ Ｐゴシック" charset="-128"/>
              </a:rPr>
              <a:t>Given:</a:t>
            </a:r>
            <a:r>
              <a:rPr lang="en-US" altLang="x-none">
                <a:ea typeface="ＭＳ Ｐゴシック" charset="-128"/>
              </a:rPr>
              <a:t> some data items that belong to one of M possible classes </a:t>
            </a:r>
          </a:p>
          <a:p>
            <a:pPr eaLnBrk="1" hangingPunct="1"/>
            <a:r>
              <a:rPr lang="en-US" altLang="x-none">
                <a:solidFill>
                  <a:schemeClr val="hlink"/>
                </a:solidFill>
                <a:ea typeface="ＭＳ Ｐゴシック" charset="-128"/>
              </a:rPr>
              <a:t>Task:</a:t>
            </a:r>
            <a:r>
              <a:rPr lang="en-US" altLang="x-none">
                <a:ea typeface="ＭＳ Ｐゴシック" charset="-128"/>
              </a:rPr>
              <a:t> Train the classifier and predict the class for a new data item</a:t>
            </a:r>
          </a:p>
          <a:p>
            <a:pPr eaLnBrk="1" hangingPunct="1"/>
            <a:r>
              <a:rPr lang="en-US" altLang="x-none">
                <a:solidFill>
                  <a:schemeClr val="hlink"/>
                </a:solidFill>
                <a:ea typeface="ＭＳ Ｐゴシック" charset="-128"/>
              </a:rPr>
              <a:t>Geometrically:</a:t>
            </a:r>
            <a:r>
              <a:rPr lang="en-US" altLang="x-none">
                <a:ea typeface="ＭＳ Ｐゴシック" charset="-128"/>
              </a:rPr>
              <a:t> harder problem, no more simple geometry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Multi-class classification</a:t>
            </a:r>
          </a:p>
        </p:txBody>
      </p:sp>
      <p:grpSp>
        <p:nvGrpSpPr>
          <p:cNvPr id="108546" name="Group 3"/>
          <p:cNvGrpSpPr>
            <a:grpSpLocks/>
          </p:cNvGrpSpPr>
          <p:nvPr/>
        </p:nvGrpSpPr>
        <p:grpSpPr bwMode="auto">
          <a:xfrm>
            <a:off x="1001713" y="2068513"/>
            <a:ext cx="7818437" cy="4114800"/>
            <a:chOff x="229" y="1303"/>
            <a:chExt cx="4925" cy="2592"/>
          </a:xfrm>
        </p:grpSpPr>
        <p:sp>
          <p:nvSpPr>
            <p:cNvPr id="108551" name="AutoShape 4"/>
            <p:cNvSpPr>
              <a:spLocks noChangeArrowheads="1"/>
            </p:cNvSpPr>
            <p:nvPr/>
          </p:nvSpPr>
          <p:spPr bwMode="auto">
            <a:xfrm>
              <a:off x="957" y="1985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52" name="AutoShape 5"/>
            <p:cNvSpPr>
              <a:spLocks noChangeArrowheads="1"/>
            </p:cNvSpPr>
            <p:nvPr/>
          </p:nvSpPr>
          <p:spPr bwMode="auto">
            <a:xfrm>
              <a:off x="1279" y="1947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53" name="AutoShape 6"/>
            <p:cNvSpPr>
              <a:spLocks noChangeArrowheads="1"/>
            </p:cNvSpPr>
            <p:nvPr/>
          </p:nvSpPr>
          <p:spPr bwMode="auto">
            <a:xfrm>
              <a:off x="1479" y="1796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54" name="AutoShape 7"/>
            <p:cNvSpPr>
              <a:spLocks noChangeArrowheads="1"/>
            </p:cNvSpPr>
            <p:nvPr/>
          </p:nvSpPr>
          <p:spPr bwMode="auto">
            <a:xfrm>
              <a:off x="834" y="2809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55" name="AutoShape 8"/>
            <p:cNvSpPr>
              <a:spLocks noChangeArrowheads="1"/>
            </p:cNvSpPr>
            <p:nvPr/>
          </p:nvSpPr>
          <p:spPr bwMode="auto">
            <a:xfrm>
              <a:off x="806" y="2421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56" name="AutoShape 9"/>
            <p:cNvSpPr>
              <a:spLocks noChangeArrowheads="1"/>
            </p:cNvSpPr>
            <p:nvPr/>
          </p:nvSpPr>
          <p:spPr bwMode="auto">
            <a:xfrm>
              <a:off x="1671" y="2101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57" name="AutoShape 10"/>
            <p:cNvSpPr>
              <a:spLocks noChangeArrowheads="1"/>
            </p:cNvSpPr>
            <p:nvPr/>
          </p:nvSpPr>
          <p:spPr bwMode="auto">
            <a:xfrm>
              <a:off x="1118" y="2795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58" name="AutoShape 11"/>
            <p:cNvSpPr>
              <a:spLocks noChangeArrowheads="1"/>
            </p:cNvSpPr>
            <p:nvPr/>
          </p:nvSpPr>
          <p:spPr bwMode="auto">
            <a:xfrm>
              <a:off x="495" y="2694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59" name="AutoShape 12"/>
            <p:cNvSpPr>
              <a:spLocks noChangeArrowheads="1"/>
            </p:cNvSpPr>
            <p:nvPr/>
          </p:nvSpPr>
          <p:spPr bwMode="auto">
            <a:xfrm>
              <a:off x="632" y="2110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60" name="AutoShape 13"/>
            <p:cNvSpPr>
              <a:spLocks noChangeArrowheads="1"/>
            </p:cNvSpPr>
            <p:nvPr/>
          </p:nvSpPr>
          <p:spPr bwMode="auto">
            <a:xfrm>
              <a:off x="1276" y="2417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61" name="AutoShape 14"/>
            <p:cNvSpPr>
              <a:spLocks noChangeArrowheads="1"/>
            </p:cNvSpPr>
            <p:nvPr/>
          </p:nvSpPr>
          <p:spPr bwMode="auto">
            <a:xfrm>
              <a:off x="1568" y="2410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62" name="AutoShape 15"/>
            <p:cNvSpPr>
              <a:spLocks noChangeArrowheads="1"/>
            </p:cNvSpPr>
            <p:nvPr/>
          </p:nvSpPr>
          <p:spPr bwMode="auto">
            <a:xfrm>
              <a:off x="1335" y="2845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63" name="AutoShape 16"/>
            <p:cNvSpPr>
              <a:spLocks noChangeArrowheads="1"/>
            </p:cNvSpPr>
            <p:nvPr/>
          </p:nvSpPr>
          <p:spPr bwMode="auto">
            <a:xfrm>
              <a:off x="1575" y="2664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64" name="AutoShape 17"/>
            <p:cNvSpPr>
              <a:spLocks noChangeArrowheads="1"/>
            </p:cNvSpPr>
            <p:nvPr/>
          </p:nvSpPr>
          <p:spPr bwMode="auto">
            <a:xfrm>
              <a:off x="2000" y="2112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65" name="AutoShape 18"/>
            <p:cNvSpPr>
              <a:spLocks noChangeArrowheads="1"/>
            </p:cNvSpPr>
            <p:nvPr/>
          </p:nvSpPr>
          <p:spPr bwMode="auto">
            <a:xfrm>
              <a:off x="1593" y="2947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66" name="AutoShape 19"/>
            <p:cNvSpPr>
              <a:spLocks noChangeArrowheads="1"/>
            </p:cNvSpPr>
            <p:nvPr/>
          </p:nvSpPr>
          <p:spPr bwMode="auto">
            <a:xfrm>
              <a:off x="1246" y="3065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67" name="AutoShape 20"/>
            <p:cNvSpPr>
              <a:spLocks noChangeArrowheads="1"/>
            </p:cNvSpPr>
            <p:nvPr/>
          </p:nvSpPr>
          <p:spPr bwMode="auto">
            <a:xfrm>
              <a:off x="2362" y="1876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68" name="AutoShape 21"/>
            <p:cNvSpPr>
              <a:spLocks noChangeArrowheads="1"/>
            </p:cNvSpPr>
            <p:nvPr/>
          </p:nvSpPr>
          <p:spPr bwMode="auto">
            <a:xfrm>
              <a:off x="2444" y="1467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69" name="AutoShape 22"/>
            <p:cNvSpPr>
              <a:spLocks noChangeArrowheads="1"/>
            </p:cNvSpPr>
            <p:nvPr/>
          </p:nvSpPr>
          <p:spPr bwMode="auto">
            <a:xfrm>
              <a:off x="1471" y="2139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70" name="AutoShape 23"/>
            <p:cNvSpPr>
              <a:spLocks noChangeArrowheads="1"/>
            </p:cNvSpPr>
            <p:nvPr/>
          </p:nvSpPr>
          <p:spPr bwMode="auto">
            <a:xfrm>
              <a:off x="2709" y="1700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71" name="AutoShape 24"/>
            <p:cNvSpPr>
              <a:spLocks noChangeArrowheads="1"/>
            </p:cNvSpPr>
            <p:nvPr/>
          </p:nvSpPr>
          <p:spPr bwMode="auto">
            <a:xfrm>
              <a:off x="2743" y="1405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72" name="AutoShape 25"/>
            <p:cNvSpPr>
              <a:spLocks noChangeArrowheads="1"/>
            </p:cNvSpPr>
            <p:nvPr/>
          </p:nvSpPr>
          <p:spPr bwMode="auto">
            <a:xfrm>
              <a:off x="3036" y="1450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73" name="AutoShape 26"/>
            <p:cNvSpPr>
              <a:spLocks noChangeArrowheads="1"/>
            </p:cNvSpPr>
            <p:nvPr/>
          </p:nvSpPr>
          <p:spPr bwMode="auto">
            <a:xfrm>
              <a:off x="2268" y="1526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74" name="AutoShape 27"/>
            <p:cNvSpPr>
              <a:spLocks noChangeArrowheads="1"/>
            </p:cNvSpPr>
            <p:nvPr/>
          </p:nvSpPr>
          <p:spPr bwMode="auto">
            <a:xfrm>
              <a:off x="2548" y="1951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75" name="AutoShape 28"/>
            <p:cNvSpPr>
              <a:spLocks noChangeArrowheads="1"/>
            </p:cNvSpPr>
            <p:nvPr/>
          </p:nvSpPr>
          <p:spPr bwMode="auto">
            <a:xfrm>
              <a:off x="3825" y="2064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76" name="AutoShape 29"/>
            <p:cNvSpPr>
              <a:spLocks noChangeArrowheads="1"/>
            </p:cNvSpPr>
            <p:nvPr/>
          </p:nvSpPr>
          <p:spPr bwMode="auto">
            <a:xfrm>
              <a:off x="2860" y="2325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77" name="AutoShape 30"/>
            <p:cNvSpPr>
              <a:spLocks noChangeArrowheads="1"/>
            </p:cNvSpPr>
            <p:nvPr/>
          </p:nvSpPr>
          <p:spPr bwMode="auto">
            <a:xfrm>
              <a:off x="3235" y="2255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78" name="AutoShape 31"/>
            <p:cNvSpPr>
              <a:spLocks noChangeArrowheads="1"/>
            </p:cNvSpPr>
            <p:nvPr/>
          </p:nvSpPr>
          <p:spPr bwMode="auto">
            <a:xfrm>
              <a:off x="3774" y="1303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79" name="AutoShape 32"/>
            <p:cNvSpPr>
              <a:spLocks noChangeArrowheads="1"/>
            </p:cNvSpPr>
            <p:nvPr/>
          </p:nvSpPr>
          <p:spPr bwMode="auto">
            <a:xfrm>
              <a:off x="2925" y="1989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80" name="AutoShape 33"/>
            <p:cNvSpPr>
              <a:spLocks noChangeArrowheads="1"/>
            </p:cNvSpPr>
            <p:nvPr/>
          </p:nvSpPr>
          <p:spPr bwMode="auto">
            <a:xfrm>
              <a:off x="3310" y="1940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81" name="AutoShape 34"/>
            <p:cNvSpPr>
              <a:spLocks noChangeArrowheads="1"/>
            </p:cNvSpPr>
            <p:nvPr/>
          </p:nvSpPr>
          <p:spPr bwMode="auto">
            <a:xfrm>
              <a:off x="2696" y="2570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82" name="AutoShape 35"/>
            <p:cNvSpPr>
              <a:spLocks noChangeArrowheads="1"/>
            </p:cNvSpPr>
            <p:nvPr/>
          </p:nvSpPr>
          <p:spPr bwMode="auto">
            <a:xfrm>
              <a:off x="3090" y="2533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83" name="AutoShape 36"/>
            <p:cNvSpPr>
              <a:spLocks noChangeArrowheads="1"/>
            </p:cNvSpPr>
            <p:nvPr/>
          </p:nvSpPr>
          <p:spPr bwMode="auto">
            <a:xfrm>
              <a:off x="3824" y="1641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84" name="AutoShape 37"/>
            <p:cNvSpPr>
              <a:spLocks noChangeArrowheads="1"/>
            </p:cNvSpPr>
            <p:nvPr/>
          </p:nvSpPr>
          <p:spPr bwMode="auto">
            <a:xfrm>
              <a:off x="3231" y="2859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85" name="AutoShape 38"/>
            <p:cNvSpPr>
              <a:spLocks noChangeArrowheads="1"/>
            </p:cNvSpPr>
            <p:nvPr/>
          </p:nvSpPr>
          <p:spPr bwMode="auto">
            <a:xfrm>
              <a:off x="4252" y="1895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86" name="AutoShape 39"/>
            <p:cNvSpPr>
              <a:spLocks noChangeArrowheads="1"/>
            </p:cNvSpPr>
            <p:nvPr/>
          </p:nvSpPr>
          <p:spPr bwMode="auto">
            <a:xfrm>
              <a:off x="3538" y="2620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87" name="AutoShape 40"/>
            <p:cNvSpPr>
              <a:spLocks noChangeArrowheads="1"/>
            </p:cNvSpPr>
            <p:nvPr/>
          </p:nvSpPr>
          <p:spPr bwMode="auto">
            <a:xfrm>
              <a:off x="4310" y="1307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88" name="AutoShape 41"/>
            <p:cNvSpPr>
              <a:spLocks noChangeArrowheads="1"/>
            </p:cNvSpPr>
            <p:nvPr/>
          </p:nvSpPr>
          <p:spPr bwMode="auto">
            <a:xfrm>
              <a:off x="3213" y="1669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89" name="AutoShape 42"/>
            <p:cNvSpPr>
              <a:spLocks noChangeArrowheads="1"/>
            </p:cNvSpPr>
            <p:nvPr/>
          </p:nvSpPr>
          <p:spPr bwMode="auto">
            <a:xfrm>
              <a:off x="2363" y="2321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90" name="AutoShape 43"/>
            <p:cNvSpPr>
              <a:spLocks noChangeArrowheads="1"/>
            </p:cNvSpPr>
            <p:nvPr/>
          </p:nvSpPr>
          <p:spPr bwMode="auto">
            <a:xfrm>
              <a:off x="495" y="2376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91" name="AutoShape 44"/>
            <p:cNvSpPr>
              <a:spLocks noChangeArrowheads="1"/>
            </p:cNvSpPr>
            <p:nvPr/>
          </p:nvSpPr>
          <p:spPr bwMode="auto">
            <a:xfrm>
              <a:off x="992" y="3057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92" name="AutoShape 45"/>
            <p:cNvSpPr>
              <a:spLocks noChangeArrowheads="1"/>
            </p:cNvSpPr>
            <p:nvPr/>
          </p:nvSpPr>
          <p:spPr bwMode="auto">
            <a:xfrm>
              <a:off x="1119" y="2320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93" name="AutoShape 46"/>
            <p:cNvSpPr>
              <a:spLocks noChangeArrowheads="1"/>
            </p:cNvSpPr>
            <p:nvPr/>
          </p:nvSpPr>
          <p:spPr bwMode="auto">
            <a:xfrm>
              <a:off x="1822" y="1799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94" name="AutoShape 47"/>
            <p:cNvSpPr>
              <a:spLocks noChangeArrowheads="1"/>
            </p:cNvSpPr>
            <p:nvPr/>
          </p:nvSpPr>
          <p:spPr bwMode="auto">
            <a:xfrm>
              <a:off x="694" y="3016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95" name="AutoShape 48"/>
            <p:cNvSpPr>
              <a:spLocks noChangeArrowheads="1"/>
            </p:cNvSpPr>
            <p:nvPr/>
          </p:nvSpPr>
          <p:spPr bwMode="auto">
            <a:xfrm>
              <a:off x="1067" y="1477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96" name="AutoShape 49"/>
            <p:cNvSpPr>
              <a:spLocks noChangeArrowheads="1"/>
            </p:cNvSpPr>
            <p:nvPr/>
          </p:nvSpPr>
          <p:spPr bwMode="auto">
            <a:xfrm>
              <a:off x="1946" y="2520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97" name="AutoShape 50"/>
            <p:cNvSpPr>
              <a:spLocks noChangeArrowheads="1"/>
            </p:cNvSpPr>
            <p:nvPr/>
          </p:nvSpPr>
          <p:spPr bwMode="auto">
            <a:xfrm>
              <a:off x="1126" y="2534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98" name="AutoShape 51"/>
            <p:cNvSpPr>
              <a:spLocks noChangeArrowheads="1"/>
            </p:cNvSpPr>
            <p:nvPr/>
          </p:nvSpPr>
          <p:spPr bwMode="auto">
            <a:xfrm>
              <a:off x="565" y="1457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599" name="AutoShape 52"/>
            <p:cNvSpPr>
              <a:spLocks noChangeArrowheads="1"/>
            </p:cNvSpPr>
            <p:nvPr/>
          </p:nvSpPr>
          <p:spPr bwMode="auto">
            <a:xfrm>
              <a:off x="362" y="2242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00" name="AutoShape 53"/>
            <p:cNvSpPr>
              <a:spLocks noChangeArrowheads="1"/>
            </p:cNvSpPr>
            <p:nvPr/>
          </p:nvSpPr>
          <p:spPr bwMode="auto">
            <a:xfrm>
              <a:off x="1713" y="1402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01" name="AutoShape 54"/>
            <p:cNvSpPr>
              <a:spLocks noChangeArrowheads="1"/>
            </p:cNvSpPr>
            <p:nvPr/>
          </p:nvSpPr>
          <p:spPr bwMode="auto">
            <a:xfrm>
              <a:off x="431" y="1940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02" name="AutoShape 55"/>
            <p:cNvSpPr>
              <a:spLocks noChangeArrowheads="1"/>
            </p:cNvSpPr>
            <p:nvPr/>
          </p:nvSpPr>
          <p:spPr bwMode="auto">
            <a:xfrm>
              <a:off x="1400" y="1522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03" name="AutoShape 56"/>
            <p:cNvSpPr>
              <a:spLocks noChangeArrowheads="1"/>
            </p:cNvSpPr>
            <p:nvPr/>
          </p:nvSpPr>
          <p:spPr bwMode="auto">
            <a:xfrm>
              <a:off x="715" y="1783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04" name="AutoShape 57"/>
            <p:cNvSpPr>
              <a:spLocks noChangeArrowheads="1"/>
            </p:cNvSpPr>
            <p:nvPr/>
          </p:nvSpPr>
          <p:spPr bwMode="auto">
            <a:xfrm>
              <a:off x="822" y="1519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05" name="AutoShape 58"/>
            <p:cNvSpPr>
              <a:spLocks noChangeArrowheads="1"/>
            </p:cNvSpPr>
            <p:nvPr/>
          </p:nvSpPr>
          <p:spPr bwMode="auto">
            <a:xfrm>
              <a:off x="4817" y="1362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06" name="AutoShape 59"/>
            <p:cNvSpPr>
              <a:spLocks noChangeArrowheads="1"/>
            </p:cNvSpPr>
            <p:nvPr/>
          </p:nvSpPr>
          <p:spPr bwMode="auto">
            <a:xfrm>
              <a:off x="4389" y="3185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07" name="AutoShape 60"/>
            <p:cNvSpPr>
              <a:spLocks noChangeArrowheads="1"/>
            </p:cNvSpPr>
            <p:nvPr/>
          </p:nvSpPr>
          <p:spPr bwMode="auto">
            <a:xfrm>
              <a:off x="4671" y="1842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08" name="AutoShape 61"/>
            <p:cNvSpPr>
              <a:spLocks noChangeArrowheads="1"/>
            </p:cNvSpPr>
            <p:nvPr/>
          </p:nvSpPr>
          <p:spPr bwMode="auto">
            <a:xfrm>
              <a:off x="3860" y="3440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09" name="AutoShape 62"/>
            <p:cNvSpPr>
              <a:spLocks noChangeArrowheads="1"/>
            </p:cNvSpPr>
            <p:nvPr/>
          </p:nvSpPr>
          <p:spPr bwMode="auto">
            <a:xfrm>
              <a:off x="4482" y="2312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10" name="AutoShape 63"/>
            <p:cNvSpPr>
              <a:spLocks noChangeArrowheads="1"/>
            </p:cNvSpPr>
            <p:nvPr/>
          </p:nvSpPr>
          <p:spPr bwMode="auto">
            <a:xfrm>
              <a:off x="4259" y="2716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11" name="AutoShape 64"/>
            <p:cNvSpPr>
              <a:spLocks noChangeArrowheads="1"/>
            </p:cNvSpPr>
            <p:nvPr/>
          </p:nvSpPr>
          <p:spPr bwMode="auto">
            <a:xfrm>
              <a:off x="4005" y="2360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12" name="AutoShape 65"/>
            <p:cNvSpPr>
              <a:spLocks noChangeArrowheads="1"/>
            </p:cNvSpPr>
            <p:nvPr/>
          </p:nvSpPr>
          <p:spPr bwMode="auto">
            <a:xfrm>
              <a:off x="3584" y="1526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13" name="AutoShape 66"/>
            <p:cNvSpPr>
              <a:spLocks noChangeArrowheads="1"/>
            </p:cNvSpPr>
            <p:nvPr/>
          </p:nvSpPr>
          <p:spPr bwMode="auto">
            <a:xfrm>
              <a:off x="4502" y="1499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14" name="AutoShape 67"/>
            <p:cNvSpPr>
              <a:spLocks noChangeArrowheads="1"/>
            </p:cNvSpPr>
            <p:nvPr/>
          </p:nvSpPr>
          <p:spPr bwMode="auto">
            <a:xfrm>
              <a:off x="5041" y="1790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15" name="AutoShape 68"/>
            <p:cNvSpPr>
              <a:spLocks noChangeArrowheads="1"/>
            </p:cNvSpPr>
            <p:nvPr/>
          </p:nvSpPr>
          <p:spPr bwMode="auto">
            <a:xfrm>
              <a:off x="3943" y="2761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16" name="AutoShape 69"/>
            <p:cNvSpPr>
              <a:spLocks noChangeArrowheads="1"/>
            </p:cNvSpPr>
            <p:nvPr/>
          </p:nvSpPr>
          <p:spPr bwMode="auto">
            <a:xfrm>
              <a:off x="4862" y="2733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17" name="AutoShape 70"/>
            <p:cNvSpPr>
              <a:spLocks noChangeArrowheads="1"/>
            </p:cNvSpPr>
            <p:nvPr/>
          </p:nvSpPr>
          <p:spPr bwMode="auto">
            <a:xfrm>
              <a:off x="3652" y="3118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18" name="AutoShape 71"/>
            <p:cNvSpPr>
              <a:spLocks noChangeArrowheads="1"/>
            </p:cNvSpPr>
            <p:nvPr/>
          </p:nvSpPr>
          <p:spPr bwMode="auto">
            <a:xfrm>
              <a:off x="2109" y="2859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19" name="AutoShape 72"/>
            <p:cNvSpPr>
              <a:spLocks noChangeArrowheads="1"/>
            </p:cNvSpPr>
            <p:nvPr/>
          </p:nvSpPr>
          <p:spPr bwMode="auto">
            <a:xfrm>
              <a:off x="2092" y="3088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20" name="AutoShape 73"/>
            <p:cNvSpPr>
              <a:spLocks noChangeArrowheads="1"/>
            </p:cNvSpPr>
            <p:nvPr/>
          </p:nvSpPr>
          <p:spPr bwMode="auto">
            <a:xfrm>
              <a:off x="1807" y="3247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21" name="AutoShape 74"/>
            <p:cNvSpPr>
              <a:spLocks noChangeArrowheads="1"/>
            </p:cNvSpPr>
            <p:nvPr/>
          </p:nvSpPr>
          <p:spPr bwMode="auto">
            <a:xfrm>
              <a:off x="2140" y="3312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22" name="AutoShape 75"/>
            <p:cNvSpPr>
              <a:spLocks noChangeArrowheads="1"/>
            </p:cNvSpPr>
            <p:nvPr/>
          </p:nvSpPr>
          <p:spPr bwMode="auto">
            <a:xfrm>
              <a:off x="2432" y="3151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23" name="AutoShape 76"/>
            <p:cNvSpPr>
              <a:spLocks noChangeArrowheads="1"/>
            </p:cNvSpPr>
            <p:nvPr/>
          </p:nvSpPr>
          <p:spPr bwMode="auto">
            <a:xfrm>
              <a:off x="2785" y="3144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24" name="AutoShape 77"/>
            <p:cNvSpPr>
              <a:spLocks noChangeArrowheads="1"/>
            </p:cNvSpPr>
            <p:nvPr/>
          </p:nvSpPr>
          <p:spPr bwMode="auto">
            <a:xfrm>
              <a:off x="2407" y="3435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25" name="AutoShape 78"/>
            <p:cNvSpPr>
              <a:spLocks noChangeArrowheads="1"/>
            </p:cNvSpPr>
            <p:nvPr/>
          </p:nvSpPr>
          <p:spPr bwMode="auto">
            <a:xfrm>
              <a:off x="3007" y="3325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26" name="AutoShape 79"/>
            <p:cNvSpPr>
              <a:spLocks noChangeArrowheads="1"/>
            </p:cNvSpPr>
            <p:nvPr/>
          </p:nvSpPr>
          <p:spPr bwMode="auto">
            <a:xfrm>
              <a:off x="2723" y="3514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27" name="AutoShape 80"/>
            <p:cNvSpPr>
              <a:spLocks noChangeArrowheads="1"/>
            </p:cNvSpPr>
            <p:nvPr/>
          </p:nvSpPr>
          <p:spPr bwMode="auto">
            <a:xfrm>
              <a:off x="3004" y="3620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28" name="AutoShape 81"/>
            <p:cNvSpPr>
              <a:spLocks noChangeArrowheads="1"/>
            </p:cNvSpPr>
            <p:nvPr/>
          </p:nvSpPr>
          <p:spPr bwMode="auto">
            <a:xfrm>
              <a:off x="2648" y="2945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29" name="AutoShape 82"/>
            <p:cNvSpPr>
              <a:spLocks noChangeArrowheads="1"/>
            </p:cNvSpPr>
            <p:nvPr/>
          </p:nvSpPr>
          <p:spPr bwMode="auto">
            <a:xfrm>
              <a:off x="1844" y="3470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30" name="AutoShape 83"/>
            <p:cNvSpPr>
              <a:spLocks noChangeArrowheads="1"/>
            </p:cNvSpPr>
            <p:nvPr/>
          </p:nvSpPr>
          <p:spPr bwMode="auto">
            <a:xfrm>
              <a:off x="2558" y="3648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31" name="AutoShape 84"/>
            <p:cNvSpPr>
              <a:spLocks noChangeArrowheads="1"/>
            </p:cNvSpPr>
            <p:nvPr/>
          </p:nvSpPr>
          <p:spPr bwMode="auto">
            <a:xfrm>
              <a:off x="2181" y="3589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32" name="AutoShape 85"/>
            <p:cNvSpPr>
              <a:spLocks noChangeArrowheads="1"/>
            </p:cNvSpPr>
            <p:nvPr/>
          </p:nvSpPr>
          <p:spPr bwMode="auto">
            <a:xfrm>
              <a:off x="2359" y="2811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33" name="AutoShape 86"/>
            <p:cNvSpPr>
              <a:spLocks noChangeArrowheads="1"/>
            </p:cNvSpPr>
            <p:nvPr/>
          </p:nvSpPr>
          <p:spPr bwMode="auto">
            <a:xfrm>
              <a:off x="2815" y="3761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34" name="AutoShape 87"/>
            <p:cNvSpPr>
              <a:spLocks noChangeArrowheads="1"/>
            </p:cNvSpPr>
            <p:nvPr/>
          </p:nvSpPr>
          <p:spPr bwMode="auto">
            <a:xfrm>
              <a:off x="3508" y="3662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35" name="AutoShape 88"/>
            <p:cNvSpPr>
              <a:spLocks noChangeArrowheads="1"/>
            </p:cNvSpPr>
            <p:nvPr/>
          </p:nvSpPr>
          <p:spPr bwMode="auto">
            <a:xfrm>
              <a:off x="3244" y="3418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36" name="AutoShape 89"/>
            <p:cNvSpPr>
              <a:spLocks noChangeArrowheads="1"/>
            </p:cNvSpPr>
            <p:nvPr/>
          </p:nvSpPr>
          <p:spPr bwMode="auto">
            <a:xfrm>
              <a:off x="1313" y="3432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37" name="AutoShape 90"/>
            <p:cNvSpPr>
              <a:spLocks noChangeArrowheads="1"/>
            </p:cNvSpPr>
            <p:nvPr/>
          </p:nvSpPr>
          <p:spPr bwMode="auto">
            <a:xfrm>
              <a:off x="350" y="3580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38" name="AutoShape 91"/>
            <p:cNvSpPr>
              <a:spLocks noChangeArrowheads="1"/>
            </p:cNvSpPr>
            <p:nvPr/>
          </p:nvSpPr>
          <p:spPr bwMode="auto">
            <a:xfrm>
              <a:off x="1639" y="3665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39" name="AutoShape 92"/>
            <p:cNvSpPr>
              <a:spLocks noChangeArrowheads="1"/>
            </p:cNvSpPr>
            <p:nvPr/>
          </p:nvSpPr>
          <p:spPr bwMode="auto">
            <a:xfrm>
              <a:off x="1991" y="3771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40" name="AutoShape 93"/>
            <p:cNvSpPr>
              <a:spLocks noChangeArrowheads="1"/>
            </p:cNvSpPr>
            <p:nvPr/>
          </p:nvSpPr>
          <p:spPr bwMode="auto">
            <a:xfrm>
              <a:off x="925" y="3488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41" name="AutoShape 94"/>
            <p:cNvSpPr>
              <a:spLocks noChangeArrowheads="1"/>
            </p:cNvSpPr>
            <p:nvPr/>
          </p:nvSpPr>
          <p:spPr bwMode="auto">
            <a:xfrm>
              <a:off x="229" y="3121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42" name="AutoShape 95"/>
            <p:cNvSpPr>
              <a:spLocks noChangeArrowheads="1"/>
            </p:cNvSpPr>
            <p:nvPr/>
          </p:nvSpPr>
          <p:spPr bwMode="auto">
            <a:xfrm>
              <a:off x="706" y="3680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43" name="AutoShape 96"/>
            <p:cNvSpPr>
              <a:spLocks noChangeArrowheads="1"/>
            </p:cNvSpPr>
            <p:nvPr/>
          </p:nvSpPr>
          <p:spPr bwMode="auto">
            <a:xfrm>
              <a:off x="1172" y="3694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  <p:sp>
          <p:nvSpPr>
            <p:cNvPr id="108644" name="AutoShape 97"/>
            <p:cNvSpPr>
              <a:spLocks noChangeArrowheads="1"/>
            </p:cNvSpPr>
            <p:nvPr/>
          </p:nvSpPr>
          <p:spPr bwMode="auto">
            <a:xfrm>
              <a:off x="507" y="3379"/>
              <a:ext cx="113" cy="124"/>
            </a:xfrm>
            <a:prstGeom prst="smileyFace">
              <a:avLst>
                <a:gd name="adj" fmla="val 4653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endParaRPr lang="en-US" altLang="x-none" sz="1800"/>
            </a:p>
          </p:txBody>
        </p:sp>
      </p:grpSp>
      <p:grpSp>
        <p:nvGrpSpPr>
          <p:cNvPr id="3" name="Group 98"/>
          <p:cNvGrpSpPr>
            <a:grpSpLocks/>
          </p:cNvGrpSpPr>
          <p:nvPr/>
        </p:nvGrpSpPr>
        <p:grpSpPr bwMode="auto">
          <a:xfrm>
            <a:off x="752475" y="1698625"/>
            <a:ext cx="6645275" cy="4489450"/>
            <a:chOff x="72" y="1070"/>
            <a:chExt cx="4186" cy="2828"/>
          </a:xfrm>
        </p:grpSpPr>
        <p:sp>
          <p:nvSpPr>
            <p:cNvPr id="108548" name="Freeform 99"/>
            <p:cNvSpPr>
              <a:spLocks/>
            </p:cNvSpPr>
            <p:nvPr/>
          </p:nvSpPr>
          <p:spPr bwMode="auto">
            <a:xfrm>
              <a:off x="72" y="2520"/>
              <a:ext cx="2149" cy="809"/>
            </a:xfrm>
            <a:custGeom>
              <a:avLst/>
              <a:gdLst>
                <a:gd name="T0" fmla="*/ 0 w 2201"/>
                <a:gd name="T1" fmla="*/ 2 h 1282"/>
                <a:gd name="T2" fmla="*/ 561 w 2201"/>
                <a:gd name="T3" fmla="*/ 8 h 1282"/>
                <a:gd name="T4" fmla="*/ 1422 w 2201"/>
                <a:gd name="T5" fmla="*/ 5 h 1282"/>
                <a:gd name="T6" fmla="*/ 1692 w 2201"/>
                <a:gd name="T7" fmla="*/ 0 h 128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01"/>
                <a:gd name="T13" fmla="*/ 0 h 1282"/>
                <a:gd name="T14" fmla="*/ 2201 w 2201"/>
                <a:gd name="T15" fmla="*/ 1282 h 128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01" h="1282">
                  <a:moveTo>
                    <a:pt x="0" y="247"/>
                  </a:moveTo>
                  <a:cubicBezTo>
                    <a:pt x="211" y="665"/>
                    <a:pt x="422" y="1084"/>
                    <a:pt x="730" y="1183"/>
                  </a:cubicBezTo>
                  <a:cubicBezTo>
                    <a:pt x="1038" y="1282"/>
                    <a:pt x="1606" y="1040"/>
                    <a:pt x="1851" y="843"/>
                  </a:cubicBezTo>
                  <a:cubicBezTo>
                    <a:pt x="2096" y="646"/>
                    <a:pt x="2148" y="323"/>
                    <a:pt x="2201" y="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49" name="Line 100"/>
            <p:cNvSpPr>
              <a:spLocks noChangeShapeType="1"/>
            </p:cNvSpPr>
            <p:nvPr/>
          </p:nvSpPr>
          <p:spPr bwMode="auto">
            <a:xfrm flipH="1" flipV="1">
              <a:off x="1995" y="1070"/>
              <a:ext cx="226" cy="14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50" name="Line 101"/>
            <p:cNvSpPr>
              <a:spLocks noChangeShapeType="1"/>
            </p:cNvSpPr>
            <p:nvPr/>
          </p:nvSpPr>
          <p:spPr bwMode="auto">
            <a:xfrm>
              <a:off x="2222" y="2510"/>
              <a:ext cx="2036" cy="13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/>
            <a:r>
              <a:rPr lang="en-US" altLang="x-none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Decision Trees: weaknesses</a:t>
            </a:r>
          </a:p>
        </p:txBody>
      </p:sp>
      <p:sp>
        <p:nvSpPr>
          <p:cNvPr id="1629187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268413"/>
            <a:ext cx="7772400" cy="49244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sz="3200" dirty="0" smtClean="0">
                <a:ea typeface="+mn-ea"/>
                <a:cs typeface="+mn-cs"/>
              </a:rPr>
              <a:t>prone </a:t>
            </a:r>
            <a:r>
              <a:rPr lang="en-US" sz="3200" dirty="0">
                <a:ea typeface="+mn-ea"/>
                <a:cs typeface="+mn-cs"/>
              </a:rPr>
              <a:t>to errors in classification problems with many classes and relatively small number of training examples.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Since each branch in the decision tree splits the training data, the amount of training data available to train nodes lower in the tree can become quite small.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sz="3200" dirty="0" smtClean="0">
                <a:ea typeface="+mn-ea"/>
                <a:cs typeface="+mn-cs"/>
              </a:rPr>
              <a:t>can </a:t>
            </a:r>
            <a:r>
              <a:rPr lang="en-US" sz="3200" dirty="0">
                <a:ea typeface="+mn-ea"/>
                <a:cs typeface="+mn-cs"/>
              </a:rPr>
              <a:t>be computationally expensive to train.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Need to compare all possible splits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Pruning is also expensive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endParaRPr lang="en-US" sz="3200" dirty="0">
              <a:ea typeface="+mn-ea"/>
              <a:cs typeface="+mn-cs"/>
            </a:endParaRPr>
          </a:p>
        </p:txBody>
      </p:sp>
      <p:sp>
        <p:nvSpPr>
          <p:cNvPr id="18435" name="Rectangle 15"/>
          <p:cNvSpPr txBox="1">
            <a:spLocks noChangeArrowheads="1"/>
          </p:cNvSpPr>
          <p:nvPr/>
        </p:nvSpPr>
        <p:spPr bwMode="auto">
          <a:xfrm>
            <a:off x="1966913" y="6626225"/>
            <a:ext cx="163512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1600">
                <a:latin typeface="Tw Cen MT" charset="0"/>
              </a:rPr>
              <a:t>Slide from Heng Ji</a:t>
            </a:r>
          </a:p>
          <a:p>
            <a:endParaRPr lang="en-US" altLang="zh-CN" sz="1600">
              <a:latin typeface="Tw Cen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9187" grpId="0" build="p" autoUpdateAnimBg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r>
              <a:rPr lang="en-US" altLang="x-none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Multiclass Approaches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One vs rest: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Build N binary classifiers, for class </a:t>
            </a:r>
            <a:r>
              <a:rPr lang="en-US" i="1" dirty="0" smtClean="0">
                <a:latin typeface="+mj-lt"/>
              </a:rPr>
              <a:t>C</a:t>
            </a:r>
            <a:r>
              <a:rPr lang="en-US" i="1" baseline="-25000" dirty="0" smtClean="0">
                <a:latin typeface="+mj-lt"/>
              </a:rPr>
              <a:t>i</a:t>
            </a:r>
            <a:r>
              <a:rPr lang="en-US" dirty="0" smtClean="0"/>
              <a:t> against all others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Choose the class with highest score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One vs one: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Build N(N-1)/2 classifiers, each class against each other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Use voting to choose the class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/>
            <a:r>
              <a:rPr lang="en-US" altLang="zh-CN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Properties of SVM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1371600"/>
            <a:ext cx="8229600" cy="50815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400" b="1">
                <a:ea typeface="ＭＳ Ｐゴシック" charset="-128"/>
              </a:rPr>
              <a:t>Flexibility in choosing a similarity function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 b="1">
                <a:ea typeface="ＭＳ Ｐゴシック" charset="-128"/>
              </a:rPr>
              <a:t>Sparseness of solution when dealing with large data sets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800" b="1">
                <a:ea typeface="ＭＳ Ｐゴシック" charset="-128"/>
              </a:rPr>
              <a:t>only support vectors are used to specify the separating hyperplane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 b="1">
                <a:ea typeface="ＭＳ Ｐゴシック" charset="-128"/>
              </a:rPr>
              <a:t>Ability to handle large feature spaces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800" b="1">
                <a:ea typeface="ＭＳ Ｐゴシック" charset="-128"/>
              </a:rPr>
              <a:t>complexity does not depend on the dimensionality of the feature space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 b="1">
                <a:ea typeface="ＭＳ Ｐゴシック" charset="-128"/>
              </a:rPr>
              <a:t>Overfitting can be controlled by soft margin approach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 b="1">
                <a:ea typeface="ＭＳ Ｐゴシック" charset="-128"/>
              </a:rPr>
              <a:t>Nice math property: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800" b="1">
                <a:ea typeface="ＭＳ Ｐゴシック" charset="-128"/>
              </a:rPr>
              <a:t>a simple convex optimization problem which is guaranteed to converge to a single global solution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 b="1">
                <a:ea typeface="ＭＳ Ｐゴシック" charset="-128"/>
              </a:rPr>
              <a:t>Feature Selection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/>
            <a:r>
              <a:rPr lang="en-US" altLang="zh-CN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SVM Applications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b="1">
                <a:ea typeface="ＭＳ Ｐゴシック" charset="-128"/>
              </a:rPr>
              <a:t>SVM has been used successfully in many real-world problems</a:t>
            </a:r>
          </a:p>
          <a:p>
            <a:pPr lvl="1" eaLnBrk="1" hangingPunct="1"/>
            <a:r>
              <a:rPr lang="en-US" altLang="zh-CN" b="1">
                <a:ea typeface="ＭＳ Ｐゴシック" charset="-128"/>
              </a:rPr>
              <a:t>text (and hypertext) categorization</a:t>
            </a:r>
          </a:p>
          <a:p>
            <a:pPr lvl="1" eaLnBrk="1" hangingPunct="1"/>
            <a:r>
              <a:rPr lang="en-US" altLang="zh-CN" b="1">
                <a:ea typeface="ＭＳ Ｐゴシック" charset="-128"/>
              </a:rPr>
              <a:t>image classification – different types of sub-problems </a:t>
            </a:r>
          </a:p>
          <a:p>
            <a:pPr lvl="1" eaLnBrk="1" hangingPunct="1"/>
            <a:r>
              <a:rPr lang="en-US" altLang="zh-CN" b="1">
                <a:ea typeface="ＭＳ Ｐゴシック" charset="-128"/>
              </a:rPr>
              <a:t>bioinformatics (protein classification, cancer classification)</a:t>
            </a:r>
          </a:p>
          <a:p>
            <a:pPr lvl="1" eaLnBrk="1" hangingPunct="1"/>
            <a:r>
              <a:rPr lang="en-US" altLang="zh-CN" b="1">
                <a:ea typeface="ＭＳ Ｐゴシック" charset="-128"/>
              </a:rPr>
              <a:t>hand-written character recognition</a:t>
            </a:r>
            <a:endParaRPr lang="en-US" altLang="zh-CN" sz="2000" b="1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63575" y="0"/>
            <a:ext cx="8480425" cy="76517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4000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Application 1: Cancer Classification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46113" y="1295400"/>
            <a:ext cx="4114800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zh-CN" sz="2600" dirty="0" smtClean="0">
                <a:ea typeface="+mn-ea"/>
                <a:cs typeface="+mn-cs"/>
              </a:rPr>
              <a:t>High Dimensional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zh-CN" sz="2000" dirty="0" smtClean="0">
                <a:ea typeface="+mn-ea"/>
                <a:cs typeface="+mn-cs"/>
              </a:rPr>
              <a:t>    - p&gt;1000; n&lt;100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zh-CN" sz="2000" dirty="0" smtClean="0">
              <a:ea typeface="+mn-ea"/>
              <a:cs typeface="+mn-cs"/>
            </a:endParaRP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zh-CN" sz="2600" dirty="0" smtClean="0">
                <a:ea typeface="+mn-ea"/>
                <a:cs typeface="+mn-cs"/>
              </a:rPr>
              <a:t>Imbalanced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zh-CN" sz="2600" dirty="0" smtClean="0">
                <a:ea typeface="+mn-ea"/>
                <a:cs typeface="+mn-cs"/>
              </a:rPr>
              <a:t>    </a:t>
            </a:r>
            <a:r>
              <a:rPr lang="en-US" altLang="zh-CN" sz="2000" dirty="0" smtClean="0">
                <a:ea typeface="+mn-ea"/>
                <a:cs typeface="+mn-cs"/>
              </a:rPr>
              <a:t>- less positive samples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zh-CN" sz="2000" dirty="0" smtClean="0">
              <a:ea typeface="+mn-ea"/>
              <a:cs typeface="+mn-cs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zh-CN" sz="2000" dirty="0" smtClean="0">
              <a:ea typeface="+mn-ea"/>
              <a:cs typeface="+mn-cs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zh-CN" sz="2000" dirty="0" smtClean="0">
              <a:ea typeface="+mn-ea"/>
              <a:cs typeface="+mn-cs"/>
            </a:endParaRP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zh-CN" sz="2600" dirty="0" smtClean="0">
                <a:ea typeface="+mn-ea"/>
                <a:cs typeface="+mn-cs"/>
              </a:rPr>
              <a:t>Many irrelevant features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zh-CN" sz="2600" dirty="0" smtClean="0">
                <a:ea typeface="+mn-ea"/>
                <a:cs typeface="+mn-cs"/>
              </a:rPr>
              <a:t>Noisy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zh-CN" sz="2000" dirty="0" smtClean="0">
              <a:ea typeface="+mn-ea"/>
              <a:cs typeface="+mn-cs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zh-CN" sz="2600" dirty="0" smtClean="0">
              <a:ea typeface="+mn-ea"/>
              <a:cs typeface="+mn-cs"/>
            </a:endParaRP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endParaRPr lang="en-US" altLang="zh-CN" sz="2600" dirty="0" smtClean="0">
              <a:ea typeface="+mn-ea"/>
              <a:cs typeface="+mn-cs"/>
            </a:endParaRPr>
          </a:p>
        </p:txBody>
      </p:sp>
      <p:graphicFrame>
        <p:nvGraphicFramePr>
          <p:cNvPr id="328755" name="Group 51"/>
          <p:cNvGraphicFramePr>
            <a:graphicFrameLocks noGrp="1"/>
          </p:cNvGraphicFramePr>
          <p:nvPr>
            <p:ph sz="quarter" idx="2"/>
          </p:nvPr>
        </p:nvGraphicFramePr>
        <p:xfrm>
          <a:off x="4913313" y="1600200"/>
          <a:ext cx="4038600" cy="2195801"/>
        </p:xfrm>
        <a:graphic>
          <a:graphicData uri="http://schemas.openxmlformats.org/drawingml/2006/table">
            <a:tbl>
              <a:tblPr/>
              <a:tblGrid>
                <a:gridCol w="1322387"/>
                <a:gridCol w="654050"/>
                <a:gridCol w="655638"/>
                <a:gridCol w="752475"/>
                <a:gridCol w="654050"/>
              </a:tblGrid>
              <a:tr h="344488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Genes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Patients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g-1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g-2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宋体" charset="-122"/>
                        </a:rPr>
                        <a:t>……</a:t>
                      </a:r>
                      <a:endParaRPr kumimoji="0" lang="en-US" altLang="zh-CN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g-p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P-1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x-non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x-non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x-non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x-non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p-2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x-non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x-non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x-non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x-non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宋体" charset="-122"/>
                        </a:rPr>
                        <a:t>……</a:t>
                      </a: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.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x-non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x-non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x-non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x-non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p-n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x-non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x-non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x-non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kumimoji="1"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charset="2"/>
                        <a:defRPr kumimoji="1"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x-non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2685" name="Object 4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103313" y="3657600"/>
          <a:ext cx="2895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1" name="Equation" r:id="rId3" imgW="1447800" imgH="419100" progId="Equation.3">
                  <p:embed/>
                </p:oleObj>
              </mc:Choice>
              <mc:Fallback>
                <p:oleObj name="Equation" r:id="rId3" imgW="1447800" imgH="41910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313" y="3657600"/>
                        <a:ext cx="2895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756" name="Line 52"/>
          <p:cNvSpPr>
            <a:spLocks noChangeShapeType="1"/>
          </p:cNvSpPr>
          <p:nvPr/>
        </p:nvSpPr>
        <p:spPr bwMode="auto">
          <a:xfrm>
            <a:off x="4913313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57" name="Rectangle 53"/>
          <p:cNvSpPr>
            <a:spLocks noChangeArrowheads="1"/>
          </p:cNvSpPr>
          <p:nvPr/>
        </p:nvSpPr>
        <p:spPr bwMode="auto">
          <a:xfrm>
            <a:off x="5751513" y="4114800"/>
            <a:ext cx="3141662" cy="20574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kumimoji="1" sz="2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0" lang="en-US" altLang="zh-CN" sz="1800" dirty="0" smtClean="0">
                <a:solidFill>
                  <a:srgbClr val="CC0000"/>
                </a:solidFill>
                <a:ea typeface="宋体" panose="02010600030101010101" pitchFamily="2" charset="-122"/>
              </a:rPr>
              <a:t>FEATURE SELECTION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0" lang="en-US" altLang="zh-CN" sz="1800" dirty="0" smtClean="0">
              <a:solidFill>
                <a:srgbClr val="CC0000"/>
              </a:solidFill>
              <a:ea typeface="宋体" panose="02010600030101010101" pitchFamily="2" charset="-122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0" lang="en-US" altLang="zh-CN" sz="1800" dirty="0" smtClean="0">
                <a:ea typeface="宋体" panose="02010600030101010101" pitchFamily="2" charset="-122"/>
              </a:rPr>
              <a:t>In the linear case,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0" lang="en-US" altLang="zh-CN" sz="1800" dirty="0" smtClean="0">
                <a:latin typeface="+mj-lt"/>
                <a:ea typeface="宋体" panose="02010600030101010101" pitchFamily="2" charset="-122"/>
              </a:rPr>
              <a:t>w</a:t>
            </a:r>
            <a:r>
              <a:rPr kumimoji="0" lang="en-US" altLang="zh-CN" sz="1800" baseline="-25000" dirty="0" smtClean="0">
                <a:latin typeface="+mj-lt"/>
                <a:ea typeface="宋体" panose="02010600030101010101" pitchFamily="2" charset="-122"/>
              </a:rPr>
              <a:t>i</a:t>
            </a:r>
            <a:r>
              <a:rPr kumimoji="0" lang="en-US" altLang="zh-CN" sz="1800" baseline="30000" dirty="0" smtClean="0">
                <a:latin typeface="+mj-lt"/>
                <a:ea typeface="宋体" panose="02010600030101010101" pitchFamily="2" charset="-122"/>
              </a:rPr>
              <a:t>2</a:t>
            </a:r>
            <a:r>
              <a:rPr kumimoji="0" lang="en-US" altLang="zh-CN" sz="1800" dirty="0" smtClean="0">
                <a:ea typeface="宋体" panose="02010600030101010101" pitchFamily="2" charset="-122"/>
              </a:rPr>
              <a:t> gives the ranking of dim </a:t>
            </a:r>
            <a:r>
              <a:rPr kumimoji="0" lang="en-US" altLang="zh-CN" sz="1800" dirty="0" err="1" smtClean="0">
                <a:latin typeface="+mj-lt"/>
                <a:ea typeface="宋体" panose="02010600030101010101" pitchFamily="2" charset="-122"/>
              </a:rPr>
              <a:t>i</a:t>
            </a:r>
            <a:endParaRPr kumimoji="0" lang="en-US" altLang="zh-CN" sz="1800" dirty="0" smtClean="0">
              <a:latin typeface="+mj-lt"/>
              <a:ea typeface="宋体" panose="02010600030101010101" pitchFamily="2" charset="-122"/>
            </a:endParaRPr>
          </a:p>
        </p:txBody>
      </p:sp>
      <p:sp>
        <p:nvSpPr>
          <p:cNvPr id="112688" name="Rounded Rectangular Callout 1"/>
          <p:cNvSpPr>
            <a:spLocks noChangeArrowheads="1"/>
          </p:cNvSpPr>
          <p:nvPr/>
        </p:nvSpPr>
        <p:spPr bwMode="auto">
          <a:xfrm>
            <a:off x="2268538" y="5516563"/>
            <a:ext cx="3240087" cy="865187"/>
          </a:xfrm>
          <a:prstGeom prst="wedgeRoundRectCallout">
            <a:avLst>
              <a:gd name="adj1" fmla="val -42389"/>
              <a:gd name="adj2" fmla="val -69778"/>
              <a:gd name="adj3" fmla="val 16667"/>
            </a:avLst>
          </a:prstGeom>
          <a:solidFill>
            <a:srgbClr val="FF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/>
            <a:r>
              <a:rPr lang="en-US" altLang="zh-CN" sz="1800" b="1"/>
              <a:t>SVM is sensitive to noisy (mis-labeled) data </a:t>
            </a:r>
            <a:r>
              <a:rPr lang="en-US" altLang="zh-CN" sz="1800" b="1">
                <a:sym typeface="Wingdings" charset="2"/>
              </a:rPr>
              <a:t></a:t>
            </a:r>
            <a:endParaRPr lang="en-US" altLang="zh-CN" sz="18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56" grpId="0" animBg="1"/>
      <p:bldP spid="328757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/>
            <a:r>
              <a:rPr lang="en-US" altLang="zh-CN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Weakness of SVM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1352550"/>
            <a:ext cx="8229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400" b="1">
                <a:ea typeface="ＭＳ Ｐゴシック" charset="-128"/>
              </a:rPr>
              <a:t>It is sensitive to noise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b="1">
                <a:ea typeface="ＭＳ Ｐゴシック" charset="-128"/>
              </a:rPr>
              <a:t>A relatively small number of mislabeled examples can dramatically decrease the performance</a:t>
            </a:r>
            <a:endParaRPr lang="en-US" altLang="zh-CN" sz="1600" b="1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altLang="zh-CN" sz="2000" b="1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400" b="1">
                <a:ea typeface="ＭＳ Ｐゴシック" charset="-128"/>
              </a:rPr>
              <a:t>It only considers two classes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b="1">
                <a:ea typeface="ＭＳ Ｐゴシック" charset="-128"/>
              </a:rPr>
              <a:t>how to do multi-class classification with SVM?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b="1">
                <a:ea typeface="ＭＳ Ｐゴシック" charset="-128"/>
              </a:rPr>
              <a:t>Answer:</a:t>
            </a:r>
          </a:p>
          <a:p>
            <a:pPr marL="1257300" lvl="2" indent="-342900" eaLnBrk="1" hangingPunct="1">
              <a:lnSpc>
                <a:spcPct val="80000"/>
              </a:lnSpc>
              <a:buFont typeface="Times New Roman" charset="0"/>
              <a:buAutoNum type="arabicPeriod"/>
            </a:pPr>
            <a:r>
              <a:rPr lang="en-US" altLang="zh-CN" b="1">
                <a:ea typeface="ＭＳ Ｐゴシック" charset="-128"/>
              </a:rPr>
              <a:t>with output arity m, learn m SVM’s</a:t>
            </a:r>
            <a:r>
              <a:rPr lang="en-US" altLang="zh-CN" sz="1600" b="1">
                <a:ea typeface="ＭＳ Ｐゴシック" charset="-128"/>
              </a:rPr>
              <a:t/>
            </a:r>
            <a:br>
              <a:rPr lang="en-US" altLang="zh-CN" sz="1600" b="1">
                <a:ea typeface="ＭＳ Ｐゴシック" charset="-128"/>
              </a:rPr>
            </a:br>
            <a:r>
              <a:rPr lang="en-US" altLang="zh-CN" b="1">
                <a:solidFill>
                  <a:schemeClr val="hlink"/>
                </a:solidFill>
                <a:ea typeface="ＭＳ Ｐゴシック" charset="-128"/>
              </a:rPr>
              <a:t>	SVM 1 learns “Output==1” vs “Output != 1”</a:t>
            </a:r>
            <a:br>
              <a:rPr lang="en-US" altLang="zh-CN" b="1">
                <a:solidFill>
                  <a:schemeClr val="hlink"/>
                </a:solidFill>
                <a:ea typeface="ＭＳ Ｐゴシック" charset="-128"/>
              </a:rPr>
            </a:br>
            <a:r>
              <a:rPr lang="en-US" altLang="zh-CN" b="1">
                <a:solidFill>
                  <a:schemeClr val="hlink"/>
                </a:solidFill>
                <a:ea typeface="ＭＳ Ｐゴシック" charset="-128"/>
              </a:rPr>
              <a:t>	SVM 2 learns “Output==2” vs “Output != 2”</a:t>
            </a:r>
            <a:br>
              <a:rPr lang="en-US" altLang="zh-CN" b="1">
                <a:solidFill>
                  <a:schemeClr val="hlink"/>
                </a:solidFill>
                <a:ea typeface="ＭＳ Ｐゴシック" charset="-128"/>
              </a:rPr>
            </a:br>
            <a:r>
              <a:rPr lang="en-US" altLang="zh-CN" b="1">
                <a:solidFill>
                  <a:schemeClr val="hlink"/>
                </a:solidFill>
                <a:ea typeface="ＭＳ Ｐゴシック" charset="-128"/>
              </a:rPr>
              <a:t>	:</a:t>
            </a:r>
            <a:br>
              <a:rPr lang="en-US" altLang="zh-CN" b="1">
                <a:solidFill>
                  <a:schemeClr val="hlink"/>
                </a:solidFill>
                <a:ea typeface="ＭＳ Ｐゴシック" charset="-128"/>
              </a:rPr>
            </a:br>
            <a:r>
              <a:rPr lang="en-US" altLang="zh-CN" b="1">
                <a:solidFill>
                  <a:schemeClr val="hlink"/>
                </a:solidFill>
                <a:ea typeface="ＭＳ Ｐゴシック" charset="-128"/>
              </a:rPr>
              <a:t>	SVM m learns “Output==m” vs “Output != m”</a:t>
            </a:r>
          </a:p>
          <a:p>
            <a:pPr marL="1257300" lvl="2" indent="-342900" eaLnBrk="1" hangingPunct="1">
              <a:lnSpc>
                <a:spcPct val="80000"/>
              </a:lnSpc>
              <a:buFont typeface="Times New Roman" charset="0"/>
              <a:buAutoNum type="arabicPeriod"/>
            </a:pPr>
            <a:r>
              <a:rPr lang="en-US" altLang="zh-CN" b="1">
                <a:ea typeface="ＭＳ Ｐゴシック" charset="-128"/>
              </a:rPr>
              <a:t>to predict the output for a new input, just predict with each SVM and find out which one puts the prediction the furthest into the positive region.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zh-CN" sz="2000" b="1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/>
            <a:r>
              <a:rPr lang="en-US" altLang="zh-CN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Application: Text Categorization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zh-CN" smtClean="0">
                <a:ea typeface="+mn-ea"/>
                <a:cs typeface="+mn-cs"/>
              </a:rPr>
              <a:t>Task: The classification of natural text (or hypertext) documents into a fixed number of predefined categories based on their content.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zh-CN" smtClean="0">
                <a:ea typeface="+mn-ea"/>
                <a:cs typeface="+mn-cs"/>
              </a:rPr>
              <a:t>   </a:t>
            </a:r>
            <a:r>
              <a:rPr lang="en-US" altLang="zh-CN" sz="2400" smtClean="0">
                <a:ea typeface="+mn-ea"/>
                <a:cs typeface="+mn-cs"/>
              </a:rPr>
              <a:t>- email filtering, web searching, sorting documents by topic, etc..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zh-CN" smtClean="0">
                <a:ea typeface="+mn-ea"/>
                <a:cs typeface="+mn-cs"/>
              </a:rPr>
              <a:t>A document can be assigned to more than one category, so this can be viewed as a series of binary classification problems, one for each category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endParaRPr lang="en-US" altLang="zh-CN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x-none" sz="4000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Application : Face Expression Recognition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ea typeface="ＭＳ Ｐゴシック" charset="-128"/>
              </a:rPr>
              <a:t>Construct feature space, by use of eigenvectors or other means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Multiple class problem, several expressions</a:t>
            </a:r>
          </a:p>
          <a:p>
            <a:pPr eaLnBrk="1" hangingPunct="1"/>
            <a:r>
              <a:rPr lang="en-US" altLang="x-none">
                <a:ea typeface="ＭＳ Ｐゴシック" charset="-128"/>
              </a:rPr>
              <a:t>Use multi-class SVM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735013" y="0"/>
            <a:ext cx="8229600" cy="712788"/>
          </a:xfrm>
        </p:spPr>
        <p:txBody>
          <a:bodyPr/>
          <a:lstStyle/>
          <a:p>
            <a:pPr eaLnBrk="1" hangingPunct="1"/>
            <a:r>
              <a:rPr lang="en-US" altLang="zh-CN" sz="4800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Some Issues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1341438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400" b="1">
                <a:ea typeface="宋体" charset="-122"/>
              </a:rPr>
              <a:t>Choice of kernel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zh-CN" sz="2000" b="1">
                <a:ea typeface="宋体" charset="-122"/>
              </a:rPr>
              <a:t>    - Gaussian or polynomial kernel is default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zh-CN" sz="2000" b="1">
                <a:ea typeface="宋体" charset="-122"/>
              </a:rPr>
              <a:t>    - if ineffective, more elaborate kernels are needed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altLang="zh-CN" sz="2000" b="1">
              <a:ea typeface="宋体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400" b="1">
                <a:ea typeface="宋体" charset="-122"/>
              </a:rPr>
              <a:t>Choice of kernel parameters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zh-CN" sz="2000" b="1">
                <a:ea typeface="宋体" charset="-122"/>
              </a:rPr>
              <a:t>   - e.g. </a:t>
            </a:r>
            <a:r>
              <a:rPr lang="en-CA" altLang="zh-CN" sz="2000" b="1">
                <a:ea typeface="宋体" charset="-122"/>
              </a:rPr>
              <a:t>σ in Gaussian kernel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zh-CN" sz="2000" b="1">
                <a:ea typeface="宋体" charset="-122"/>
              </a:rPr>
              <a:t>   - </a:t>
            </a:r>
            <a:r>
              <a:rPr lang="en-CA" altLang="zh-CN" sz="2000" b="1">
                <a:ea typeface="宋体" charset="-122"/>
              </a:rPr>
              <a:t>σ is the distance between closest points with different classifications 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zh-CN" sz="2000" b="1">
                <a:ea typeface="宋体" charset="-122"/>
              </a:rPr>
              <a:t>   -</a:t>
            </a:r>
            <a:r>
              <a:rPr lang="en-CA" altLang="zh-CN" sz="2000" b="1">
                <a:ea typeface="宋体" charset="-122"/>
              </a:rPr>
              <a:t> In the absence of reliable criteria, applications rely on the use of a validation set or cross-validation to set such parameters. 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zh-CN" sz="2000" b="1">
              <a:ea typeface="宋体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400" b="1">
                <a:ea typeface="宋体" charset="-122"/>
              </a:rPr>
              <a:t>Optimization criterion</a:t>
            </a:r>
            <a:r>
              <a:rPr lang="en-US" altLang="zh-CN" sz="2100">
                <a:ea typeface="宋体" charset="-122"/>
              </a:rPr>
              <a:t> – Hard margin v.s. Soft margin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zh-CN" sz="2000" b="1">
                <a:ea typeface="宋体" charset="-122"/>
              </a:rPr>
              <a:t>   - a lengthy series of experiments in which various parameters are tested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/>
            <a:r>
              <a:rPr lang="en-US" altLang="zh-CN">
                <a:solidFill>
                  <a:srgbClr val="00B050"/>
                </a:solidFill>
                <a:latin typeface="Tw Cen MT Condensed" charset="0"/>
                <a:ea typeface="ＭＳ Ｐゴシック" charset="-128"/>
              </a:rPr>
              <a:t>Additional Resources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19200"/>
            <a:ext cx="8316912" cy="4873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CN" sz="2500" b="1" dirty="0" err="1">
                <a:ea typeface="+mn-ea"/>
                <a:cs typeface="+mn-cs"/>
              </a:rPr>
              <a:t>l</a:t>
            </a:r>
            <a:r>
              <a:rPr lang="en-US" altLang="zh-CN" sz="2500" b="1" dirty="0" err="1" smtClean="0">
                <a:ea typeface="+mn-ea"/>
                <a:cs typeface="+mn-cs"/>
              </a:rPr>
              <a:t>ibSVM</a:t>
            </a:r>
            <a:endParaRPr lang="en-US" altLang="zh-CN" sz="2500" b="1" dirty="0" smtClean="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CN" sz="2500" b="1" dirty="0" smtClean="0">
                <a:ea typeface="+mn-ea"/>
                <a:cs typeface="+mn-cs"/>
              </a:rPr>
              <a:t>An excellent tutorial on VC-dimension and Support Vector Machines:</a:t>
            </a:r>
            <a:r>
              <a:rPr lang="en-US" altLang="zh-CN" sz="2500" dirty="0" smtClean="0">
                <a:ea typeface="+mn-ea"/>
                <a:cs typeface="+mn-cs"/>
              </a:rPr>
              <a:t> 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CN" b="1" dirty="0" smtClean="0"/>
              <a:t>C.J.C. Burges. A tutorial on support vector machines for pattern recognition. Data Mining and Knowledge Discovery, 2(2):955-974, 1998. 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zh-CN" b="1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CN" sz="2500" b="1" dirty="0" smtClean="0">
                <a:ea typeface="+mn-ea"/>
                <a:cs typeface="+mn-cs"/>
              </a:rPr>
              <a:t>The VC/SRM/SVM Bible: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CN" sz="2500" b="1" dirty="0" smtClean="0">
                <a:ea typeface="+mn-ea"/>
                <a:cs typeface="+mn-cs"/>
              </a:rPr>
              <a:t>    </a:t>
            </a:r>
            <a:r>
              <a:rPr lang="en-US" altLang="zh-CN" sz="2100" b="1" dirty="0" smtClean="0">
                <a:ea typeface="+mn-ea"/>
                <a:cs typeface="+mn-cs"/>
              </a:rPr>
              <a:t>Statistical Learning Theory by Vladimir </a:t>
            </a:r>
            <a:r>
              <a:rPr lang="en-US" altLang="zh-CN" sz="2100" b="1" dirty="0" err="1" smtClean="0">
                <a:ea typeface="+mn-ea"/>
                <a:cs typeface="+mn-cs"/>
              </a:rPr>
              <a:t>Vapnik</a:t>
            </a:r>
            <a:r>
              <a:rPr lang="en-US" altLang="zh-CN" sz="2100" b="1" dirty="0" smtClean="0">
                <a:ea typeface="+mn-ea"/>
                <a:cs typeface="+mn-cs"/>
              </a:rPr>
              <a:t>, Wiley-</a:t>
            </a:r>
            <a:r>
              <a:rPr lang="en-US" altLang="zh-CN" sz="2100" b="1" dirty="0" err="1" smtClean="0">
                <a:ea typeface="+mn-ea"/>
                <a:cs typeface="+mn-cs"/>
              </a:rPr>
              <a:t>Interscience</a:t>
            </a:r>
            <a:r>
              <a:rPr lang="en-US" altLang="zh-CN" sz="2100" b="1" dirty="0" smtClean="0">
                <a:ea typeface="+mn-ea"/>
                <a:cs typeface="+mn-cs"/>
              </a:rPr>
              <a:t>; 1998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CN" sz="2100" b="1" dirty="0">
                <a:ea typeface="+mn-ea"/>
                <a:cs typeface="+mn-cs"/>
              </a:rPr>
              <a:t>	</a:t>
            </a:r>
            <a:r>
              <a:rPr lang="en-US" altLang="zh-CN" sz="2400" dirty="0">
                <a:latin typeface="Comic Sans MS" panose="030F0702030302020204" pitchFamily="66" charset="0"/>
                <a:ea typeface="+mn-ea"/>
                <a:cs typeface="+mn-cs"/>
                <a:hlinkClick r:id="rId2"/>
              </a:rPr>
              <a:t>http://www.kernel-machines.org/</a:t>
            </a:r>
            <a:endParaRPr lang="en-US" altLang="zh-CN" sz="2400" dirty="0">
              <a:latin typeface="Comic Sans MS" panose="030F0702030302020204" pitchFamily="66" charset="0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CN" sz="2100" b="1" dirty="0" smtClean="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CN" sz="2500" b="1" dirty="0" smtClean="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endParaRPr lang="en-US" altLang="zh-CN" sz="2500" b="1" dirty="0" smtClean="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CN" sz="2100" b="1" dirty="0" smtClean="0">
                <a:ea typeface="+mn-ea"/>
                <a:cs typeface="+mn-cs"/>
              </a:rPr>
              <a:t> 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endParaRPr lang="en-US" altLang="zh-CN" sz="2100" dirty="0" smtClean="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endParaRPr lang="en-US" altLang="zh-CN" sz="2100" dirty="0" smtClean="0">
              <a:ea typeface="+mn-ea"/>
              <a:cs typeface="+mn-cs"/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/>
            <a:r>
              <a:rPr lang="en-US" altLang="zh-CN">
                <a:latin typeface="Tw Cen MT Condensed" charset="0"/>
                <a:ea typeface="ＭＳ Ｐゴシック" charset="-128"/>
              </a:rPr>
              <a:t>Reference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600" b="1">
                <a:ea typeface="ＭＳ Ｐゴシック" charset="-128"/>
              </a:rPr>
              <a:t>Support Vector Machine Classification of Microarray Gene Expression Data</a:t>
            </a:r>
            <a:r>
              <a:rPr lang="en-US" altLang="zh-CN" sz="2600">
                <a:ea typeface="ＭＳ Ｐゴシック" charset="-128"/>
              </a:rPr>
              <a:t>, Michael P. S. Brown William Noble Grundy, David Lin, Nello Cristianini, Charles Sugnet, Manuel Ares, Jr., David Haussler </a:t>
            </a:r>
          </a:p>
          <a:p>
            <a:pPr eaLnBrk="1" hangingPunct="1"/>
            <a:r>
              <a:rPr lang="en-US" altLang="zh-CN" sz="2600">
                <a:ea typeface="ＭＳ Ｐゴシック" charset="-128"/>
              </a:rPr>
              <a:t>www.cs.utexas.edu/users/mooney/cs391L/svm.</a:t>
            </a:r>
            <a:r>
              <a:rPr lang="en-US" altLang="zh-CN" sz="2600" b="1">
                <a:ea typeface="ＭＳ Ｐゴシック" charset="-128"/>
              </a:rPr>
              <a:t>ppt</a:t>
            </a:r>
            <a:r>
              <a:rPr lang="en-US" altLang="zh-CN" sz="2600">
                <a:ea typeface="ＭＳ Ｐゴシック" charset="-128"/>
              </a:rPr>
              <a:t> </a:t>
            </a:r>
          </a:p>
          <a:p>
            <a:pPr eaLnBrk="1" hangingPunct="1"/>
            <a:r>
              <a:rPr lang="en-US" altLang="zh-CN" sz="2600" b="1">
                <a:ea typeface="ＭＳ Ｐゴシック" charset="-128"/>
              </a:rPr>
              <a:t>Text categorization with Support Vector Machines:</a:t>
            </a:r>
            <a:br>
              <a:rPr lang="en-US" altLang="zh-CN" sz="2600" b="1">
                <a:ea typeface="ＭＳ Ｐゴシック" charset="-128"/>
              </a:rPr>
            </a:br>
            <a:r>
              <a:rPr lang="en-US" altLang="zh-CN" sz="2600" b="1">
                <a:ea typeface="ＭＳ Ｐゴシック" charset="-128"/>
              </a:rPr>
              <a:t>learning with many relevant features</a:t>
            </a:r>
            <a:r>
              <a:rPr lang="en-US" altLang="zh-CN" sz="2600">
                <a:ea typeface="ＭＳ Ｐゴシック" charset="-128"/>
              </a:rPr>
              <a:t> </a:t>
            </a:r>
          </a:p>
          <a:p>
            <a:pPr eaLnBrk="1" hangingPunct="1">
              <a:buFont typeface="Wingdings" charset="2"/>
              <a:buNone/>
            </a:pPr>
            <a:r>
              <a:rPr lang="en-US" altLang="zh-CN" sz="2600">
                <a:ea typeface="ＭＳ Ｐゴシック" charset="-128"/>
              </a:rPr>
              <a:t>    </a:t>
            </a:r>
            <a:r>
              <a:rPr lang="en-US" altLang="zh-CN" sz="2400">
                <a:ea typeface="ＭＳ Ｐゴシック" charset="-128"/>
              </a:rPr>
              <a:t>T. Joachims, ECML - 98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0"/>
            <a:ext cx="8469312" cy="765175"/>
          </a:xfrm>
        </p:spPr>
        <p:txBody>
          <a:bodyPr/>
          <a:lstStyle/>
          <a:p>
            <a:pPr eaLnBrk="1" hangingPunct="1"/>
            <a:r>
              <a:rPr lang="en-US" altLang="x-none">
                <a:solidFill>
                  <a:schemeClr val="accent2"/>
                </a:solidFill>
                <a:latin typeface="Tw Cen MT Condensed" charset="0"/>
                <a:ea typeface="ＭＳ Ｐゴシック" charset="-128"/>
              </a:rPr>
              <a:t>Decision Trees: weaknesses</a:t>
            </a:r>
          </a:p>
        </p:txBody>
      </p:sp>
      <p:sp>
        <p:nvSpPr>
          <p:cNvPr id="1631235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341438"/>
            <a:ext cx="77724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Typically examine one field </a:t>
            </a:r>
            <a:r>
              <a:rPr lang="en-US" dirty="0">
                <a:ea typeface="+mn-ea"/>
                <a:cs typeface="+mn-cs"/>
              </a:rPr>
              <a:t>at a </a:t>
            </a:r>
            <a:r>
              <a:rPr lang="en-US" dirty="0" smtClean="0">
                <a:ea typeface="+mn-ea"/>
                <a:cs typeface="+mn-cs"/>
              </a:rPr>
              <a:t>time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Leads </a:t>
            </a:r>
            <a:r>
              <a:rPr lang="en-US" dirty="0">
                <a:ea typeface="+mn-ea"/>
                <a:cs typeface="+mn-cs"/>
              </a:rPr>
              <a:t>to rectangular classification boxes that may not correspond well with the actual distribution of records in the decision space.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 smtClean="0"/>
              <a:t>Such ordering </a:t>
            </a:r>
            <a:r>
              <a:rPr lang="en-US" sz="2800" dirty="0"/>
              <a:t>limits their ability to exploit features that are relatively independent of one </a:t>
            </a:r>
            <a:r>
              <a:rPr lang="en-US" sz="2800" dirty="0" smtClean="0"/>
              <a:t>another</a:t>
            </a:r>
            <a:endParaRPr lang="en-US" sz="2800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Naive </a:t>
            </a:r>
            <a:r>
              <a:rPr lang="en-US" sz="2800" dirty="0" err="1"/>
              <a:t>Bayes</a:t>
            </a:r>
            <a:r>
              <a:rPr lang="en-US" sz="2800" dirty="0"/>
              <a:t> overcomes this limitation by allowing all features to act "in </a:t>
            </a:r>
            <a:r>
              <a:rPr lang="en-US" sz="2800" dirty="0" smtClean="0"/>
              <a:t>parallel" </a:t>
            </a:r>
            <a:endParaRPr lang="en-US" sz="2800" dirty="0"/>
          </a:p>
        </p:txBody>
      </p:sp>
      <p:sp>
        <p:nvSpPr>
          <p:cNvPr id="20483" name="Rectangle 15"/>
          <p:cNvSpPr txBox="1">
            <a:spLocks noChangeArrowheads="1"/>
          </p:cNvSpPr>
          <p:nvPr/>
        </p:nvSpPr>
        <p:spPr bwMode="auto">
          <a:xfrm>
            <a:off x="1966913" y="6626225"/>
            <a:ext cx="163512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en-US" altLang="zh-CN" sz="1600">
                <a:latin typeface="Tw Cen MT" charset="0"/>
              </a:rPr>
              <a:t>Slide from Heng Ji</a:t>
            </a:r>
          </a:p>
          <a:p>
            <a:endParaRPr lang="en-US" altLang="zh-CN" sz="1600">
              <a:latin typeface="Tw Cen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1235" grpId="0" build="p" autoUpdateAnimBg="0"/>
    </p:bldLst>
  </p:timing>
</p:sld>
</file>

<file path=ppt/theme/theme1.xml><?xml version="1.0" encoding="utf-8"?>
<a:theme xmlns:a="http://schemas.openxmlformats.org/drawingml/2006/main" name="Beppe">
  <a:themeElements>
    <a:clrScheme name="1_AIIA00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1_AIIA00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AIIA00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IIA00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IIA00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Beppe</Template>
  <TotalTime>10175</TotalTime>
  <Words>3847</Words>
  <Application>Microsoft Macintosh PowerPoint</Application>
  <PresentationFormat>On-screen Show (4:3)</PresentationFormat>
  <Paragraphs>763</Paragraphs>
  <Slides>89</Slides>
  <Notes>13</Notes>
  <HiddenSlides>1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89</vt:i4>
      </vt:variant>
    </vt:vector>
  </HeadingPairs>
  <TitlesOfParts>
    <vt:vector size="105" baseType="lpstr">
      <vt:lpstr>Cambria Math</vt:lpstr>
      <vt:lpstr>Comic Sans MS</vt:lpstr>
      <vt:lpstr>Helvetica</vt:lpstr>
      <vt:lpstr>ＭＳ Ｐゴシック</vt:lpstr>
      <vt:lpstr>Symbol</vt:lpstr>
      <vt:lpstr>Tahoma</vt:lpstr>
      <vt:lpstr>Times New Roman</vt:lpstr>
      <vt:lpstr>Tw Cen MT</vt:lpstr>
      <vt:lpstr>Tw Cen MT Condensed</vt:lpstr>
      <vt:lpstr>Verdana</vt:lpstr>
      <vt:lpstr>Wingdings</vt:lpstr>
      <vt:lpstr>宋体</vt:lpstr>
      <vt:lpstr>Arial</vt:lpstr>
      <vt:lpstr>Beppe</vt:lpstr>
      <vt:lpstr>Equation</vt:lpstr>
      <vt:lpstr>Equazione</vt:lpstr>
      <vt:lpstr>Classification</vt:lpstr>
      <vt:lpstr>Classification </vt:lpstr>
      <vt:lpstr>Naïve Bayes</vt:lpstr>
      <vt:lpstr>Naïve Bayes: Strengths</vt:lpstr>
      <vt:lpstr>Naïve Bayes: weaknesses</vt:lpstr>
      <vt:lpstr>The naivete of independence</vt:lpstr>
      <vt:lpstr>Decision Trees: Strengths</vt:lpstr>
      <vt:lpstr>Decision Trees: weaknesses</vt:lpstr>
      <vt:lpstr>Decision Trees: weaknesses</vt:lpstr>
      <vt:lpstr>Linearly separable data</vt:lpstr>
      <vt:lpstr>Non linearly separable data</vt:lpstr>
      <vt:lpstr>Non linearly separable data</vt:lpstr>
      <vt:lpstr>Linear versus Non Linear algorithms</vt:lpstr>
      <vt:lpstr>Linear versus Non Linear algorithms</vt:lpstr>
      <vt:lpstr>Simple linear algorithms</vt:lpstr>
      <vt:lpstr>Linear Algebra</vt:lpstr>
      <vt:lpstr>Basic concepts</vt:lpstr>
      <vt:lpstr>Vector Addition</vt:lpstr>
      <vt:lpstr>Vector Products</vt:lpstr>
      <vt:lpstr>Geometrical Interpretation</vt:lpstr>
      <vt:lpstr>Matrix Product</vt:lpstr>
      <vt:lpstr>Vector-Matrix Product</vt:lpstr>
      <vt:lpstr>Hyperplane</vt:lpstr>
      <vt:lpstr>Vector of features</vt:lpstr>
      <vt:lpstr>Non binary features</vt:lpstr>
      <vt:lpstr>Linear binary classification</vt:lpstr>
      <vt:lpstr>Linear binary classification</vt:lpstr>
      <vt:lpstr>Perceptron</vt:lpstr>
      <vt:lpstr>The Perceptron</vt:lpstr>
      <vt:lpstr>Binary threshold neurons</vt:lpstr>
      <vt:lpstr>Perceptron as Single Layer Neural Network</vt:lpstr>
      <vt:lpstr>PowerPoint Presentation</vt:lpstr>
      <vt:lpstr>PowerPoint Presentation</vt:lpstr>
      <vt:lpstr>PowerPoint Presentation</vt:lpstr>
      <vt:lpstr>Perceptron Learning Rule</vt:lpstr>
      <vt:lpstr>Learning Rule</vt:lpstr>
      <vt:lpstr>Hebb Rule</vt:lpstr>
      <vt:lpstr>Example: a simple problem</vt:lpstr>
      <vt:lpstr>Initial Weights</vt:lpstr>
      <vt:lpstr>Updating Weights</vt:lpstr>
      <vt:lpstr>PowerPoint Presentation</vt:lpstr>
      <vt:lpstr>Updating Weights</vt:lpstr>
      <vt:lpstr>PowerPoint Presentation</vt:lpstr>
      <vt:lpstr>Example</vt:lpstr>
      <vt:lpstr>Deriving the delta rule</vt:lpstr>
      <vt:lpstr>The error surface</vt:lpstr>
      <vt:lpstr>Gradient Descent</vt:lpstr>
      <vt:lpstr>Support Vector Machines</vt:lpstr>
      <vt:lpstr>Large margin classifier</vt:lpstr>
      <vt:lpstr>Large margin classifier</vt:lpstr>
      <vt:lpstr>Large margin classifier</vt:lpstr>
      <vt:lpstr>Large Margin Classifiers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Linear SVM Mathematically</vt:lpstr>
      <vt:lpstr>PowerPoint Presentation</vt:lpstr>
      <vt:lpstr>PowerPoint Presentation</vt:lpstr>
      <vt:lpstr>PowerPoint Presentation</vt:lpstr>
      <vt:lpstr>PowerPoint Presentation</vt:lpstr>
      <vt:lpstr>Non Linear problem</vt:lpstr>
      <vt:lpstr>Non Linear problem</vt:lpstr>
      <vt:lpstr>Non Linear problem</vt:lpstr>
      <vt:lpstr>Basic principle kernel methods</vt:lpstr>
      <vt:lpstr>Basic principle kernel methods</vt:lpstr>
      <vt:lpstr>Basic principle kernel methods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Nonlinear SVM - Overview</vt:lpstr>
      <vt:lpstr>Multi-class classification</vt:lpstr>
      <vt:lpstr>Multi-class classification</vt:lpstr>
      <vt:lpstr>Multiclass Approaches</vt:lpstr>
      <vt:lpstr>Properties of SVM</vt:lpstr>
      <vt:lpstr>SVM Applications</vt:lpstr>
      <vt:lpstr>Application 1: Cancer Classification</vt:lpstr>
      <vt:lpstr>Weakness of SVM</vt:lpstr>
      <vt:lpstr>Application: Text Categorization</vt:lpstr>
      <vt:lpstr>Application : Face Expression Recognition</vt:lpstr>
      <vt:lpstr>Some Issues</vt:lpstr>
      <vt:lpstr>Additional Resources</vt:lpstr>
      <vt:lpstr>Reference</vt:lpstr>
    </vt:vector>
  </TitlesOfParts>
  <Company>Computer Science Department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Annotation for Computational Linguistics</dc:title>
  <dc:creator>Heng Ji</dc:creator>
  <cp:lastModifiedBy>GIUSEPPE ATTARDI</cp:lastModifiedBy>
  <cp:revision>1979</cp:revision>
  <dcterms:created xsi:type="dcterms:W3CDTF">2008-02-16T21:37:39Z</dcterms:created>
  <dcterms:modified xsi:type="dcterms:W3CDTF">2017-11-07T10:07:09Z</dcterms:modified>
</cp:coreProperties>
</file>